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01" r:id="rId2"/>
  </p:sldMasterIdLst>
  <p:notesMasterIdLst>
    <p:notesMasterId r:id="rId4"/>
  </p:notesMasterIdLst>
  <p:sldIdLst>
    <p:sldId id="258" r:id="rId3"/>
  </p:sldIdLst>
  <p:sldSz cx="43891200" cy="32918400"/>
  <p:notesSz cx="9296400" cy="14782800"/>
  <p:defaultTex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3552">
          <p15:clr>
            <a:srgbClr val="A4A3A4"/>
          </p15:clr>
        </p15:guide>
        <p15:guide id="2" orient="horz" pos="20285">
          <p15:clr>
            <a:srgbClr val="A4A3A4"/>
          </p15:clr>
        </p15:guide>
        <p15:guide id="3" pos="437">
          <p15:clr>
            <a:srgbClr val="A4A3A4"/>
          </p15:clr>
        </p15:guide>
        <p15:guide id="4" pos="6725">
          <p15:clr>
            <a:srgbClr val="A4A3A4"/>
          </p15:clr>
        </p15:guide>
        <p15:guide id="5" pos="7238">
          <p15:clr>
            <a:srgbClr val="A4A3A4"/>
          </p15:clr>
        </p15:guide>
        <p15:guide id="6" pos="13526">
          <p15:clr>
            <a:srgbClr val="A4A3A4"/>
          </p15:clr>
        </p15:guide>
        <p15:guide id="7" pos="14030">
          <p15:clr>
            <a:srgbClr val="A4A3A4"/>
          </p15:clr>
        </p15:guide>
        <p15:guide id="8" pos="20318">
          <p15:clr>
            <a:srgbClr val="A4A3A4"/>
          </p15:clr>
        </p15:guide>
        <p15:guide id="9" pos="20837">
          <p15:clr>
            <a:srgbClr val="A4A3A4"/>
          </p15:clr>
        </p15:guide>
        <p15:guide id="10" pos="2712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P Authorized Customer" initials="" lastIdx="3" clrIdx="0"/>
  <p:cmAuthor id="1" name="Katelyn Angell" initials="KA" lastIdx="1" clrIdx="1">
    <p:extLst>
      <p:ext uri="{19B8F6BF-5375-455C-9EA6-DF929625EA0E}">
        <p15:presenceInfo xmlns:p15="http://schemas.microsoft.com/office/powerpoint/2012/main" userId="Katelyn Ange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8CA5"/>
    <a:srgbClr val="29471F"/>
    <a:srgbClr val="3399FF"/>
    <a:srgbClr val="0066FF"/>
    <a:srgbClr val="FF9900"/>
    <a:srgbClr val="CC0000"/>
    <a:srgbClr val="993300"/>
    <a:srgbClr val="009900"/>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1" autoAdjust="0"/>
    <p:restoredTop sz="99880" autoAdjust="0"/>
  </p:normalViewPr>
  <p:slideViewPr>
    <p:cSldViewPr snapToGrid="0" snapToObjects="1">
      <p:cViewPr varScale="1">
        <p:scale>
          <a:sx n="24" d="100"/>
          <a:sy n="24" d="100"/>
        </p:scale>
        <p:origin x="2058" y="96"/>
      </p:cViewPr>
      <p:guideLst>
        <p:guide orient="horz" pos="3552"/>
        <p:guide orient="horz" pos="20285"/>
        <p:guide pos="437"/>
        <p:guide pos="6725"/>
        <p:guide pos="7238"/>
        <p:guide pos="13526"/>
        <p:guide pos="14030"/>
        <p:guide pos="20318"/>
        <p:guide pos="20837"/>
        <p:guide pos="271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1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4028440" cy="739140"/>
          </a:xfrm>
          <a:prstGeom prst="rect">
            <a:avLst/>
          </a:prstGeom>
          <a:noFill/>
          <a:ln w="9525">
            <a:noFill/>
            <a:miter lim="800000"/>
            <a:headEnd/>
            <a:tailEnd/>
          </a:ln>
          <a:effectLst/>
        </p:spPr>
        <p:txBody>
          <a:bodyPr vert="horz" wrap="square" lIns="137590" tIns="68795" rIns="137590" bIns="68795" numCol="1" anchor="t" anchorCtr="0" compatLnSpc="1">
            <a:prstTxWarp prst="textNoShape">
              <a:avLst/>
            </a:prstTxWarp>
          </a:bodyPr>
          <a:lstStyle>
            <a:lvl1pPr>
              <a:defRPr sz="1800">
                <a:latin typeface="Arial" charset="0"/>
              </a:defRPr>
            </a:lvl1pPr>
          </a:lstStyle>
          <a:p>
            <a:endParaRPr lang="en-US"/>
          </a:p>
        </p:txBody>
      </p:sp>
      <p:sp>
        <p:nvSpPr>
          <p:cNvPr id="150531" name="Rectangle 3"/>
          <p:cNvSpPr>
            <a:spLocks noGrp="1" noChangeArrowheads="1"/>
          </p:cNvSpPr>
          <p:nvPr>
            <p:ph type="dt" idx="1"/>
          </p:nvPr>
        </p:nvSpPr>
        <p:spPr bwMode="auto">
          <a:xfrm>
            <a:off x="5265809" y="0"/>
            <a:ext cx="4028440" cy="739140"/>
          </a:xfrm>
          <a:prstGeom prst="rect">
            <a:avLst/>
          </a:prstGeom>
          <a:noFill/>
          <a:ln w="9525">
            <a:noFill/>
            <a:miter lim="800000"/>
            <a:headEnd/>
            <a:tailEnd/>
          </a:ln>
          <a:effectLst/>
        </p:spPr>
        <p:txBody>
          <a:bodyPr vert="horz" wrap="square" lIns="137590" tIns="68795" rIns="137590" bIns="68795" numCol="1" anchor="t" anchorCtr="0" compatLnSpc="1">
            <a:prstTxWarp prst="textNoShape">
              <a:avLst/>
            </a:prstTxWarp>
          </a:bodyPr>
          <a:lstStyle>
            <a:lvl1pPr algn="r">
              <a:defRPr sz="1800">
                <a:latin typeface="Arial" charset="0"/>
              </a:defRPr>
            </a:lvl1pPr>
          </a:lstStyle>
          <a:p>
            <a:endParaRPr lang="en-US"/>
          </a:p>
        </p:txBody>
      </p:sp>
      <p:sp>
        <p:nvSpPr>
          <p:cNvPr id="150532" name="Rectangle 4"/>
          <p:cNvSpPr>
            <a:spLocks noGrp="1" noRot="1" noChangeAspect="1" noChangeArrowheads="1" noTextEdit="1"/>
          </p:cNvSpPr>
          <p:nvPr>
            <p:ph type="sldImg" idx="2"/>
          </p:nvPr>
        </p:nvSpPr>
        <p:spPr bwMode="auto">
          <a:xfrm>
            <a:off x="952500" y="1108075"/>
            <a:ext cx="7391400" cy="5543550"/>
          </a:xfrm>
          <a:prstGeom prst="rect">
            <a:avLst/>
          </a:prstGeom>
          <a:noFill/>
          <a:ln w="9525">
            <a:solidFill>
              <a:srgbClr val="000000"/>
            </a:solidFill>
            <a:miter lim="800000"/>
            <a:headEnd/>
            <a:tailEnd/>
          </a:ln>
          <a:effectLst/>
        </p:spPr>
      </p:sp>
      <p:sp>
        <p:nvSpPr>
          <p:cNvPr id="150533" name="Rectangle 5"/>
          <p:cNvSpPr>
            <a:spLocks noGrp="1" noChangeArrowheads="1"/>
          </p:cNvSpPr>
          <p:nvPr>
            <p:ph type="body" sz="quarter" idx="3"/>
          </p:nvPr>
        </p:nvSpPr>
        <p:spPr bwMode="auto">
          <a:xfrm>
            <a:off x="929640" y="7021830"/>
            <a:ext cx="7437120" cy="6652260"/>
          </a:xfrm>
          <a:prstGeom prst="rect">
            <a:avLst/>
          </a:prstGeom>
          <a:noFill/>
          <a:ln w="9525">
            <a:noFill/>
            <a:miter lim="800000"/>
            <a:headEnd/>
            <a:tailEnd/>
          </a:ln>
          <a:effectLst/>
        </p:spPr>
        <p:txBody>
          <a:bodyPr vert="horz" wrap="square" lIns="137590" tIns="68795" rIns="137590" bIns="6879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0534" name="Rectangle 6"/>
          <p:cNvSpPr>
            <a:spLocks noGrp="1" noChangeArrowheads="1"/>
          </p:cNvSpPr>
          <p:nvPr>
            <p:ph type="ftr" sz="quarter" idx="4"/>
          </p:nvPr>
        </p:nvSpPr>
        <p:spPr bwMode="auto">
          <a:xfrm>
            <a:off x="0" y="14041094"/>
            <a:ext cx="4028440" cy="739140"/>
          </a:xfrm>
          <a:prstGeom prst="rect">
            <a:avLst/>
          </a:prstGeom>
          <a:noFill/>
          <a:ln w="9525">
            <a:noFill/>
            <a:miter lim="800000"/>
            <a:headEnd/>
            <a:tailEnd/>
          </a:ln>
          <a:effectLst/>
        </p:spPr>
        <p:txBody>
          <a:bodyPr vert="horz" wrap="square" lIns="137590" tIns="68795" rIns="137590" bIns="68795" numCol="1" anchor="b" anchorCtr="0" compatLnSpc="1">
            <a:prstTxWarp prst="textNoShape">
              <a:avLst/>
            </a:prstTxWarp>
          </a:bodyPr>
          <a:lstStyle>
            <a:lvl1pPr>
              <a:defRPr sz="1800">
                <a:latin typeface="Arial" charset="0"/>
              </a:defRPr>
            </a:lvl1pPr>
          </a:lstStyle>
          <a:p>
            <a:endParaRPr lang="en-US"/>
          </a:p>
        </p:txBody>
      </p:sp>
      <p:sp>
        <p:nvSpPr>
          <p:cNvPr id="150535" name="Rectangle 7"/>
          <p:cNvSpPr>
            <a:spLocks noGrp="1" noChangeArrowheads="1"/>
          </p:cNvSpPr>
          <p:nvPr>
            <p:ph type="sldNum" sz="quarter" idx="5"/>
          </p:nvPr>
        </p:nvSpPr>
        <p:spPr bwMode="auto">
          <a:xfrm>
            <a:off x="5265809" y="14041094"/>
            <a:ext cx="4028440" cy="739140"/>
          </a:xfrm>
          <a:prstGeom prst="rect">
            <a:avLst/>
          </a:prstGeom>
          <a:noFill/>
          <a:ln w="9525">
            <a:noFill/>
            <a:miter lim="800000"/>
            <a:headEnd/>
            <a:tailEnd/>
          </a:ln>
          <a:effectLst/>
        </p:spPr>
        <p:txBody>
          <a:bodyPr vert="horz" wrap="square" lIns="137590" tIns="68795" rIns="137590" bIns="68795" numCol="1" anchor="b" anchorCtr="0" compatLnSpc="1">
            <a:prstTxWarp prst="textNoShape">
              <a:avLst/>
            </a:prstTxWarp>
          </a:bodyPr>
          <a:lstStyle>
            <a:lvl1pPr algn="r">
              <a:defRPr sz="1800">
                <a:latin typeface="Arial" charset="0"/>
              </a:defRPr>
            </a:lvl1pPr>
          </a:lstStyle>
          <a:p>
            <a:fld id="{8506CD2B-585D-4ACA-BBD4-B233AF27E87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321A36-AD2A-47B4-A944-CF8C822E015D}" type="slidenum">
              <a:rPr lang="en-US"/>
              <a:pPr/>
              <a:t>1</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60438" y="1273175"/>
            <a:ext cx="41924287" cy="22018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93738" y="5638800"/>
            <a:ext cx="9974262" cy="265636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37375" y="1273175"/>
            <a:ext cx="10547350" cy="309292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93738" y="1273175"/>
            <a:ext cx="31491237" cy="309292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960438" y="1273175"/>
            <a:ext cx="41924287" cy="22018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1E974B-4425-49ED-879F-3462A2B9D761}"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1E974B-4425-49ED-879F-3462A2B9D761}"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1E974B-4425-49ED-879F-3462A2B9D761}"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3925"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1E974B-4425-49ED-879F-3462A2B9D761}" type="datetimeFigureOut">
              <a:rPr lang="en-US" smtClean="0"/>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1E974B-4425-49ED-879F-3462A2B9D761}" type="datetimeFigureOut">
              <a:rPr lang="en-US" smtClean="0"/>
              <a:t>11/29/2018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1E974B-4425-49ED-879F-3462A2B9D761}" type="datetimeFigureOut">
              <a:rPr lang="en-US" smtClean="0"/>
              <a:t>11/29/2018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E974B-4425-49ED-879F-3462A2B9D761}" type="datetimeFigureOut">
              <a:rPr lang="en-US" smtClean="0"/>
              <a:t>11/29/2018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60438" y="1273175"/>
            <a:ext cx="41924287" cy="22018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93738" y="5638800"/>
            <a:ext cx="9974262" cy="26563638"/>
          </a:xfrm>
          <a:prstGeom prst="rect">
            <a:avLst/>
          </a:prstGeom>
          <a:ln>
            <a:noFill/>
          </a:ln>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1E974B-4425-49ED-879F-3462A2B9D761}" type="datetimeFigureOut">
              <a:rPr lang="en-US" smtClean="0"/>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1E974B-4425-49ED-879F-3462A2B9D761}" type="datetimeFigureOut">
              <a:rPr lang="en-US" smtClean="0"/>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1E974B-4425-49ED-879F-3462A2B9D761}"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1317625"/>
            <a:ext cx="29475113" cy="28087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1E974B-4425-49ED-879F-3462A2B9D761}"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1E974B-4425-49ED-879F-3462A2B9D761}" type="datetimeFigureOut">
              <a:rPr lang="en-US" smtClean="0"/>
              <a:t>11/29/2018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633E9E-6FA4-4BB5-89C0-60B5D0A534B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60438" y="1273175"/>
            <a:ext cx="41924287" cy="22018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3738" y="5638800"/>
            <a:ext cx="4910137" cy="265636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756275" y="5638800"/>
            <a:ext cx="4911725" cy="265636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60438" y="1273175"/>
            <a:ext cx="41924287" cy="22018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alpha val="70000"/>
          </a:schemeClr>
        </a:solidFill>
        <a:effectLst/>
      </p:bgPr>
    </p:bg>
    <p:spTree>
      <p:nvGrpSpPr>
        <p:cNvPr id="1" name=""/>
        <p:cNvGrpSpPr/>
        <p:nvPr/>
      </p:nvGrpSpPr>
      <p:grpSpPr>
        <a:xfrm>
          <a:off x="0" y="0"/>
          <a:ext cx="0" cy="0"/>
          <a:chOff x="0" y="0"/>
          <a:chExt cx="0" cy="0"/>
        </a:xfrm>
      </p:grpSpPr>
      <p:sp>
        <p:nvSpPr>
          <p:cNvPr id="86052" name="Rectangle 36"/>
          <p:cNvSpPr>
            <a:spLocks noChangeArrowheads="1"/>
          </p:cNvSpPr>
          <p:nvPr userDrawn="1"/>
        </p:nvSpPr>
        <p:spPr bwMode="auto">
          <a:xfrm>
            <a:off x="0" y="0"/>
            <a:ext cx="43891200" cy="4800600"/>
          </a:xfrm>
          <a:prstGeom prst="rect">
            <a:avLst/>
          </a:prstGeom>
          <a:solidFill>
            <a:schemeClr val="accent2"/>
          </a:solidFill>
          <a:ln w="9525">
            <a:solidFill>
              <a:schemeClr val="tx1"/>
            </a:solidFill>
            <a:miter lim="800000"/>
            <a:headEnd/>
            <a:tailEnd/>
          </a:ln>
          <a:effectLst/>
        </p:spPr>
        <p:txBody>
          <a:bodyPr wrap="none" anchor="ctr"/>
          <a:lstStyle/>
          <a:p>
            <a:endParaRPr lang="en-US"/>
          </a:p>
        </p:txBody>
      </p:sp>
      <p:sp>
        <p:nvSpPr>
          <p:cNvPr id="86025" name="Rectangle 9"/>
          <p:cNvSpPr>
            <a:spLocks noChangeArrowheads="1"/>
          </p:cNvSpPr>
          <p:nvPr userDrawn="1"/>
        </p:nvSpPr>
        <p:spPr bwMode="auto">
          <a:xfrm>
            <a:off x="0" y="4800600"/>
            <a:ext cx="43891200" cy="130175"/>
          </a:xfrm>
          <a:prstGeom prst="rect">
            <a:avLst/>
          </a:prstGeom>
          <a:solidFill>
            <a:srgbClr val="29471F"/>
          </a:solidFill>
          <a:ln w="152400">
            <a:solidFill>
              <a:schemeClr val="bg2">
                <a:lumMod val="75000"/>
              </a:schemeClr>
            </a:solidFill>
            <a:miter lim="800000"/>
            <a:headEnd/>
            <a:tailEnd/>
          </a:ln>
          <a:effectLst/>
          <a:scene3d>
            <a:camera prst="orthographicFront">
              <a:rot lat="0" lon="0" rev="0"/>
            </a:camera>
            <a:lightRig rig="contrasting" dir="t">
              <a:rot lat="0" lon="0" rev="7800000"/>
            </a:lightRig>
          </a:scene3d>
          <a:sp3d>
            <a:bevelT w="139700" h="139700"/>
          </a:sp3d>
        </p:spPr>
        <p:txBody>
          <a:bodyPr wrap="none" anchor="ctr"/>
          <a:lstStyle/>
          <a:p>
            <a:endParaRPr lang="en-US"/>
          </a:p>
        </p:txBody>
      </p:sp>
      <p:sp>
        <p:nvSpPr>
          <p:cNvPr id="86041" name="Rectangle 25"/>
          <p:cNvSpPr>
            <a:spLocks noChangeArrowheads="1"/>
          </p:cNvSpPr>
          <p:nvPr userDrawn="1"/>
        </p:nvSpPr>
        <p:spPr bwMode="auto">
          <a:xfrm>
            <a:off x="0" y="0"/>
            <a:ext cx="43891200" cy="32918400"/>
          </a:xfrm>
          <a:prstGeom prst="rect">
            <a:avLst/>
          </a:prstGeom>
          <a:noFill/>
          <a:ln w="3175">
            <a:solidFill>
              <a:schemeClr val="tx2"/>
            </a:solidFill>
            <a:miter lim="800000"/>
            <a:headEnd/>
            <a:tailEnd/>
          </a:ln>
          <a:effectLst/>
        </p:spPr>
        <p:txBody>
          <a:bodyPr wrap="none" anchor="ctr"/>
          <a:lstStyle/>
          <a:p>
            <a:endParaRPr lang="en-US"/>
          </a:p>
        </p:txBody>
      </p:sp>
      <p:sp>
        <p:nvSpPr>
          <p:cNvPr id="86048" name="Rectangle 32"/>
          <p:cNvSpPr>
            <a:spLocks noChangeArrowheads="1"/>
          </p:cNvSpPr>
          <p:nvPr userDrawn="1"/>
        </p:nvSpPr>
        <p:spPr bwMode="auto">
          <a:xfrm>
            <a:off x="11564938" y="5638800"/>
            <a:ext cx="9982200" cy="26563638"/>
          </a:xfrm>
          <a:prstGeom prst="rect">
            <a:avLst/>
          </a:prstGeom>
          <a:solidFill>
            <a:srgbClr val="FFFF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latin typeface="Calibri" pitchFamily="34" charset="0"/>
            </a:endParaRPr>
          </a:p>
        </p:txBody>
      </p:sp>
      <p:sp>
        <p:nvSpPr>
          <p:cNvPr id="86050" name="Rectangle 34"/>
          <p:cNvSpPr>
            <a:spLocks noChangeArrowheads="1"/>
          </p:cNvSpPr>
          <p:nvPr userDrawn="1"/>
        </p:nvSpPr>
        <p:spPr bwMode="auto">
          <a:xfrm>
            <a:off x="22321838" y="5638800"/>
            <a:ext cx="9982200" cy="26563638"/>
          </a:xfrm>
          <a:prstGeom prst="rect">
            <a:avLst/>
          </a:prstGeom>
          <a:solidFill>
            <a:srgbClr val="FFFF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latin typeface="Calibri" pitchFamily="34" charset="0"/>
            </a:endParaRPr>
          </a:p>
        </p:txBody>
      </p:sp>
      <p:sp>
        <p:nvSpPr>
          <p:cNvPr id="86051" name="Rectangle 35"/>
          <p:cNvSpPr>
            <a:spLocks noChangeArrowheads="1"/>
          </p:cNvSpPr>
          <p:nvPr userDrawn="1"/>
        </p:nvSpPr>
        <p:spPr bwMode="auto">
          <a:xfrm>
            <a:off x="33078738" y="5638800"/>
            <a:ext cx="9982200" cy="26563638"/>
          </a:xfrm>
          <a:prstGeom prst="rect">
            <a:avLst/>
          </a:prstGeom>
          <a:solidFill>
            <a:srgbClr val="FFFF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latin typeface="Calibri" pitchFamily="34" charset="0"/>
            </a:endParaRPr>
          </a:p>
        </p:txBody>
      </p:sp>
      <p:sp>
        <p:nvSpPr>
          <p:cNvPr id="12" name="Rectangle 32"/>
          <p:cNvSpPr>
            <a:spLocks noChangeArrowheads="1"/>
          </p:cNvSpPr>
          <p:nvPr userDrawn="1"/>
        </p:nvSpPr>
        <p:spPr bwMode="auto">
          <a:xfrm>
            <a:off x="808038" y="5638800"/>
            <a:ext cx="9982200" cy="26563638"/>
          </a:xfrm>
          <a:prstGeom prst="rect">
            <a:avLst/>
          </a:prstGeom>
          <a:solidFill>
            <a:srgbClr val="FFFF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700" r:id="rId12"/>
  </p:sldLayoutIdLst>
  <p:txStyles>
    <p:titleStyle>
      <a:lvl1pPr algn="ctr" rtl="0" fontAlgn="base">
        <a:spcBef>
          <a:spcPct val="0"/>
        </a:spcBef>
        <a:spcAft>
          <a:spcPct val="0"/>
        </a:spcAft>
        <a:defRPr sz="8600" b="1" i="0">
          <a:solidFill>
            <a:srgbClr val="FFFFFF"/>
          </a:solidFill>
          <a:latin typeface="Verdana" pitchFamily="34" charset="0"/>
          <a:ea typeface="+mj-ea"/>
          <a:cs typeface="+mj-cs"/>
        </a:defRPr>
      </a:lvl1pPr>
      <a:lvl2pPr algn="ctr" rtl="0" fontAlgn="base">
        <a:spcBef>
          <a:spcPct val="0"/>
        </a:spcBef>
        <a:spcAft>
          <a:spcPct val="0"/>
        </a:spcAft>
        <a:defRPr sz="8600">
          <a:solidFill>
            <a:srgbClr val="FFFFFF"/>
          </a:solidFill>
          <a:latin typeface="Arial Black" pitchFamily="34" charset="0"/>
        </a:defRPr>
      </a:lvl2pPr>
      <a:lvl3pPr algn="ctr" rtl="0" fontAlgn="base">
        <a:spcBef>
          <a:spcPct val="0"/>
        </a:spcBef>
        <a:spcAft>
          <a:spcPct val="0"/>
        </a:spcAft>
        <a:defRPr sz="8600">
          <a:solidFill>
            <a:srgbClr val="FFFFFF"/>
          </a:solidFill>
          <a:latin typeface="Arial Black" pitchFamily="34" charset="0"/>
        </a:defRPr>
      </a:lvl3pPr>
      <a:lvl4pPr algn="ctr" rtl="0" fontAlgn="base">
        <a:spcBef>
          <a:spcPct val="0"/>
        </a:spcBef>
        <a:spcAft>
          <a:spcPct val="0"/>
        </a:spcAft>
        <a:defRPr sz="8600">
          <a:solidFill>
            <a:srgbClr val="FFFFFF"/>
          </a:solidFill>
          <a:latin typeface="Arial Black" pitchFamily="34" charset="0"/>
        </a:defRPr>
      </a:lvl4pPr>
      <a:lvl5pPr algn="ctr" rtl="0" fontAlgn="base">
        <a:spcBef>
          <a:spcPct val="0"/>
        </a:spcBef>
        <a:spcAft>
          <a:spcPct val="0"/>
        </a:spcAft>
        <a:defRPr sz="8600">
          <a:solidFill>
            <a:srgbClr val="FFFFFF"/>
          </a:solidFill>
          <a:latin typeface="Arial Black" pitchFamily="34" charset="0"/>
        </a:defRPr>
      </a:lvl5pPr>
      <a:lvl6pPr marL="457200" algn="ctr" rtl="0" fontAlgn="base">
        <a:spcBef>
          <a:spcPct val="0"/>
        </a:spcBef>
        <a:spcAft>
          <a:spcPct val="0"/>
        </a:spcAft>
        <a:defRPr sz="8600">
          <a:solidFill>
            <a:srgbClr val="FFFFFF"/>
          </a:solidFill>
          <a:latin typeface="Arial Black" pitchFamily="34" charset="0"/>
        </a:defRPr>
      </a:lvl6pPr>
      <a:lvl7pPr marL="914400" algn="ctr" rtl="0" fontAlgn="base">
        <a:spcBef>
          <a:spcPct val="0"/>
        </a:spcBef>
        <a:spcAft>
          <a:spcPct val="0"/>
        </a:spcAft>
        <a:defRPr sz="8600">
          <a:solidFill>
            <a:srgbClr val="FFFFFF"/>
          </a:solidFill>
          <a:latin typeface="Arial Black" pitchFamily="34" charset="0"/>
        </a:defRPr>
      </a:lvl7pPr>
      <a:lvl8pPr marL="1371600" algn="ctr" rtl="0" fontAlgn="base">
        <a:spcBef>
          <a:spcPct val="0"/>
        </a:spcBef>
        <a:spcAft>
          <a:spcPct val="0"/>
        </a:spcAft>
        <a:defRPr sz="8600">
          <a:solidFill>
            <a:srgbClr val="FFFFFF"/>
          </a:solidFill>
          <a:latin typeface="Arial Black" pitchFamily="34" charset="0"/>
        </a:defRPr>
      </a:lvl8pPr>
      <a:lvl9pPr marL="1828800" algn="ctr" rtl="0" fontAlgn="base">
        <a:spcBef>
          <a:spcPct val="0"/>
        </a:spcBef>
        <a:spcAft>
          <a:spcPct val="0"/>
        </a:spcAft>
        <a:defRPr sz="8600">
          <a:solidFill>
            <a:srgbClr val="FFFFFF"/>
          </a:solidFill>
          <a:latin typeface="Arial Black" pitchFamily="34" charset="0"/>
        </a:defRPr>
      </a:lvl9pPr>
    </p:titleStyle>
    <p:bodyStyle>
      <a:lvl1pPr marL="342900" indent="-342900" algn="l" rtl="0" fontAlgn="base">
        <a:spcBef>
          <a:spcPct val="20000"/>
        </a:spcBef>
        <a:spcAft>
          <a:spcPct val="0"/>
        </a:spcAft>
        <a:buChar char="•"/>
        <a:defRPr sz="2900">
          <a:solidFill>
            <a:schemeClr val="tx1"/>
          </a:solidFill>
          <a:latin typeface="Calibri" pitchFamily="34" charset="0"/>
          <a:ea typeface="+mn-ea"/>
          <a:cs typeface="+mn-cs"/>
        </a:defRPr>
      </a:lvl1pPr>
      <a:lvl2pPr marL="739775" indent="-282575" algn="l" rtl="0" fontAlgn="base">
        <a:spcBef>
          <a:spcPct val="20000"/>
        </a:spcBef>
        <a:spcAft>
          <a:spcPct val="0"/>
        </a:spcAft>
        <a:buChar char="–"/>
        <a:defRPr sz="2900">
          <a:solidFill>
            <a:schemeClr val="tx1"/>
          </a:solidFill>
          <a:latin typeface="Calibri" pitchFamily="34" charset="0"/>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1900">
          <a:solidFill>
            <a:schemeClr val="tx1"/>
          </a:solidFill>
          <a:latin typeface="+mn-lt"/>
        </a:defRPr>
      </a:lvl4pPr>
      <a:lvl5pPr marL="2057400" indent="-228600" algn="l" rtl="0" fontAlgn="base">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718CA5">
            <a:alpha val="7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3925" y="1317625"/>
            <a:ext cx="39503350" cy="548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3925" y="7680325"/>
            <a:ext cx="39503350" cy="217249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3925" y="30510163"/>
            <a:ext cx="10242550" cy="1752600"/>
          </a:xfrm>
          <a:prstGeom prst="rect">
            <a:avLst/>
          </a:prstGeom>
        </p:spPr>
        <p:txBody>
          <a:bodyPr vert="horz" lIns="91440" tIns="45720" rIns="91440" bIns="45720" rtlCol="0" anchor="ctr"/>
          <a:lstStyle>
            <a:lvl1pPr algn="l">
              <a:defRPr sz="1200">
                <a:solidFill>
                  <a:schemeClr val="tx1">
                    <a:tint val="75000"/>
                  </a:schemeClr>
                </a:solidFill>
              </a:defRPr>
            </a:lvl1pPr>
          </a:lstStyle>
          <a:p>
            <a:fld id="{751E974B-4425-49ED-879F-3462A2B9D761}" type="datetimeFigureOut">
              <a:rPr lang="en-US" smtClean="0"/>
              <a:t>11/29/2018</a:t>
            </a:fld>
            <a:endParaRPr lang="en-US"/>
          </a:p>
        </p:txBody>
      </p:sp>
      <p:sp>
        <p:nvSpPr>
          <p:cNvPr id="5" name="Footer Placeholder 4"/>
          <p:cNvSpPr>
            <a:spLocks noGrp="1"/>
          </p:cNvSpPr>
          <p:nvPr>
            <p:ph type="ftr" sz="quarter" idx="3"/>
          </p:nvPr>
        </p:nvSpPr>
        <p:spPr>
          <a:xfrm>
            <a:off x="14995525" y="30510163"/>
            <a:ext cx="13900150" cy="1752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4725" y="30510163"/>
            <a:ext cx="10242550" cy="1752600"/>
          </a:xfrm>
          <a:prstGeom prst="rect">
            <a:avLst/>
          </a:prstGeom>
        </p:spPr>
        <p:txBody>
          <a:bodyPr vert="horz" lIns="91440" tIns="45720" rIns="91440" bIns="45720" rtlCol="0" anchor="ctr"/>
          <a:lstStyle>
            <a:lvl1pPr algn="r">
              <a:defRPr sz="1200">
                <a:solidFill>
                  <a:schemeClr val="tx1">
                    <a:tint val="75000"/>
                  </a:schemeClr>
                </a:solidFill>
              </a:defRPr>
            </a:lvl1pPr>
          </a:lstStyle>
          <a:p>
            <a:fld id="{83633E9E-6FA4-4BB5-89C0-60B5D0A534B3}" type="slidenum">
              <a:rPr lang="en-US" smtClean="0"/>
              <a:t>‹#›</a:t>
            </a:fld>
            <a:endParaRPr lang="en-US"/>
          </a:p>
        </p:txBody>
      </p:sp>
      <p:sp>
        <p:nvSpPr>
          <p:cNvPr id="10" name="Rectangle 25"/>
          <p:cNvSpPr>
            <a:spLocks noChangeArrowheads="1"/>
          </p:cNvSpPr>
          <p:nvPr userDrawn="1"/>
        </p:nvSpPr>
        <p:spPr bwMode="auto">
          <a:xfrm>
            <a:off x="0" y="0"/>
            <a:ext cx="43891200" cy="32918400"/>
          </a:xfrm>
          <a:prstGeom prst="rect">
            <a:avLst/>
          </a:prstGeom>
          <a:noFill/>
          <a:ln w="3175">
            <a:solidFill>
              <a:schemeClr val="tx2"/>
            </a:solidFill>
            <a:miter lim="800000"/>
            <a:headEnd/>
            <a:tailEnd/>
          </a:ln>
          <a:effectLst/>
        </p:spPr>
        <p:txBody>
          <a:bodyPr wrap="none" anchor="ctr"/>
          <a:lstStyle/>
          <a:p>
            <a:endParaRPr lang="en-US"/>
          </a:p>
        </p:txBody>
      </p:sp>
      <p:sp>
        <p:nvSpPr>
          <p:cNvPr id="11" name="Rectangle 32"/>
          <p:cNvSpPr>
            <a:spLocks noChangeArrowheads="1"/>
          </p:cNvSpPr>
          <p:nvPr userDrawn="1"/>
        </p:nvSpPr>
        <p:spPr bwMode="auto">
          <a:xfrm>
            <a:off x="11659519" y="5638800"/>
            <a:ext cx="20549937" cy="26563638"/>
          </a:xfrm>
          <a:prstGeom prst="rect">
            <a:avLst/>
          </a:prstGeom>
          <a:solidFill>
            <a:srgbClr val="FFFF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latin typeface="Calibri" pitchFamily="34" charset="0"/>
            </a:endParaRPr>
          </a:p>
        </p:txBody>
      </p:sp>
      <p:sp>
        <p:nvSpPr>
          <p:cNvPr id="13" name="Rectangle 35"/>
          <p:cNvSpPr>
            <a:spLocks noChangeArrowheads="1"/>
          </p:cNvSpPr>
          <p:nvPr userDrawn="1"/>
        </p:nvSpPr>
        <p:spPr bwMode="auto">
          <a:xfrm>
            <a:off x="33078738" y="5638800"/>
            <a:ext cx="9982200" cy="26563638"/>
          </a:xfrm>
          <a:prstGeom prst="rect">
            <a:avLst/>
          </a:prstGeom>
          <a:solidFill>
            <a:srgbClr val="FFFF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latin typeface="Calibri" pitchFamily="34" charset="0"/>
            </a:endParaRPr>
          </a:p>
        </p:txBody>
      </p:sp>
      <p:sp>
        <p:nvSpPr>
          <p:cNvPr id="14" name="Rectangle 32"/>
          <p:cNvSpPr>
            <a:spLocks noChangeArrowheads="1"/>
          </p:cNvSpPr>
          <p:nvPr userDrawn="1"/>
        </p:nvSpPr>
        <p:spPr bwMode="auto">
          <a:xfrm>
            <a:off x="808038" y="5638800"/>
            <a:ext cx="9982200" cy="26563638"/>
          </a:xfrm>
          <a:prstGeom prst="rect">
            <a:avLst/>
          </a:prstGeom>
          <a:solidFill>
            <a:srgbClr val="FFFF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latin typeface="Calibri" pitchFamily="34" charset="0"/>
            </a:endParaRPr>
          </a:p>
        </p:txBody>
      </p:sp>
      <p:sp>
        <p:nvSpPr>
          <p:cNvPr id="16" name="Rectangle 9"/>
          <p:cNvSpPr>
            <a:spLocks noChangeArrowheads="1"/>
          </p:cNvSpPr>
          <p:nvPr userDrawn="1"/>
        </p:nvSpPr>
        <p:spPr bwMode="auto">
          <a:xfrm>
            <a:off x="48126" y="4896852"/>
            <a:ext cx="43891200" cy="130175"/>
          </a:xfrm>
          <a:prstGeom prst="rect">
            <a:avLst/>
          </a:prstGeom>
          <a:solidFill>
            <a:schemeClr val="bg1">
              <a:lumMod val="50000"/>
            </a:schemeClr>
          </a:solidFill>
          <a:ln w="152400">
            <a:solidFill>
              <a:schemeClr val="bg1">
                <a:lumMod val="50000"/>
              </a:schemeClr>
            </a:solidFill>
            <a:miter lim="800000"/>
            <a:headEnd/>
            <a:tailEnd/>
          </a:ln>
          <a:effectLst/>
          <a:scene3d>
            <a:camera prst="orthographicFront">
              <a:rot lat="0" lon="0" rev="0"/>
            </a:camera>
            <a:lightRig rig="contrasting" dir="t">
              <a:rot lat="0" lon="0" rev="7800000"/>
            </a:lightRig>
          </a:scene3d>
          <a:sp3d>
            <a:bevelT w="139700" h="139700"/>
          </a:sp3d>
        </p:spPr>
        <p:txBody>
          <a:bodyPr wrap="none" anchor="ctr"/>
          <a:lstStyle/>
          <a:p>
            <a:endParaRPr lang="en-US"/>
          </a:p>
        </p:txBody>
      </p:sp>
      <p:sp>
        <p:nvSpPr>
          <p:cNvPr id="7" name="Rectangle 36"/>
          <p:cNvSpPr>
            <a:spLocks noChangeArrowheads="1"/>
          </p:cNvSpPr>
          <p:nvPr userDrawn="1"/>
        </p:nvSpPr>
        <p:spPr bwMode="auto">
          <a:xfrm>
            <a:off x="0" y="0"/>
            <a:ext cx="43891200" cy="4800600"/>
          </a:xfrm>
          <a:prstGeom prst="rect">
            <a:avLst/>
          </a:prstGeom>
          <a:solidFill>
            <a:schemeClr val="tx2">
              <a:lumMod val="75000"/>
            </a:schemeClr>
          </a:solidFill>
          <a:ln w="9525">
            <a:no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3326521" y="367576"/>
            <a:ext cx="42251313" cy="4247102"/>
          </a:xfrm>
          <a:prstGeom prst="rect">
            <a:avLst/>
          </a:prstGeom>
          <a:noFill/>
          <a:ln w="9525">
            <a:noFill/>
            <a:miter lim="800000"/>
            <a:headEnd/>
            <a:tailEnd/>
          </a:ln>
          <a:effectLst/>
        </p:spPr>
        <p:txBody>
          <a:bodyPr wrap="square" lIns="91243" tIns="45614" rIns="91243" bIns="45614">
            <a:spAutoFit/>
          </a:bodyPr>
          <a:lstStyle/>
          <a:p>
            <a:pPr algn="ctr">
              <a:spcBef>
                <a:spcPts val="0"/>
              </a:spcBef>
              <a:spcAft>
                <a:spcPts val="0"/>
              </a:spcAft>
            </a:pPr>
            <a:r>
              <a:rPr lang="en-US" sz="8800" b="1" dirty="0" smtClean="0">
                <a:solidFill>
                  <a:srgbClr val="FFFFFF"/>
                </a:solidFill>
                <a:latin typeface="Verdana" pitchFamily="34" charset="0"/>
              </a:rPr>
              <a:t>Mapping the ACRL Framework and Nursing Professional</a:t>
            </a:r>
          </a:p>
          <a:p>
            <a:pPr algn="ctr">
              <a:spcBef>
                <a:spcPts val="0"/>
              </a:spcBef>
              <a:spcAft>
                <a:spcPts val="0"/>
              </a:spcAft>
            </a:pPr>
            <a:r>
              <a:rPr lang="en-US" sz="8800" b="1" dirty="0" smtClean="0">
                <a:solidFill>
                  <a:srgbClr val="FFFFFF"/>
                </a:solidFill>
                <a:latin typeface="Verdana" pitchFamily="34" charset="0"/>
              </a:rPr>
              <a:t>Standards onto an Assessment Rubric </a:t>
            </a:r>
          </a:p>
          <a:p>
            <a:pPr algn="ctr" eaLnBrk="0" hangingPunct="0">
              <a:spcBef>
                <a:spcPts val="0"/>
              </a:spcBef>
              <a:spcAft>
                <a:spcPts val="0"/>
              </a:spcAft>
            </a:pPr>
            <a:r>
              <a:rPr lang="en-US" sz="5400" b="1" dirty="0" smtClean="0">
                <a:solidFill>
                  <a:srgbClr val="FFFFFF"/>
                </a:solidFill>
                <a:latin typeface="Verdana" pitchFamily="34" charset="0"/>
              </a:rPr>
              <a:t>Katelyn Angell</a:t>
            </a:r>
          </a:p>
          <a:p>
            <a:pPr algn="ctr" eaLnBrk="0" hangingPunct="0">
              <a:spcBef>
                <a:spcPts val="0"/>
              </a:spcBef>
              <a:spcAft>
                <a:spcPts val="0"/>
              </a:spcAft>
            </a:pPr>
            <a:r>
              <a:rPr lang="en-US" sz="4000" b="1" dirty="0" smtClean="0">
                <a:solidFill>
                  <a:srgbClr val="FFFFFF"/>
                </a:solidFill>
                <a:latin typeface="Verdana" pitchFamily="34" charset="0"/>
              </a:rPr>
              <a:t>Library, Long Island University, Brooklyn, New York</a:t>
            </a:r>
            <a:endParaRPr lang="en-US" sz="4000" b="1" dirty="0">
              <a:solidFill>
                <a:srgbClr val="FFFFFF"/>
              </a:solidFill>
              <a:latin typeface="Verdana" pitchFamily="34" charset="0"/>
            </a:endParaRPr>
          </a:p>
        </p:txBody>
      </p:sp>
      <p:sp>
        <p:nvSpPr>
          <p:cNvPr id="2055" name="Text Box 7"/>
          <p:cNvSpPr txBox="1">
            <a:spLocks noChangeArrowheads="1"/>
          </p:cNvSpPr>
          <p:nvPr/>
        </p:nvSpPr>
        <p:spPr bwMode="auto">
          <a:xfrm>
            <a:off x="800100" y="5597744"/>
            <a:ext cx="9982200" cy="584582"/>
          </a:xfrm>
          <a:prstGeom prst="rect">
            <a:avLst/>
          </a:prstGeom>
          <a:solidFill>
            <a:schemeClr val="accent2"/>
          </a:solidFill>
          <a:ln w="9525">
            <a:noFill/>
            <a:miter lim="800000"/>
            <a:headEnd/>
            <a:tailEnd/>
          </a:ln>
          <a:effectLst/>
        </p:spPr>
        <p:txBody>
          <a:bodyPr wrap="square"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Introduction</a:t>
            </a:r>
            <a:endParaRPr lang="en-US" sz="3200" b="1" dirty="0">
              <a:solidFill>
                <a:srgbClr val="F8F8F8"/>
              </a:solidFill>
              <a:latin typeface="Verdana" pitchFamily="34" charset="0"/>
            </a:endParaRPr>
          </a:p>
        </p:txBody>
      </p:sp>
      <p:sp>
        <p:nvSpPr>
          <p:cNvPr id="2436" name="Text Box 388"/>
          <p:cNvSpPr txBox="1">
            <a:spLocks noChangeArrowheads="1"/>
          </p:cNvSpPr>
          <p:nvPr/>
        </p:nvSpPr>
        <p:spPr bwMode="auto">
          <a:xfrm>
            <a:off x="800100" y="19164288"/>
            <a:ext cx="9982200" cy="584582"/>
          </a:xfrm>
          <a:prstGeom prst="rect">
            <a:avLst/>
          </a:prstGeom>
          <a:solidFill>
            <a:schemeClr val="accent2"/>
          </a:solidFill>
          <a:ln w="9525">
            <a:noFill/>
            <a:miter lim="800000"/>
            <a:headEnd/>
            <a:tailEnd/>
          </a:ln>
          <a:effectLst/>
        </p:spPr>
        <p:txBody>
          <a:bodyPr wrap="square"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Evaluation Rubric</a:t>
            </a:r>
            <a:endParaRPr lang="en-US" sz="3200" b="1" dirty="0">
              <a:solidFill>
                <a:srgbClr val="F8F8F8"/>
              </a:solidFill>
              <a:latin typeface="Verdana" pitchFamily="34" charset="0"/>
            </a:endParaRPr>
          </a:p>
        </p:txBody>
      </p:sp>
      <p:sp>
        <p:nvSpPr>
          <p:cNvPr id="2453" name="Text Box 405"/>
          <p:cNvSpPr txBox="1">
            <a:spLocks noChangeArrowheads="1"/>
          </p:cNvSpPr>
          <p:nvPr/>
        </p:nvSpPr>
        <p:spPr bwMode="auto">
          <a:xfrm>
            <a:off x="11547475" y="5594569"/>
            <a:ext cx="9982200" cy="584582"/>
          </a:xfrm>
          <a:prstGeom prst="rect">
            <a:avLst/>
          </a:prstGeom>
          <a:solidFill>
            <a:schemeClr val="accent2"/>
          </a:solidFill>
          <a:ln w="9525">
            <a:noFill/>
            <a:miter lim="800000"/>
            <a:headEnd/>
            <a:tailEnd/>
          </a:ln>
          <a:effectLst/>
        </p:spPr>
        <p:txBody>
          <a:bodyPr wrap="square"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Methods</a:t>
            </a:r>
            <a:endParaRPr lang="en-US" sz="3200" b="1" dirty="0">
              <a:solidFill>
                <a:srgbClr val="F8F8F8"/>
              </a:solidFill>
              <a:latin typeface="Verdana" pitchFamily="34" charset="0"/>
            </a:endParaRPr>
          </a:p>
        </p:txBody>
      </p:sp>
      <p:sp>
        <p:nvSpPr>
          <p:cNvPr id="2458" name="Text Box 410"/>
          <p:cNvSpPr txBox="1">
            <a:spLocks noChangeArrowheads="1"/>
          </p:cNvSpPr>
          <p:nvPr/>
        </p:nvSpPr>
        <p:spPr bwMode="auto">
          <a:xfrm>
            <a:off x="10765994" y="19164288"/>
            <a:ext cx="10690225" cy="579437"/>
          </a:xfrm>
          <a:prstGeom prst="rect">
            <a:avLst/>
          </a:prstGeom>
          <a:solidFill>
            <a:schemeClr val="accent2"/>
          </a:solidFill>
          <a:ln w="9525">
            <a:noFill/>
            <a:miter lim="800000"/>
            <a:headEnd/>
            <a:tailEnd/>
          </a:ln>
          <a:effectLst/>
        </p:spPr>
        <p:txBody>
          <a:bodyPr wrap="square"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Evaluation Rubric</a:t>
            </a:r>
            <a:endParaRPr lang="en-US" sz="3200" b="1" dirty="0">
              <a:solidFill>
                <a:srgbClr val="F8F8F8"/>
              </a:solidFill>
              <a:latin typeface="Verdana" pitchFamily="34" charset="0"/>
            </a:endParaRPr>
          </a:p>
        </p:txBody>
      </p:sp>
      <p:sp>
        <p:nvSpPr>
          <p:cNvPr id="2472" name="Text Box 424"/>
          <p:cNvSpPr txBox="1">
            <a:spLocks noChangeArrowheads="1"/>
          </p:cNvSpPr>
          <p:nvPr/>
        </p:nvSpPr>
        <p:spPr bwMode="auto">
          <a:xfrm>
            <a:off x="22310725" y="5594569"/>
            <a:ext cx="9982200" cy="584582"/>
          </a:xfrm>
          <a:prstGeom prst="rect">
            <a:avLst/>
          </a:prstGeom>
          <a:solidFill>
            <a:schemeClr val="accent2"/>
          </a:solidFill>
          <a:ln w="9525">
            <a:noFill/>
            <a:miter lim="800000"/>
            <a:headEnd/>
            <a:tailEnd/>
          </a:ln>
          <a:effectLst/>
        </p:spPr>
        <p:txBody>
          <a:bodyPr wrap="square"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Results</a:t>
            </a:r>
            <a:endParaRPr lang="en-US" sz="3200" b="1" dirty="0">
              <a:solidFill>
                <a:srgbClr val="F8F8F8"/>
              </a:solidFill>
              <a:latin typeface="Verdana" pitchFamily="34" charset="0"/>
            </a:endParaRPr>
          </a:p>
        </p:txBody>
      </p:sp>
      <p:sp>
        <p:nvSpPr>
          <p:cNvPr id="2473" name="Text Box 425"/>
          <p:cNvSpPr txBox="1">
            <a:spLocks noChangeArrowheads="1"/>
          </p:cNvSpPr>
          <p:nvPr/>
        </p:nvSpPr>
        <p:spPr bwMode="auto">
          <a:xfrm>
            <a:off x="22139514" y="6037456"/>
            <a:ext cx="10115311" cy="16989266"/>
          </a:xfrm>
          <a:prstGeom prst="rect">
            <a:avLst/>
          </a:prstGeom>
          <a:noFill/>
          <a:ln w="9525">
            <a:noFill/>
            <a:miter lim="800000"/>
            <a:headEnd/>
            <a:tailEnd/>
          </a:ln>
          <a:effectLst/>
        </p:spPr>
        <p:txBody>
          <a:bodyPr wrap="square" lIns="457200" tIns="457200" rIns="457200" bIns="457200">
            <a:spAutoFit/>
          </a:bodyPr>
          <a:lstStyle/>
          <a:p>
            <a:pPr defTabSz="4389438" eaLnBrk="0" hangingPunct="0"/>
            <a:r>
              <a:rPr lang="en-US" dirty="0" smtClean="0">
                <a:latin typeface="Calibri" panose="020F0502020204030204" pitchFamily="34" charset="0"/>
                <a:cs typeface="Calibri" panose="020F0502020204030204" pitchFamily="34" charset="0"/>
              </a:rPr>
              <a:t>Overall performance </a:t>
            </a:r>
            <a:r>
              <a:rPr lang="en-US" dirty="0">
                <a:latin typeface="Calibri" panose="020F0502020204030204" pitchFamily="34" charset="0"/>
                <a:cs typeface="Calibri" panose="020F0502020204030204" pitchFamily="34" charset="0"/>
              </a:rPr>
              <a:t>on </a:t>
            </a:r>
            <a:r>
              <a:rPr lang="en-US" dirty="0" smtClean="0">
                <a:latin typeface="Calibri" panose="020F0502020204030204" pitchFamily="34" charset="0"/>
                <a:cs typeface="Calibri" panose="020F0502020204030204" pitchFamily="34" charset="0"/>
              </a:rPr>
              <a:t>PICO </a:t>
            </a:r>
            <a:r>
              <a:rPr lang="en-US" dirty="0">
                <a:latin typeface="Calibri" panose="020F0502020204030204" pitchFamily="34" charset="0"/>
                <a:cs typeface="Calibri" panose="020F0502020204030204" pitchFamily="34" charset="0"/>
              </a:rPr>
              <a:t>papers varied between developing (2) and exemplary (3) </a:t>
            </a:r>
            <a:r>
              <a:rPr lang="en-US" dirty="0" smtClean="0">
                <a:latin typeface="Calibri" panose="020F0502020204030204" pitchFamily="34" charset="0"/>
                <a:cs typeface="Calibri" panose="020F0502020204030204" pitchFamily="34" charset="0"/>
              </a:rPr>
              <a:t>(see Table 1). Investigator </a:t>
            </a:r>
            <a:r>
              <a:rPr lang="en-US" dirty="0">
                <a:latin typeface="Calibri" panose="020F0502020204030204" pitchFamily="34" charset="0"/>
                <a:cs typeface="Calibri" panose="020F0502020204030204" pitchFamily="34" charset="0"/>
              </a:rPr>
              <a:t>1 awarded students an exemplary score on all dimensions except for “Scholarship as Conversation,” which received a 2.5. Investigator 2 awarded students a developing score on every dimension but “Information Has Value.” </a:t>
            </a:r>
            <a:endParaRPr lang="en-US" dirty="0" smtClean="0">
              <a:latin typeface="Calibri" panose="020F0502020204030204" pitchFamily="34" charset="0"/>
              <a:cs typeface="Calibri" panose="020F0502020204030204" pitchFamily="34" charset="0"/>
            </a:endParaRPr>
          </a:p>
          <a:p>
            <a:pPr defTabSz="4389438" eaLnBrk="0" hangingPunct="0"/>
            <a:endParaRPr lang="en-US" dirty="0">
              <a:latin typeface="Calibri" panose="020F0502020204030204" pitchFamily="34" charset="0"/>
              <a:cs typeface="Calibri" panose="020F0502020204030204" pitchFamily="34" charset="0"/>
            </a:endParaRPr>
          </a:p>
          <a:p>
            <a:pPr defTabSz="4389438" eaLnBrk="0" hangingPunct="0"/>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lowest median scores were given for the “Scholarship as Conversation” dimension, and </a:t>
            </a:r>
            <a:r>
              <a:rPr lang="en-US" dirty="0" smtClean="0">
                <a:latin typeface="Calibri" panose="020F0502020204030204" pitchFamily="34" charset="0"/>
                <a:cs typeface="Calibri" panose="020F0502020204030204" pitchFamily="34" charset="0"/>
              </a:rPr>
              <a:t>the highest </a:t>
            </a:r>
            <a:r>
              <a:rPr lang="en-US" dirty="0">
                <a:latin typeface="Calibri" panose="020F0502020204030204" pitchFamily="34" charset="0"/>
                <a:cs typeface="Calibri" panose="020F0502020204030204" pitchFamily="34" charset="0"/>
              </a:rPr>
              <a:t>median scores were given for </a:t>
            </a:r>
            <a:r>
              <a:rPr lang="en-US" dirty="0" smtClean="0">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Information Has </a:t>
            </a:r>
            <a:r>
              <a:rPr lang="en-US" dirty="0" smtClean="0">
                <a:latin typeface="Calibri" panose="020F0502020204030204" pitchFamily="34" charset="0"/>
                <a:cs typeface="Calibri" panose="020F0502020204030204" pitchFamily="34" charset="0"/>
              </a:rPr>
              <a:t>Value.”</a:t>
            </a:r>
          </a:p>
          <a:p>
            <a:pPr defTabSz="4389438" eaLnBrk="0" hangingPunct="0"/>
            <a:endParaRPr lang="en-US" dirty="0">
              <a:solidFill>
                <a:srgbClr val="009900"/>
              </a:solidFill>
              <a:latin typeface="Calibri" panose="020F0502020204030204" pitchFamily="34" charset="0"/>
              <a:cs typeface="Calibri" panose="020F0502020204030204" pitchFamily="34" charset="0"/>
            </a:endParaRPr>
          </a:p>
          <a:p>
            <a:pPr defTabSz="4389438" eaLnBrk="0" hangingPunct="0"/>
            <a:r>
              <a:rPr lang="en-US" dirty="0" smtClean="0">
                <a:latin typeface="Calibri" panose="020F0502020204030204" pitchFamily="34" charset="0"/>
                <a:cs typeface="Calibri" panose="020F0502020204030204" pitchFamily="34" charset="0"/>
              </a:rPr>
              <a:t>Both investigators </a:t>
            </a:r>
            <a:r>
              <a:rPr lang="en-US" dirty="0">
                <a:latin typeface="Calibri" panose="020F0502020204030204" pitchFamily="34" charset="0"/>
                <a:cs typeface="Calibri" panose="020F0502020204030204" pitchFamily="34" charset="0"/>
              </a:rPr>
              <a:t>agreed </a:t>
            </a:r>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IL skill most evidenced by the students was “Information Has Value.” This </a:t>
            </a:r>
            <a:r>
              <a:rPr lang="en-US" dirty="0" smtClean="0">
                <a:latin typeface="Calibri" panose="020F0502020204030204" pitchFamily="34" charset="0"/>
                <a:cs typeface="Calibri" panose="020F0502020204030204" pitchFamily="34" charset="0"/>
              </a:rPr>
              <a:t>pertains </a:t>
            </a:r>
            <a:r>
              <a:rPr lang="en-US" dirty="0">
                <a:latin typeface="Calibri" panose="020F0502020204030204" pitchFamily="34" charset="0"/>
                <a:cs typeface="Calibri" panose="020F0502020204030204" pitchFamily="34" charset="0"/>
              </a:rPr>
              <a:t>to citing and </a:t>
            </a:r>
            <a:r>
              <a:rPr lang="en-US" dirty="0" smtClean="0">
                <a:latin typeface="Calibri" panose="020F0502020204030204" pitchFamily="34" charset="0"/>
                <a:cs typeface="Calibri" panose="020F0502020204030204" pitchFamily="34" charset="0"/>
              </a:rPr>
              <a:t>referencing in APA format. </a:t>
            </a:r>
          </a:p>
          <a:p>
            <a:pPr defTabSz="4389438" eaLnBrk="0" hangingPunct="0"/>
            <a:endParaRPr lang="en-US" dirty="0">
              <a:latin typeface="Calibri" panose="020F0502020204030204" pitchFamily="34" charset="0"/>
              <a:cs typeface="Calibri" panose="020F0502020204030204" pitchFamily="34" charset="0"/>
            </a:endParaRPr>
          </a:p>
          <a:p>
            <a:pPr defTabSz="4389438" eaLnBrk="0" hangingPunct="0"/>
            <a:r>
              <a:rPr lang="en-US" dirty="0" smtClean="0">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E</a:t>
            </a:r>
            <a:r>
              <a:rPr lang="en-US" dirty="0" smtClean="0">
                <a:latin typeface="Calibri" panose="020F0502020204030204" pitchFamily="34" charset="0"/>
                <a:cs typeface="Calibri" panose="020F0502020204030204" pitchFamily="34" charset="0"/>
              </a:rPr>
              <a:t>xemplary</a:t>
            </a:r>
            <a:r>
              <a:rPr lang="en-US" dirty="0">
                <a:latin typeface="Calibri" panose="020F0502020204030204" pitchFamily="34" charset="0"/>
                <a:cs typeface="Calibri" panose="020F0502020204030204" pitchFamily="34" charset="0"/>
              </a:rPr>
              <a:t>” median scores awarded by both investigators may have resulted from a combination of students’ familiarity with APA style by their senior year and the ability of </a:t>
            </a:r>
            <a:r>
              <a:rPr lang="en-US" dirty="0" smtClean="0">
                <a:latin typeface="Calibri" panose="020F0502020204030204" pitchFamily="34" charset="0"/>
                <a:cs typeface="Calibri" panose="020F0502020204030204" pitchFamily="34" charset="0"/>
              </a:rPr>
              <a:t>databases </a:t>
            </a:r>
            <a:r>
              <a:rPr lang="en-US" dirty="0">
                <a:latin typeface="Calibri" panose="020F0502020204030204" pitchFamily="34" charset="0"/>
                <a:cs typeface="Calibri" panose="020F0502020204030204" pitchFamily="34" charset="0"/>
              </a:rPr>
              <a:t>to automatically generate references. </a:t>
            </a:r>
            <a:endParaRPr lang="en-US" dirty="0" smtClean="0">
              <a:latin typeface="Calibri" panose="020F0502020204030204" pitchFamily="34" charset="0"/>
              <a:cs typeface="Calibri" panose="020F0502020204030204" pitchFamily="34" charset="0"/>
            </a:endParaRPr>
          </a:p>
          <a:p>
            <a:pPr defTabSz="4389438" eaLnBrk="0" hangingPunct="0"/>
            <a:endParaRPr lang="en-US" dirty="0" smtClean="0">
              <a:latin typeface="Calibri" panose="020F0502020204030204" pitchFamily="34" charset="0"/>
              <a:cs typeface="Calibri" panose="020F0502020204030204" pitchFamily="34" charset="0"/>
            </a:endParaRPr>
          </a:p>
          <a:p>
            <a:pPr defTabSz="4389438" eaLnBrk="0" hangingPunct="0"/>
            <a:r>
              <a:rPr lang="en-US" dirty="0" smtClean="0">
                <a:latin typeface="Calibri" panose="020F0502020204030204" pitchFamily="34" charset="0"/>
                <a:cs typeface="Calibri" panose="020F0502020204030204" pitchFamily="34" charset="0"/>
              </a:rPr>
              <a:t>By </a:t>
            </a:r>
            <a:r>
              <a:rPr lang="en-US" dirty="0">
                <a:latin typeface="Calibri" panose="020F0502020204030204" pitchFamily="34" charset="0"/>
                <a:cs typeface="Calibri" panose="020F0502020204030204" pitchFamily="34" charset="0"/>
              </a:rPr>
              <a:t>contrast, the investigators tended to award “developing” scores for “Scholarship as Conversation.” </a:t>
            </a:r>
            <a:r>
              <a:rPr lang="en-US" dirty="0" smtClean="0">
                <a:latin typeface="Calibri" panose="020F0502020204030204" pitchFamily="34" charset="0"/>
                <a:cs typeface="Calibri" panose="020F0502020204030204" pitchFamily="34" charset="0"/>
              </a:rPr>
              <a:t>Poorer student </a:t>
            </a:r>
            <a:r>
              <a:rPr lang="en-US" dirty="0">
                <a:latin typeface="Calibri" panose="020F0502020204030204" pitchFamily="34" charset="0"/>
                <a:cs typeface="Calibri" panose="020F0502020204030204" pitchFamily="34" charset="0"/>
              </a:rPr>
              <a:t>achievement in this area suggested that these </a:t>
            </a:r>
            <a:r>
              <a:rPr lang="en-US" dirty="0" smtClean="0">
                <a:latin typeface="Calibri" panose="020F0502020204030204" pitchFamily="34" charset="0"/>
                <a:cs typeface="Calibri" panose="020F0502020204030204" pitchFamily="34" charset="0"/>
              </a:rPr>
              <a:t>undergrads hadn’t yet mastered sophisticated </a:t>
            </a:r>
            <a:r>
              <a:rPr lang="en-US" dirty="0">
                <a:latin typeface="Calibri" panose="020F0502020204030204" pitchFamily="34" charset="0"/>
                <a:cs typeface="Calibri" panose="020F0502020204030204" pitchFamily="34" charset="0"/>
              </a:rPr>
              <a:t>scholarly communications skills of experts and advanced </a:t>
            </a:r>
            <a:r>
              <a:rPr lang="en-US" dirty="0" smtClean="0">
                <a:latin typeface="Calibri" panose="020F0502020204030204" pitchFamily="34" charset="0"/>
                <a:cs typeface="Calibri" panose="020F0502020204030204" pitchFamily="34" charset="0"/>
              </a:rPr>
              <a:t>researchers within their field.</a:t>
            </a:r>
          </a:p>
          <a:p>
            <a:pPr defTabSz="4389438" eaLnBrk="0" hangingPunct="0"/>
            <a:endParaRPr lang="en-US" dirty="0">
              <a:solidFill>
                <a:srgbClr val="009900"/>
              </a:solidFill>
              <a:latin typeface="Calibri" panose="020F0502020204030204" pitchFamily="34" charset="0"/>
              <a:cs typeface="Calibri" panose="020F0502020204030204" pitchFamily="34" charset="0"/>
            </a:endParaRPr>
          </a:p>
          <a:p>
            <a:pPr defTabSz="4389438" eaLnBrk="0" hangingPunct="0"/>
            <a:r>
              <a:rPr lang="en-US" dirty="0" smtClean="0">
                <a:latin typeface="Calibri" panose="020F0502020204030204" pitchFamily="34" charset="0"/>
                <a:cs typeface="Calibri" panose="020F0502020204030204" pitchFamily="34" charset="0"/>
              </a:rPr>
              <a:t>Examination of </a:t>
            </a:r>
            <a:r>
              <a:rPr lang="en-US" dirty="0">
                <a:latin typeface="Calibri" panose="020F0502020204030204" pitchFamily="34" charset="0"/>
                <a:cs typeface="Calibri" panose="020F0502020204030204" pitchFamily="34" charset="0"/>
              </a:rPr>
              <a:t>the scoring patterns of the </a:t>
            </a:r>
            <a:r>
              <a:rPr lang="en-US" dirty="0" smtClean="0">
                <a:latin typeface="Calibri" panose="020F0502020204030204" pitchFamily="34" charset="0"/>
                <a:cs typeface="Calibri" panose="020F0502020204030204" pitchFamily="34" charset="0"/>
              </a:rPr>
              <a:t>two investigators </a:t>
            </a:r>
            <a:r>
              <a:rPr lang="en-US" dirty="0">
                <a:latin typeface="Calibri" panose="020F0502020204030204" pitchFamily="34" charset="0"/>
                <a:cs typeface="Calibri" panose="020F0502020204030204" pitchFamily="34" charset="0"/>
              </a:rPr>
              <a:t>revealed </a:t>
            </a:r>
            <a:r>
              <a:rPr lang="en-US" dirty="0" smtClean="0">
                <a:latin typeface="Calibri" panose="020F0502020204030204" pitchFamily="34" charset="0"/>
                <a:cs typeface="Calibri" panose="020F0502020204030204" pitchFamily="34" charset="0"/>
              </a:rPr>
              <a:t>big </a:t>
            </a:r>
            <a:r>
              <a:rPr lang="en-US" dirty="0">
                <a:latin typeface="Calibri" panose="020F0502020204030204" pitchFamily="34" charset="0"/>
                <a:cs typeface="Calibri" panose="020F0502020204030204" pitchFamily="34" charset="0"/>
              </a:rPr>
              <a:t>differences in their assessment of student mastery of IL </a:t>
            </a:r>
            <a:r>
              <a:rPr lang="en-US" dirty="0" smtClean="0">
                <a:latin typeface="Calibri" panose="020F0502020204030204" pitchFamily="34" charset="0"/>
                <a:cs typeface="Calibri" panose="020F0502020204030204" pitchFamily="34" charset="0"/>
              </a:rPr>
              <a:t>competencies. Inv. </a:t>
            </a:r>
            <a:r>
              <a:rPr lang="en-US" dirty="0">
                <a:latin typeface="Calibri" panose="020F0502020204030204" pitchFamily="34" charset="0"/>
                <a:cs typeface="Calibri" panose="020F0502020204030204" pitchFamily="34" charset="0"/>
              </a:rPr>
              <a:t>1 </a:t>
            </a:r>
            <a:r>
              <a:rPr lang="en-US" dirty="0" smtClean="0">
                <a:latin typeface="Calibri" panose="020F0502020204030204" pitchFamily="34" charset="0"/>
                <a:cs typeface="Calibri" panose="020F0502020204030204" pitchFamily="34" charset="0"/>
              </a:rPr>
              <a:t>awarded </a:t>
            </a:r>
            <a:r>
              <a:rPr lang="en-US" dirty="0">
                <a:latin typeface="Calibri" panose="020F0502020204030204" pitchFamily="34" charset="0"/>
                <a:cs typeface="Calibri" panose="020F0502020204030204" pitchFamily="34" charset="0"/>
              </a:rPr>
              <a:t>students higher median scores than </a:t>
            </a:r>
            <a:r>
              <a:rPr lang="en-US" dirty="0" smtClean="0">
                <a:latin typeface="Calibri" panose="020F0502020204030204" pitchFamily="34" charset="0"/>
                <a:cs typeface="Calibri" panose="020F0502020204030204" pitchFamily="34" charset="0"/>
              </a:rPr>
              <a:t>Inv. </a:t>
            </a:r>
            <a:r>
              <a:rPr lang="en-US" dirty="0">
                <a:latin typeface="Calibri" panose="020F0502020204030204" pitchFamily="34" charset="0"/>
                <a:cs typeface="Calibri" panose="020F0502020204030204" pitchFamily="34" charset="0"/>
              </a:rPr>
              <a:t>2 in five of the six frames. </a:t>
            </a:r>
            <a:endParaRPr lang="en-US" dirty="0" smtClean="0">
              <a:latin typeface="Calibri" panose="020F0502020204030204" pitchFamily="34" charset="0"/>
              <a:cs typeface="Calibri" panose="020F0502020204030204" pitchFamily="34" charset="0"/>
            </a:endParaRPr>
          </a:p>
          <a:p>
            <a:pPr defTabSz="4389438" eaLnBrk="0" hangingPunct="0"/>
            <a:endParaRPr lang="en-US" dirty="0">
              <a:latin typeface="Calibri" panose="020F0502020204030204" pitchFamily="34" charset="0"/>
              <a:cs typeface="Calibri" panose="020F0502020204030204" pitchFamily="34" charset="0"/>
            </a:endParaRPr>
          </a:p>
          <a:p>
            <a:pPr defTabSz="4389438" eaLnBrk="0" hangingPunct="0"/>
            <a:r>
              <a:rPr lang="en-US" dirty="0" smtClean="0">
                <a:latin typeface="Calibri" panose="020F0502020204030204" pitchFamily="34" charset="0"/>
                <a:cs typeface="Calibri" panose="020F0502020204030204" pitchFamily="34" charset="0"/>
              </a:rPr>
              <a:t>ICC </a:t>
            </a:r>
            <a:r>
              <a:rPr lang="en-US" dirty="0">
                <a:latin typeface="Calibri" panose="020F0502020204030204" pitchFamily="34" charset="0"/>
                <a:cs typeface="Calibri" panose="020F0502020204030204" pitchFamily="34" charset="0"/>
              </a:rPr>
              <a:t>values indicated “poor” or “fair” agreement for all six frames</a:t>
            </a:r>
            <a:r>
              <a:rPr lang="en-US" dirty="0" smtClean="0">
                <a:latin typeface="Calibri" panose="020F0502020204030204" pitchFamily="34" charset="0"/>
                <a:cs typeface="Calibri" panose="020F0502020204030204" pitchFamily="34" charset="0"/>
              </a:rPr>
              <a:t>. The </a:t>
            </a:r>
            <a:r>
              <a:rPr lang="en-US" dirty="0">
                <a:latin typeface="Calibri" panose="020F0502020204030204" pitchFamily="34" charset="0"/>
                <a:cs typeface="Calibri" panose="020F0502020204030204" pitchFamily="34" charset="0"/>
              </a:rPr>
              <a:t>poor inter-rater reliability in rubric scores might be explained by differences in the </a:t>
            </a:r>
            <a:r>
              <a:rPr lang="en-US" dirty="0" smtClean="0">
                <a:latin typeface="Calibri" panose="020F0502020204030204" pitchFamily="34" charset="0"/>
                <a:cs typeface="Calibri" panose="020F0502020204030204" pitchFamily="34" charset="0"/>
              </a:rPr>
              <a:t>backgrounds </a:t>
            </a:r>
            <a:r>
              <a:rPr lang="en-US" dirty="0">
                <a:latin typeface="Calibri" panose="020F0502020204030204" pitchFamily="34" charset="0"/>
                <a:cs typeface="Calibri" panose="020F0502020204030204" pitchFamily="34" charset="0"/>
              </a:rPr>
              <a:t>and </a:t>
            </a:r>
            <a:r>
              <a:rPr lang="en-US" dirty="0" smtClean="0">
                <a:latin typeface="Calibri" panose="020F0502020204030204" pitchFamily="34" charset="0"/>
                <a:cs typeface="Calibri" panose="020F0502020204030204" pitchFamily="34" charset="0"/>
              </a:rPr>
              <a:t>experiences </a:t>
            </a:r>
            <a:r>
              <a:rPr lang="en-US" dirty="0">
                <a:latin typeface="Calibri" panose="020F0502020204030204" pitchFamily="34" charset="0"/>
                <a:cs typeface="Calibri" panose="020F0502020204030204" pitchFamily="34" charset="0"/>
              </a:rPr>
              <a:t>of the two investigators. </a:t>
            </a:r>
          </a:p>
          <a:p>
            <a:pPr defTabSz="4389438" eaLnBrk="0" hangingPunct="0"/>
            <a:endParaRPr lang="en-US" dirty="0">
              <a:solidFill>
                <a:srgbClr val="009900"/>
              </a:solidFill>
              <a:latin typeface="Calibri" panose="020F0502020204030204" pitchFamily="34" charset="0"/>
              <a:cs typeface="Calibri" panose="020F0502020204030204" pitchFamily="34" charset="0"/>
            </a:endParaRPr>
          </a:p>
        </p:txBody>
      </p:sp>
      <p:sp>
        <p:nvSpPr>
          <p:cNvPr id="2509" name="Text Box 461"/>
          <p:cNvSpPr txBox="1">
            <a:spLocks noChangeArrowheads="1"/>
          </p:cNvSpPr>
          <p:nvPr/>
        </p:nvSpPr>
        <p:spPr bwMode="auto">
          <a:xfrm>
            <a:off x="22296688" y="22424751"/>
            <a:ext cx="9982200" cy="1077024"/>
          </a:xfrm>
          <a:prstGeom prst="rect">
            <a:avLst/>
          </a:prstGeom>
          <a:solidFill>
            <a:schemeClr val="accent2"/>
          </a:solidFill>
          <a:ln w="9525">
            <a:noFill/>
            <a:miter lim="800000"/>
            <a:headEnd/>
            <a:tailEnd/>
          </a:ln>
          <a:effectLst/>
        </p:spPr>
        <p:txBody>
          <a:bodyPr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Table 1: Student Performance and Interrater Reliability</a:t>
            </a:r>
            <a:endParaRPr lang="en-US" sz="3200" b="1" dirty="0">
              <a:solidFill>
                <a:srgbClr val="F8F8F8"/>
              </a:solidFill>
              <a:latin typeface="Verdana" pitchFamily="34" charset="0"/>
            </a:endParaRPr>
          </a:p>
        </p:txBody>
      </p:sp>
      <p:sp>
        <p:nvSpPr>
          <p:cNvPr id="2526" name="Text Box 478"/>
          <p:cNvSpPr txBox="1">
            <a:spLocks noChangeArrowheads="1"/>
          </p:cNvSpPr>
          <p:nvPr/>
        </p:nvSpPr>
        <p:spPr bwMode="auto">
          <a:xfrm>
            <a:off x="33069213" y="5597744"/>
            <a:ext cx="9982200" cy="584582"/>
          </a:xfrm>
          <a:prstGeom prst="rect">
            <a:avLst/>
          </a:prstGeom>
          <a:solidFill>
            <a:schemeClr val="accent2"/>
          </a:solidFill>
          <a:ln w="9525">
            <a:noFill/>
            <a:miter lim="800000"/>
            <a:headEnd/>
            <a:tailEnd/>
          </a:ln>
          <a:effectLst/>
        </p:spPr>
        <p:txBody>
          <a:bodyPr wrap="square"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Conclusions</a:t>
            </a:r>
            <a:endParaRPr lang="en-US" sz="3200" b="1" dirty="0">
              <a:solidFill>
                <a:srgbClr val="F8F8F8"/>
              </a:solidFill>
              <a:latin typeface="Verdana" pitchFamily="34" charset="0"/>
            </a:endParaRPr>
          </a:p>
        </p:txBody>
      </p:sp>
      <p:sp>
        <p:nvSpPr>
          <p:cNvPr id="2528" name="Text Box 480"/>
          <p:cNvSpPr txBox="1">
            <a:spLocks noChangeArrowheads="1"/>
          </p:cNvSpPr>
          <p:nvPr/>
        </p:nvSpPr>
        <p:spPr bwMode="auto">
          <a:xfrm>
            <a:off x="33069213" y="16377578"/>
            <a:ext cx="9982200" cy="584582"/>
          </a:xfrm>
          <a:prstGeom prst="rect">
            <a:avLst/>
          </a:prstGeom>
          <a:solidFill>
            <a:schemeClr val="accent2"/>
          </a:solidFill>
          <a:ln w="9525">
            <a:noFill/>
            <a:miter lim="800000"/>
            <a:headEnd/>
            <a:tailEnd/>
          </a:ln>
          <a:effectLst/>
        </p:spPr>
        <p:txBody>
          <a:bodyPr wrap="square" lIns="91267" tIns="45624" rIns="91267" bIns="45624">
            <a:spAutoFit/>
          </a:bodyPr>
          <a:lstStyle/>
          <a:p>
            <a:pPr algn="ctr" eaLnBrk="0" hangingPunct="0">
              <a:spcBef>
                <a:spcPct val="50000"/>
              </a:spcBef>
            </a:pPr>
            <a:r>
              <a:rPr lang="en-US" sz="3200" b="1" dirty="0" smtClean="0">
                <a:solidFill>
                  <a:srgbClr val="F8F8F8"/>
                </a:solidFill>
                <a:latin typeface="Verdana" pitchFamily="34" charset="0"/>
              </a:rPr>
              <a:t>Publication Acknowledgement</a:t>
            </a:r>
            <a:endParaRPr lang="en-US" sz="3200" b="1" dirty="0">
              <a:solidFill>
                <a:srgbClr val="F8F8F8"/>
              </a:solidFill>
              <a:latin typeface="Verdana" pitchFamily="34" charset="0"/>
            </a:endParaRPr>
          </a:p>
        </p:txBody>
      </p:sp>
      <p:sp>
        <p:nvSpPr>
          <p:cNvPr id="111" name="Rectangle 110"/>
          <p:cNvSpPr/>
          <p:nvPr/>
        </p:nvSpPr>
        <p:spPr bwMode="auto">
          <a:xfrm>
            <a:off x="497681" y="32323088"/>
            <a:ext cx="2143125" cy="383381"/>
          </a:xfrm>
          <a:prstGeom prst="rect">
            <a:avLst/>
          </a:prstGeom>
          <a:solidFill>
            <a:schemeClr val="bg1"/>
          </a:solidFill>
          <a:ln w="9525" cap="flat" cmpd="sng" algn="ctr">
            <a:noFill/>
            <a:prstDash val="solid"/>
            <a:round/>
            <a:headEnd type="none" w="med" len="med"/>
            <a:tailEnd type="none" w="med" len="med"/>
          </a:ln>
          <a:effectLst/>
        </p:spPr>
        <p:txBody>
          <a:bodyPr vert="horz" wrap="square" lIns="457200" tIns="457200" rIns="457200" bIns="457200" numCol="1" rtlCol="0" anchor="t" anchorCtr="0" compatLnSpc="1">
            <a:prstTxWarp prst="textNoShape">
              <a:avLst/>
            </a:prstTxWarp>
            <a:spAutoFit/>
          </a:bodyPr>
          <a:lstStyle/>
          <a:p>
            <a:pPr marL="0" marR="0" indent="0" algn="l" defTabSz="4389438"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smtClean="0">
              <a:ln>
                <a:noFill/>
              </a:ln>
              <a:solidFill>
                <a:schemeClr val="tx1"/>
              </a:solidFill>
              <a:effectLst/>
              <a:latin typeface="Arial Narrow" pitchFamily="34" charset="0"/>
            </a:endParaRPr>
          </a:p>
        </p:txBody>
      </p:sp>
      <p:sp>
        <p:nvSpPr>
          <p:cNvPr id="77" name="Rectangle 76"/>
          <p:cNvSpPr/>
          <p:nvPr/>
        </p:nvSpPr>
        <p:spPr>
          <a:xfrm>
            <a:off x="33605599" y="15728721"/>
            <a:ext cx="9133011" cy="538609"/>
          </a:xfrm>
          <a:prstGeom prst="rect">
            <a:avLst/>
          </a:prstGeom>
        </p:spPr>
        <p:txBody>
          <a:bodyPr wrap="square">
            <a:spAutoFit/>
          </a:bodyPr>
          <a:lstStyle/>
          <a:p>
            <a:r>
              <a:rPr lang="en-US" i="1" dirty="0" smtClean="0">
                <a:latin typeface="Calibri" pitchFamily="34" charset="0"/>
              </a:rPr>
              <a:t>.</a:t>
            </a:r>
            <a:endParaRPr lang="en-US" dirty="0">
              <a:latin typeface="Calibri" pitchFamily="34" charset="0"/>
            </a:endParaRPr>
          </a:p>
        </p:txBody>
      </p:sp>
      <p:sp>
        <p:nvSpPr>
          <p:cNvPr id="78" name="Rectangle 77"/>
          <p:cNvSpPr/>
          <p:nvPr/>
        </p:nvSpPr>
        <p:spPr>
          <a:xfrm>
            <a:off x="33291776" y="6460953"/>
            <a:ext cx="9578138" cy="9464129"/>
          </a:xfrm>
          <a:prstGeom prst="rect">
            <a:avLst/>
          </a:prstGeom>
        </p:spPr>
        <p:txBody>
          <a:bodyPr wrap="square">
            <a:spAutoFit/>
          </a:bodyPr>
          <a:lstStyle/>
          <a:p>
            <a:r>
              <a:rPr lang="en-US" dirty="0">
                <a:latin typeface="Calibri" panose="020F0502020204030204" pitchFamily="34" charset="0"/>
                <a:cs typeface="Calibri" panose="020F0502020204030204" pitchFamily="34" charset="0"/>
              </a:rPr>
              <a:t>While most of </a:t>
            </a:r>
            <a:r>
              <a:rPr lang="en-US" dirty="0" smtClean="0">
                <a:latin typeface="Calibri" panose="020F0502020204030204" pitchFamily="34" charset="0"/>
                <a:cs typeface="Calibri" panose="020F0502020204030204" pitchFamily="34" charset="0"/>
              </a:rPr>
              <a:t>previous library and information science </a:t>
            </a:r>
            <a:r>
              <a:rPr lang="en-US" dirty="0">
                <a:latin typeface="Calibri" panose="020F0502020204030204" pitchFamily="34" charset="0"/>
                <a:cs typeface="Calibri" panose="020F0502020204030204" pitchFamily="34" charset="0"/>
              </a:rPr>
              <a:t>literature has considered the ACRL Standards and Framework to be guiding documents for planning IL </a:t>
            </a:r>
            <a:r>
              <a:rPr lang="en-US" dirty="0" smtClean="0">
                <a:latin typeface="Calibri" panose="020F0502020204030204" pitchFamily="34" charset="0"/>
                <a:cs typeface="Calibri" panose="020F0502020204030204" pitchFamily="34" charset="0"/>
              </a:rPr>
              <a:t>instruction, </a:t>
            </a:r>
            <a:r>
              <a:rPr lang="en-US" dirty="0">
                <a:latin typeface="Calibri" panose="020F0502020204030204" pitchFamily="34" charset="0"/>
                <a:cs typeface="Calibri" panose="020F0502020204030204" pitchFamily="34" charset="0"/>
              </a:rPr>
              <a:t>we employed the Framework to construct a rubric to assess whether students achieved selected knowledge practices</a:t>
            </a:r>
            <a:r>
              <a:rPr lang="en-US" dirty="0" smtClean="0">
                <a:latin typeface="Calibri" panose="020F0502020204030204" pitchFamily="34" charset="0"/>
                <a:cs typeface="Calibri" panose="020F0502020204030204" pitchFamily="34" charset="0"/>
              </a:rPr>
              <a:t>. </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Looking </a:t>
            </a:r>
            <a:r>
              <a:rPr lang="en-US" dirty="0">
                <a:latin typeface="Calibri" panose="020F0502020204030204" pitchFamily="34" charset="0"/>
                <a:cs typeface="Calibri" panose="020F0502020204030204" pitchFamily="34" charset="0"/>
              </a:rPr>
              <a:t>for evidence of IL skills achievement in end-of-program student artifacts may be an option for academic librarians in addition to using the Framework as a planning tool and/or using pre- and post-surveys of student learning</a:t>
            </a:r>
            <a:r>
              <a:rPr lang="en-US" dirty="0" smtClean="0">
                <a:latin typeface="Calibri" panose="020F0502020204030204" pitchFamily="34" charset="0"/>
                <a:cs typeface="Calibri" panose="020F0502020204030204" pitchFamily="34" charset="0"/>
              </a:rPr>
              <a:t>.</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The ACRL </a:t>
            </a:r>
            <a:r>
              <a:rPr lang="en-US" dirty="0">
                <a:latin typeface="Calibri" panose="020F0502020204030204" pitchFamily="34" charset="0"/>
                <a:cs typeface="Calibri" panose="020F0502020204030204" pitchFamily="34" charset="0"/>
              </a:rPr>
              <a:t>Framework can be used to guide the creation of valid and reliable assessment tools to measure student IL competencies. At present, there is little evidence of the existence of rubrics grounded in the Framework. </a:t>
            </a:r>
            <a:endParaRPr lang="en-US" dirty="0" smtClean="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rubric employed in this study serves as an example of a flexible tool that librarians can combine with </a:t>
            </a:r>
            <a:r>
              <a:rPr lang="en-US" dirty="0" smtClean="0">
                <a:latin typeface="Calibri" panose="020F0502020204030204" pitchFamily="34" charset="0"/>
                <a:cs typeface="Calibri" panose="020F0502020204030204" pitchFamily="34" charset="0"/>
              </a:rPr>
              <a:t>the standards </a:t>
            </a:r>
            <a:r>
              <a:rPr lang="en-US" dirty="0">
                <a:latin typeface="Calibri" panose="020F0502020204030204" pitchFamily="34" charset="0"/>
                <a:cs typeface="Calibri" panose="020F0502020204030204" pitchFamily="34" charset="0"/>
              </a:rPr>
              <a:t>of another profession to help students and instructors improve and </a:t>
            </a:r>
            <a:r>
              <a:rPr lang="en-US" dirty="0" smtClean="0">
                <a:latin typeface="Calibri" panose="020F0502020204030204" pitchFamily="34" charset="0"/>
                <a:cs typeface="Calibri" panose="020F0502020204030204" pitchFamily="34" charset="0"/>
              </a:rPr>
              <a:t>translate key IL </a:t>
            </a:r>
            <a:r>
              <a:rPr lang="en-US" dirty="0">
                <a:latin typeface="Calibri" panose="020F0502020204030204" pitchFamily="34" charset="0"/>
                <a:cs typeface="Calibri" panose="020F0502020204030204" pitchFamily="34" charset="0"/>
              </a:rPr>
              <a:t>skills across disciplines and institutions.</a:t>
            </a:r>
          </a:p>
          <a:p>
            <a:endParaRPr lang="en-US" dirty="0">
              <a:latin typeface="Calibri" pitchFamily="34" charset="0"/>
            </a:endParaRPr>
          </a:p>
        </p:txBody>
      </p:sp>
      <p:sp>
        <p:nvSpPr>
          <p:cNvPr id="79" name="Rectangle 78"/>
          <p:cNvSpPr/>
          <p:nvPr/>
        </p:nvSpPr>
        <p:spPr>
          <a:xfrm>
            <a:off x="33291776" y="17205359"/>
            <a:ext cx="9411723" cy="5893921"/>
          </a:xfrm>
          <a:prstGeom prst="rect">
            <a:avLst/>
          </a:prstGeom>
        </p:spPr>
        <p:txBody>
          <a:bodyPr wrap="square">
            <a:spAutoFit/>
          </a:bodyPr>
          <a:lstStyle/>
          <a:p>
            <a:r>
              <a:rPr lang="en-US" dirty="0" smtClean="0">
                <a:latin typeface="Calibri" pitchFamily="34" charset="0"/>
              </a:rPr>
              <a:t>This poster is based upon a journal article </a:t>
            </a:r>
            <a:r>
              <a:rPr lang="en-US" dirty="0">
                <a:latin typeface="Calibri" pitchFamily="34" charset="0"/>
              </a:rPr>
              <a:t>co-authored by Gloria </a:t>
            </a:r>
            <a:r>
              <a:rPr lang="en-US" dirty="0" err="1">
                <a:latin typeface="Calibri" pitchFamily="34" charset="0"/>
              </a:rPr>
              <a:t>Willson</a:t>
            </a:r>
            <a:r>
              <a:rPr lang="en-US" dirty="0">
                <a:latin typeface="Calibri" pitchFamily="34" charset="0"/>
              </a:rPr>
              <a:t> of Columbia University’s Augustus C. Long Health Sciences </a:t>
            </a:r>
            <a:r>
              <a:rPr lang="en-US" dirty="0" smtClean="0">
                <a:latin typeface="Calibri" pitchFamily="34" charset="0"/>
              </a:rPr>
              <a:t>Library and Katelyn Angell of LIU Brooklyn.</a:t>
            </a:r>
          </a:p>
          <a:p>
            <a:endParaRPr lang="en-US" dirty="0">
              <a:latin typeface="Calibri" pitchFamily="34" charset="0"/>
            </a:endParaRPr>
          </a:p>
          <a:p>
            <a:r>
              <a:rPr lang="en-US" dirty="0" smtClean="0">
                <a:latin typeface="Calibri" pitchFamily="34" charset="0"/>
              </a:rPr>
              <a:t>Citation:</a:t>
            </a:r>
          </a:p>
          <a:p>
            <a:endParaRPr lang="en-US" dirty="0">
              <a:latin typeface="Calibri" pitchFamily="34" charset="0"/>
            </a:endParaRPr>
          </a:p>
          <a:p>
            <a:r>
              <a:rPr lang="en-US" dirty="0" err="1">
                <a:latin typeface="Calibri" panose="020F0502020204030204" pitchFamily="34" charset="0"/>
                <a:cs typeface="Calibri" panose="020F0502020204030204" pitchFamily="34" charset="0"/>
              </a:rPr>
              <a:t>Willson</a:t>
            </a:r>
            <a:r>
              <a:rPr lang="en-US" dirty="0">
                <a:latin typeface="Calibri" panose="020F0502020204030204" pitchFamily="34" charset="0"/>
                <a:cs typeface="Calibri" panose="020F0502020204030204" pitchFamily="34" charset="0"/>
              </a:rPr>
              <a:t>, G., &amp; Angell, K. (2017). Mapping the Association of </a:t>
            </a:r>
            <a:r>
              <a:rPr lang="en-US" dirty="0" smtClean="0">
                <a:latin typeface="Calibri" panose="020F0502020204030204" pitchFamily="34" charset="0"/>
                <a:cs typeface="Calibri" panose="020F0502020204030204" pitchFamily="34" charset="0"/>
              </a:rPr>
              <a:t>College </a:t>
            </a:r>
            <a:r>
              <a:rPr lang="en-US" dirty="0">
                <a:latin typeface="Calibri" panose="020F0502020204030204" pitchFamily="34" charset="0"/>
                <a:cs typeface="Calibri" panose="020F0502020204030204" pitchFamily="34" charset="0"/>
              </a:rPr>
              <a:t>and Research Libraries information literacy </a:t>
            </a:r>
            <a:r>
              <a:rPr lang="en-US" dirty="0" smtClean="0">
                <a:latin typeface="Calibri" panose="020F0502020204030204" pitchFamily="34" charset="0"/>
                <a:cs typeface="Calibri" panose="020F0502020204030204" pitchFamily="34" charset="0"/>
              </a:rPr>
              <a:t>framework </a:t>
            </a:r>
            <a:r>
              <a:rPr lang="en-US" dirty="0">
                <a:latin typeface="Calibri" panose="020F0502020204030204" pitchFamily="34" charset="0"/>
                <a:cs typeface="Calibri" panose="020F0502020204030204" pitchFamily="34" charset="0"/>
              </a:rPr>
              <a:t>and nursing professional standards onto an </a:t>
            </a:r>
            <a:r>
              <a:rPr lang="en-US" dirty="0" smtClean="0">
                <a:latin typeface="Calibri" panose="020F0502020204030204" pitchFamily="34" charset="0"/>
                <a:cs typeface="Calibri" panose="020F0502020204030204" pitchFamily="34" charset="0"/>
              </a:rPr>
              <a:t>assessment </a:t>
            </a:r>
            <a:r>
              <a:rPr lang="en-US" dirty="0">
                <a:latin typeface="Calibri" panose="020F0502020204030204" pitchFamily="34" charset="0"/>
                <a:cs typeface="Calibri" panose="020F0502020204030204" pitchFamily="34" charset="0"/>
              </a:rPr>
              <a:t>rubric. </a:t>
            </a:r>
            <a:r>
              <a:rPr lang="en-US" i="1" dirty="0">
                <a:latin typeface="Calibri" panose="020F0502020204030204" pitchFamily="34" charset="0"/>
                <a:cs typeface="Calibri" panose="020F0502020204030204" pitchFamily="34" charset="0"/>
              </a:rPr>
              <a:t>Journal of the Medical Library </a:t>
            </a:r>
            <a:r>
              <a:rPr lang="en-US" i="1" dirty="0" smtClean="0">
                <a:latin typeface="Calibri" panose="020F0502020204030204" pitchFamily="34" charset="0"/>
                <a:cs typeface="Calibri" panose="020F0502020204030204" pitchFamily="34" charset="0"/>
              </a:rPr>
              <a:t>Association</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105</a:t>
            </a:r>
            <a:r>
              <a:rPr lang="en-US" dirty="0">
                <a:latin typeface="Calibri" panose="020F0502020204030204" pitchFamily="34" charset="0"/>
                <a:cs typeface="Calibri" panose="020F0502020204030204" pitchFamily="34" charset="0"/>
              </a:rPr>
              <a:t>(2), </a:t>
            </a:r>
            <a:r>
              <a:rPr lang="en-US" dirty="0" smtClean="0">
                <a:latin typeface="Calibri" panose="020F0502020204030204" pitchFamily="34" charset="0"/>
                <a:cs typeface="Calibri" panose="020F0502020204030204" pitchFamily="34" charset="0"/>
              </a:rPr>
              <a:t>150–154. https</a:t>
            </a:r>
            <a:r>
              <a:rPr lang="en-US" dirty="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doi.org/10.5195/jmla.2017.39</a:t>
            </a:r>
          </a:p>
          <a:p>
            <a:endParaRPr lang="en-US" dirty="0">
              <a:latin typeface="Calibri" pitchFamily="34" charset="0"/>
            </a:endParaRPr>
          </a:p>
          <a:p>
            <a:endParaRPr lang="en-US" dirty="0">
              <a:latin typeface="Calibri" pitchFamily="34" charset="0"/>
            </a:endParaRPr>
          </a:p>
        </p:txBody>
      </p:sp>
      <p:sp>
        <p:nvSpPr>
          <p:cNvPr id="80" name="Rectangle 79"/>
          <p:cNvSpPr/>
          <p:nvPr/>
        </p:nvSpPr>
        <p:spPr>
          <a:xfrm>
            <a:off x="33570488" y="19208573"/>
            <a:ext cx="9133011" cy="707886"/>
          </a:xfrm>
          <a:prstGeom prst="rect">
            <a:avLst/>
          </a:prstGeom>
        </p:spPr>
        <p:txBody>
          <a:bodyPr wrap="square">
            <a:spAutoFit/>
          </a:bodyPr>
          <a:lstStyle/>
          <a:p>
            <a:pPr algn="ctr"/>
            <a:endParaRPr lang="en-US" sz="4000" b="1" dirty="0">
              <a:latin typeface="Calibri"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69213" y="21160993"/>
            <a:ext cx="9409889" cy="2880408"/>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6118" y="367576"/>
            <a:ext cx="5364480" cy="4023360"/>
          </a:xfrm>
          <a:prstGeom prst="rect">
            <a:avLst/>
          </a:prstGeom>
        </p:spPr>
      </p:pic>
      <p:pic>
        <p:nvPicPr>
          <p:cNvPr id="14" name="Picture 13"/>
          <p:cNvPicPr>
            <a:picLocks noChangeAspect="1"/>
          </p:cNvPicPr>
          <p:nvPr/>
        </p:nvPicPr>
        <p:blipFill>
          <a:blip r:embed="rId5"/>
          <a:stretch>
            <a:fillRect/>
          </a:stretch>
        </p:blipFill>
        <p:spPr>
          <a:xfrm>
            <a:off x="2419133" y="19665663"/>
            <a:ext cx="17550026" cy="12527280"/>
          </a:xfrm>
          <a:prstGeom prst="rect">
            <a:avLst/>
          </a:prstGeom>
        </p:spPr>
      </p:pic>
      <p:sp>
        <p:nvSpPr>
          <p:cNvPr id="17" name="TextBox 16"/>
          <p:cNvSpPr txBox="1"/>
          <p:nvPr/>
        </p:nvSpPr>
        <p:spPr>
          <a:xfrm>
            <a:off x="22848238" y="31051737"/>
            <a:ext cx="8907174" cy="984885"/>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Table attribution: </a:t>
            </a:r>
            <a:r>
              <a:rPr lang="en-US" i="1" dirty="0" smtClean="0">
                <a:latin typeface="Calibri" panose="020F0502020204030204" pitchFamily="34" charset="0"/>
                <a:cs typeface="Calibri" panose="020F0502020204030204" pitchFamily="34" charset="0"/>
              </a:rPr>
              <a:t>Journal of the Medical Library Association </a:t>
            </a:r>
            <a:r>
              <a:rPr lang="en-US" dirty="0" smtClean="0">
                <a:latin typeface="Calibri" panose="020F0502020204030204" pitchFamily="34" charset="0"/>
                <a:cs typeface="Calibri" panose="020F0502020204030204" pitchFamily="34" charset="0"/>
              </a:rPr>
              <a:t>(see article citation)</a:t>
            </a:r>
            <a:endParaRPr lang="en-US" i="1" dirty="0">
              <a:latin typeface="Calibri" panose="020F0502020204030204" pitchFamily="34" charset="0"/>
              <a:cs typeface="Calibri" panose="020F0502020204030204" pitchFamily="34" charset="0"/>
            </a:endParaRPr>
          </a:p>
        </p:txBody>
      </p:sp>
      <p:sp>
        <p:nvSpPr>
          <p:cNvPr id="18" name="TextBox 17"/>
          <p:cNvSpPr txBox="1"/>
          <p:nvPr/>
        </p:nvSpPr>
        <p:spPr>
          <a:xfrm>
            <a:off x="11859491" y="6428509"/>
            <a:ext cx="9310254" cy="553998"/>
          </a:xfrm>
          <a:prstGeom prst="rect">
            <a:avLst/>
          </a:prstGeom>
          <a:noFill/>
        </p:spPr>
        <p:txBody>
          <a:bodyPr wrap="square" rtlCol="0">
            <a:spAutoFit/>
          </a:bodyPr>
          <a:lstStyle/>
          <a:p>
            <a:endParaRPr lang="en-US" sz="3000" dirty="0"/>
          </a:p>
        </p:txBody>
      </p:sp>
      <p:sp>
        <p:nvSpPr>
          <p:cNvPr id="19" name="TextBox 18"/>
          <p:cNvSpPr txBox="1"/>
          <p:nvPr/>
        </p:nvSpPr>
        <p:spPr>
          <a:xfrm>
            <a:off x="966118" y="6241215"/>
            <a:ext cx="9633858" cy="13034337"/>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LIU Brooklyn is </a:t>
            </a:r>
            <a:r>
              <a:rPr lang="en-US" dirty="0">
                <a:latin typeface="Calibri" panose="020F0502020204030204" pitchFamily="34" charset="0"/>
                <a:cs typeface="Calibri" panose="020F0502020204030204" pitchFamily="34" charset="0"/>
              </a:rPr>
              <a:t>highly committed to educating </a:t>
            </a:r>
            <a:r>
              <a:rPr lang="en-US" dirty="0" smtClean="0">
                <a:latin typeface="Calibri" panose="020F0502020204030204" pitchFamily="34" charset="0"/>
                <a:cs typeface="Calibri" panose="020F0502020204030204" pitchFamily="34" charset="0"/>
              </a:rPr>
              <a:t>nurses at the undergraduate and graduate levels. LIU teaches nursing </a:t>
            </a:r>
            <a:r>
              <a:rPr lang="en-US" dirty="0">
                <a:latin typeface="Calibri" panose="020F0502020204030204" pitchFamily="34" charset="0"/>
                <a:cs typeface="Calibri" panose="020F0502020204030204" pitchFamily="34" charset="0"/>
              </a:rPr>
              <a:t>students </a:t>
            </a:r>
            <a:r>
              <a:rPr lang="en-US" dirty="0" smtClean="0">
                <a:latin typeface="Calibri" panose="020F0502020204030204" pitchFamily="34" charset="0"/>
                <a:cs typeface="Calibri" panose="020F0502020204030204" pitchFamily="34" charset="0"/>
              </a:rPr>
              <a:t>information literacy (IL) </a:t>
            </a:r>
            <a:r>
              <a:rPr lang="en-US" dirty="0">
                <a:latin typeface="Calibri" panose="020F0502020204030204" pitchFamily="34" charset="0"/>
                <a:cs typeface="Calibri" panose="020F0502020204030204" pitchFamily="34" charset="0"/>
              </a:rPr>
              <a:t>competencies </a:t>
            </a:r>
            <a:r>
              <a:rPr lang="en-US" dirty="0" smtClean="0">
                <a:latin typeface="Calibri" panose="020F0502020204030204" pitchFamily="34" charset="0"/>
                <a:cs typeface="Calibri" panose="020F0502020204030204" pitchFamily="34" charset="0"/>
              </a:rPr>
              <a:t>needed </a:t>
            </a:r>
            <a:r>
              <a:rPr lang="en-US" dirty="0">
                <a:latin typeface="Calibri" panose="020F0502020204030204" pitchFamily="34" charset="0"/>
                <a:cs typeface="Calibri" panose="020F0502020204030204" pitchFamily="34" charset="0"/>
              </a:rPr>
              <a:t>to flourish as students and </a:t>
            </a:r>
            <a:r>
              <a:rPr lang="en-US" dirty="0" smtClean="0">
                <a:latin typeface="Calibri" panose="020F0502020204030204" pitchFamily="34" charset="0"/>
                <a:cs typeface="Calibri" panose="020F0502020204030204" pitchFamily="34" charset="0"/>
              </a:rPr>
              <a:t>nurses. One </a:t>
            </a:r>
            <a:r>
              <a:rPr lang="en-US" dirty="0">
                <a:latin typeface="Calibri" panose="020F0502020204030204" pitchFamily="34" charset="0"/>
                <a:cs typeface="Calibri" panose="020F0502020204030204" pitchFamily="34" charset="0"/>
              </a:rPr>
              <a:t>of the core </a:t>
            </a:r>
            <a:r>
              <a:rPr lang="en-US" dirty="0" smtClean="0">
                <a:latin typeface="Calibri" panose="020F0502020204030204" pitchFamily="34" charset="0"/>
                <a:cs typeface="Calibri" panose="020F0502020204030204" pitchFamily="34" charset="0"/>
              </a:rPr>
              <a:t>undergraduate nursing requirements is </a:t>
            </a:r>
            <a:r>
              <a:rPr lang="en-US" dirty="0">
                <a:latin typeface="Calibri" panose="020F0502020204030204" pitchFamily="34" charset="0"/>
                <a:cs typeface="Calibri" panose="020F0502020204030204" pitchFamily="34" charset="0"/>
              </a:rPr>
              <a:t>a writing-intensive course called “End of Life Care” (EOLC). </a:t>
            </a:r>
            <a:endParaRPr lang="en-US" dirty="0" smtClean="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The </a:t>
            </a:r>
            <a:r>
              <a:rPr lang="en-US" dirty="0">
                <a:latin typeface="Calibri" panose="020F0502020204030204" pitchFamily="34" charset="0"/>
                <a:cs typeface="Calibri" panose="020F0502020204030204" pitchFamily="34" charset="0"/>
              </a:rPr>
              <a:t>major course project is a </a:t>
            </a:r>
            <a:r>
              <a:rPr lang="en-US" dirty="0" smtClean="0">
                <a:latin typeface="Calibri" panose="020F0502020204030204" pitchFamily="34" charset="0"/>
                <a:cs typeface="Calibri" panose="020F0502020204030204" pitchFamily="34" charset="0"/>
              </a:rPr>
              <a:t>6-page </a:t>
            </a:r>
            <a:r>
              <a:rPr lang="en-US" dirty="0">
                <a:latin typeface="Calibri" panose="020F0502020204030204" pitchFamily="34" charset="0"/>
                <a:cs typeface="Calibri" panose="020F0502020204030204" pitchFamily="34" charset="0"/>
              </a:rPr>
              <a:t>patient/intervention</a:t>
            </a:r>
            <a:r>
              <a:rPr lang="en-US" dirty="0" smtClean="0">
                <a:latin typeface="Calibri" panose="020F0502020204030204" pitchFamily="34" charset="0"/>
                <a:cs typeface="Calibri" panose="020F0502020204030204" pitchFamily="34" charset="0"/>
              </a:rPr>
              <a:t>/ comparison/outcome </a:t>
            </a:r>
            <a:r>
              <a:rPr lang="en-US" dirty="0">
                <a:latin typeface="Calibri" panose="020F0502020204030204" pitchFamily="34" charset="0"/>
                <a:cs typeface="Calibri" panose="020F0502020204030204" pitchFamily="34" charset="0"/>
              </a:rPr>
              <a:t>(PICO) research </a:t>
            </a:r>
            <a:r>
              <a:rPr lang="en-US" dirty="0" smtClean="0">
                <a:latin typeface="Calibri" panose="020F0502020204030204" pitchFamily="34" charset="0"/>
                <a:cs typeface="Calibri" panose="020F0502020204030204" pitchFamily="34" charset="0"/>
              </a:rPr>
              <a:t>paper. The two investigators partnered </a:t>
            </a:r>
            <a:r>
              <a:rPr lang="en-US" dirty="0">
                <a:latin typeface="Calibri" panose="020F0502020204030204" pitchFamily="34" charset="0"/>
                <a:cs typeface="Calibri" panose="020F0502020204030204" pitchFamily="34" charset="0"/>
              </a:rPr>
              <a:t>with nursing faculty to </a:t>
            </a:r>
            <a:r>
              <a:rPr lang="en-US" dirty="0" smtClean="0">
                <a:latin typeface="Calibri" panose="020F0502020204030204" pitchFamily="34" charset="0"/>
                <a:cs typeface="Calibri" panose="020F0502020204030204" pitchFamily="34" charset="0"/>
              </a:rPr>
              <a:t>assess </a:t>
            </a:r>
            <a:r>
              <a:rPr lang="en-US" dirty="0">
                <a:latin typeface="Calibri" panose="020F0502020204030204" pitchFamily="34" charset="0"/>
                <a:cs typeface="Calibri" panose="020F0502020204030204" pitchFamily="34" charset="0"/>
              </a:rPr>
              <a:t>IL skills of EOLC students. </a:t>
            </a:r>
          </a:p>
          <a:p>
            <a:endParaRPr lang="en-US" dirty="0" smtClean="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This project describes the creation </a:t>
            </a:r>
            <a:r>
              <a:rPr lang="en-US" dirty="0">
                <a:latin typeface="Calibri" panose="020F0502020204030204" pitchFamily="34" charset="0"/>
                <a:cs typeface="Calibri" panose="020F0502020204030204" pitchFamily="34" charset="0"/>
              </a:rPr>
              <a:t>and testing of a rubric to evaluate student IL skills as evidenced by PICO papers. </a:t>
            </a:r>
            <a:r>
              <a:rPr lang="en-US" dirty="0" smtClean="0">
                <a:latin typeface="Calibri" panose="020F0502020204030204" pitchFamily="34" charset="0"/>
                <a:cs typeface="Calibri" panose="020F0502020204030204" pitchFamily="34" charset="0"/>
              </a:rPr>
              <a:t>We chose </a:t>
            </a:r>
            <a:r>
              <a:rPr lang="en-US" dirty="0">
                <a:latin typeface="Calibri" panose="020F0502020204030204" pitchFamily="34" charset="0"/>
                <a:cs typeface="Calibri" panose="020F0502020204030204" pitchFamily="34" charset="0"/>
              </a:rPr>
              <a:t>the ACRL Framework because of the transferability of its skills to multiple disciplines and its place as the primary professional document for </a:t>
            </a:r>
            <a:r>
              <a:rPr lang="en-US" dirty="0" smtClean="0">
                <a:latin typeface="Calibri" panose="020F0502020204030204" pitchFamily="34" charset="0"/>
                <a:cs typeface="Calibri" panose="020F0502020204030204" pitchFamily="34" charset="0"/>
              </a:rPr>
              <a:t>academic instruction librarians. </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Parallel </a:t>
            </a:r>
            <a:r>
              <a:rPr lang="en-US" dirty="0">
                <a:latin typeface="Calibri" panose="020F0502020204030204" pitchFamily="34" charset="0"/>
                <a:cs typeface="Calibri" panose="020F0502020204030204" pitchFamily="34" charset="0"/>
              </a:rPr>
              <a:t>key competencies of the </a:t>
            </a:r>
            <a:r>
              <a:rPr lang="en-US" dirty="0" smtClean="0">
                <a:latin typeface="Calibri" panose="020F0502020204030204" pitchFamily="34" charset="0"/>
                <a:cs typeface="Calibri" panose="020F0502020204030204" pitchFamily="34" charset="0"/>
              </a:rPr>
              <a:t>American Nurses Association (ANA) Standards of Professional Nursing Practice were </a:t>
            </a:r>
            <a:r>
              <a:rPr lang="en-US" dirty="0">
                <a:latin typeface="Calibri" panose="020F0502020204030204" pitchFamily="34" charset="0"/>
                <a:cs typeface="Calibri" panose="020F0502020204030204" pitchFamily="34" charset="0"/>
              </a:rPr>
              <a:t>then chosen and mapped </a:t>
            </a:r>
            <a:r>
              <a:rPr lang="en-US" dirty="0" smtClean="0">
                <a:latin typeface="Calibri" panose="020F0502020204030204" pitchFamily="34" charset="0"/>
                <a:cs typeface="Calibri" panose="020F0502020204030204" pitchFamily="34" charset="0"/>
              </a:rPr>
              <a:t>onto </a:t>
            </a:r>
            <a:r>
              <a:rPr lang="en-US" dirty="0">
                <a:latin typeface="Calibri" panose="020F0502020204030204" pitchFamily="34" charset="0"/>
                <a:cs typeface="Calibri" panose="020F0502020204030204" pitchFamily="34" charset="0"/>
              </a:rPr>
              <a:t>the six </a:t>
            </a:r>
            <a:r>
              <a:rPr lang="en-US" dirty="0" smtClean="0">
                <a:latin typeface="Calibri" panose="020F0502020204030204" pitchFamily="34" charset="0"/>
                <a:cs typeface="Calibri" panose="020F0502020204030204" pitchFamily="34" charset="0"/>
              </a:rPr>
              <a:t>ACRL </a:t>
            </a:r>
            <a:r>
              <a:rPr lang="en-US" dirty="0">
                <a:latin typeface="Calibri" panose="020F0502020204030204" pitchFamily="34" charset="0"/>
                <a:cs typeface="Calibri" panose="020F0502020204030204" pitchFamily="34" charset="0"/>
              </a:rPr>
              <a:t>frames. </a:t>
            </a:r>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Our </a:t>
            </a:r>
            <a:r>
              <a:rPr lang="en-US" dirty="0">
                <a:latin typeface="Calibri" panose="020F0502020204030204" pitchFamily="34" charset="0"/>
                <a:cs typeface="Calibri" panose="020F0502020204030204" pitchFamily="34" charset="0"/>
              </a:rPr>
              <a:t>goal was twofold: to better incorporate nursing faculty into the initiative and to offer students a means of assessing their capabilities as information literate health care professionals. </a:t>
            </a:r>
            <a:endParaRPr lang="en-US" dirty="0" smtClean="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Once </a:t>
            </a:r>
            <a:r>
              <a:rPr lang="en-US" dirty="0">
                <a:latin typeface="Calibri" panose="020F0502020204030204" pitchFamily="34" charset="0"/>
                <a:cs typeface="Calibri" panose="020F0502020204030204" pitchFamily="34" charset="0"/>
              </a:rPr>
              <a:t>the rubric was complete, we used it to score PICO papers, which provided us with valuable information regarding student IL skills and suggestions for further calibration of the rubric.</a:t>
            </a:r>
          </a:p>
        </p:txBody>
      </p:sp>
      <p:sp>
        <p:nvSpPr>
          <p:cNvPr id="21" name="TextBox 20"/>
          <p:cNvSpPr txBox="1"/>
          <p:nvPr/>
        </p:nvSpPr>
        <p:spPr>
          <a:xfrm>
            <a:off x="11569745" y="6319701"/>
            <a:ext cx="9982200" cy="12588061"/>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Participants</a:t>
            </a:r>
          </a:p>
          <a:p>
            <a:r>
              <a:rPr lang="en-US" dirty="0">
                <a:latin typeface="Calibri" panose="020F0502020204030204" pitchFamily="34" charset="0"/>
                <a:cs typeface="Calibri" panose="020F0502020204030204" pitchFamily="34" charset="0"/>
              </a:rPr>
              <a:t>Nursing professors provided </a:t>
            </a:r>
            <a:r>
              <a:rPr lang="en-US" dirty="0" smtClean="0">
                <a:latin typeface="Calibri" panose="020F0502020204030204" pitchFamily="34" charset="0"/>
                <a:cs typeface="Calibri" panose="020F0502020204030204" pitchFamily="34" charset="0"/>
              </a:rPr>
              <a:t>52 </a:t>
            </a:r>
            <a:r>
              <a:rPr lang="en-US" dirty="0">
                <a:latin typeface="Calibri" panose="020F0502020204030204" pitchFamily="34" charset="0"/>
                <a:cs typeface="Calibri" panose="020F0502020204030204" pitchFamily="34" charset="0"/>
              </a:rPr>
              <a:t>PICO papers written by students enrolled in three EOLC sections. The students were primarily seniors in college. </a:t>
            </a:r>
          </a:p>
          <a:p>
            <a:endParaRPr lang="en-US" dirty="0" smtClean="0">
              <a:latin typeface="Calibri" panose="020F0502020204030204" pitchFamily="34" charset="0"/>
              <a:cs typeface="Calibri" panose="020F0502020204030204" pitchFamily="34" charset="0"/>
            </a:endParaRPr>
          </a:p>
          <a:p>
            <a:r>
              <a:rPr lang="en-US" b="1" dirty="0" smtClean="0">
                <a:latin typeface="Calibri" panose="020F0502020204030204" pitchFamily="34" charset="0"/>
                <a:cs typeface="Calibri" panose="020F0502020204030204" pitchFamily="34" charset="0"/>
              </a:rPr>
              <a:t>Materials</a:t>
            </a:r>
          </a:p>
          <a:p>
            <a:r>
              <a:rPr lang="en-US" dirty="0">
                <a:latin typeface="Calibri" panose="020F0502020204030204" pitchFamily="34" charset="0"/>
                <a:cs typeface="Calibri" panose="020F0502020204030204" pitchFamily="34" charset="0"/>
              </a:rPr>
              <a:t>To create the rubric, we selected one knowledge practice for each of the six frames in the ACRL Framework that were most closely related to successful completion of the PICO assignment</a:t>
            </a:r>
            <a:r>
              <a:rPr lang="en-US" dirty="0" smtClean="0">
                <a:latin typeface="Calibri" panose="020F0502020204030204" pitchFamily="34" charset="0"/>
                <a:cs typeface="Calibri" panose="020F0502020204030204" pitchFamily="34" charset="0"/>
              </a:rPr>
              <a:t>. </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Next</a:t>
            </a:r>
            <a:r>
              <a:rPr lang="en-US" dirty="0">
                <a:latin typeface="Calibri" panose="020F0502020204030204" pitchFamily="34" charset="0"/>
                <a:cs typeface="Calibri" panose="020F0502020204030204" pitchFamily="34" charset="0"/>
              </a:rPr>
              <a:t>, we </a:t>
            </a:r>
            <a:r>
              <a:rPr lang="en-US" dirty="0" smtClean="0">
                <a:latin typeface="Calibri" panose="020F0502020204030204" pitchFamily="34" charset="0"/>
                <a:cs typeface="Calibri" panose="020F0502020204030204" pitchFamily="34" charset="0"/>
              </a:rPr>
              <a:t>consulted </a:t>
            </a:r>
            <a:r>
              <a:rPr lang="en-US" dirty="0">
                <a:latin typeface="Calibri" panose="020F0502020204030204" pitchFamily="34" charset="0"/>
                <a:cs typeface="Calibri" panose="020F0502020204030204" pitchFamily="34" charset="0"/>
              </a:rPr>
              <a:t>ANA standards, which detail the obligations that all registered nurses must fulfill, to identify parallel learning outcomes. </a:t>
            </a:r>
            <a:r>
              <a:rPr lang="en-US" dirty="0" smtClean="0">
                <a:latin typeface="Calibri" panose="020F0502020204030204" pitchFamily="34" charset="0"/>
                <a:cs typeface="Calibri" panose="020F0502020204030204" pitchFamily="34" charset="0"/>
              </a:rPr>
              <a:t>We </a:t>
            </a:r>
            <a:r>
              <a:rPr lang="en-US" dirty="0">
                <a:latin typeface="Calibri" panose="020F0502020204030204" pitchFamily="34" charset="0"/>
                <a:cs typeface="Calibri" panose="020F0502020204030204" pitchFamily="34" charset="0"/>
              </a:rPr>
              <a:t>chose six standards that </a:t>
            </a:r>
            <a:r>
              <a:rPr lang="en-US" dirty="0" smtClean="0">
                <a:latin typeface="Calibri" panose="020F0502020204030204" pitchFamily="34" charset="0"/>
                <a:cs typeface="Calibri" panose="020F0502020204030204" pitchFamily="34" charset="0"/>
              </a:rPr>
              <a:t>pertain </a:t>
            </a:r>
            <a:r>
              <a:rPr lang="en-US" dirty="0">
                <a:latin typeface="Calibri" panose="020F0502020204030204" pitchFamily="34" charset="0"/>
                <a:cs typeface="Calibri" panose="020F0502020204030204" pitchFamily="34" charset="0"/>
              </a:rPr>
              <a:t>to knowledge practices selected from the ACRL </a:t>
            </a:r>
            <a:r>
              <a:rPr lang="en-US" dirty="0" smtClean="0">
                <a:latin typeface="Calibri" panose="020F0502020204030204" pitchFamily="34" charset="0"/>
                <a:cs typeface="Calibri" panose="020F0502020204030204" pitchFamily="34" charset="0"/>
              </a:rPr>
              <a:t>Framework (see rubric). </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These </a:t>
            </a:r>
            <a:r>
              <a:rPr lang="en-US" dirty="0">
                <a:latin typeface="Calibri" panose="020F0502020204030204" pitchFamily="34" charset="0"/>
                <a:cs typeface="Calibri" panose="020F0502020204030204" pitchFamily="34" charset="0"/>
              </a:rPr>
              <a:t>standards were mapped onto each ACRL frame in the rubric. </a:t>
            </a:r>
            <a:r>
              <a:rPr lang="en-US" dirty="0" smtClean="0">
                <a:latin typeface="Calibri" panose="020F0502020204030204" pitchFamily="34" charset="0"/>
                <a:cs typeface="Calibri" panose="020F0502020204030204" pitchFamily="34" charset="0"/>
              </a:rPr>
              <a:t>Three nursing faculty provided minor edits.</a:t>
            </a:r>
          </a:p>
          <a:p>
            <a:endParaRPr lang="en-US" dirty="0" smtClean="0">
              <a:latin typeface="Calibri" panose="020F0502020204030204" pitchFamily="34" charset="0"/>
              <a:cs typeface="Calibri" panose="020F0502020204030204" pitchFamily="34" charset="0"/>
            </a:endParaRPr>
          </a:p>
          <a:p>
            <a:r>
              <a:rPr lang="en-US" b="1" dirty="0" smtClean="0">
                <a:latin typeface="Calibri" panose="020F0502020204030204" pitchFamily="34" charset="0"/>
                <a:cs typeface="Calibri" panose="020F0502020204030204" pitchFamily="34" charset="0"/>
              </a:rPr>
              <a:t>Procedure</a:t>
            </a:r>
          </a:p>
          <a:p>
            <a:r>
              <a:rPr lang="en-US" dirty="0">
                <a:latin typeface="Calibri" panose="020F0502020204030204" pitchFamily="34" charset="0"/>
                <a:cs typeface="Calibri" panose="020F0502020204030204" pitchFamily="34" charset="0"/>
              </a:rPr>
              <a:t>To achieve objective grading, we conducted practice scoring sessions with two </a:t>
            </a:r>
            <a:r>
              <a:rPr lang="en-US" dirty="0" smtClean="0">
                <a:latin typeface="Calibri" panose="020F0502020204030204" pitchFamily="34" charset="0"/>
                <a:cs typeface="Calibri" panose="020F0502020204030204" pitchFamily="34" charset="0"/>
              </a:rPr>
              <a:t>papers. </a:t>
            </a:r>
            <a:r>
              <a:rPr lang="en-US" dirty="0">
                <a:latin typeface="Calibri" panose="020F0502020204030204" pitchFamily="34" charset="0"/>
                <a:cs typeface="Calibri" panose="020F0502020204030204" pitchFamily="34" charset="0"/>
              </a:rPr>
              <a:t>Next, we independently scored the remaining </a:t>
            </a:r>
            <a:r>
              <a:rPr lang="en-US" dirty="0" smtClean="0">
                <a:latin typeface="Calibri" panose="020F0502020204030204" pitchFamily="34" charset="0"/>
                <a:cs typeface="Calibri" panose="020F0502020204030204" pitchFamily="34" charset="0"/>
              </a:rPr>
              <a:t>50 </a:t>
            </a:r>
            <a:r>
              <a:rPr lang="en-US" dirty="0">
                <a:latin typeface="Calibri" panose="020F0502020204030204" pitchFamily="34" charset="0"/>
                <a:cs typeface="Calibri" panose="020F0502020204030204" pitchFamily="34" charset="0"/>
              </a:rPr>
              <a:t>papers. </a:t>
            </a:r>
            <a:r>
              <a:rPr lang="en-US" dirty="0" smtClean="0">
                <a:latin typeface="Calibri" panose="020F0502020204030204" pitchFamily="34" charset="0"/>
                <a:cs typeface="Calibri" panose="020F0502020204030204" pitchFamily="34" charset="0"/>
              </a:rPr>
              <a:t>Upon scoring completion </a:t>
            </a:r>
            <a:r>
              <a:rPr lang="en-US" dirty="0">
                <a:latin typeface="Calibri" panose="020F0502020204030204" pitchFamily="34" charset="0"/>
                <a:cs typeface="Calibri" panose="020F0502020204030204" pitchFamily="34" charset="0"/>
              </a:rPr>
              <a:t>we calculated descriptive statistics for each of the six rubric frames. </a:t>
            </a:r>
            <a:endParaRPr lang="en-US" dirty="0" smtClean="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To </a:t>
            </a:r>
            <a:r>
              <a:rPr lang="en-US" dirty="0">
                <a:latin typeface="Calibri" panose="020F0502020204030204" pitchFamily="34" charset="0"/>
                <a:cs typeface="Calibri" panose="020F0502020204030204" pitchFamily="34" charset="0"/>
              </a:rPr>
              <a:t>assess scoring consistency between the two raters, intra-class correlation coefficients (ICCs) were calculated to determine inter-rater </a:t>
            </a:r>
            <a:r>
              <a:rPr lang="en-US" dirty="0" smtClean="0">
                <a:latin typeface="Calibri" panose="020F0502020204030204" pitchFamily="34" charset="0"/>
                <a:cs typeface="Calibri" panose="020F0502020204030204" pitchFamily="34" charset="0"/>
              </a:rPr>
              <a:t>reliability. ICC </a:t>
            </a:r>
            <a:r>
              <a:rPr lang="en-US" dirty="0">
                <a:latin typeface="Calibri" panose="020F0502020204030204" pitchFamily="34" charset="0"/>
                <a:cs typeface="Calibri" panose="020F0502020204030204" pitchFamily="34" charset="0"/>
              </a:rPr>
              <a:t>values were calculated using SPSS software (model: two-way mixed, average measures; type: consistency).</a:t>
            </a:r>
          </a:p>
        </p:txBody>
      </p:sp>
      <p:pic>
        <p:nvPicPr>
          <p:cNvPr id="22" name="Picture 21"/>
          <p:cNvPicPr>
            <a:picLocks noChangeAspect="1"/>
          </p:cNvPicPr>
          <p:nvPr/>
        </p:nvPicPr>
        <p:blipFill>
          <a:blip r:embed="rId6"/>
          <a:stretch>
            <a:fillRect/>
          </a:stretch>
        </p:blipFill>
        <p:spPr>
          <a:xfrm>
            <a:off x="23286085" y="23721547"/>
            <a:ext cx="18013680" cy="7312613"/>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11992</TotalTime>
  <Words>991</Words>
  <Application>Microsoft Office PowerPoint</Application>
  <PresentationFormat>Custom</PresentationFormat>
  <Paragraphs>65</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Arial</vt:lpstr>
      <vt:lpstr>Arial Black</vt:lpstr>
      <vt:lpstr>Arial Narrow</vt:lpstr>
      <vt:lpstr>Calibri</vt:lpstr>
      <vt:lpstr>Verdana</vt:lpstr>
      <vt:lpstr>Custom Design</vt:lpstr>
      <vt:lpstr>3_Custom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Katelyn Angell</cp:lastModifiedBy>
  <cp:revision>337</cp:revision>
  <dcterms:created xsi:type="dcterms:W3CDTF">2005-05-18T01:24:28Z</dcterms:created>
  <dcterms:modified xsi:type="dcterms:W3CDTF">2018-11-29T21:39:25Z</dcterms:modified>
  <cp:category>Powerpoint poster templates</cp:category>
</cp:coreProperties>
</file>