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32918400"/>
  <p:notesSz cx="9309100" cy="7023100"/>
  <p:defaultTextStyle>
    <a:defPPr>
      <a:defRPr lang="en-US"/>
    </a:defPPr>
    <a:lvl1pPr marL="0" algn="l" defTabSz="997885" rtl="0" eaLnBrk="1" latinLnBrk="0" hangingPunct="1">
      <a:defRPr sz="3900" kern="1200">
        <a:solidFill>
          <a:schemeClr val="tx1"/>
        </a:solidFill>
        <a:latin typeface="+mn-lt"/>
        <a:ea typeface="+mn-ea"/>
        <a:cs typeface="+mn-cs"/>
      </a:defRPr>
    </a:lvl1pPr>
    <a:lvl2pPr marL="997885" algn="l" defTabSz="997885" rtl="0" eaLnBrk="1" latinLnBrk="0" hangingPunct="1">
      <a:defRPr sz="3900" kern="1200">
        <a:solidFill>
          <a:schemeClr val="tx1"/>
        </a:solidFill>
        <a:latin typeface="+mn-lt"/>
        <a:ea typeface="+mn-ea"/>
        <a:cs typeface="+mn-cs"/>
      </a:defRPr>
    </a:lvl2pPr>
    <a:lvl3pPr marL="1995769" algn="l" defTabSz="997885" rtl="0" eaLnBrk="1" latinLnBrk="0" hangingPunct="1">
      <a:defRPr sz="3900" kern="1200">
        <a:solidFill>
          <a:schemeClr val="tx1"/>
        </a:solidFill>
        <a:latin typeface="+mn-lt"/>
        <a:ea typeface="+mn-ea"/>
        <a:cs typeface="+mn-cs"/>
      </a:defRPr>
    </a:lvl3pPr>
    <a:lvl4pPr marL="2993654" algn="l" defTabSz="997885" rtl="0" eaLnBrk="1" latinLnBrk="0" hangingPunct="1">
      <a:defRPr sz="3900" kern="1200">
        <a:solidFill>
          <a:schemeClr val="tx1"/>
        </a:solidFill>
        <a:latin typeface="+mn-lt"/>
        <a:ea typeface="+mn-ea"/>
        <a:cs typeface="+mn-cs"/>
      </a:defRPr>
    </a:lvl4pPr>
    <a:lvl5pPr marL="3991539" algn="l" defTabSz="997885" rtl="0" eaLnBrk="1" latinLnBrk="0" hangingPunct="1">
      <a:defRPr sz="3900" kern="1200">
        <a:solidFill>
          <a:schemeClr val="tx1"/>
        </a:solidFill>
        <a:latin typeface="+mn-lt"/>
        <a:ea typeface="+mn-ea"/>
        <a:cs typeface="+mn-cs"/>
      </a:defRPr>
    </a:lvl5pPr>
    <a:lvl6pPr marL="4989424" algn="l" defTabSz="997885" rtl="0" eaLnBrk="1" latinLnBrk="0" hangingPunct="1">
      <a:defRPr sz="3900" kern="1200">
        <a:solidFill>
          <a:schemeClr val="tx1"/>
        </a:solidFill>
        <a:latin typeface="+mn-lt"/>
        <a:ea typeface="+mn-ea"/>
        <a:cs typeface="+mn-cs"/>
      </a:defRPr>
    </a:lvl6pPr>
    <a:lvl7pPr marL="5987308" algn="l" defTabSz="997885" rtl="0" eaLnBrk="1" latinLnBrk="0" hangingPunct="1">
      <a:defRPr sz="3900" kern="1200">
        <a:solidFill>
          <a:schemeClr val="tx1"/>
        </a:solidFill>
        <a:latin typeface="+mn-lt"/>
        <a:ea typeface="+mn-ea"/>
        <a:cs typeface="+mn-cs"/>
      </a:defRPr>
    </a:lvl7pPr>
    <a:lvl8pPr marL="6985193" algn="l" defTabSz="997885" rtl="0" eaLnBrk="1" latinLnBrk="0" hangingPunct="1">
      <a:defRPr sz="3900" kern="1200">
        <a:solidFill>
          <a:schemeClr val="tx1"/>
        </a:solidFill>
        <a:latin typeface="+mn-lt"/>
        <a:ea typeface="+mn-ea"/>
        <a:cs typeface="+mn-cs"/>
      </a:defRPr>
    </a:lvl8pPr>
    <a:lvl9pPr marL="7983078" algn="l" defTabSz="997885" rtl="0" eaLnBrk="1" latinLnBrk="0" hangingPunct="1">
      <a:defRPr sz="3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734">
          <p15:clr>
            <a:srgbClr val="A4A3A4"/>
          </p15:clr>
        </p15:guide>
        <p15:guide id="2" pos="2764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686D"/>
    <a:srgbClr val="442369"/>
    <a:srgbClr val="B3B3B3"/>
    <a:srgbClr val="D1D1D1"/>
    <a:srgbClr val="BB0000"/>
    <a:srgbClr val="9B002D"/>
    <a:srgbClr val="414042"/>
    <a:srgbClr val="B80012"/>
    <a:srgbClr val="666666"/>
    <a:srgbClr val="7778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9492" autoAdjust="0"/>
  </p:normalViewPr>
  <p:slideViewPr>
    <p:cSldViewPr>
      <p:cViewPr>
        <p:scale>
          <a:sx n="40" d="100"/>
          <a:sy n="40" d="100"/>
        </p:scale>
        <p:origin x="-180" y="-2610"/>
      </p:cViewPr>
      <p:guideLst>
        <p:guide orient="horz" pos="20734"/>
        <p:guide pos="2764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291839" y="10204704"/>
            <a:ext cx="37307522" cy="1023357"/>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583680" y="18434304"/>
            <a:ext cx="307238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11/8/2018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572471" y="2467087"/>
            <a:ext cx="40746253" cy="2231380"/>
          </a:xfrm>
        </p:spPr>
        <p:txBody>
          <a:bodyPr lIns="0" tIns="0" rIns="0" bIns="0"/>
          <a:lstStyle>
            <a:lvl1pPr>
              <a:defRPr sz="14500" b="1">
                <a:solidFill>
                  <a:srgbClr val="414042"/>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11/8/2018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572471" y="2467087"/>
            <a:ext cx="40746253" cy="2231380"/>
          </a:xfrm>
        </p:spPr>
        <p:txBody>
          <a:bodyPr lIns="0" tIns="0" rIns="0" bIns="0"/>
          <a:lstStyle>
            <a:lvl1pPr>
              <a:defRPr sz="14500" b="1">
                <a:solidFill>
                  <a:srgbClr val="414042"/>
                </a:solidFill>
                <a:latin typeface="Arial"/>
                <a:cs typeface="Arial"/>
              </a:defRPr>
            </a:lvl1pPr>
          </a:lstStyle>
          <a:p>
            <a:endParaRPr/>
          </a:p>
        </p:txBody>
      </p:sp>
      <p:sp>
        <p:nvSpPr>
          <p:cNvPr id="3" name="Holder 3"/>
          <p:cNvSpPr>
            <a:spLocks noGrp="1"/>
          </p:cNvSpPr>
          <p:nvPr>
            <p:ph sz="half" idx="2"/>
          </p:nvPr>
        </p:nvSpPr>
        <p:spPr>
          <a:xfrm>
            <a:off x="2194560" y="7571232"/>
            <a:ext cx="19092673"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2603967" y="7571232"/>
            <a:ext cx="19092673"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11/8/2018</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572471" y="2467087"/>
            <a:ext cx="40746253" cy="2231380"/>
          </a:xfrm>
        </p:spPr>
        <p:txBody>
          <a:bodyPr lIns="0" tIns="0" rIns="0" bIns="0"/>
          <a:lstStyle>
            <a:lvl1pPr>
              <a:defRPr sz="14500" b="1">
                <a:solidFill>
                  <a:srgbClr val="414042"/>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11/8/2018</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11/8/2018</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72471" y="2467087"/>
            <a:ext cx="40746253" cy="1023357"/>
          </a:xfrm>
          <a:prstGeom prst="rect">
            <a:avLst/>
          </a:prstGeom>
        </p:spPr>
        <p:txBody>
          <a:bodyPr wrap="square" lIns="0" tIns="0" rIns="0" bIns="0">
            <a:spAutoFit/>
          </a:bodyPr>
          <a:lstStyle>
            <a:lvl1pPr>
              <a:defRPr sz="6650" b="1">
                <a:solidFill>
                  <a:srgbClr val="414042"/>
                </a:solidFill>
                <a:latin typeface="Arial"/>
                <a:cs typeface="Arial"/>
              </a:defRPr>
            </a:lvl1pPr>
          </a:lstStyle>
          <a:p>
            <a:endParaRPr/>
          </a:p>
        </p:txBody>
      </p:sp>
      <p:sp>
        <p:nvSpPr>
          <p:cNvPr id="3" name="Holder 3"/>
          <p:cNvSpPr>
            <a:spLocks noGrp="1"/>
          </p:cNvSpPr>
          <p:nvPr>
            <p:ph type="body" idx="1"/>
          </p:nvPr>
        </p:nvSpPr>
        <p:spPr>
          <a:xfrm>
            <a:off x="2194560" y="7571232"/>
            <a:ext cx="3950208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4923008" y="30614112"/>
            <a:ext cx="14045184" cy="600164"/>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194561" y="30614112"/>
            <a:ext cx="10094976" cy="600164"/>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11/8/2018</a:t>
            </a:fld>
            <a:endParaRPr lang="en-US"/>
          </a:p>
        </p:txBody>
      </p:sp>
      <p:sp>
        <p:nvSpPr>
          <p:cNvPr id="6" name="Holder 6"/>
          <p:cNvSpPr>
            <a:spLocks noGrp="1"/>
          </p:cNvSpPr>
          <p:nvPr>
            <p:ph type="sldNum" sz="quarter" idx="7"/>
          </p:nvPr>
        </p:nvSpPr>
        <p:spPr>
          <a:xfrm>
            <a:off x="31601667" y="30614112"/>
            <a:ext cx="10094976" cy="600164"/>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997885">
        <a:defRPr>
          <a:latin typeface="+mn-lt"/>
          <a:ea typeface="+mn-ea"/>
          <a:cs typeface="+mn-cs"/>
        </a:defRPr>
      </a:lvl2pPr>
      <a:lvl3pPr marL="1995769">
        <a:defRPr>
          <a:latin typeface="+mn-lt"/>
          <a:ea typeface="+mn-ea"/>
          <a:cs typeface="+mn-cs"/>
        </a:defRPr>
      </a:lvl3pPr>
      <a:lvl4pPr marL="2993654">
        <a:defRPr>
          <a:latin typeface="+mn-lt"/>
          <a:ea typeface="+mn-ea"/>
          <a:cs typeface="+mn-cs"/>
        </a:defRPr>
      </a:lvl4pPr>
      <a:lvl5pPr marL="3991539">
        <a:defRPr>
          <a:latin typeface="+mn-lt"/>
          <a:ea typeface="+mn-ea"/>
          <a:cs typeface="+mn-cs"/>
        </a:defRPr>
      </a:lvl5pPr>
      <a:lvl6pPr marL="4989424">
        <a:defRPr>
          <a:latin typeface="+mn-lt"/>
          <a:ea typeface="+mn-ea"/>
          <a:cs typeface="+mn-cs"/>
        </a:defRPr>
      </a:lvl6pPr>
      <a:lvl7pPr marL="5987308">
        <a:defRPr>
          <a:latin typeface="+mn-lt"/>
          <a:ea typeface="+mn-ea"/>
          <a:cs typeface="+mn-cs"/>
        </a:defRPr>
      </a:lvl7pPr>
      <a:lvl8pPr marL="6985193">
        <a:defRPr>
          <a:latin typeface="+mn-lt"/>
          <a:ea typeface="+mn-ea"/>
          <a:cs typeface="+mn-cs"/>
        </a:defRPr>
      </a:lvl8pPr>
      <a:lvl9pPr marL="7983078">
        <a:defRPr>
          <a:latin typeface="+mn-lt"/>
          <a:ea typeface="+mn-ea"/>
          <a:cs typeface="+mn-cs"/>
        </a:defRPr>
      </a:lvl9pPr>
    </p:bodyStyle>
    <p:otherStyle>
      <a:lvl1pPr marL="0">
        <a:defRPr>
          <a:latin typeface="+mn-lt"/>
          <a:ea typeface="+mn-ea"/>
          <a:cs typeface="+mn-cs"/>
        </a:defRPr>
      </a:lvl1pPr>
      <a:lvl2pPr marL="997885">
        <a:defRPr>
          <a:latin typeface="+mn-lt"/>
          <a:ea typeface="+mn-ea"/>
          <a:cs typeface="+mn-cs"/>
        </a:defRPr>
      </a:lvl2pPr>
      <a:lvl3pPr marL="1995769">
        <a:defRPr>
          <a:latin typeface="+mn-lt"/>
          <a:ea typeface="+mn-ea"/>
          <a:cs typeface="+mn-cs"/>
        </a:defRPr>
      </a:lvl3pPr>
      <a:lvl4pPr marL="2993654">
        <a:defRPr>
          <a:latin typeface="+mn-lt"/>
          <a:ea typeface="+mn-ea"/>
          <a:cs typeface="+mn-cs"/>
        </a:defRPr>
      </a:lvl4pPr>
      <a:lvl5pPr marL="3991539">
        <a:defRPr>
          <a:latin typeface="+mn-lt"/>
          <a:ea typeface="+mn-ea"/>
          <a:cs typeface="+mn-cs"/>
        </a:defRPr>
      </a:lvl5pPr>
      <a:lvl6pPr marL="4989424">
        <a:defRPr>
          <a:latin typeface="+mn-lt"/>
          <a:ea typeface="+mn-ea"/>
          <a:cs typeface="+mn-cs"/>
        </a:defRPr>
      </a:lvl6pPr>
      <a:lvl7pPr marL="5987308">
        <a:defRPr>
          <a:latin typeface="+mn-lt"/>
          <a:ea typeface="+mn-ea"/>
          <a:cs typeface="+mn-cs"/>
        </a:defRPr>
      </a:lvl7pPr>
      <a:lvl8pPr marL="6985193">
        <a:defRPr>
          <a:latin typeface="+mn-lt"/>
          <a:ea typeface="+mn-ea"/>
          <a:cs typeface="+mn-cs"/>
        </a:defRPr>
      </a:lvl8pPr>
      <a:lvl9pPr marL="7983078">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www.tableau.com/about/blog/2017/4/viz-variety-show-precise-waffle-charts-68462" TargetMode="External"/><Relationship Id="rId7" Type="http://schemas.openxmlformats.org/officeDocument/2006/relationships/image" Target="../media/image1.emf"/><Relationship Id="rId12" Type="http://schemas.openxmlformats.org/officeDocument/2006/relationships/image" Target="../media/image5.png"/><Relationship Id="rId2" Type="http://schemas.openxmlformats.org/officeDocument/2006/relationships/hyperlink" Target="https://teamcolorcodes.com/" TargetMode="External"/><Relationship Id="rId1" Type="http://schemas.openxmlformats.org/officeDocument/2006/relationships/slideLayout" Target="../slideLayouts/slideLayout3.xml"/><Relationship Id="rId6" Type="http://schemas.openxmlformats.org/officeDocument/2006/relationships/hyperlink" Target="http://sankeymatic.com/" TargetMode="External"/><Relationship Id="rId11" Type="http://schemas.openxmlformats.org/officeDocument/2006/relationships/image" Target="../media/image4.png"/><Relationship Id="rId5" Type="http://schemas.openxmlformats.org/officeDocument/2006/relationships/hyperlink" Target="https://www.sirvizalot.com/2016/03/color-popularity-for-new-cars-2000-2015.html" TargetMode="External"/><Relationship Id="rId10" Type="http://schemas.openxmlformats.org/officeDocument/2006/relationships/image" Target="../media/image3.png"/><Relationship Id="rId4" Type="http://schemas.openxmlformats.org/officeDocument/2006/relationships/hyperlink" Target="https://www.ryansleeper.com/tableau-201-how-to-make-dumbbell-charts/" TargetMode="External"/><Relationship Id="rId9" Type="http://schemas.openxmlformats.org/officeDocument/2006/relationships/hyperlink" Target="mailto:murphy.465@osu.edu"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 name="Rectangle 34"/>
          <p:cNvSpPr/>
          <p:nvPr/>
        </p:nvSpPr>
        <p:spPr>
          <a:xfrm>
            <a:off x="0" y="0"/>
            <a:ext cx="43891200" cy="32918400"/>
          </a:xfrm>
          <a:prstGeom prst="rect">
            <a:avLst/>
          </a:prstGeom>
          <a:solidFill>
            <a:srgbClr val="9B002D"/>
          </a:solidFill>
          <a:effectLst/>
        </p:spPr>
        <p:style>
          <a:lnRef idx="1">
            <a:schemeClr val="accent1"/>
          </a:lnRef>
          <a:fillRef idx="3">
            <a:schemeClr val="accent1"/>
          </a:fillRef>
          <a:effectRef idx="2">
            <a:schemeClr val="accent1"/>
          </a:effectRef>
          <a:fontRef idx="minor">
            <a:schemeClr val="lt1"/>
          </a:fontRef>
        </p:style>
        <p:txBody>
          <a:bodyPr lIns="199577" tIns="99788" rIns="199577" bIns="99788" rtlCol="0" anchor="ctr"/>
          <a:lstStyle/>
          <a:p>
            <a:pPr algn="ctr"/>
            <a:endParaRPr lang="en-US"/>
          </a:p>
        </p:txBody>
      </p:sp>
      <p:sp>
        <p:nvSpPr>
          <p:cNvPr id="36" name="Rectangle 35"/>
          <p:cNvSpPr/>
          <p:nvPr/>
        </p:nvSpPr>
        <p:spPr>
          <a:xfrm>
            <a:off x="781889" y="990600"/>
            <a:ext cx="42255331" cy="31255855"/>
          </a:xfrm>
          <a:prstGeom prst="rect">
            <a:avLst/>
          </a:prstGeom>
          <a:solidFill>
            <a:schemeClr val="bg1"/>
          </a:solidFill>
          <a:ln>
            <a:solidFill>
              <a:srgbClr val="BB0000"/>
            </a:solidFill>
          </a:ln>
        </p:spPr>
        <p:style>
          <a:lnRef idx="1">
            <a:schemeClr val="accent1"/>
          </a:lnRef>
          <a:fillRef idx="3">
            <a:schemeClr val="accent1"/>
          </a:fillRef>
          <a:effectRef idx="2">
            <a:schemeClr val="accent1"/>
          </a:effectRef>
          <a:fontRef idx="minor">
            <a:schemeClr val="lt1"/>
          </a:fontRef>
        </p:style>
        <p:txBody>
          <a:bodyPr lIns="199577" tIns="99788" rIns="199577" bIns="99788" rtlCol="0" anchor="ctr"/>
          <a:lstStyle/>
          <a:p>
            <a:pPr algn="ctr"/>
            <a:r>
              <a:rPr lang="en-US"/>
              <a:t>–</a:t>
            </a:r>
          </a:p>
        </p:txBody>
      </p:sp>
      <p:sp>
        <p:nvSpPr>
          <p:cNvPr id="40" name="object 6"/>
          <p:cNvSpPr/>
          <p:nvPr/>
        </p:nvSpPr>
        <p:spPr>
          <a:xfrm>
            <a:off x="998157" y="29028045"/>
            <a:ext cx="41902649" cy="2907792"/>
          </a:xfrm>
          <a:custGeom>
            <a:avLst/>
            <a:gdLst/>
            <a:ahLst/>
            <a:cxnLst/>
            <a:rect l="l" t="t" r="r" b="b"/>
            <a:pathLst>
              <a:path w="19266428" h="1317369">
                <a:moveTo>
                  <a:pt x="0" y="1317369"/>
                </a:moveTo>
                <a:lnTo>
                  <a:pt x="19266428" y="1317369"/>
                </a:lnTo>
                <a:lnTo>
                  <a:pt x="19266428" y="0"/>
                </a:lnTo>
                <a:lnTo>
                  <a:pt x="0" y="0"/>
                </a:lnTo>
                <a:lnTo>
                  <a:pt x="0" y="1317369"/>
                </a:lnTo>
                <a:close/>
              </a:path>
            </a:pathLst>
          </a:custGeom>
          <a:solidFill>
            <a:schemeClr val="bg1">
              <a:lumMod val="75000"/>
            </a:schemeClr>
          </a:solidFill>
        </p:spPr>
        <p:txBody>
          <a:bodyPr wrap="square" lIns="0" tIns="0" rIns="0" bIns="0" rtlCol="0">
            <a:spAutoFit/>
          </a:bodyPr>
          <a:lstStyle/>
          <a:p>
            <a:endParaRPr/>
          </a:p>
        </p:txBody>
      </p:sp>
      <p:sp>
        <p:nvSpPr>
          <p:cNvPr id="2" name="object 2"/>
          <p:cNvSpPr txBox="1">
            <a:spLocks noGrp="1"/>
          </p:cNvSpPr>
          <p:nvPr>
            <p:ph type="title"/>
          </p:nvPr>
        </p:nvSpPr>
        <p:spPr>
          <a:xfrm>
            <a:off x="1572471" y="2467086"/>
            <a:ext cx="40746253" cy="3116238"/>
          </a:xfrm>
          <a:prstGeom prst="rect">
            <a:avLst/>
          </a:prstGeom>
        </p:spPr>
        <p:txBody>
          <a:bodyPr vert="horz" wrap="square" lIns="0" tIns="0" rIns="0" bIns="0" rtlCol="0">
            <a:spAutoFit/>
          </a:bodyPr>
          <a:lstStyle/>
          <a:p>
            <a:pPr marL="27719">
              <a:lnSpc>
                <a:spcPts val="17232"/>
              </a:lnSpc>
              <a:spcAft>
                <a:spcPts val="1310"/>
              </a:spcAft>
            </a:pPr>
            <a:r>
              <a:rPr lang="en-US" sz="14400" b="0" spc="-513" dirty="0" smtClean="0">
                <a:latin typeface="Capita-Bold"/>
                <a:cs typeface="Capita-Bold"/>
              </a:rPr>
              <a:t>Dress Library Data to Communicate Value and Impact</a:t>
            </a:r>
            <a:endParaRPr sz="14400" b="0" spc="-87" dirty="0">
              <a:latin typeface="Capita-Bold"/>
              <a:cs typeface="Capita-Bold"/>
            </a:endParaRPr>
          </a:p>
          <a:p>
            <a:pPr marL="27719">
              <a:lnSpc>
                <a:spcPts val="5784"/>
              </a:lnSpc>
            </a:pPr>
            <a:r>
              <a:rPr lang="en-US" sz="5000" b="0" spc="-175" dirty="0" smtClean="0"/>
              <a:t>Sarah Anne Murphy, MLS, MBA</a:t>
            </a:r>
            <a:r>
              <a:rPr sz="5000" b="0" spc="-22" dirty="0" smtClean="0"/>
              <a:t>,</a:t>
            </a:r>
            <a:r>
              <a:rPr sz="5000" b="0" spc="-11" dirty="0" smtClean="0"/>
              <a:t> </a:t>
            </a:r>
            <a:r>
              <a:rPr lang="en-US" sz="5000" b="0" spc="-98" dirty="0" smtClean="0"/>
              <a:t>Professor and Coordinator of Assessment</a:t>
            </a:r>
            <a:endParaRPr sz="5000" dirty="0"/>
          </a:p>
        </p:txBody>
      </p:sp>
      <p:sp>
        <p:nvSpPr>
          <p:cNvPr id="3" name="object 3"/>
          <p:cNvSpPr txBox="1"/>
          <p:nvPr/>
        </p:nvSpPr>
        <p:spPr>
          <a:xfrm>
            <a:off x="1521271" y="6907675"/>
            <a:ext cx="9063269" cy="4192943"/>
          </a:xfrm>
          <a:prstGeom prst="rect">
            <a:avLst/>
          </a:prstGeom>
        </p:spPr>
        <p:txBody>
          <a:bodyPr vert="horz" wrap="square" lIns="0" tIns="0" rIns="0" bIns="0" rtlCol="0">
            <a:spAutoFit/>
          </a:bodyPr>
          <a:lstStyle/>
          <a:p>
            <a:pPr marL="27719">
              <a:spcAft>
                <a:spcPts val="1310"/>
              </a:spcAft>
            </a:pPr>
            <a:r>
              <a:rPr sz="3500" b="1" spc="-11" dirty="0">
                <a:solidFill>
                  <a:srgbClr val="231F20"/>
                </a:solidFill>
                <a:latin typeface="Arial"/>
                <a:cs typeface="Arial"/>
              </a:rPr>
              <a:t>I</a:t>
            </a:r>
            <a:r>
              <a:rPr sz="3500" b="1" spc="-65" dirty="0">
                <a:solidFill>
                  <a:srgbClr val="231F20"/>
                </a:solidFill>
                <a:latin typeface="Arial"/>
                <a:cs typeface="Arial"/>
              </a:rPr>
              <a:t>N</a:t>
            </a:r>
            <a:r>
              <a:rPr sz="3500" b="1" spc="-55" dirty="0">
                <a:solidFill>
                  <a:srgbClr val="231F20"/>
                </a:solidFill>
                <a:latin typeface="Arial"/>
                <a:cs typeface="Arial"/>
              </a:rPr>
              <a:t>T</a:t>
            </a:r>
            <a:r>
              <a:rPr sz="3500" b="1" spc="-98" dirty="0">
                <a:solidFill>
                  <a:srgbClr val="231F20"/>
                </a:solidFill>
                <a:latin typeface="Arial"/>
                <a:cs typeface="Arial"/>
              </a:rPr>
              <a:t>R</a:t>
            </a:r>
            <a:r>
              <a:rPr sz="3500" b="1" spc="-22" dirty="0">
                <a:solidFill>
                  <a:srgbClr val="231F20"/>
                </a:solidFill>
                <a:latin typeface="Arial"/>
                <a:cs typeface="Arial"/>
              </a:rPr>
              <a:t>O</a:t>
            </a:r>
            <a:r>
              <a:rPr sz="3500" b="1" spc="-55" dirty="0">
                <a:solidFill>
                  <a:srgbClr val="231F20"/>
                </a:solidFill>
                <a:latin typeface="Arial"/>
                <a:cs typeface="Arial"/>
              </a:rPr>
              <a:t>DUC</a:t>
            </a:r>
            <a:r>
              <a:rPr sz="3500" b="1" spc="-44" dirty="0">
                <a:solidFill>
                  <a:srgbClr val="231F20"/>
                </a:solidFill>
                <a:latin typeface="Arial"/>
                <a:cs typeface="Arial"/>
              </a:rPr>
              <a:t>T</a:t>
            </a:r>
            <a:r>
              <a:rPr sz="3500" b="1" spc="-11" dirty="0">
                <a:solidFill>
                  <a:srgbClr val="231F20"/>
                </a:solidFill>
                <a:latin typeface="Arial"/>
                <a:cs typeface="Arial"/>
              </a:rPr>
              <a:t>I</a:t>
            </a:r>
            <a:r>
              <a:rPr sz="3500" b="1" spc="-22" dirty="0">
                <a:solidFill>
                  <a:srgbClr val="231F20"/>
                </a:solidFill>
                <a:latin typeface="Arial"/>
                <a:cs typeface="Arial"/>
              </a:rPr>
              <a:t>O</a:t>
            </a:r>
            <a:r>
              <a:rPr sz="3500" b="1" dirty="0">
                <a:solidFill>
                  <a:srgbClr val="231F20"/>
                </a:solidFill>
                <a:latin typeface="Arial"/>
                <a:cs typeface="Arial"/>
              </a:rPr>
              <a:t>N</a:t>
            </a:r>
            <a:endParaRPr sz="3500" dirty="0">
              <a:latin typeface="Arial"/>
              <a:cs typeface="Arial"/>
            </a:endParaRPr>
          </a:p>
          <a:p>
            <a:pPr marL="27719" marR="13860">
              <a:lnSpc>
                <a:spcPct val="102600"/>
              </a:lnSpc>
              <a:spcBef>
                <a:spcPts val="458"/>
              </a:spcBef>
            </a:pPr>
            <a:r>
              <a:rPr lang="en-US" sz="2700" spc="11" dirty="0" smtClean="0">
                <a:solidFill>
                  <a:srgbClr val="231F20"/>
                </a:solidFill>
                <a:latin typeface="Arial"/>
                <a:cs typeface="Arial"/>
              </a:rPr>
              <a:t>Since the 2014 Library Assessment Conference, a growing community of library assessment professionals has mastered data visualization using Tableau. Interest in learning how to craft engaging Tableau dashboards which effectively communicate library value and impact </a:t>
            </a:r>
            <a:r>
              <a:rPr lang="en-US" sz="2700" spc="11" dirty="0" smtClean="0">
                <a:solidFill>
                  <a:srgbClr val="231F20"/>
                </a:solidFill>
                <a:latin typeface="Arial"/>
                <a:cs typeface="Arial"/>
              </a:rPr>
              <a:t>continues. </a:t>
            </a:r>
            <a:r>
              <a:rPr lang="en-US" sz="2700" spc="11" dirty="0" smtClean="0">
                <a:solidFill>
                  <a:srgbClr val="231F20"/>
                </a:solidFill>
                <a:latin typeface="Arial"/>
                <a:cs typeface="Arial"/>
              </a:rPr>
              <a:t>This poster introduces four advanced charts – the waffle chart, the lollipop </a:t>
            </a:r>
            <a:r>
              <a:rPr lang="en-US" sz="2700" spc="11" dirty="0">
                <a:solidFill>
                  <a:srgbClr val="231F20"/>
                </a:solidFill>
                <a:latin typeface="Arial"/>
                <a:cs typeface="Arial"/>
              </a:rPr>
              <a:t>g</a:t>
            </a:r>
            <a:r>
              <a:rPr lang="en-US" sz="2700" spc="11" dirty="0" smtClean="0">
                <a:solidFill>
                  <a:srgbClr val="231F20"/>
                </a:solidFill>
                <a:latin typeface="Arial"/>
                <a:cs typeface="Arial"/>
              </a:rPr>
              <a:t>raph, the bump chart, and the Sankey diagram.</a:t>
            </a:r>
            <a:endParaRPr sz="2700" dirty="0">
              <a:latin typeface="Arial"/>
              <a:cs typeface="Arial"/>
            </a:endParaRPr>
          </a:p>
        </p:txBody>
      </p:sp>
      <p:sp>
        <p:nvSpPr>
          <p:cNvPr id="12" name="object 12"/>
          <p:cNvSpPr txBox="1"/>
          <p:nvPr/>
        </p:nvSpPr>
        <p:spPr>
          <a:xfrm>
            <a:off x="1597052" y="26731929"/>
            <a:ext cx="9113732" cy="538865"/>
          </a:xfrm>
          <a:prstGeom prst="rect">
            <a:avLst/>
          </a:prstGeom>
        </p:spPr>
        <p:txBody>
          <a:bodyPr vert="horz" wrap="square" lIns="0" tIns="0" rIns="0" bIns="0" rtlCol="0">
            <a:spAutoFit/>
          </a:bodyPr>
          <a:lstStyle/>
          <a:p>
            <a:pPr marL="27719" marR="13860">
              <a:lnSpc>
                <a:spcPct val="103099"/>
              </a:lnSpc>
            </a:pPr>
            <a:r>
              <a:rPr lang="en-US" sz="1700" b="1" i="1" spc="22" dirty="0" smtClean="0">
                <a:solidFill>
                  <a:srgbClr val="BB0000"/>
                </a:solidFill>
                <a:latin typeface="Arial"/>
                <a:cs typeface="Arial"/>
              </a:rPr>
              <a:t>Scarlet</a:t>
            </a:r>
            <a:r>
              <a:rPr lang="en-US" sz="1700" i="1" spc="22" dirty="0" smtClean="0">
                <a:solidFill>
                  <a:srgbClr val="717272"/>
                </a:solidFill>
                <a:latin typeface="Arial"/>
                <a:cs typeface="Arial"/>
              </a:rPr>
              <a:t> = Female, </a:t>
            </a:r>
            <a:r>
              <a:rPr lang="en-US" sz="1700" b="1" i="1" spc="22" dirty="0" smtClean="0">
                <a:solidFill>
                  <a:srgbClr val="B3B3B3"/>
                </a:solidFill>
                <a:latin typeface="Arial"/>
                <a:cs typeface="Arial"/>
              </a:rPr>
              <a:t>Gray</a:t>
            </a:r>
            <a:r>
              <a:rPr lang="en-US" sz="1700" i="1" spc="22" dirty="0" smtClean="0">
                <a:solidFill>
                  <a:srgbClr val="717272"/>
                </a:solidFill>
                <a:latin typeface="Arial"/>
                <a:cs typeface="Arial"/>
              </a:rPr>
              <a:t> = Male, </a:t>
            </a:r>
            <a:r>
              <a:rPr lang="en-US" sz="1700" b="1" i="1" spc="22" dirty="0" smtClean="0">
                <a:solidFill>
                  <a:srgbClr val="442369"/>
                </a:solidFill>
                <a:latin typeface="Arial"/>
                <a:cs typeface="Arial"/>
              </a:rPr>
              <a:t>Purple</a:t>
            </a:r>
            <a:r>
              <a:rPr lang="en-US" sz="1700" i="1" spc="22" dirty="0" smtClean="0">
                <a:solidFill>
                  <a:srgbClr val="717272"/>
                </a:solidFill>
                <a:latin typeface="Arial"/>
                <a:cs typeface="Arial"/>
              </a:rPr>
              <a:t> = I prefer not to answer, and </a:t>
            </a:r>
            <a:r>
              <a:rPr lang="en-US" sz="1700" b="1" i="1" spc="22" dirty="0" smtClean="0">
                <a:solidFill>
                  <a:srgbClr val="26686D"/>
                </a:solidFill>
                <a:latin typeface="Arial"/>
                <a:cs typeface="Arial"/>
              </a:rPr>
              <a:t>Teal</a:t>
            </a:r>
            <a:r>
              <a:rPr lang="en-US" sz="1700" i="1" spc="22" dirty="0" smtClean="0">
                <a:solidFill>
                  <a:srgbClr val="717272"/>
                </a:solidFill>
                <a:latin typeface="Arial"/>
                <a:cs typeface="Arial"/>
              </a:rPr>
              <a:t> = I do not identify as either.</a:t>
            </a:r>
            <a:endParaRPr sz="1700" dirty="0">
              <a:latin typeface="Arial"/>
              <a:cs typeface="Arial"/>
            </a:endParaRPr>
          </a:p>
        </p:txBody>
      </p:sp>
      <p:sp>
        <p:nvSpPr>
          <p:cNvPr id="13" name="object 13"/>
          <p:cNvSpPr txBox="1"/>
          <p:nvPr/>
        </p:nvSpPr>
        <p:spPr>
          <a:xfrm>
            <a:off x="12103360" y="25334811"/>
            <a:ext cx="20020569" cy="538865"/>
          </a:xfrm>
          <a:prstGeom prst="rect">
            <a:avLst/>
          </a:prstGeom>
        </p:spPr>
        <p:txBody>
          <a:bodyPr vert="horz" wrap="square" lIns="0" tIns="0" rIns="0" bIns="0" rtlCol="0">
            <a:spAutoFit/>
          </a:bodyPr>
          <a:lstStyle/>
          <a:p>
            <a:pPr marL="27719" marR="13860">
              <a:lnSpc>
                <a:spcPct val="103099"/>
              </a:lnSpc>
            </a:pPr>
            <a:r>
              <a:rPr lang="en-US" sz="1700" b="1" i="1" spc="22" dirty="0" smtClean="0">
                <a:solidFill>
                  <a:srgbClr val="717272"/>
                </a:solidFill>
                <a:latin typeface="Arial"/>
                <a:cs typeface="Arial"/>
              </a:rPr>
              <a:t>Tip: </a:t>
            </a:r>
            <a:r>
              <a:rPr lang="en-US" sz="1700" i="1" spc="22" dirty="0" smtClean="0">
                <a:solidFill>
                  <a:srgbClr val="717272"/>
                </a:solidFill>
                <a:latin typeface="Arial"/>
                <a:cs typeface="Arial"/>
              </a:rPr>
              <a:t>Many data visualization specialists recommend limiting your color palette, but context does matter. This visualization uses the NCAA hex color codes available at </a:t>
            </a:r>
            <a:r>
              <a:rPr lang="en-US" sz="1700" i="1" spc="22" dirty="0" smtClean="0">
                <a:solidFill>
                  <a:srgbClr val="717272"/>
                </a:solidFill>
                <a:latin typeface="Arial"/>
                <a:cs typeface="Arial"/>
                <a:hlinkClick r:id="rId2"/>
              </a:rPr>
              <a:t>https://teamcolorcodes.com</a:t>
            </a:r>
            <a:r>
              <a:rPr lang="en-US" sz="1700" i="1" spc="22" dirty="0" smtClean="0">
                <a:solidFill>
                  <a:srgbClr val="717272"/>
                </a:solidFill>
                <a:latin typeface="Arial"/>
                <a:cs typeface="Arial"/>
              </a:rPr>
              <a:t> School pride and branding does influence </a:t>
            </a:r>
            <a:r>
              <a:rPr lang="en-US" sz="1700" i="1" spc="22" dirty="0" smtClean="0">
                <a:solidFill>
                  <a:srgbClr val="717272"/>
                </a:solidFill>
                <a:latin typeface="Arial"/>
                <a:cs typeface="Arial"/>
              </a:rPr>
              <a:t>design </a:t>
            </a:r>
            <a:r>
              <a:rPr lang="en-US" sz="1700" i="1" spc="22" dirty="0" smtClean="0">
                <a:solidFill>
                  <a:srgbClr val="717272"/>
                </a:solidFill>
                <a:latin typeface="Arial"/>
                <a:cs typeface="Arial"/>
              </a:rPr>
              <a:t>decisions. The limitations of using school colors may be balanced by including the school name somewhere within the visualization.</a:t>
            </a:r>
            <a:endParaRPr sz="1700" dirty="0">
              <a:latin typeface="Arial"/>
              <a:cs typeface="Arial"/>
            </a:endParaRPr>
          </a:p>
        </p:txBody>
      </p:sp>
      <p:sp>
        <p:nvSpPr>
          <p:cNvPr id="17" name="object 17"/>
          <p:cNvSpPr/>
          <p:nvPr/>
        </p:nvSpPr>
        <p:spPr>
          <a:xfrm flipH="1">
            <a:off x="11429995" y="6907675"/>
            <a:ext cx="154809" cy="21439381"/>
          </a:xfrm>
          <a:custGeom>
            <a:avLst/>
            <a:gdLst/>
            <a:ahLst/>
            <a:cxnLst/>
            <a:rect l="l" t="t" r="r" b="b"/>
            <a:pathLst>
              <a:path h="9561227">
                <a:moveTo>
                  <a:pt x="0" y="0"/>
                </a:moveTo>
                <a:lnTo>
                  <a:pt x="0" y="9561227"/>
                </a:lnTo>
              </a:path>
            </a:pathLst>
          </a:custGeom>
          <a:ln w="19050" cmpd="sng">
            <a:solidFill>
              <a:srgbClr val="7F7F7F"/>
            </a:solidFill>
            <a:prstDash val="solid"/>
          </a:ln>
        </p:spPr>
        <p:txBody>
          <a:bodyPr wrap="square" lIns="0" tIns="0" rIns="0" bIns="0" rtlCol="0">
            <a:spAutoFit/>
          </a:bodyPr>
          <a:lstStyle/>
          <a:p>
            <a:endParaRPr/>
          </a:p>
        </p:txBody>
      </p:sp>
      <p:sp>
        <p:nvSpPr>
          <p:cNvPr id="19" name="object 19"/>
          <p:cNvSpPr/>
          <p:nvPr/>
        </p:nvSpPr>
        <p:spPr>
          <a:xfrm>
            <a:off x="32473901" y="7096401"/>
            <a:ext cx="0" cy="21250656"/>
          </a:xfrm>
          <a:custGeom>
            <a:avLst/>
            <a:gdLst/>
            <a:ahLst/>
            <a:cxnLst/>
            <a:rect l="l" t="t" r="r" b="b"/>
            <a:pathLst>
              <a:path h="9561227">
                <a:moveTo>
                  <a:pt x="0" y="0"/>
                </a:moveTo>
                <a:lnTo>
                  <a:pt x="0" y="9561227"/>
                </a:lnTo>
              </a:path>
            </a:pathLst>
          </a:custGeom>
          <a:ln w="19050" cmpd="sng">
            <a:solidFill>
              <a:schemeClr val="tx1">
                <a:lumMod val="50000"/>
                <a:lumOff val="50000"/>
              </a:schemeClr>
            </a:solidFill>
            <a:prstDash val="solid"/>
          </a:ln>
        </p:spPr>
        <p:txBody>
          <a:bodyPr wrap="square" lIns="0" tIns="0" rIns="0" bIns="0" rtlCol="0">
            <a:spAutoFit/>
          </a:bodyPr>
          <a:lstStyle/>
          <a:p>
            <a:endParaRPr/>
          </a:p>
        </p:txBody>
      </p:sp>
      <p:sp>
        <p:nvSpPr>
          <p:cNvPr id="21" name="object 21"/>
          <p:cNvSpPr txBox="1"/>
          <p:nvPr/>
        </p:nvSpPr>
        <p:spPr>
          <a:xfrm>
            <a:off x="12156579" y="7094055"/>
            <a:ext cx="8263637" cy="4478021"/>
          </a:xfrm>
          <a:prstGeom prst="rect">
            <a:avLst/>
          </a:prstGeom>
        </p:spPr>
        <p:txBody>
          <a:bodyPr vert="horz" wrap="square" lIns="0" tIns="0" rIns="0" bIns="0" rtlCol="0">
            <a:spAutoFit/>
          </a:bodyPr>
          <a:lstStyle/>
          <a:p>
            <a:pPr marL="19958">
              <a:lnSpc>
                <a:spcPct val="110000"/>
              </a:lnSpc>
            </a:pPr>
            <a:r>
              <a:rPr lang="en-US" sz="3500" b="1" spc="-11" dirty="0" smtClean="0">
                <a:solidFill>
                  <a:srgbClr val="231F20"/>
                </a:solidFill>
                <a:latin typeface="Arial"/>
                <a:cs typeface="Arial"/>
              </a:rPr>
              <a:t>THE LOLLIPOP CHART</a:t>
            </a:r>
            <a:endParaRPr sz="3500" b="1" spc="-11" dirty="0">
              <a:solidFill>
                <a:srgbClr val="231F20"/>
              </a:solidFill>
              <a:latin typeface="Arial"/>
              <a:cs typeface="Arial"/>
            </a:endParaRPr>
          </a:p>
          <a:p>
            <a:pPr>
              <a:lnSpc>
                <a:spcPts val="2837"/>
              </a:lnSpc>
              <a:spcBef>
                <a:spcPts val="46"/>
              </a:spcBef>
            </a:pPr>
            <a:endParaRPr sz="2800" dirty="0"/>
          </a:p>
          <a:p>
            <a:pPr marL="27719"/>
            <a:r>
              <a:rPr lang="en-US" sz="2700" b="1" spc="-218" dirty="0" smtClean="0">
                <a:solidFill>
                  <a:srgbClr val="4C4D4F"/>
                </a:solidFill>
                <a:latin typeface="Arial"/>
                <a:cs typeface="Arial"/>
              </a:rPr>
              <a:t>Sweeten  the bar to focus user attention</a:t>
            </a:r>
            <a:endParaRPr sz="2700" dirty="0" smtClean="0">
              <a:latin typeface="Arial"/>
              <a:cs typeface="Arial"/>
            </a:endParaRPr>
          </a:p>
          <a:p>
            <a:pPr marL="27719" marR="13860">
              <a:lnSpc>
                <a:spcPct val="102600"/>
              </a:lnSpc>
              <a:spcBef>
                <a:spcPts val="893"/>
              </a:spcBef>
            </a:pPr>
            <a:r>
              <a:rPr lang="en-US" sz="2700" spc="11" dirty="0" smtClean="0">
                <a:solidFill>
                  <a:srgbClr val="231F20"/>
                </a:solidFill>
                <a:latin typeface="Arial"/>
                <a:cs typeface="Arial"/>
              </a:rPr>
              <a:t>The lollipop chart focuses the user’s attention on continuous values by category. When viewed in a vertical orientation, the bars resemble lollipops. In the horizontal orientation, </a:t>
            </a:r>
            <a:r>
              <a:rPr lang="en-US" sz="2700" spc="11" dirty="0" smtClean="0">
                <a:solidFill>
                  <a:srgbClr val="231F20"/>
                </a:solidFill>
                <a:latin typeface="Arial"/>
                <a:cs typeface="Arial"/>
              </a:rPr>
              <a:t>the </a:t>
            </a:r>
            <a:r>
              <a:rPr lang="en-US" sz="2700" spc="11" dirty="0" smtClean="0">
                <a:solidFill>
                  <a:srgbClr val="231F20"/>
                </a:solidFill>
                <a:latin typeface="Arial"/>
                <a:cs typeface="Arial"/>
              </a:rPr>
              <a:t>chart is known as a barbell plot. This chart quickly shows how total expenditures on library materials have changed at BTAA schools between 2013 and 2017.</a:t>
            </a:r>
            <a:endParaRPr sz="2700" dirty="0">
              <a:latin typeface="Arial"/>
              <a:cs typeface="Arial"/>
            </a:endParaRPr>
          </a:p>
        </p:txBody>
      </p:sp>
      <p:sp>
        <p:nvSpPr>
          <p:cNvPr id="23" name="object 23"/>
          <p:cNvSpPr txBox="1"/>
          <p:nvPr/>
        </p:nvSpPr>
        <p:spPr>
          <a:xfrm>
            <a:off x="12156579" y="12131789"/>
            <a:ext cx="19967350" cy="3309624"/>
          </a:xfrm>
          <a:prstGeom prst="rect">
            <a:avLst/>
          </a:prstGeom>
        </p:spPr>
        <p:txBody>
          <a:bodyPr vert="horz" wrap="square" lIns="0" tIns="0" rIns="0" bIns="0" rtlCol="0">
            <a:spAutoFit/>
          </a:bodyPr>
          <a:lstStyle/>
          <a:p>
            <a:pPr marL="19958">
              <a:lnSpc>
                <a:spcPct val="110000"/>
              </a:lnSpc>
            </a:pPr>
            <a:r>
              <a:rPr lang="en-US" sz="3500" b="1" spc="-11" dirty="0" smtClean="0">
                <a:solidFill>
                  <a:srgbClr val="231F20"/>
                </a:solidFill>
                <a:latin typeface="Arial"/>
                <a:cs typeface="Arial"/>
              </a:rPr>
              <a:t>THE BUMP CHART</a:t>
            </a:r>
            <a:endParaRPr sz="3500" b="1" spc="-11" dirty="0">
              <a:solidFill>
                <a:srgbClr val="231F20"/>
              </a:solidFill>
              <a:latin typeface="Arial"/>
              <a:cs typeface="Arial"/>
            </a:endParaRPr>
          </a:p>
          <a:p>
            <a:pPr>
              <a:lnSpc>
                <a:spcPts val="2837"/>
              </a:lnSpc>
              <a:spcBef>
                <a:spcPts val="46"/>
              </a:spcBef>
            </a:pPr>
            <a:endParaRPr sz="2800" dirty="0"/>
          </a:p>
          <a:p>
            <a:pPr marL="27719">
              <a:spcAft>
                <a:spcPts val="3"/>
              </a:spcAft>
            </a:pPr>
            <a:r>
              <a:rPr lang="en-US" sz="2700" b="1" spc="-220" dirty="0" smtClean="0">
                <a:solidFill>
                  <a:srgbClr val="4C4D4F"/>
                </a:solidFill>
                <a:latin typeface="Arial"/>
                <a:cs typeface="Arial"/>
              </a:rPr>
              <a:t>Ice your data to depict change over time</a:t>
            </a:r>
            <a:endParaRPr sz="2700" spc="-220" dirty="0">
              <a:latin typeface="Arial"/>
              <a:cs typeface="Arial"/>
            </a:endParaRPr>
          </a:p>
          <a:p>
            <a:pPr marL="27719" marR="133051">
              <a:lnSpc>
                <a:spcPct val="102600"/>
              </a:lnSpc>
              <a:spcBef>
                <a:spcPts val="893"/>
              </a:spcBef>
            </a:pPr>
            <a:r>
              <a:rPr lang="en-US" sz="2700" spc="-33" dirty="0" smtClean="0">
                <a:solidFill>
                  <a:srgbClr val="231F20"/>
                </a:solidFill>
                <a:latin typeface="Arial"/>
                <a:cs typeface="Arial"/>
              </a:rPr>
              <a:t>Bump charts </a:t>
            </a:r>
            <a:r>
              <a:rPr lang="en-US" sz="2700" spc="-33" dirty="0" smtClean="0">
                <a:solidFill>
                  <a:srgbClr val="231F20"/>
                </a:solidFill>
                <a:latin typeface="Arial"/>
                <a:cs typeface="Arial"/>
              </a:rPr>
              <a:t>visually </a:t>
            </a:r>
            <a:r>
              <a:rPr lang="en-US" sz="2700" spc="-33" dirty="0" smtClean="0">
                <a:solidFill>
                  <a:srgbClr val="231F20"/>
                </a:solidFill>
                <a:latin typeface="Arial"/>
                <a:cs typeface="Arial"/>
              </a:rPr>
              <a:t>depict changes in rank over time. These charts are particularly useful for displaying benchmarking data. The chart below shows how BTAA Libraries Rank in relation to one another in the ARL Index from 2008-2016. </a:t>
            </a:r>
            <a:endParaRPr sz="2700" dirty="0">
              <a:latin typeface="Arial"/>
              <a:cs typeface="Arial"/>
            </a:endParaRPr>
          </a:p>
          <a:p>
            <a:pPr marL="27719" marR="13860">
              <a:lnSpc>
                <a:spcPct val="102600"/>
              </a:lnSpc>
              <a:spcBef>
                <a:spcPts val="893"/>
              </a:spcBef>
            </a:pPr>
            <a:r>
              <a:rPr lang="en-US" sz="2700" spc="-55" dirty="0">
                <a:solidFill>
                  <a:srgbClr val="231F20"/>
                </a:solidFill>
                <a:latin typeface="Arial"/>
                <a:cs typeface="Arial"/>
              </a:rPr>
              <a:t/>
            </a:r>
            <a:br>
              <a:rPr lang="en-US" sz="2700" spc="-55" dirty="0">
                <a:solidFill>
                  <a:srgbClr val="231F20"/>
                </a:solidFill>
                <a:latin typeface="Arial"/>
                <a:cs typeface="Arial"/>
              </a:rPr>
            </a:br>
            <a:endParaRPr sz="2700" dirty="0">
              <a:latin typeface="Arial"/>
              <a:cs typeface="Arial"/>
            </a:endParaRPr>
          </a:p>
        </p:txBody>
      </p:sp>
      <p:sp>
        <p:nvSpPr>
          <p:cNvPr id="26" name="object 26"/>
          <p:cNvSpPr txBox="1"/>
          <p:nvPr/>
        </p:nvSpPr>
        <p:spPr>
          <a:xfrm>
            <a:off x="12089365" y="26081698"/>
            <a:ext cx="20113038" cy="2549416"/>
          </a:xfrm>
          <a:prstGeom prst="rect">
            <a:avLst/>
          </a:prstGeom>
        </p:spPr>
        <p:txBody>
          <a:bodyPr vert="horz" wrap="square" lIns="0" tIns="0" rIns="0" bIns="0" rtlCol="0">
            <a:spAutoFit/>
          </a:bodyPr>
          <a:lstStyle/>
          <a:p>
            <a:pPr marL="19958">
              <a:lnSpc>
                <a:spcPct val="110000"/>
              </a:lnSpc>
              <a:spcAft>
                <a:spcPts val="1310"/>
              </a:spcAft>
            </a:pPr>
            <a:r>
              <a:rPr lang="en-US" sz="3500" b="1" spc="-11" dirty="0" smtClean="0">
                <a:solidFill>
                  <a:srgbClr val="231F20"/>
                </a:solidFill>
                <a:latin typeface="Arial"/>
                <a:cs typeface="Arial"/>
              </a:rPr>
              <a:t>THE SANKEY DIAGRAM</a:t>
            </a:r>
            <a:endParaRPr sz="3500" b="1" spc="-11" dirty="0">
              <a:solidFill>
                <a:srgbClr val="231F20"/>
              </a:solidFill>
              <a:latin typeface="Arial"/>
              <a:cs typeface="Arial"/>
            </a:endParaRPr>
          </a:p>
          <a:p>
            <a:pPr marL="27719">
              <a:spcBef>
                <a:spcPts val="65"/>
              </a:spcBef>
            </a:pPr>
            <a:r>
              <a:rPr lang="en-US" sz="2700" b="1" spc="-220" dirty="0" smtClean="0">
                <a:solidFill>
                  <a:srgbClr val="231F20"/>
                </a:solidFill>
                <a:latin typeface="Arial"/>
                <a:cs typeface="Arial"/>
              </a:rPr>
              <a:t>Change your sauce to illustrate flow</a:t>
            </a:r>
          </a:p>
          <a:p>
            <a:pPr marL="27719">
              <a:spcBef>
                <a:spcPts val="893"/>
              </a:spcBef>
            </a:pPr>
            <a:r>
              <a:rPr lang="en-US" sz="2700" spc="11" dirty="0" smtClean="0">
                <a:solidFill>
                  <a:srgbClr val="231F20"/>
                </a:solidFill>
                <a:latin typeface="Arial"/>
                <a:cs typeface="Arial"/>
              </a:rPr>
              <a:t>The Sankey diagram is useful for depicting the flows between multiple dimensions in a system. Library assessment professionals might use this chart to illustrate the flow of students through library instruction during their course of their academic career. While it is possible to create Sankey Diagrams in Tableau, this particular example was created using </a:t>
            </a:r>
            <a:r>
              <a:rPr lang="en-US" sz="2700" spc="11" dirty="0" err="1" smtClean="0">
                <a:solidFill>
                  <a:srgbClr val="231F20"/>
                </a:solidFill>
                <a:latin typeface="Arial"/>
                <a:cs typeface="Arial"/>
              </a:rPr>
              <a:t>SankeyMATIC</a:t>
            </a:r>
            <a:r>
              <a:rPr lang="en-US" sz="2700" spc="11" dirty="0" smtClean="0">
                <a:solidFill>
                  <a:srgbClr val="231F20"/>
                </a:solidFill>
                <a:latin typeface="Arial"/>
                <a:cs typeface="Arial"/>
              </a:rPr>
              <a:t> and Google Sheets. </a:t>
            </a:r>
            <a:endParaRPr lang="en-US" sz="2700" dirty="0">
              <a:latin typeface="Arial"/>
              <a:cs typeface="Arial"/>
            </a:endParaRPr>
          </a:p>
        </p:txBody>
      </p:sp>
      <p:sp>
        <p:nvSpPr>
          <p:cNvPr id="27" name="object 27"/>
          <p:cNvSpPr txBox="1"/>
          <p:nvPr/>
        </p:nvSpPr>
        <p:spPr>
          <a:xfrm>
            <a:off x="33119271" y="19119273"/>
            <a:ext cx="7125881" cy="581978"/>
          </a:xfrm>
          <a:prstGeom prst="rect">
            <a:avLst/>
          </a:prstGeom>
        </p:spPr>
        <p:txBody>
          <a:bodyPr vert="horz" wrap="square" lIns="0" tIns="0" rIns="0" bIns="0" rtlCol="0">
            <a:spAutoFit/>
          </a:bodyPr>
          <a:lstStyle/>
          <a:p>
            <a:pPr marL="19958">
              <a:lnSpc>
                <a:spcPct val="110000"/>
              </a:lnSpc>
            </a:pPr>
            <a:r>
              <a:rPr sz="3500" b="1" spc="-11" dirty="0">
                <a:solidFill>
                  <a:srgbClr val="231F20"/>
                </a:solidFill>
                <a:latin typeface="Arial"/>
                <a:cs typeface="Arial"/>
              </a:rPr>
              <a:t>BIBLIOGRAPHY</a:t>
            </a:r>
          </a:p>
        </p:txBody>
      </p:sp>
      <p:sp>
        <p:nvSpPr>
          <p:cNvPr id="28" name="object 28"/>
          <p:cNvSpPr txBox="1"/>
          <p:nvPr/>
        </p:nvSpPr>
        <p:spPr>
          <a:xfrm>
            <a:off x="33119272" y="20021712"/>
            <a:ext cx="9108186" cy="3716402"/>
          </a:xfrm>
          <a:prstGeom prst="rect">
            <a:avLst/>
          </a:prstGeom>
        </p:spPr>
        <p:txBody>
          <a:bodyPr vert="horz" wrap="square" lIns="0" tIns="0" rIns="0" bIns="0" rtlCol="0">
            <a:spAutoFit/>
          </a:bodyPr>
          <a:lstStyle/>
          <a:p>
            <a:pPr marL="370049" marR="339558" indent="-343716" algn="just">
              <a:lnSpc>
                <a:spcPct val="101800"/>
              </a:lnSpc>
              <a:buClr>
                <a:srgbClr val="231F20"/>
              </a:buClr>
              <a:buFont typeface="Arial"/>
              <a:buAutoNum type="arabicPlain"/>
              <a:tabLst>
                <a:tab pos="370049" algn="l"/>
              </a:tabLst>
            </a:pPr>
            <a:r>
              <a:rPr lang="en-US" sz="2000" spc="-33" dirty="0" smtClean="0">
                <a:solidFill>
                  <a:srgbClr val="231F20"/>
                </a:solidFill>
                <a:latin typeface="Arial"/>
                <a:cs typeface="Arial"/>
              </a:rPr>
              <a:t>Ben Neville, “</a:t>
            </a:r>
            <a:r>
              <a:rPr lang="en-US" sz="2000" spc="-33" dirty="0" err="1" smtClean="0">
                <a:solidFill>
                  <a:srgbClr val="231F20"/>
                </a:solidFill>
                <a:latin typeface="Arial"/>
                <a:cs typeface="Arial"/>
              </a:rPr>
              <a:t>Viz</a:t>
            </a:r>
            <a:r>
              <a:rPr lang="en-US" sz="2000" spc="-33" dirty="0" smtClean="0">
                <a:solidFill>
                  <a:srgbClr val="231F20"/>
                </a:solidFill>
                <a:latin typeface="Arial"/>
                <a:cs typeface="Arial"/>
              </a:rPr>
              <a:t> Variety Show: When to Use Precise Waffle Charts,” </a:t>
            </a:r>
            <a:r>
              <a:rPr lang="en-US" sz="2000" i="1" spc="-33" dirty="0" smtClean="0">
                <a:solidFill>
                  <a:srgbClr val="231F20"/>
                </a:solidFill>
                <a:latin typeface="Arial"/>
                <a:cs typeface="Arial"/>
              </a:rPr>
              <a:t>Tableau Blog, </a:t>
            </a:r>
            <a:r>
              <a:rPr lang="en-US" sz="2000" spc="-33" dirty="0" smtClean="0">
                <a:solidFill>
                  <a:srgbClr val="231F20"/>
                </a:solidFill>
                <a:latin typeface="Arial"/>
                <a:cs typeface="Arial"/>
              </a:rPr>
              <a:t>April 25, 2017, </a:t>
            </a:r>
            <a:r>
              <a:rPr lang="en-US" sz="2000" spc="-33" dirty="0" smtClean="0">
                <a:solidFill>
                  <a:srgbClr val="231F20"/>
                </a:solidFill>
                <a:latin typeface="Arial"/>
                <a:cs typeface="Arial"/>
                <a:hlinkClick r:id="rId3"/>
              </a:rPr>
              <a:t>https://www.tableau.com/about/blog/2017/4/viz-variety-show-precise-waffle-charts-68462</a:t>
            </a:r>
            <a:r>
              <a:rPr lang="en-US" sz="2000" spc="-33" dirty="0" smtClean="0">
                <a:solidFill>
                  <a:srgbClr val="231F20"/>
                </a:solidFill>
                <a:latin typeface="Arial"/>
                <a:cs typeface="Arial"/>
              </a:rPr>
              <a:t> </a:t>
            </a:r>
            <a:endParaRPr sz="2000" dirty="0">
              <a:latin typeface="Arial"/>
              <a:cs typeface="Arial"/>
            </a:endParaRPr>
          </a:p>
          <a:p>
            <a:pPr>
              <a:lnSpc>
                <a:spcPts val="1419"/>
              </a:lnSpc>
              <a:spcBef>
                <a:spcPts val="92"/>
              </a:spcBef>
              <a:buClr>
                <a:srgbClr val="231F20"/>
              </a:buClr>
              <a:buFont typeface="Arial"/>
              <a:buAutoNum type="arabicPlain"/>
            </a:pPr>
            <a:endParaRPr sz="1400" dirty="0"/>
          </a:p>
          <a:p>
            <a:pPr marL="370049" marR="72069" indent="-343716">
              <a:lnSpc>
                <a:spcPct val="101800"/>
              </a:lnSpc>
              <a:buClr>
                <a:srgbClr val="231F20"/>
              </a:buClr>
              <a:buFont typeface="Arial"/>
              <a:buAutoNum type="arabicPlain"/>
              <a:tabLst>
                <a:tab pos="370049" algn="l"/>
              </a:tabLst>
            </a:pPr>
            <a:r>
              <a:rPr lang="en-US" sz="2000" spc="-109" dirty="0" smtClean="0">
                <a:solidFill>
                  <a:srgbClr val="231F20"/>
                </a:solidFill>
                <a:latin typeface="Arial"/>
                <a:cs typeface="Arial"/>
              </a:rPr>
              <a:t>Ryan </a:t>
            </a:r>
            <a:r>
              <a:rPr lang="en-US" sz="2000" spc="-109" dirty="0">
                <a:solidFill>
                  <a:srgbClr val="231F20"/>
                </a:solidFill>
                <a:latin typeface="Arial"/>
                <a:cs typeface="Arial"/>
              </a:rPr>
              <a:t>Sleeper, “Tableau 201: How to Make Dumbbell Charts,” </a:t>
            </a:r>
            <a:r>
              <a:rPr lang="en-US" sz="2000" spc="-109" dirty="0" err="1">
                <a:solidFill>
                  <a:srgbClr val="231F20"/>
                </a:solidFill>
                <a:latin typeface="Arial"/>
                <a:cs typeface="Arial"/>
              </a:rPr>
              <a:t>RyanSleeper</a:t>
            </a:r>
            <a:r>
              <a:rPr lang="en-US" sz="2000" spc="-109" dirty="0">
                <a:solidFill>
                  <a:srgbClr val="231F20"/>
                </a:solidFill>
                <a:latin typeface="Arial"/>
                <a:cs typeface="Arial"/>
              </a:rPr>
              <a:t>, October 11, 2016, </a:t>
            </a:r>
            <a:r>
              <a:rPr lang="en-US" sz="2000" spc="-109" dirty="0">
                <a:solidFill>
                  <a:srgbClr val="231F20"/>
                </a:solidFill>
                <a:latin typeface="Arial"/>
                <a:cs typeface="Arial"/>
                <a:hlinkClick r:id="rId4"/>
              </a:rPr>
              <a:t>https://www.ryansleeper.com/tableau-201-how-to-make-dumbbell-charts</a:t>
            </a:r>
            <a:r>
              <a:rPr lang="en-US" sz="2000" spc="-109" dirty="0" smtClean="0">
                <a:solidFill>
                  <a:srgbClr val="231F20"/>
                </a:solidFill>
                <a:latin typeface="Arial"/>
                <a:cs typeface="Arial"/>
                <a:hlinkClick r:id="rId4"/>
              </a:rPr>
              <a:t>/</a:t>
            </a:r>
            <a:r>
              <a:rPr lang="en-US" sz="2000" spc="-109" dirty="0" smtClean="0">
                <a:solidFill>
                  <a:srgbClr val="231F20"/>
                </a:solidFill>
                <a:latin typeface="Arial"/>
                <a:cs typeface="Arial"/>
              </a:rPr>
              <a:t> </a:t>
            </a:r>
            <a:endParaRPr sz="2000" dirty="0" smtClean="0">
              <a:latin typeface="Arial"/>
              <a:cs typeface="Arial"/>
            </a:endParaRPr>
          </a:p>
          <a:p>
            <a:pPr>
              <a:lnSpc>
                <a:spcPts val="1419"/>
              </a:lnSpc>
              <a:spcBef>
                <a:spcPts val="92"/>
              </a:spcBef>
              <a:buClr>
                <a:srgbClr val="231F20"/>
              </a:buClr>
              <a:buFont typeface="Arial"/>
              <a:buAutoNum type="arabicPlain"/>
            </a:pPr>
            <a:endParaRPr sz="1400" dirty="0"/>
          </a:p>
          <a:p>
            <a:pPr marL="370049" marR="382522" indent="-343716">
              <a:lnSpc>
                <a:spcPct val="101800"/>
              </a:lnSpc>
              <a:buClr>
                <a:srgbClr val="231F20"/>
              </a:buClr>
              <a:buFont typeface="Arial"/>
              <a:buAutoNum type="arabicPlain"/>
              <a:tabLst>
                <a:tab pos="370049" algn="l"/>
              </a:tabLst>
            </a:pPr>
            <a:r>
              <a:rPr lang="en-US" sz="2000" spc="-109" dirty="0" smtClean="0">
                <a:solidFill>
                  <a:srgbClr val="231F20"/>
                </a:solidFill>
                <a:latin typeface="Arial"/>
                <a:cs typeface="Arial"/>
              </a:rPr>
              <a:t>Matt Chambers, “How To: Using Ranks to Create Bump Charts in Tableau,” </a:t>
            </a:r>
            <a:r>
              <a:rPr lang="en-US" sz="2000" i="1" spc="-109" dirty="0" smtClean="0">
                <a:solidFill>
                  <a:srgbClr val="231F20"/>
                </a:solidFill>
                <a:latin typeface="Arial"/>
                <a:cs typeface="Arial"/>
              </a:rPr>
              <a:t>Sir </a:t>
            </a:r>
            <a:r>
              <a:rPr lang="en-US" sz="2000" spc="-109" dirty="0" err="1" smtClean="0">
                <a:solidFill>
                  <a:srgbClr val="231F20"/>
                </a:solidFill>
                <a:latin typeface="Arial"/>
                <a:cs typeface="Arial"/>
              </a:rPr>
              <a:t>Viz</a:t>
            </a:r>
            <a:r>
              <a:rPr lang="en-US" sz="2000" spc="-109" dirty="0" smtClean="0">
                <a:solidFill>
                  <a:srgbClr val="231F20"/>
                </a:solidFill>
                <a:latin typeface="Arial"/>
                <a:cs typeface="Arial"/>
              </a:rPr>
              <a:t>-a-lot, March 17, 2016</a:t>
            </a:r>
            <a:r>
              <a:rPr lang="en-US" sz="2000" spc="-109" dirty="0">
                <a:solidFill>
                  <a:srgbClr val="231F20"/>
                </a:solidFill>
                <a:latin typeface="Arial"/>
                <a:cs typeface="Arial"/>
              </a:rPr>
              <a:t>, </a:t>
            </a:r>
            <a:r>
              <a:rPr lang="en-US" sz="2000" spc="-109" dirty="0">
                <a:solidFill>
                  <a:srgbClr val="231F20"/>
                </a:solidFill>
                <a:latin typeface="Arial"/>
                <a:cs typeface="Arial"/>
                <a:hlinkClick r:id="rId5"/>
              </a:rPr>
              <a:t>https://</a:t>
            </a:r>
            <a:r>
              <a:rPr lang="en-US" sz="2000" spc="-109" dirty="0" smtClean="0">
                <a:solidFill>
                  <a:srgbClr val="231F20"/>
                </a:solidFill>
                <a:latin typeface="Arial"/>
                <a:cs typeface="Arial"/>
                <a:hlinkClick r:id="rId5"/>
              </a:rPr>
              <a:t>www.sirvizalot.com/2016/03/color-popularity-for-new-cars-2000-2015.html</a:t>
            </a:r>
            <a:r>
              <a:rPr lang="en-US" sz="2000" spc="-109" dirty="0" smtClean="0">
                <a:solidFill>
                  <a:srgbClr val="231F20"/>
                </a:solidFill>
                <a:latin typeface="Arial"/>
                <a:cs typeface="Arial"/>
              </a:rPr>
              <a:t> </a:t>
            </a:r>
            <a:endParaRPr sz="2000" dirty="0" smtClean="0">
              <a:latin typeface="Arial"/>
              <a:cs typeface="Arial"/>
            </a:endParaRPr>
          </a:p>
          <a:p>
            <a:pPr>
              <a:lnSpc>
                <a:spcPts val="1419"/>
              </a:lnSpc>
              <a:spcBef>
                <a:spcPts val="92"/>
              </a:spcBef>
              <a:buClr>
                <a:srgbClr val="231F20"/>
              </a:buClr>
              <a:buFont typeface="Arial"/>
              <a:buAutoNum type="arabicPlain"/>
            </a:pPr>
            <a:endParaRPr sz="1400" dirty="0" smtClean="0"/>
          </a:p>
          <a:p>
            <a:pPr marL="370049" marR="101174" indent="-343716">
              <a:lnSpc>
                <a:spcPct val="101800"/>
              </a:lnSpc>
              <a:buClr>
                <a:srgbClr val="231F20"/>
              </a:buClr>
              <a:buFont typeface="Arial"/>
              <a:buAutoNum type="arabicPlain"/>
              <a:tabLst>
                <a:tab pos="370049" algn="l"/>
              </a:tabLst>
            </a:pPr>
            <a:r>
              <a:rPr lang="en-US" sz="2000" spc="-11" dirty="0" smtClean="0">
                <a:solidFill>
                  <a:srgbClr val="231F20"/>
                </a:solidFill>
                <a:latin typeface="Arial"/>
                <a:cs typeface="Arial"/>
              </a:rPr>
              <a:t>Steve Bogart, “</a:t>
            </a:r>
            <a:r>
              <a:rPr lang="en-US" sz="2000" spc="-11" dirty="0" err="1" smtClean="0">
                <a:solidFill>
                  <a:srgbClr val="231F20"/>
                </a:solidFill>
                <a:latin typeface="Arial"/>
                <a:cs typeface="Arial"/>
              </a:rPr>
              <a:t>SankeyMATIC</a:t>
            </a:r>
            <a:r>
              <a:rPr lang="en-US" sz="2000" spc="-11" dirty="0" smtClean="0">
                <a:solidFill>
                  <a:srgbClr val="231F20"/>
                </a:solidFill>
                <a:latin typeface="Arial"/>
                <a:cs typeface="Arial"/>
              </a:rPr>
              <a:t>,” accessed December 8, 2017, </a:t>
            </a:r>
            <a:r>
              <a:rPr lang="en-US" sz="2000" spc="-11" dirty="0" smtClean="0">
                <a:solidFill>
                  <a:srgbClr val="231F20"/>
                </a:solidFill>
                <a:latin typeface="Arial"/>
                <a:cs typeface="Arial"/>
                <a:hlinkClick r:id="rId6"/>
              </a:rPr>
              <a:t>http://sankeymatic.com</a:t>
            </a:r>
            <a:r>
              <a:rPr lang="en-US" sz="2000" spc="-11" dirty="0" smtClean="0">
                <a:solidFill>
                  <a:srgbClr val="231F20"/>
                </a:solidFill>
                <a:latin typeface="Arial"/>
                <a:cs typeface="Arial"/>
              </a:rPr>
              <a:t> </a:t>
            </a:r>
            <a:endParaRPr sz="1400" dirty="0"/>
          </a:p>
        </p:txBody>
      </p:sp>
      <p:sp>
        <p:nvSpPr>
          <p:cNvPr id="29" name="object 29"/>
          <p:cNvSpPr txBox="1"/>
          <p:nvPr/>
        </p:nvSpPr>
        <p:spPr>
          <a:xfrm>
            <a:off x="33091691" y="24123562"/>
            <a:ext cx="8840625" cy="2706895"/>
          </a:xfrm>
          <a:prstGeom prst="rect">
            <a:avLst/>
          </a:prstGeom>
        </p:spPr>
        <p:txBody>
          <a:bodyPr vert="horz" wrap="square" lIns="0" tIns="0" rIns="0" bIns="0" rtlCol="0">
            <a:spAutoFit/>
          </a:bodyPr>
          <a:lstStyle/>
          <a:p>
            <a:pPr marL="19958">
              <a:lnSpc>
                <a:spcPct val="110000"/>
              </a:lnSpc>
              <a:spcAft>
                <a:spcPts val="1310"/>
              </a:spcAft>
            </a:pPr>
            <a:r>
              <a:rPr sz="3500" b="1" spc="-11" dirty="0">
                <a:solidFill>
                  <a:srgbClr val="231F20"/>
                </a:solidFill>
                <a:latin typeface="Arial"/>
                <a:cs typeface="Arial"/>
              </a:rPr>
              <a:t>ACKNOWLEDGEMENTS</a:t>
            </a:r>
          </a:p>
          <a:p>
            <a:pPr marL="27719" marR="13860">
              <a:lnSpc>
                <a:spcPct val="101800"/>
              </a:lnSpc>
              <a:spcBef>
                <a:spcPts val="458"/>
              </a:spcBef>
            </a:pPr>
            <a:r>
              <a:rPr lang="en-US" sz="2000" i="1" dirty="0" smtClean="0">
                <a:solidFill>
                  <a:srgbClr val="231F20"/>
                </a:solidFill>
                <a:latin typeface="Arial"/>
                <a:cs typeface="Arial"/>
              </a:rPr>
              <a:t>Thank you to Nichole Collier, Systems Librarian, </a:t>
            </a:r>
            <a:r>
              <a:rPr lang="en-US" sz="2000" i="1" dirty="0" err="1" smtClean="0">
                <a:solidFill>
                  <a:srgbClr val="231F20"/>
                </a:solidFill>
                <a:latin typeface="Arial"/>
                <a:cs typeface="Arial"/>
              </a:rPr>
              <a:t>OhioLINK</a:t>
            </a:r>
            <a:r>
              <a:rPr lang="en-US" sz="2000" i="1" dirty="0" smtClean="0">
                <a:solidFill>
                  <a:srgbClr val="231F20"/>
                </a:solidFill>
                <a:latin typeface="Arial"/>
                <a:cs typeface="Arial"/>
              </a:rPr>
              <a:t> for learning how to create bump charts and sharing this knowledge with The Ohio State University Libraries’ Tableau Users Group. Also thank you to Lee-</a:t>
            </a:r>
            <a:r>
              <a:rPr lang="en-US" sz="2000" i="1" dirty="0" err="1" smtClean="0">
                <a:solidFill>
                  <a:srgbClr val="231F20"/>
                </a:solidFill>
                <a:latin typeface="Arial"/>
                <a:cs typeface="Arial"/>
              </a:rPr>
              <a:t>Arng</a:t>
            </a:r>
            <a:r>
              <a:rPr lang="en-US" sz="2000" i="1" dirty="0" smtClean="0">
                <a:solidFill>
                  <a:srgbClr val="231F20"/>
                </a:solidFill>
                <a:latin typeface="Arial"/>
                <a:cs typeface="Arial"/>
              </a:rPr>
              <a:t> Chang, Data Visualization Specialist, The Ohio State University Libraries who pointed me to sankeymatic.com when my first attempts to create a Sankey Diagram with Tableau did not work as expected.</a:t>
            </a:r>
          </a:p>
        </p:txBody>
      </p:sp>
      <p:sp>
        <p:nvSpPr>
          <p:cNvPr id="30" name="object 30"/>
          <p:cNvSpPr txBox="1"/>
          <p:nvPr/>
        </p:nvSpPr>
        <p:spPr>
          <a:xfrm>
            <a:off x="1572470" y="1775515"/>
            <a:ext cx="23201241" cy="766409"/>
          </a:xfrm>
          <a:prstGeom prst="rect">
            <a:avLst/>
          </a:prstGeom>
        </p:spPr>
        <p:txBody>
          <a:bodyPr vert="horz" wrap="square" lIns="0" tIns="0" rIns="0" bIns="0" rtlCol="0">
            <a:spAutoFit/>
          </a:bodyPr>
          <a:lstStyle/>
          <a:p>
            <a:pPr marL="27719">
              <a:lnSpc>
                <a:spcPts val="5969"/>
              </a:lnSpc>
            </a:pPr>
            <a:r>
              <a:rPr lang="en-US" sz="5000" spc="-76" dirty="0" smtClean="0">
                <a:solidFill>
                  <a:srgbClr val="CD1445"/>
                </a:solidFill>
                <a:latin typeface="Arial"/>
                <a:cs typeface="Arial"/>
              </a:rPr>
              <a:t>UNIVERSITY LIBRARIES</a:t>
            </a:r>
            <a:endParaRPr sz="5000" dirty="0">
              <a:latin typeface="Arial"/>
              <a:cs typeface="Arial"/>
            </a:endParaRPr>
          </a:p>
        </p:txBody>
      </p:sp>
      <p:sp>
        <p:nvSpPr>
          <p:cNvPr id="32" name="object 32"/>
          <p:cNvSpPr/>
          <p:nvPr/>
        </p:nvSpPr>
        <p:spPr>
          <a:xfrm>
            <a:off x="812800" y="812286"/>
            <a:ext cx="42265601" cy="31272480"/>
          </a:xfrm>
          <a:custGeom>
            <a:avLst/>
            <a:gdLst/>
            <a:ahLst/>
            <a:cxnLst/>
            <a:rect l="l" t="t" r="r" b="b"/>
            <a:pathLst>
              <a:path w="19359504" h="14333479">
                <a:moveTo>
                  <a:pt x="0" y="14333479"/>
                </a:moveTo>
                <a:lnTo>
                  <a:pt x="19359504" y="14333479"/>
                </a:lnTo>
                <a:lnTo>
                  <a:pt x="19359504" y="0"/>
                </a:lnTo>
                <a:lnTo>
                  <a:pt x="0" y="0"/>
                </a:lnTo>
                <a:lnTo>
                  <a:pt x="0" y="14333479"/>
                </a:lnTo>
                <a:close/>
              </a:path>
            </a:pathLst>
          </a:custGeom>
          <a:ln w="76200">
            <a:solidFill>
              <a:schemeClr val="tx1"/>
            </a:solidFill>
            <a:miter lim="800000"/>
          </a:ln>
        </p:spPr>
        <p:txBody>
          <a:bodyPr wrap="square" lIns="0" tIns="0" rIns="0" bIns="0" rtlCol="0">
            <a:spAutoFit/>
          </a:bodyPr>
          <a:lstStyle/>
          <a:p>
            <a:endParaRPr/>
          </a:p>
        </p:txBody>
      </p:sp>
      <p:sp>
        <p:nvSpPr>
          <p:cNvPr id="42" name="object 40"/>
          <p:cNvSpPr txBox="1"/>
          <p:nvPr/>
        </p:nvSpPr>
        <p:spPr>
          <a:xfrm>
            <a:off x="23941915" y="29925819"/>
            <a:ext cx="18020973" cy="871970"/>
          </a:xfrm>
          <a:prstGeom prst="rect">
            <a:avLst/>
          </a:prstGeom>
        </p:spPr>
        <p:txBody>
          <a:bodyPr vert="horz" wrap="square" lIns="0" tIns="0" rIns="0" bIns="0" rtlCol="0">
            <a:spAutoFit/>
          </a:bodyPr>
          <a:lstStyle/>
          <a:p>
            <a:pPr marL="27719" algn="r">
              <a:lnSpc>
                <a:spcPct val="120000"/>
              </a:lnSpc>
            </a:pPr>
            <a:r>
              <a:rPr lang="en-US" sz="5200" spc="11" dirty="0">
                <a:solidFill>
                  <a:srgbClr val="9B002D"/>
                </a:solidFill>
                <a:latin typeface="Arial"/>
                <a:cs typeface="Arial"/>
              </a:rPr>
              <a:t>l</a:t>
            </a:r>
            <a:r>
              <a:rPr lang="en-US" sz="5200" spc="11" dirty="0" smtClean="0">
                <a:solidFill>
                  <a:srgbClr val="9B002D"/>
                </a:solidFill>
                <a:latin typeface="Arial"/>
                <a:cs typeface="Arial"/>
              </a:rPr>
              <a:t>ibrary.osu.edu</a:t>
            </a:r>
            <a:endParaRPr sz="5200" dirty="0">
              <a:solidFill>
                <a:srgbClr val="9B002D"/>
              </a:solidFill>
              <a:latin typeface="Arial"/>
              <a:cs typeface="Arial"/>
            </a:endParaRPr>
          </a:p>
        </p:txBody>
      </p:sp>
      <p:pic>
        <p:nvPicPr>
          <p:cNvPr id="43" name="Picture 42" descr="TheOhioStateUniversity-2C-HorizK-PANTONE.eps"/>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059034" y="29895731"/>
            <a:ext cx="8241396" cy="1193869"/>
          </a:xfrm>
          <a:prstGeom prst="rect">
            <a:avLst/>
          </a:prstGeom>
        </p:spPr>
      </p:pic>
      <p:sp>
        <p:nvSpPr>
          <p:cNvPr id="44" name="object 17"/>
          <p:cNvSpPr/>
          <p:nvPr/>
        </p:nvSpPr>
        <p:spPr>
          <a:xfrm>
            <a:off x="1597052" y="6483927"/>
            <a:ext cx="40625007" cy="600164"/>
          </a:xfrm>
          <a:custGeom>
            <a:avLst/>
            <a:gdLst/>
            <a:ahLst/>
            <a:cxnLst/>
            <a:rect l="l" t="t" r="r" b="b"/>
            <a:pathLst>
              <a:path w="18149533">
                <a:moveTo>
                  <a:pt x="0" y="0"/>
                </a:moveTo>
                <a:lnTo>
                  <a:pt x="18149533" y="0"/>
                </a:lnTo>
              </a:path>
            </a:pathLst>
          </a:custGeom>
          <a:ln w="9602">
            <a:solidFill>
              <a:srgbClr val="717272"/>
            </a:solidFill>
          </a:ln>
        </p:spPr>
        <p:txBody>
          <a:bodyPr wrap="square" lIns="0" tIns="0" rIns="0" bIns="0" rtlCol="0">
            <a:spAutoFit/>
          </a:bodyPr>
          <a:lstStyle/>
          <a:p>
            <a:endParaRPr/>
          </a:p>
        </p:txBody>
      </p:sp>
      <p:pic>
        <p:nvPicPr>
          <p:cNvPr id="20" name="Picture 1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330544" y="17497095"/>
            <a:ext cx="9864117" cy="8957995"/>
          </a:xfrm>
          <a:prstGeom prst="rect">
            <a:avLst/>
          </a:prstGeom>
        </p:spPr>
      </p:pic>
      <p:sp>
        <p:nvSpPr>
          <p:cNvPr id="41" name="object 13"/>
          <p:cNvSpPr txBox="1"/>
          <p:nvPr/>
        </p:nvSpPr>
        <p:spPr>
          <a:xfrm>
            <a:off x="20634411" y="12088287"/>
            <a:ext cx="9113732" cy="251736"/>
          </a:xfrm>
          <a:prstGeom prst="rect">
            <a:avLst/>
          </a:prstGeom>
        </p:spPr>
        <p:txBody>
          <a:bodyPr vert="horz" wrap="square" lIns="0" tIns="0" rIns="0" bIns="0" rtlCol="0">
            <a:spAutoFit/>
          </a:bodyPr>
          <a:lstStyle/>
          <a:p>
            <a:pPr marL="27719" marR="13860">
              <a:lnSpc>
                <a:spcPct val="103099"/>
              </a:lnSpc>
            </a:pPr>
            <a:r>
              <a:rPr lang="en-US" sz="1700" b="1" i="1" spc="22" dirty="0" smtClean="0">
                <a:solidFill>
                  <a:srgbClr val="717272"/>
                </a:solidFill>
                <a:latin typeface="Arial"/>
                <a:cs typeface="Arial"/>
              </a:rPr>
              <a:t>Tip: </a:t>
            </a:r>
            <a:r>
              <a:rPr lang="en-US" sz="1700" i="1" spc="22" dirty="0" smtClean="0">
                <a:solidFill>
                  <a:srgbClr val="717272"/>
                </a:solidFill>
                <a:latin typeface="Arial"/>
                <a:cs typeface="Arial"/>
              </a:rPr>
              <a:t>Consider using a background color to make your chart pop</a:t>
            </a:r>
            <a:endParaRPr sz="1700" dirty="0">
              <a:latin typeface="Arial"/>
              <a:cs typeface="Arial"/>
            </a:endParaRPr>
          </a:p>
        </p:txBody>
      </p:sp>
      <p:sp>
        <p:nvSpPr>
          <p:cNvPr id="45" name="object 13"/>
          <p:cNvSpPr txBox="1"/>
          <p:nvPr/>
        </p:nvSpPr>
        <p:spPr>
          <a:xfrm>
            <a:off x="33072890" y="18395077"/>
            <a:ext cx="9113732" cy="538865"/>
          </a:xfrm>
          <a:prstGeom prst="rect">
            <a:avLst/>
          </a:prstGeom>
        </p:spPr>
        <p:txBody>
          <a:bodyPr vert="horz" wrap="square" lIns="0" tIns="0" rIns="0" bIns="0" rtlCol="0">
            <a:spAutoFit/>
          </a:bodyPr>
          <a:lstStyle/>
          <a:p>
            <a:pPr marL="27719" marR="13860">
              <a:lnSpc>
                <a:spcPct val="103099"/>
              </a:lnSpc>
            </a:pPr>
            <a:r>
              <a:rPr lang="en-US" sz="1700" i="1" spc="22" dirty="0" smtClean="0">
                <a:solidFill>
                  <a:srgbClr val="717272"/>
                </a:solidFill>
                <a:latin typeface="Arial"/>
                <a:cs typeface="Arial"/>
              </a:rPr>
              <a:t>Visualization of the career progression of Library  Assessment Conference Attendees, 2008-2016</a:t>
            </a:r>
            <a:endParaRPr sz="1700" dirty="0">
              <a:latin typeface="Arial"/>
              <a:cs typeface="Arial"/>
            </a:endParaRPr>
          </a:p>
        </p:txBody>
      </p:sp>
      <p:sp>
        <p:nvSpPr>
          <p:cNvPr id="46" name="object 26"/>
          <p:cNvSpPr txBox="1"/>
          <p:nvPr/>
        </p:nvSpPr>
        <p:spPr>
          <a:xfrm>
            <a:off x="33087552" y="27415907"/>
            <a:ext cx="8995894" cy="830997"/>
          </a:xfrm>
          <a:prstGeom prst="rect">
            <a:avLst/>
          </a:prstGeom>
        </p:spPr>
        <p:txBody>
          <a:bodyPr vert="horz" wrap="square" lIns="0" tIns="0" rIns="0" bIns="0" rtlCol="0">
            <a:spAutoFit/>
          </a:bodyPr>
          <a:lstStyle/>
          <a:p>
            <a:pPr marL="27719">
              <a:spcBef>
                <a:spcPts val="65"/>
              </a:spcBef>
            </a:pPr>
            <a:r>
              <a:rPr lang="en-US" sz="2700" spc="-22" dirty="0" smtClean="0">
                <a:solidFill>
                  <a:srgbClr val="231F20"/>
                </a:solidFill>
                <a:latin typeface="Arial"/>
                <a:cs typeface="Arial"/>
              </a:rPr>
              <a:t>E</a:t>
            </a:r>
            <a:r>
              <a:rPr lang="en-US" sz="2700" spc="33" dirty="0" smtClean="0">
                <a:solidFill>
                  <a:srgbClr val="231F20"/>
                </a:solidFill>
                <a:latin typeface="Arial"/>
                <a:cs typeface="Arial"/>
              </a:rPr>
              <a:t>-</a:t>
            </a:r>
            <a:r>
              <a:rPr lang="en-US" sz="2700" spc="11" dirty="0" smtClean="0">
                <a:solidFill>
                  <a:srgbClr val="231F20"/>
                </a:solidFill>
                <a:latin typeface="Arial"/>
                <a:cs typeface="Arial"/>
              </a:rPr>
              <a:t>m</a:t>
            </a:r>
            <a:r>
              <a:rPr lang="en-US" sz="2700" dirty="0" smtClean="0">
                <a:solidFill>
                  <a:srgbClr val="231F20"/>
                </a:solidFill>
                <a:latin typeface="Arial"/>
                <a:cs typeface="Arial"/>
              </a:rPr>
              <a:t>a</a:t>
            </a:r>
            <a:r>
              <a:rPr lang="en-US" sz="2700" spc="-22" dirty="0" smtClean="0">
                <a:solidFill>
                  <a:srgbClr val="231F20"/>
                </a:solidFill>
                <a:latin typeface="Arial"/>
                <a:cs typeface="Arial"/>
              </a:rPr>
              <a:t>i</a:t>
            </a:r>
            <a:r>
              <a:rPr lang="en-US" sz="2700" dirty="0" smtClean="0">
                <a:solidFill>
                  <a:srgbClr val="231F20"/>
                </a:solidFill>
                <a:latin typeface="Arial"/>
                <a:cs typeface="Arial"/>
              </a:rPr>
              <a:t>l</a:t>
            </a:r>
            <a:r>
              <a:rPr lang="en-US" sz="2700" spc="11" dirty="0" smtClean="0">
                <a:solidFill>
                  <a:srgbClr val="231F20"/>
                </a:solidFill>
                <a:latin typeface="Arial"/>
                <a:cs typeface="Arial"/>
              </a:rPr>
              <a:t> </a:t>
            </a:r>
            <a:r>
              <a:rPr lang="en-US" sz="2700" b="1" spc="11" dirty="0" smtClean="0">
                <a:solidFill>
                  <a:srgbClr val="231F20"/>
                </a:solidFill>
                <a:latin typeface="Proxima Nova"/>
                <a:cs typeface="Arial"/>
                <a:hlinkClick r:id="rId9"/>
              </a:rPr>
              <a:t>murphy.465@osu.edu</a:t>
            </a:r>
            <a:r>
              <a:rPr lang="en-US" sz="2700" b="1" spc="11" dirty="0" smtClean="0">
                <a:solidFill>
                  <a:srgbClr val="231F20"/>
                </a:solidFill>
                <a:latin typeface="Proxima Nova"/>
                <a:cs typeface="Arial"/>
              </a:rPr>
              <a:t> </a:t>
            </a:r>
            <a:r>
              <a:rPr lang="en-US" sz="2700" spc="11" dirty="0" smtClean="0">
                <a:solidFill>
                  <a:srgbClr val="231F20"/>
                </a:solidFill>
                <a:latin typeface="Arial"/>
                <a:cs typeface="Arial"/>
              </a:rPr>
              <a:t>w</a:t>
            </a:r>
            <a:r>
              <a:rPr lang="en-US" sz="2700" spc="-22" dirty="0" smtClean="0">
                <a:solidFill>
                  <a:srgbClr val="231F20"/>
                </a:solidFill>
                <a:latin typeface="Arial"/>
                <a:cs typeface="Arial"/>
              </a:rPr>
              <a:t>i</a:t>
            </a:r>
            <a:r>
              <a:rPr lang="en-US" sz="2700" dirty="0" smtClean="0">
                <a:solidFill>
                  <a:srgbClr val="231F20"/>
                </a:solidFill>
                <a:latin typeface="Arial"/>
                <a:cs typeface="Arial"/>
              </a:rPr>
              <a:t>t</a:t>
            </a:r>
            <a:r>
              <a:rPr lang="en-US" sz="2700" spc="22" dirty="0" smtClean="0">
                <a:solidFill>
                  <a:srgbClr val="231F20"/>
                </a:solidFill>
                <a:latin typeface="Arial"/>
                <a:cs typeface="Arial"/>
              </a:rPr>
              <a:t>h</a:t>
            </a:r>
            <a:r>
              <a:rPr lang="en-US" sz="2700" spc="11" dirty="0" smtClean="0">
                <a:solidFill>
                  <a:srgbClr val="231F20"/>
                </a:solidFill>
                <a:latin typeface="Arial"/>
                <a:cs typeface="Arial"/>
              </a:rPr>
              <a:t> questions or </a:t>
            </a:r>
            <a:r>
              <a:rPr lang="en-US" sz="2700" spc="-22" dirty="0" smtClean="0">
                <a:solidFill>
                  <a:srgbClr val="231F20"/>
                </a:solidFill>
                <a:latin typeface="Arial"/>
                <a:cs typeface="Arial"/>
              </a:rPr>
              <a:t>s</a:t>
            </a:r>
            <a:r>
              <a:rPr lang="en-US" sz="2700" dirty="0" smtClean="0">
                <a:solidFill>
                  <a:srgbClr val="231F20"/>
                </a:solidFill>
                <a:latin typeface="Arial"/>
                <a:cs typeface="Arial"/>
              </a:rPr>
              <a:t>u</a:t>
            </a:r>
            <a:r>
              <a:rPr lang="en-US" sz="2700" spc="11" dirty="0" smtClean="0">
                <a:solidFill>
                  <a:srgbClr val="231F20"/>
                </a:solidFill>
                <a:latin typeface="Arial"/>
                <a:cs typeface="Arial"/>
              </a:rPr>
              <a:t>gge</a:t>
            </a:r>
            <a:r>
              <a:rPr lang="en-US" sz="2700" spc="-22" dirty="0" smtClean="0">
                <a:solidFill>
                  <a:srgbClr val="231F20"/>
                </a:solidFill>
                <a:latin typeface="Arial"/>
                <a:cs typeface="Arial"/>
              </a:rPr>
              <a:t>s</a:t>
            </a:r>
            <a:r>
              <a:rPr lang="en-US" sz="2700" dirty="0" smtClean="0">
                <a:solidFill>
                  <a:srgbClr val="231F20"/>
                </a:solidFill>
                <a:latin typeface="Arial"/>
                <a:cs typeface="Arial"/>
              </a:rPr>
              <a:t>tion</a:t>
            </a:r>
            <a:r>
              <a:rPr lang="en-US" sz="2700" spc="-22" dirty="0" smtClean="0">
                <a:solidFill>
                  <a:srgbClr val="231F20"/>
                </a:solidFill>
                <a:latin typeface="Arial"/>
                <a:cs typeface="Arial"/>
              </a:rPr>
              <a:t>s</a:t>
            </a:r>
            <a:r>
              <a:rPr lang="en-US" sz="2700" spc="11" dirty="0">
                <a:solidFill>
                  <a:srgbClr val="231F20"/>
                </a:solidFill>
                <a:latin typeface="Arial"/>
                <a:cs typeface="Arial"/>
              </a:rPr>
              <a:t>.</a:t>
            </a:r>
            <a:endParaRPr lang="en-US" sz="2700" dirty="0">
              <a:latin typeface="Arial"/>
              <a:cs typeface="Arial"/>
            </a:endParaRPr>
          </a:p>
        </p:txBody>
      </p:sp>
      <p:pic>
        <p:nvPicPr>
          <p:cNvPr id="31" name="Picture 30"/>
          <p:cNvPicPr>
            <a:picLocks noChangeAspect="1"/>
          </p:cNvPicPr>
          <p:nvPr/>
        </p:nvPicPr>
        <p:blipFill>
          <a:blip r:embed="rId10"/>
          <a:stretch>
            <a:fillRect/>
          </a:stretch>
        </p:blipFill>
        <p:spPr>
          <a:xfrm>
            <a:off x="33156816" y="10833939"/>
            <a:ext cx="9088825" cy="7264715"/>
          </a:xfrm>
          <a:prstGeom prst="rect">
            <a:avLst/>
          </a:prstGeom>
        </p:spPr>
      </p:pic>
      <p:pic>
        <p:nvPicPr>
          <p:cNvPr id="9" name="Picture 8"/>
          <p:cNvPicPr>
            <a:picLocks noChangeAspect="1"/>
          </p:cNvPicPr>
          <p:nvPr/>
        </p:nvPicPr>
        <p:blipFill rotWithShape="1">
          <a:blip r:embed="rId11">
            <a:extLst>
              <a:ext uri="{28A0092B-C50C-407E-A947-70E740481C1C}">
                <a14:useLocalDpi xmlns:a14="http://schemas.microsoft.com/office/drawing/2010/main" val="0"/>
              </a:ext>
            </a:extLst>
          </a:blip>
          <a:srcRect b="48000"/>
          <a:stretch/>
        </p:blipFill>
        <p:spPr>
          <a:xfrm>
            <a:off x="20576943" y="7300455"/>
            <a:ext cx="11546988" cy="4803522"/>
          </a:xfrm>
          <a:prstGeom prst="rect">
            <a:avLst/>
          </a:prstGeom>
        </p:spPr>
      </p:pic>
      <p:sp>
        <p:nvSpPr>
          <p:cNvPr id="39" name="object 21"/>
          <p:cNvSpPr txBox="1"/>
          <p:nvPr/>
        </p:nvSpPr>
        <p:spPr>
          <a:xfrm>
            <a:off x="1597052" y="12088287"/>
            <a:ext cx="9062438" cy="4905958"/>
          </a:xfrm>
          <a:prstGeom prst="rect">
            <a:avLst/>
          </a:prstGeom>
        </p:spPr>
        <p:txBody>
          <a:bodyPr vert="horz" wrap="square" lIns="0" tIns="0" rIns="0" bIns="0" rtlCol="0">
            <a:spAutoFit/>
          </a:bodyPr>
          <a:lstStyle/>
          <a:p>
            <a:pPr marL="19958">
              <a:lnSpc>
                <a:spcPct val="110000"/>
              </a:lnSpc>
            </a:pPr>
            <a:r>
              <a:rPr lang="en-US" sz="3500" b="1" spc="-11" dirty="0" smtClean="0">
                <a:solidFill>
                  <a:srgbClr val="231F20"/>
                </a:solidFill>
                <a:latin typeface="Arial"/>
                <a:cs typeface="Arial"/>
              </a:rPr>
              <a:t>THE WAFFLE CHART</a:t>
            </a:r>
            <a:endParaRPr sz="3500" b="1" spc="-11" dirty="0">
              <a:solidFill>
                <a:srgbClr val="231F20"/>
              </a:solidFill>
              <a:latin typeface="Arial"/>
              <a:cs typeface="Arial"/>
            </a:endParaRPr>
          </a:p>
          <a:p>
            <a:pPr>
              <a:lnSpc>
                <a:spcPts val="2837"/>
              </a:lnSpc>
              <a:spcBef>
                <a:spcPts val="46"/>
              </a:spcBef>
            </a:pPr>
            <a:endParaRPr sz="2800" dirty="0"/>
          </a:p>
          <a:p>
            <a:pPr marL="27719"/>
            <a:r>
              <a:rPr lang="en-US" sz="2700" b="1" spc="-218" dirty="0" smtClean="0">
                <a:solidFill>
                  <a:srgbClr val="4C4D4F"/>
                </a:solidFill>
                <a:latin typeface="Arial"/>
                <a:cs typeface="Arial"/>
              </a:rPr>
              <a:t>Ditch the pie to demonstrate part to whole relationships</a:t>
            </a:r>
            <a:endParaRPr sz="2700" dirty="0">
              <a:latin typeface="Arial"/>
              <a:cs typeface="Arial"/>
            </a:endParaRPr>
          </a:p>
          <a:p>
            <a:pPr marL="27719" marR="13860">
              <a:lnSpc>
                <a:spcPct val="102600"/>
              </a:lnSpc>
              <a:spcBef>
                <a:spcPts val="893"/>
              </a:spcBef>
            </a:pPr>
            <a:r>
              <a:rPr lang="en-US" sz="2700" spc="11" dirty="0" smtClean="0">
                <a:solidFill>
                  <a:srgbClr val="231F20"/>
                </a:solidFill>
                <a:latin typeface="Arial"/>
                <a:cs typeface="Arial"/>
              </a:rPr>
              <a:t>Waffle charts offer a fun and engaging alternative to a pie chart, which depict proportions to a whole. Each human on the chart below represents a unit of 1%. Waffle charts are </a:t>
            </a:r>
            <a:r>
              <a:rPr lang="en-US" sz="2700" spc="11" dirty="0" smtClean="0">
                <a:solidFill>
                  <a:srgbClr val="231F20"/>
                </a:solidFill>
                <a:latin typeface="Arial"/>
                <a:cs typeface="Arial"/>
              </a:rPr>
              <a:t>often seen in infographics and </a:t>
            </a:r>
            <a:r>
              <a:rPr lang="en-US" sz="2700" spc="11" dirty="0" smtClean="0">
                <a:solidFill>
                  <a:srgbClr val="231F20"/>
                </a:solidFill>
                <a:latin typeface="Arial"/>
                <a:cs typeface="Arial"/>
              </a:rPr>
              <a:t>enhance storytelling and engagement with the data narrative. The chart below visualizes responses to a question related to gender on a recent survey administered by The Ohio State University Libraries.</a:t>
            </a:r>
            <a:endParaRPr sz="2700" dirty="0">
              <a:latin typeface="Arial"/>
              <a:cs typeface="Arial"/>
            </a:endParaRPr>
          </a:p>
        </p:txBody>
      </p:sp>
      <p:sp>
        <p:nvSpPr>
          <p:cNvPr id="47" name="object 21"/>
          <p:cNvSpPr txBox="1"/>
          <p:nvPr/>
        </p:nvSpPr>
        <p:spPr>
          <a:xfrm>
            <a:off x="33185737" y="7104806"/>
            <a:ext cx="9036322" cy="2908489"/>
          </a:xfrm>
          <a:prstGeom prst="rect">
            <a:avLst/>
          </a:prstGeom>
        </p:spPr>
        <p:txBody>
          <a:bodyPr vert="horz" wrap="square" lIns="0" tIns="0" rIns="0" bIns="0" rtlCol="0">
            <a:spAutoFit/>
          </a:bodyPr>
          <a:lstStyle/>
          <a:p>
            <a:pPr marL="27719">
              <a:spcBef>
                <a:spcPts val="65"/>
              </a:spcBef>
            </a:pPr>
            <a:r>
              <a:rPr lang="en-US" sz="2700" spc="11" dirty="0" smtClean="0">
                <a:solidFill>
                  <a:srgbClr val="231F20"/>
                </a:solidFill>
                <a:latin typeface="Arial"/>
                <a:cs typeface="Arial"/>
              </a:rPr>
              <a:t>Why</a:t>
            </a:r>
            <a:r>
              <a:rPr lang="en-US" sz="2700" spc="11" dirty="0">
                <a:solidFill>
                  <a:srgbClr val="231F20"/>
                </a:solidFill>
                <a:latin typeface="Arial"/>
                <a:cs typeface="Arial"/>
              </a:rPr>
              <a:t>? Just because a specific chart type can be created in Tableau, it is sometimes quicker and easier to use a different tool. A larger version of this chart, which explores the career progression of Library Assessment Conference attendees from 2008-2016 will be presented in a paper titled </a:t>
            </a:r>
            <a:r>
              <a:rPr lang="en-US" sz="2700" i="1" spc="11" dirty="0">
                <a:solidFill>
                  <a:srgbClr val="231F20"/>
                </a:solidFill>
                <a:latin typeface="Arial"/>
                <a:cs typeface="Arial"/>
              </a:rPr>
              <a:t>The Career Paths of Assessment Librarians: An Exploration of Professional Growth</a:t>
            </a:r>
            <a:r>
              <a:rPr lang="en-US" sz="2700" spc="11" dirty="0">
                <a:solidFill>
                  <a:srgbClr val="231F20"/>
                </a:solidFill>
                <a:latin typeface="Arial"/>
                <a:cs typeface="Arial"/>
              </a:rPr>
              <a:t> during this conference.</a:t>
            </a:r>
            <a:endParaRPr lang="en-US" sz="2700" dirty="0">
              <a:latin typeface="Arial"/>
              <a:cs typeface="Arial"/>
            </a:endParaRPr>
          </a:p>
        </p:txBody>
      </p:sp>
      <p:pic>
        <p:nvPicPr>
          <p:cNvPr id="10" name="Picture 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2194926" y="14524762"/>
            <a:ext cx="19929003" cy="1074807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31F2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660</TotalTime>
  <Words>711</Words>
  <Application>Microsoft Office PowerPoint</Application>
  <PresentationFormat>Custom</PresentationFormat>
  <Paragraphs>39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Capita-Bold</vt:lpstr>
      <vt:lpstr>Proxima Nova</vt:lpstr>
      <vt:lpstr>Office Theme</vt:lpstr>
      <vt:lpstr>Dress Library Data to Communicate Value and Impact Sarah Anne Murphy, MLS, MBA, Professor and Coordinator of Assessment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Research Study Presenter name, Associates and Collaborators</dc:title>
  <dc:creator>Murphy, Sarah</dc:creator>
  <cp:lastModifiedBy>Murphy, Sarah</cp:lastModifiedBy>
  <cp:revision>48</cp:revision>
  <cp:lastPrinted>2018-11-07T14:33:22Z</cp:lastPrinted>
  <dcterms:created xsi:type="dcterms:W3CDTF">2013-07-30T11:46:00Z</dcterms:created>
  <dcterms:modified xsi:type="dcterms:W3CDTF">2018-11-08T18:08:45Z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2013-07-30T00:00:00Z</vt:filetime>
  </property>
  <property fmtid="{D5CDD505-2E9C-101B-9397-08002B2CF9AE}" pid="3" name="LastSaved">
    <vt:filetime>2013-07-30T00:00:00Z</vt:filetime>
  </property>
</Properties>
</file>