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5.xml" ContentType="application/vnd.openxmlformats-officedocument.drawingml.chartshape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61" r:id="rId4"/>
    <p:sldId id="262" r:id="rId5"/>
    <p:sldId id="279" r:id="rId6"/>
    <p:sldId id="263" r:id="rId7"/>
    <p:sldId id="280" r:id="rId8"/>
    <p:sldId id="281" r:id="rId9"/>
    <p:sldId id="282" r:id="rId10"/>
    <p:sldId id="283" r:id="rId11"/>
    <p:sldId id="284" r:id="rId12"/>
    <p:sldId id="288" r:id="rId13"/>
    <p:sldId id="289" r:id="rId14"/>
    <p:sldId id="290" r:id="rId15"/>
    <p:sldId id="266" r:id="rId16"/>
    <p:sldId id="267"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00"/>
    <p:restoredTop sz="94667"/>
  </p:normalViewPr>
  <p:slideViewPr>
    <p:cSldViewPr snapToGrid="0" snapToObjects="1">
      <p:cViewPr varScale="1">
        <p:scale>
          <a:sx n="112" d="100"/>
          <a:sy n="112" d="100"/>
        </p:scale>
        <p:origin x="120"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19856213625471"/>
          <c:y val="0"/>
          <c:w val="0.47480562212332156"/>
          <c:h val="0.78277453252796625"/>
        </c:manualLayout>
      </c:layout>
      <c:barChart>
        <c:barDir val="bar"/>
        <c:grouping val="clustered"/>
        <c:varyColors val="0"/>
        <c:ser>
          <c:idx val="0"/>
          <c:order val="0"/>
          <c:tx>
            <c:strRef>
              <c:f>Sheet1!$B$1</c:f>
              <c:strCache>
                <c:ptCount val="1"/>
                <c:pt idx="0">
                  <c:v>Ugrads</c:v>
                </c:pt>
              </c:strCache>
            </c:strRef>
          </c:tx>
          <c:spPr>
            <a:pattFill prst="lgConfetti">
              <a:fgClr>
                <a:schemeClr val="accent1"/>
              </a:fgClr>
              <a:bgClr>
                <a:schemeClr val="bg1"/>
              </a:bgClr>
            </a:pattFill>
            <a:ln>
              <a:solidFill>
                <a:srgbClr val="00B0F0"/>
              </a:solidFill>
            </a:ln>
            <a:effectLst/>
          </c:spPr>
          <c:invertIfNegative val="0"/>
          <c:cat>
            <c:strRef>
              <c:f>Sheet1!$A$2:$A$6</c:f>
              <c:strCache>
                <c:ptCount val="5"/>
                <c:pt idx="0">
                  <c:v>Accessing library resources from off-campus</c:v>
                </c:pt>
                <c:pt idx="1">
                  <c:v>An environment conducive to learning through classes, events, and activities</c:v>
                </c:pt>
                <c:pt idx="2">
                  <c:v>Contribution to the intellectual atmosphere of the campus</c:v>
                </c:pt>
                <c:pt idx="3">
                  <c:v>Reliable mix of technology to help me complete my work</c:v>
                </c:pt>
                <c:pt idx="4">
                  <c:v>The library keeping me informed about library resources and services</c:v>
                </c:pt>
              </c:strCache>
            </c:strRef>
          </c:cat>
          <c:val>
            <c:numRef>
              <c:f>Sheet1!$B$2:$B$6</c:f>
              <c:numCache>
                <c:formatCode>General</c:formatCode>
                <c:ptCount val="5"/>
                <c:pt idx="0">
                  <c:v>-0.55000000000000004</c:v>
                </c:pt>
                <c:pt idx="1">
                  <c:v>-0.34</c:v>
                </c:pt>
                <c:pt idx="2">
                  <c:v>-0.35</c:v>
                </c:pt>
                <c:pt idx="3">
                  <c:v>-0.6</c:v>
                </c:pt>
                <c:pt idx="4">
                  <c:v>0.12</c:v>
                </c:pt>
              </c:numCache>
            </c:numRef>
          </c:val>
          <c:extLst>
            <c:ext xmlns:c16="http://schemas.microsoft.com/office/drawing/2014/chart" uri="{C3380CC4-5D6E-409C-BE32-E72D297353CC}">
              <c16:uniqueId val="{00000000-47D4-4888-9B89-92B7F8B193E7}"/>
            </c:ext>
          </c:extLst>
        </c:ser>
        <c:ser>
          <c:idx val="1"/>
          <c:order val="1"/>
          <c:tx>
            <c:strRef>
              <c:f>Sheet1!$C$1</c:f>
              <c:strCache>
                <c:ptCount val="1"/>
                <c:pt idx="0">
                  <c:v>Graduates</c:v>
                </c:pt>
              </c:strCache>
            </c:strRef>
          </c:tx>
          <c:spPr>
            <a:pattFill prst="dkVert">
              <a:fgClr>
                <a:schemeClr val="accent1"/>
              </a:fgClr>
              <a:bgClr>
                <a:srgbClr val="FFC000"/>
              </a:bgClr>
            </a:pattFill>
            <a:ln>
              <a:solidFill>
                <a:schemeClr val="accent1"/>
              </a:solidFill>
            </a:ln>
            <a:effectLst/>
          </c:spPr>
          <c:invertIfNegative val="0"/>
          <c:cat>
            <c:strRef>
              <c:f>Sheet1!$A$2:$A$6</c:f>
              <c:strCache>
                <c:ptCount val="5"/>
                <c:pt idx="0">
                  <c:v>Accessing library resources from off-campus</c:v>
                </c:pt>
                <c:pt idx="1">
                  <c:v>An environment conducive to learning through classes, events, and activities</c:v>
                </c:pt>
                <c:pt idx="2">
                  <c:v>Contribution to the intellectual atmosphere of the campus</c:v>
                </c:pt>
                <c:pt idx="3">
                  <c:v>Reliable mix of technology to help me complete my work</c:v>
                </c:pt>
                <c:pt idx="4">
                  <c:v>The library keeping me informed about library resources and services</c:v>
                </c:pt>
              </c:strCache>
            </c:strRef>
          </c:cat>
          <c:val>
            <c:numRef>
              <c:f>Sheet1!$C$2:$C$6</c:f>
              <c:numCache>
                <c:formatCode>General</c:formatCode>
                <c:ptCount val="5"/>
                <c:pt idx="0">
                  <c:v>-1</c:v>
                </c:pt>
                <c:pt idx="1">
                  <c:v>0.12</c:v>
                </c:pt>
                <c:pt idx="2">
                  <c:v>-0.56999999999999995</c:v>
                </c:pt>
                <c:pt idx="3">
                  <c:v>-0.96</c:v>
                </c:pt>
                <c:pt idx="4">
                  <c:v>0.85</c:v>
                </c:pt>
              </c:numCache>
            </c:numRef>
          </c:val>
          <c:extLst>
            <c:ext xmlns:c16="http://schemas.microsoft.com/office/drawing/2014/chart" uri="{C3380CC4-5D6E-409C-BE32-E72D297353CC}">
              <c16:uniqueId val="{00000001-47D4-4888-9B89-92B7F8B193E7}"/>
            </c:ext>
          </c:extLst>
        </c:ser>
        <c:ser>
          <c:idx val="2"/>
          <c:order val="2"/>
          <c:tx>
            <c:strRef>
              <c:f>Sheet1!$D$1</c:f>
              <c:strCache>
                <c:ptCount val="1"/>
                <c:pt idx="0">
                  <c:v>Faculty</c:v>
                </c:pt>
              </c:strCache>
            </c:strRef>
          </c:tx>
          <c:spPr>
            <a:pattFill prst="dkUpDiag">
              <a:fgClr>
                <a:schemeClr val="accent1"/>
              </a:fgClr>
              <a:bgClr>
                <a:srgbClr val="92D050"/>
              </a:bgClr>
            </a:pattFill>
            <a:ln>
              <a:solidFill>
                <a:schemeClr val="accent1"/>
              </a:solidFill>
            </a:ln>
            <a:effectLst/>
          </c:spPr>
          <c:invertIfNegative val="0"/>
          <c:cat>
            <c:strRef>
              <c:f>Sheet1!$A$2:$A$6</c:f>
              <c:strCache>
                <c:ptCount val="5"/>
                <c:pt idx="0">
                  <c:v>Accessing library resources from off-campus</c:v>
                </c:pt>
                <c:pt idx="1">
                  <c:v>An environment conducive to learning through classes, events, and activities</c:v>
                </c:pt>
                <c:pt idx="2">
                  <c:v>Contribution to the intellectual atmosphere of the campus</c:v>
                </c:pt>
                <c:pt idx="3">
                  <c:v>Reliable mix of technology to help me complete my work</c:v>
                </c:pt>
                <c:pt idx="4">
                  <c:v>The library keeping me informed about library resources and services</c:v>
                </c:pt>
              </c:strCache>
            </c:strRef>
          </c:cat>
          <c:val>
            <c:numRef>
              <c:f>Sheet1!$D$2:$D$6</c:f>
              <c:numCache>
                <c:formatCode>General</c:formatCode>
                <c:ptCount val="5"/>
                <c:pt idx="0">
                  <c:v>-0.5</c:v>
                </c:pt>
                <c:pt idx="1">
                  <c:v>-0.89</c:v>
                </c:pt>
                <c:pt idx="2">
                  <c:v>-1.7</c:v>
                </c:pt>
                <c:pt idx="3">
                  <c:v>-0.33</c:v>
                </c:pt>
                <c:pt idx="4">
                  <c:v>-0.15</c:v>
                </c:pt>
              </c:numCache>
            </c:numRef>
          </c:val>
          <c:extLst>
            <c:ext xmlns:c16="http://schemas.microsoft.com/office/drawing/2014/chart" uri="{C3380CC4-5D6E-409C-BE32-E72D297353CC}">
              <c16:uniqueId val="{00000002-47D4-4888-9B89-92B7F8B193E7}"/>
            </c:ext>
          </c:extLst>
        </c:ser>
        <c:dLbls>
          <c:showLegendKey val="0"/>
          <c:showVal val="0"/>
          <c:showCatName val="0"/>
          <c:showSerName val="0"/>
          <c:showPercent val="0"/>
          <c:showBubbleSize val="0"/>
        </c:dLbls>
        <c:gapWidth val="182"/>
        <c:axId val="391673912"/>
        <c:axId val="391675224"/>
      </c:barChart>
      <c:catAx>
        <c:axId val="391673912"/>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91675224"/>
        <c:crosses val="autoZero"/>
        <c:auto val="1"/>
        <c:lblAlgn val="ctr"/>
        <c:lblOffset val="100"/>
        <c:noMultiLvlLbl val="0"/>
      </c:catAx>
      <c:valAx>
        <c:axId val="3916752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916739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2000">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94846446223735E-2"/>
          <c:y val="1.3250496596813537E-2"/>
          <c:w val="0.95674835832700078"/>
          <c:h val="0.7923804563200908"/>
        </c:manualLayout>
      </c:layout>
      <c:lineChart>
        <c:grouping val="standard"/>
        <c:varyColors val="0"/>
        <c:ser>
          <c:idx val="0"/>
          <c:order val="0"/>
          <c:tx>
            <c:strRef>
              <c:f>'Superiority-AofS'!$C$8</c:f>
              <c:strCache>
                <c:ptCount val="1"/>
                <c:pt idx="0">
                  <c:v>2011</c:v>
                </c:pt>
              </c:strCache>
            </c:strRef>
          </c:tx>
          <c:spPr>
            <a:ln w="28575" cap="rnd">
              <a:solidFill>
                <a:schemeClr val="accent1"/>
              </a:solidFill>
              <a:prstDash val="lgDash"/>
              <a:round/>
            </a:ln>
            <a:effectLst/>
          </c:spPr>
          <c:marker>
            <c:symbol val="none"/>
          </c:marker>
          <c:cat>
            <c:strRef>
              <c:f>'Superiority-AofS'!$B$9:$B$17</c:f>
              <c:strCache>
                <c:ptCount val="9"/>
                <c:pt idx="0">
                  <c:v>Employees who instill confidence in users</c:v>
                </c:pt>
                <c:pt idx="1">
                  <c:v>Giving users individual attention</c:v>
                </c:pt>
                <c:pt idx="2">
                  <c:v>Employees who are consistently courteous</c:v>
                </c:pt>
                <c:pt idx="3">
                  <c:v>Readiness to respond to users' questions</c:v>
                </c:pt>
                <c:pt idx="4">
                  <c:v>Employees who have knowledge to answer user questions</c:v>
                </c:pt>
                <c:pt idx="5">
                  <c:v>Employees who deal with users in a caring fashion</c:v>
                </c:pt>
                <c:pt idx="6">
                  <c:v>Employees who understand the needs of their users</c:v>
                </c:pt>
                <c:pt idx="7">
                  <c:v>Willingness to help users</c:v>
                </c:pt>
                <c:pt idx="8">
                  <c:v>Dependability in handling users' service problems</c:v>
                </c:pt>
              </c:strCache>
            </c:strRef>
          </c:cat>
          <c:val>
            <c:numRef>
              <c:f>'Superiority-AofS'!$C$9:$C$17</c:f>
              <c:numCache>
                <c:formatCode>General</c:formatCode>
                <c:ptCount val="9"/>
                <c:pt idx="0">
                  <c:v>-0.34</c:v>
                </c:pt>
                <c:pt idx="1">
                  <c:v>0</c:v>
                </c:pt>
                <c:pt idx="2">
                  <c:v>-0.28999999999999998</c:v>
                </c:pt>
                <c:pt idx="3">
                  <c:v>-0.34</c:v>
                </c:pt>
                <c:pt idx="4">
                  <c:v>-0.34</c:v>
                </c:pt>
                <c:pt idx="5">
                  <c:v>-0.36</c:v>
                </c:pt>
                <c:pt idx="6">
                  <c:v>-0.24</c:v>
                </c:pt>
                <c:pt idx="7">
                  <c:v>-0.35</c:v>
                </c:pt>
                <c:pt idx="8">
                  <c:v>-0.53</c:v>
                </c:pt>
              </c:numCache>
            </c:numRef>
          </c:val>
          <c:smooth val="0"/>
          <c:extLst>
            <c:ext xmlns:c16="http://schemas.microsoft.com/office/drawing/2014/chart" uri="{C3380CC4-5D6E-409C-BE32-E72D297353CC}">
              <c16:uniqueId val="{00000000-CCAE-4C1F-9A3D-DEFBDB5E5DB5}"/>
            </c:ext>
          </c:extLst>
        </c:ser>
        <c:ser>
          <c:idx val="1"/>
          <c:order val="1"/>
          <c:tx>
            <c:strRef>
              <c:f>'Superiority-AofS'!$D$8</c:f>
              <c:strCache>
                <c:ptCount val="1"/>
                <c:pt idx="0">
                  <c:v>2014</c:v>
                </c:pt>
              </c:strCache>
            </c:strRef>
          </c:tx>
          <c:spPr>
            <a:ln w="28575" cap="rnd">
              <a:solidFill>
                <a:schemeClr val="accent2"/>
              </a:solidFill>
              <a:prstDash val="sysDash"/>
              <a:round/>
            </a:ln>
            <a:effectLst/>
          </c:spPr>
          <c:marker>
            <c:symbol val="none"/>
          </c:marker>
          <c:cat>
            <c:strRef>
              <c:f>'Superiority-AofS'!$B$9:$B$17</c:f>
              <c:strCache>
                <c:ptCount val="9"/>
                <c:pt idx="0">
                  <c:v>Employees who instill confidence in users</c:v>
                </c:pt>
                <c:pt idx="1">
                  <c:v>Giving users individual attention</c:v>
                </c:pt>
                <c:pt idx="2">
                  <c:v>Employees who are consistently courteous</c:v>
                </c:pt>
                <c:pt idx="3">
                  <c:v>Readiness to respond to users' questions</c:v>
                </c:pt>
                <c:pt idx="4">
                  <c:v>Employees who have knowledge to answer user questions</c:v>
                </c:pt>
                <c:pt idx="5">
                  <c:v>Employees who deal with users in a caring fashion</c:v>
                </c:pt>
                <c:pt idx="6">
                  <c:v>Employees who understand the needs of their users</c:v>
                </c:pt>
                <c:pt idx="7">
                  <c:v>Willingness to help users</c:v>
                </c:pt>
                <c:pt idx="8">
                  <c:v>Dependability in handling users' service problems</c:v>
                </c:pt>
              </c:strCache>
            </c:strRef>
          </c:cat>
          <c:val>
            <c:numRef>
              <c:f>'Superiority-AofS'!$D$9:$D$17</c:f>
              <c:numCache>
                <c:formatCode>General</c:formatCode>
                <c:ptCount val="9"/>
                <c:pt idx="0">
                  <c:v>-0.36</c:v>
                </c:pt>
                <c:pt idx="1">
                  <c:v>-0.16</c:v>
                </c:pt>
                <c:pt idx="2">
                  <c:v>-0.08</c:v>
                </c:pt>
                <c:pt idx="3">
                  <c:v>-0.23</c:v>
                </c:pt>
                <c:pt idx="4">
                  <c:v>-0.37</c:v>
                </c:pt>
                <c:pt idx="5">
                  <c:v>-0.22</c:v>
                </c:pt>
                <c:pt idx="6">
                  <c:v>-0.4</c:v>
                </c:pt>
                <c:pt idx="7">
                  <c:v>-0.18</c:v>
                </c:pt>
                <c:pt idx="8">
                  <c:v>-0.56000000000000005</c:v>
                </c:pt>
              </c:numCache>
            </c:numRef>
          </c:val>
          <c:smooth val="0"/>
          <c:extLst>
            <c:ext xmlns:c16="http://schemas.microsoft.com/office/drawing/2014/chart" uri="{C3380CC4-5D6E-409C-BE32-E72D297353CC}">
              <c16:uniqueId val="{00000001-CCAE-4C1F-9A3D-DEFBDB5E5DB5}"/>
            </c:ext>
          </c:extLst>
        </c:ser>
        <c:ser>
          <c:idx val="2"/>
          <c:order val="2"/>
          <c:tx>
            <c:strRef>
              <c:f>'Superiority-AofS'!$E$8</c:f>
              <c:strCache>
                <c:ptCount val="1"/>
                <c:pt idx="0">
                  <c:v>2018</c:v>
                </c:pt>
              </c:strCache>
            </c:strRef>
          </c:tx>
          <c:spPr>
            <a:ln w="31750" cap="rnd">
              <a:solidFill>
                <a:schemeClr val="tx1"/>
              </a:solidFill>
              <a:round/>
            </a:ln>
            <a:effectLst/>
          </c:spPr>
          <c:marker>
            <c:symbol val="none"/>
          </c:marker>
          <c:cat>
            <c:strRef>
              <c:f>'Superiority-AofS'!$B$9:$B$17</c:f>
              <c:strCache>
                <c:ptCount val="9"/>
                <c:pt idx="0">
                  <c:v>Employees who instill confidence in users</c:v>
                </c:pt>
                <c:pt idx="1">
                  <c:v>Giving users individual attention</c:v>
                </c:pt>
                <c:pt idx="2">
                  <c:v>Employees who are consistently courteous</c:v>
                </c:pt>
                <c:pt idx="3">
                  <c:v>Readiness to respond to users' questions</c:v>
                </c:pt>
                <c:pt idx="4">
                  <c:v>Employees who have knowledge to answer user questions</c:v>
                </c:pt>
                <c:pt idx="5">
                  <c:v>Employees who deal with users in a caring fashion</c:v>
                </c:pt>
                <c:pt idx="6">
                  <c:v>Employees who understand the needs of their users</c:v>
                </c:pt>
                <c:pt idx="7">
                  <c:v>Willingness to help users</c:v>
                </c:pt>
                <c:pt idx="8">
                  <c:v>Dependability in handling users' service problems</c:v>
                </c:pt>
              </c:strCache>
            </c:strRef>
          </c:cat>
          <c:val>
            <c:numRef>
              <c:f>'Superiority-AofS'!$E$9:$E$17</c:f>
              <c:numCache>
                <c:formatCode>General</c:formatCode>
                <c:ptCount val="9"/>
                <c:pt idx="0">
                  <c:v>0.13</c:v>
                </c:pt>
                <c:pt idx="1">
                  <c:v>0.02</c:v>
                </c:pt>
                <c:pt idx="2">
                  <c:v>-0.17</c:v>
                </c:pt>
                <c:pt idx="3">
                  <c:v>-0.06</c:v>
                </c:pt>
                <c:pt idx="4">
                  <c:v>-0.13</c:v>
                </c:pt>
                <c:pt idx="5">
                  <c:v>-0.04</c:v>
                </c:pt>
                <c:pt idx="6">
                  <c:v>-0.5</c:v>
                </c:pt>
                <c:pt idx="7">
                  <c:v>-0.01</c:v>
                </c:pt>
                <c:pt idx="8">
                  <c:v>-0.63</c:v>
                </c:pt>
              </c:numCache>
            </c:numRef>
          </c:val>
          <c:smooth val="0"/>
          <c:extLst>
            <c:ext xmlns:c16="http://schemas.microsoft.com/office/drawing/2014/chart" uri="{C3380CC4-5D6E-409C-BE32-E72D297353CC}">
              <c16:uniqueId val="{00000002-CCAE-4C1F-9A3D-DEFBDB5E5DB5}"/>
            </c:ext>
          </c:extLst>
        </c:ser>
        <c:dLbls>
          <c:showLegendKey val="0"/>
          <c:showVal val="0"/>
          <c:showCatName val="0"/>
          <c:showSerName val="0"/>
          <c:showPercent val="0"/>
          <c:showBubbleSize val="0"/>
        </c:dLbls>
        <c:smooth val="0"/>
        <c:axId val="442167576"/>
        <c:axId val="442166920"/>
      </c:lineChart>
      <c:catAx>
        <c:axId val="44216757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42166920"/>
        <c:crosses val="autoZero"/>
        <c:auto val="0"/>
        <c:lblAlgn val="ctr"/>
        <c:lblOffset val="100"/>
        <c:noMultiLvlLbl val="0"/>
      </c:catAx>
      <c:valAx>
        <c:axId val="4421669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2167576"/>
        <c:crosses val="autoZero"/>
        <c:crossBetween val="between"/>
      </c:valAx>
      <c:spPr>
        <a:noFill/>
        <a:ln>
          <a:noFill/>
        </a:ln>
        <a:effectLst/>
      </c:spPr>
    </c:plotArea>
    <c:legend>
      <c:legendPos val="b"/>
      <c:layout>
        <c:manualLayout>
          <c:xMode val="edge"/>
          <c:yMode val="edge"/>
          <c:x val="0.33473302866571047"/>
          <c:y val="0.95606317307935229"/>
          <c:w val="0.33053394266857911"/>
          <c:h val="4.393682692064765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'Superiority-AofS'!$C$22</c:f>
              <c:strCache>
                <c:ptCount val="1"/>
                <c:pt idx="0">
                  <c:v>2011</c:v>
                </c:pt>
              </c:strCache>
            </c:strRef>
          </c:tx>
          <c:spPr>
            <a:ln w="28575" cap="rnd">
              <a:solidFill>
                <a:schemeClr val="accent1"/>
              </a:solidFill>
              <a:prstDash val="lgDash"/>
              <a:round/>
            </a:ln>
            <a:effectLst/>
          </c:spPr>
          <c:marker>
            <c:symbol val="none"/>
          </c:marker>
          <c:cat>
            <c:strRef>
              <c:f>'Superiority-AofS'!$B$23:$B$31</c:f>
              <c:strCache>
                <c:ptCount val="9"/>
                <c:pt idx="0">
                  <c:v>Employees who instill confidence in users</c:v>
                </c:pt>
                <c:pt idx="1">
                  <c:v>Giving users individual attention</c:v>
                </c:pt>
                <c:pt idx="2">
                  <c:v>Employees who are consistently courteous</c:v>
                </c:pt>
                <c:pt idx="3">
                  <c:v>Readiness to respond to users' questions</c:v>
                </c:pt>
                <c:pt idx="4">
                  <c:v>Employees who have knowledge to answer user questions</c:v>
                </c:pt>
                <c:pt idx="5">
                  <c:v>Employees who deal with users in a caring fashion</c:v>
                </c:pt>
                <c:pt idx="6">
                  <c:v>Employees who understand the needs of their users</c:v>
                </c:pt>
                <c:pt idx="7">
                  <c:v>Willingness to help users</c:v>
                </c:pt>
                <c:pt idx="8">
                  <c:v>Dependability in handling users' service problems</c:v>
                </c:pt>
              </c:strCache>
            </c:strRef>
          </c:cat>
          <c:val>
            <c:numRef>
              <c:f>'Superiority-AofS'!$C$23:$C$31</c:f>
              <c:numCache>
                <c:formatCode>General</c:formatCode>
                <c:ptCount val="9"/>
                <c:pt idx="0">
                  <c:v>-0.38</c:v>
                </c:pt>
                <c:pt idx="1">
                  <c:v>-0.02</c:v>
                </c:pt>
                <c:pt idx="2">
                  <c:v>-0.51</c:v>
                </c:pt>
                <c:pt idx="3">
                  <c:v>-0.28000000000000003</c:v>
                </c:pt>
                <c:pt idx="4">
                  <c:v>-0.33</c:v>
                </c:pt>
                <c:pt idx="5">
                  <c:v>-0.48</c:v>
                </c:pt>
                <c:pt idx="6">
                  <c:v>-0.94</c:v>
                </c:pt>
                <c:pt idx="7">
                  <c:v>-0.76</c:v>
                </c:pt>
                <c:pt idx="8">
                  <c:v>-0.72</c:v>
                </c:pt>
              </c:numCache>
            </c:numRef>
          </c:val>
          <c:smooth val="0"/>
          <c:extLst>
            <c:ext xmlns:c16="http://schemas.microsoft.com/office/drawing/2014/chart" uri="{C3380CC4-5D6E-409C-BE32-E72D297353CC}">
              <c16:uniqueId val="{00000000-2B0E-4093-9581-6534921980BF}"/>
            </c:ext>
          </c:extLst>
        </c:ser>
        <c:ser>
          <c:idx val="1"/>
          <c:order val="1"/>
          <c:tx>
            <c:strRef>
              <c:f>'Superiority-AofS'!$D$22</c:f>
              <c:strCache>
                <c:ptCount val="1"/>
                <c:pt idx="0">
                  <c:v>2014</c:v>
                </c:pt>
              </c:strCache>
            </c:strRef>
          </c:tx>
          <c:spPr>
            <a:ln w="28575" cap="rnd">
              <a:solidFill>
                <a:schemeClr val="accent2"/>
              </a:solidFill>
              <a:prstDash val="dash"/>
              <a:round/>
            </a:ln>
            <a:effectLst/>
          </c:spPr>
          <c:marker>
            <c:symbol val="none"/>
          </c:marker>
          <c:cat>
            <c:strRef>
              <c:f>'Superiority-AofS'!$B$23:$B$31</c:f>
              <c:strCache>
                <c:ptCount val="9"/>
                <c:pt idx="0">
                  <c:v>Employees who instill confidence in users</c:v>
                </c:pt>
                <c:pt idx="1">
                  <c:v>Giving users individual attention</c:v>
                </c:pt>
                <c:pt idx="2">
                  <c:v>Employees who are consistently courteous</c:v>
                </c:pt>
                <c:pt idx="3">
                  <c:v>Readiness to respond to users' questions</c:v>
                </c:pt>
                <c:pt idx="4">
                  <c:v>Employees who have knowledge to answer user questions</c:v>
                </c:pt>
                <c:pt idx="5">
                  <c:v>Employees who deal with users in a caring fashion</c:v>
                </c:pt>
                <c:pt idx="6">
                  <c:v>Employees who understand the needs of their users</c:v>
                </c:pt>
                <c:pt idx="7">
                  <c:v>Willingness to help users</c:v>
                </c:pt>
                <c:pt idx="8">
                  <c:v>Dependability in handling users' service problems</c:v>
                </c:pt>
              </c:strCache>
            </c:strRef>
          </c:cat>
          <c:val>
            <c:numRef>
              <c:f>'Superiority-AofS'!$D$23:$D$31</c:f>
              <c:numCache>
                <c:formatCode>General</c:formatCode>
                <c:ptCount val="9"/>
                <c:pt idx="0">
                  <c:v>-0.02</c:v>
                </c:pt>
                <c:pt idx="1">
                  <c:v>0.14000000000000001</c:v>
                </c:pt>
                <c:pt idx="2">
                  <c:v>-0.15</c:v>
                </c:pt>
                <c:pt idx="3">
                  <c:v>-7.0000000000000007E-2</c:v>
                </c:pt>
                <c:pt idx="4">
                  <c:v>-0.19</c:v>
                </c:pt>
                <c:pt idx="5">
                  <c:v>-0.28999999999999998</c:v>
                </c:pt>
                <c:pt idx="6">
                  <c:v>-0.61</c:v>
                </c:pt>
                <c:pt idx="7">
                  <c:v>0.03</c:v>
                </c:pt>
                <c:pt idx="8">
                  <c:v>-0.52</c:v>
                </c:pt>
              </c:numCache>
            </c:numRef>
          </c:val>
          <c:smooth val="0"/>
          <c:extLst>
            <c:ext xmlns:c16="http://schemas.microsoft.com/office/drawing/2014/chart" uri="{C3380CC4-5D6E-409C-BE32-E72D297353CC}">
              <c16:uniqueId val="{00000001-2B0E-4093-9581-6534921980BF}"/>
            </c:ext>
          </c:extLst>
        </c:ser>
        <c:ser>
          <c:idx val="2"/>
          <c:order val="2"/>
          <c:tx>
            <c:strRef>
              <c:f>'Superiority-AofS'!$E$22</c:f>
              <c:strCache>
                <c:ptCount val="1"/>
                <c:pt idx="0">
                  <c:v>2018</c:v>
                </c:pt>
              </c:strCache>
            </c:strRef>
          </c:tx>
          <c:spPr>
            <a:ln w="31750" cap="rnd">
              <a:solidFill>
                <a:schemeClr val="tx1"/>
              </a:solidFill>
              <a:round/>
            </a:ln>
            <a:effectLst/>
          </c:spPr>
          <c:marker>
            <c:symbol val="none"/>
          </c:marker>
          <c:cat>
            <c:strRef>
              <c:f>'Superiority-AofS'!$B$23:$B$31</c:f>
              <c:strCache>
                <c:ptCount val="9"/>
                <c:pt idx="0">
                  <c:v>Employees who instill confidence in users</c:v>
                </c:pt>
                <c:pt idx="1">
                  <c:v>Giving users individual attention</c:v>
                </c:pt>
                <c:pt idx="2">
                  <c:v>Employees who are consistently courteous</c:v>
                </c:pt>
                <c:pt idx="3">
                  <c:v>Readiness to respond to users' questions</c:v>
                </c:pt>
                <c:pt idx="4">
                  <c:v>Employees who have knowledge to answer user questions</c:v>
                </c:pt>
                <c:pt idx="5">
                  <c:v>Employees who deal with users in a caring fashion</c:v>
                </c:pt>
                <c:pt idx="6">
                  <c:v>Employees who understand the needs of their users</c:v>
                </c:pt>
                <c:pt idx="7">
                  <c:v>Willingness to help users</c:v>
                </c:pt>
                <c:pt idx="8">
                  <c:v>Dependability in handling users' service problems</c:v>
                </c:pt>
              </c:strCache>
            </c:strRef>
          </c:cat>
          <c:val>
            <c:numRef>
              <c:f>'Superiority-AofS'!$E$23:$E$31</c:f>
              <c:numCache>
                <c:formatCode>General</c:formatCode>
                <c:ptCount val="9"/>
                <c:pt idx="0">
                  <c:v>-0.13</c:v>
                </c:pt>
                <c:pt idx="1">
                  <c:v>-0.03</c:v>
                </c:pt>
                <c:pt idx="2">
                  <c:v>0.39</c:v>
                </c:pt>
                <c:pt idx="3">
                  <c:v>-0.14000000000000001</c:v>
                </c:pt>
                <c:pt idx="4">
                  <c:v>0.03</c:v>
                </c:pt>
                <c:pt idx="5">
                  <c:v>0.15</c:v>
                </c:pt>
                <c:pt idx="6">
                  <c:v>0.11</c:v>
                </c:pt>
                <c:pt idx="7">
                  <c:v>-0.11</c:v>
                </c:pt>
                <c:pt idx="8">
                  <c:v>-0.8</c:v>
                </c:pt>
              </c:numCache>
            </c:numRef>
          </c:val>
          <c:smooth val="0"/>
          <c:extLst>
            <c:ext xmlns:c16="http://schemas.microsoft.com/office/drawing/2014/chart" uri="{C3380CC4-5D6E-409C-BE32-E72D297353CC}">
              <c16:uniqueId val="{00000002-2B0E-4093-9581-6534921980BF}"/>
            </c:ext>
          </c:extLst>
        </c:ser>
        <c:dLbls>
          <c:showLegendKey val="0"/>
          <c:showVal val="0"/>
          <c:showCatName val="0"/>
          <c:showSerName val="0"/>
          <c:showPercent val="0"/>
          <c:showBubbleSize val="0"/>
        </c:dLbls>
        <c:smooth val="0"/>
        <c:axId val="463982976"/>
        <c:axId val="463983304"/>
      </c:lineChart>
      <c:catAx>
        <c:axId val="46398297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63983304"/>
        <c:crosses val="autoZero"/>
        <c:auto val="1"/>
        <c:lblAlgn val="ctr"/>
        <c:lblOffset val="100"/>
        <c:noMultiLvlLbl val="0"/>
      </c:catAx>
      <c:valAx>
        <c:axId val="463983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3982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'Superiority Info Control'!$C$2</c:f>
              <c:strCache>
                <c:ptCount val="1"/>
                <c:pt idx="0">
                  <c:v>2011</c:v>
                </c:pt>
              </c:strCache>
            </c:strRef>
          </c:tx>
          <c:spPr>
            <a:ln w="28575" cap="rnd">
              <a:solidFill>
                <a:schemeClr val="accent1"/>
              </a:solidFill>
              <a:prstDash val="lgDash"/>
              <a:round/>
            </a:ln>
            <a:effectLst/>
          </c:spPr>
          <c:marker>
            <c:symbol val="none"/>
          </c:marker>
          <c:cat>
            <c:strRef>
              <c:f>'Superiority Info Control'!$B$3:$B$10</c:f>
              <c:strCache>
                <c:ptCount val="8"/>
                <c:pt idx="0">
                  <c:v>Making e- resources accessible from my home or office</c:v>
                </c:pt>
                <c:pt idx="1">
                  <c:v>A library website enabling me to locate information on my own</c:v>
                </c:pt>
                <c:pt idx="2">
                  <c:v>Printed library materials I need for my work</c:v>
                </c:pt>
                <c:pt idx="3">
                  <c:v>E- information resources I need</c:v>
                </c:pt>
                <c:pt idx="4">
                  <c:v>Modern equipment that lets me easily access needed information</c:v>
                </c:pt>
                <c:pt idx="5">
                  <c:v>Easy-to-use access tools that allow me to find things on my own</c:v>
                </c:pt>
                <c:pt idx="6">
                  <c:v>Making information easily accessible for independent use</c:v>
                </c:pt>
                <c:pt idx="7">
                  <c:v>Print and/or e- journal collections I need for my work</c:v>
                </c:pt>
              </c:strCache>
            </c:strRef>
          </c:cat>
          <c:val>
            <c:numRef>
              <c:f>'Superiority Info Control'!$C$3:$C$10</c:f>
              <c:numCache>
                <c:formatCode>General</c:formatCode>
                <c:ptCount val="8"/>
                <c:pt idx="0">
                  <c:v>-1.05</c:v>
                </c:pt>
                <c:pt idx="1">
                  <c:v>-1.17</c:v>
                </c:pt>
                <c:pt idx="2">
                  <c:v>-0.28000000000000003</c:v>
                </c:pt>
                <c:pt idx="3">
                  <c:v>-0.65</c:v>
                </c:pt>
                <c:pt idx="4">
                  <c:v>-1.1299999999999999</c:v>
                </c:pt>
                <c:pt idx="5">
                  <c:v>-1</c:v>
                </c:pt>
                <c:pt idx="6">
                  <c:v>-0.67</c:v>
                </c:pt>
                <c:pt idx="7">
                  <c:v>0.24</c:v>
                </c:pt>
              </c:numCache>
            </c:numRef>
          </c:val>
          <c:smooth val="0"/>
          <c:extLst>
            <c:ext xmlns:c16="http://schemas.microsoft.com/office/drawing/2014/chart" uri="{C3380CC4-5D6E-409C-BE32-E72D297353CC}">
              <c16:uniqueId val="{00000000-0861-46E3-ABCF-9B5DC3191041}"/>
            </c:ext>
          </c:extLst>
        </c:ser>
        <c:ser>
          <c:idx val="1"/>
          <c:order val="1"/>
          <c:tx>
            <c:strRef>
              <c:f>'Superiority Info Control'!$D$2</c:f>
              <c:strCache>
                <c:ptCount val="1"/>
                <c:pt idx="0">
                  <c:v>2014</c:v>
                </c:pt>
              </c:strCache>
            </c:strRef>
          </c:tx>
          <c:spPr>
            <a:ln w="28575" cap="rnd">
              <a:solidFill>
                <a:schemeClr val="accent2"/>
              </a:solidFill>
              <a:prstDash val="dash"/>
              <a:round/>
            </a:ln>
            <a:effectLst/>
          </c:spPr>
          <c:marker>
            <c:symbol val="none"/>
          </c:marker>
          <c:cat>
            <c:strRef>
              <c:f>'Superiority Info Control'!$B$3:$B$10</c:f>
              <c:strCache>
                <c:ptCount val="8"/>
                <c:pt idx="0">
                  <c:v>Making e- resources accessible from my home or office</c:v>
                </c:pt>
                <c:pt idx="1">
                  <c:v>A library website enabling me to locate information on my own</c:v>
                </c:pt>
                <c:pt idx="2">
                  <c:v>Printed library materials I need for my work</c:v>
                </c:pt>
                <c:pt idx="3">
                  <c:v>E- information resources I need</c:v>
                </c:pt>
                <c:pt idx="4">
                  <c:v>Modern equipment that lets me easily access needed information</c:v>
                </c:pt>
                <c:pt idx="5">
                  <c:v>Easy-to-use access tools that allow me to find things on my own</c:v>
                </c:pt>
                <c:pt idx="6">
                  <c:v>Making information easily accessible for independent use</c:v>
                </c:pt>
                <c:pt idx="7">
                  <c:v>Print and/or e- journal collections I need for my work</c:v>
                </c:pt>
              </c:strCache>
            </c:strRef>
          </c:cat>
          <c:val>
            <c:numRef>
              <c:f>'Superiority Info Control'!$D$3:$D$10</c:f>
              <c:numCache>
                <c:formatCode>General</c:formatCode>
                <c:ptCount val="8"/>
                <c:pt idx="0">
                  <c:v>-1.18</c:v>
                </c:pt>
                <c:pt idx="1">
                  <c:v>-1.03</c:v>
                </c:pt>
                <c:pt idx="2">
                  <c:v>-0.13</c:v>
                </c:pt>
                <c:pt idx="3">
                  <c:v>-0.63</c:v>
                </c:pt>
                <c:pt idx="4">
                  <c:v>-0.97</c:v>
                </c:pt>
                <c:pt idx="5">
                  <c:v>-0.96</c:v>
                </c:pt>
                <c:pt idx="6">
                  <c:v>-0.64</c:v>
                </c:pt>
                <c:pt idx="7">
                  <c:v>0.03</c:v>
                </c:pt>
              </c:numCache>
            </c:numRef>
          </c:val>
          <c:smooth val="0"/>
          <c:extLst>
            <c:ext xmlns:c16="http://schemas.microsoft.com/office/drawing/2014/chart" uri="{C3380CC4-5D6E-409C-BE32-E72D297353CC}">
              <c16:uniqueId val="{00000001-0861-46E3-ABCF-9B5DC3191041}"/>
            </c:ext>
          </c:extLst>
        </c:ser>
        <c:ser>
          <c:idx val="2"/>
          <c:order val="2"/>
          <c:tx>
            <c:strRef>
              <c:f>'Superiority Info Control'!$E$2</c:f>
              <c:strCache>
                <c:ptCount val="1"/>
                <c:pt idx="0">
                  <c:v>2018</c:v>
                </c:pt>
              </c:strCache>
            </c:strRef>
          </c:tx>
          <c:spPr>
            <a:ln w="31750" cap="rnd">
              <a:solidFill>
                <a:schemeClr val="tx1"/>
              </a:solidFill>
              <a:round/>
            </a:ln>
            <a:effectLst/>
          </c:spPr>
          <c:marker>
            <c:symbol val="none"/>
          </c:marker>
          <c:cat>
            <c:strRef>
              <c:f>'Superiority Info Control'!$B$3:$B$10</c:f>
              <c:strCache>
                <c:ptCount val="8"/>
                <c:pt idx="0">
                  <c:v>Making e- resources accessible from my home or office</c:v>
                </c:pt>
                <c:pt idx="1">
                  <c:v>A library website enabling me to locate information on my own</c:v>
                </c:pt>
                <c:pt idx="2">
                  <c:v>Printed library materials I need for my work</c:v>
                </c:pt>
                <c:pt idx="3">
                  <c:v>E- information resources I need</c:v>
                </c:pt>
                <c:pt idx="4">
                  <c:v>Modern equipment that lets me easily access needed information</c:v>
                </c:pt>
                <c:pt idx="5">
                  <c:v>Easy-to-use access tools that allow me to find things on my own</c:v>
                </c:pt>
                <c:pt idx="6">
                  <c:v>Making information easily accessible for independent use</c:v>
                </c:pt>
                <c:pt idx="7">
                  <c:v>Print and/or e- journal collections I need for my work</c:v>
                </c:pt>
              </c:strCache>
            </c:strRef>
          </c:cat>
          <c:val>
            <c:numRef>
              <c:f>'Superiority Info Control'!$E$3:$E$10</c:f>
              <c:numCache>
                <c:formatCode>General</c:formatCode>
                <c:ptCount val="8"/>
                <c:pt idx="0">
                  <c:v>-0.76</c:v>
                </c:pt>
                <c:pt idx="1">
                  <c:v>-0.83</c:v>
                </c:pt>
                <c:pt idx="2">
                  <c:v>0.08</c:v>
                </c:pt>
                <c:pt idx="3">
                  <c:v>-0.4</c:v>
                </c:pt>
                <c:pt idx="4">
                  <c:v>-0.84</c:v>
                </c:pt>
                <c:pt idx="5">
                  <c:v>-1.06</c:v>
                </c:pt>
                <c:pt idx="6">
                  <c:v>-0.63</c:v>
                </c:pt>
                <c:pt idx="7">
                  <c:v>-0.41</c:v>
                </c:pt>
              </c:numCache>
            </c:numRef>
          </c:val>
          <c:smooth val="0"/>
          <c:extLst>
            <c:ext xmlns:c16="http://schemas.microsoft.com/office/drawing/2014/chart" uri="{C3380CC4-5D6E-409C-BE32-E72D297353CC}">
              <c16:uniqueId val="{00000002-0861-46E3-ABCF-9B5DC3191041}"/>
            </c:ext>
          </c:extLst>
        </c:ser>
        <c:dLbls>
          <c:showLegendKey val="0"/>
          <c:showVal val="0"/>
          <c:showCatName val="0"/>
          <c:showSerName val="0"/>
          <c:showPercent val="0"/>
          <c:showBubbleSize val="0"/>
        </c:dLbls>
        <c:smooth val="0"/>
        <c:axId val="470757232"/>
        <c:axId val="470757560"/>
      </c:lineChart>
      <c:catAx>
        <c:axId val="47075723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70757560"/>
        <c:crosses val="autoZero"/>
        <c:auto val="1"/>
        <c:lblAlgn val="ctr"/>
        <c:lblOffset val="100"/>
        <c:noMultiLvlLbl val="0"/>
      </c:catAx>
      <c:valAx>
        <c:axId val="4707575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07572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'Superiority Info Control'!$C$13</c:f>
              <c:strCache>
                <c:ptCount val="1"/>
                <c:pt idx="0">
                  <c:v>2011</c:v>
                </c:pt>
              </c:strCache>
            </c:strRef>
          </c:tx>
          <c:spPr>
            <a:ln w="28575" cap="rnd">
              <a:solidFill>
                <a:schemeClr val="accent1"/>
              </a:solidFill>
              <a:prstDash val="lgDash"/>
              <a:round/>
            </a:ln>
            <a:effectLst/>
          </c:spPr>
          <c:marker>
            <c:symbol val="none"/>
          </c:marker>
          <c:cat>
            <c:strRef>
              <c:f>'Superiority Info Control'!$B$14:$B$21</c:f>
              <c:strCache>
                <c:ptCount val="8"/>
                <c:pt idx="0">
                  <c:v>Making e- resources accessible from my home or office</c:v>
                </c:pt>
                <c:pt idx="1">
                  <c:v>A library website enabling me to locate information on my own</c:v>
                </c:pt>
                <c:pt idx="2">
                  <c:v>Printed library materials I need for my work</c:v>
                </c:pt>
                <c:pt idx="3">
                  <c:v>E- information resources I need</c:v>
                </c:pt>
                <c:pt idx="4">
                  <c:v>Modern equipment that lets me easily access needed information</c:v>
                </c:pt>
                <c:pt idx="5">
                  <c:v>Easy-to-use access tools that allow me to find things on my own</c:v>
                </c:pt>
                <c:pt idx="6">
                  <c:v>Making information easily accessible for independent use</c:v>
                </c:pt>
                <c:pt idx="7">
                  <c:v>Print and/or e- journal collections I need for my work</c:v>
                </c:pt>
              </c:strCache>
            </c:strRef>
          </c:cat>
          <c:val>
            <c:numRef>
              <c:f>'Superiority Info Control'!$C$14:$C$21</c:f>
              <c:numCache>
                <c:formatCode>General</c:formatCode>
                <c:ptCount val="8"/>
                <c:pt idx="0">
                  <c:v>-1.48</c:v>
                </c:pt>
                <c:pt idx="1">
                  <c:v>-1.38</c:v>
                </c:pt>
                <c:pt idx="2">
                  <c:v>-1.1399999999999999</c:v>
                </c:pt>
                <c:pt idx="3">
                  <c:v>-1.53</c:v>
                </c:pt>
                <c:pt idx="4">
                  <c:v>-0.8</c:v>
                </c:pt>
                <c:pt idx="5">
                  <c:v>-1.17</c:v>
                </c:pt>
                <c:pt idx="6">
                  <c:v>-1.2</c:v>
                </c:pt>
                <c:pt idx="7">
                  <c:v>-1.54</c:v>
                </c:pt>
              </c:numCache>
            </c:numRef>
          </c:val>
          <c:smooth val="0"/>
          <c:extLst>
            <c:ext xmlns:c16="http://schemas.microsoft.com/office/drawing/2014/chart" uri="{C3380CC4-5D6E-409C-BE32-E72D297353CC}">
              <c16:uniqueId val="{00000000-7AE4-4F3F-BF40-6C464EA82952}"/>
            </c:ext>
          </c:extLst>
        </c:ser>
        <c:ser>
          <c:idx val="1"/>
          <c:order val="1"/>
          <c:tx>
            <c:strRef>
              <c:f>'Superiority Info Control'!$D$13</c:f>
              <c:strCache>
                <c:ptCount val="1"/>
                <c:pt idx="0">
                  <c:v>2014</c:v>
                </c:pt>
              </c:strCache>
            </c:strRef>
          </c:tx>
          <c:spPr>
            <a:ln w="28575" cap="rnd">
              <a:solidFill>
                <a:schemeClr val="accent2"/>
              </a:solidFill>
              <a:prstDash val="dash"/>
              <a:round/>
            </a:ln>
            <a:effectLst/>
          </c:spPr>
          <c:marker>
            <c:symbol val="none"/>
          </c:marker>
          <c:cat>
            <c:strRef>
              <c:f>'Superiority Info Control'!$B$14:$B$21</c:f>
              <c:strCache>
                <c:ptCount val="8"/>
                <c:pt idx="0">
                  <c:v>Making e- resources accessible from my home or office</c:v>
                </c:pt>
                <c:pt idx="1">
                  <c:v>A library website enabling me to locate information on my own</c:v>
                </c:pt>
                <c:pt idx="2">
                  <c:v>Printed library materials I need for my work</c:v>
                </c:pt>
                <c:pt idx="3">
                  <c:v>E- information resources I need</c:v>
                </c:pt>
                <c:pt idx="4">
                  <c:v>Modern equipment that lets me easily access needed information</c:v>
                </c:pt>
                <c:pt idx="5">
                  <c:v>Easy-to-use access tools that allow me to find things on my own</c:v>
                </c:pt>
                <c:pt idx="6">
                  <c:v>Making information easily accessible for independent use</c:v>
                </c:pt>
                <c:pt idx="7">
                  <c:v>Print and/or e- journal collections I need for my work</c:v>
                </c:pt>
              </c:strCache>
            </c:strRef>
          </c:cat>
          <c:val>
            <c:numRef>
              <c:f>'Superiority Info Control'!$D$14:$D$21</c:f>
              <c:numCache>
                <c:formatCode>General</c:formatCode>
                <c:ptCount val="8"/>
                <c:pt idx="0">
                  <c:v>-0.95</c:v>
                </c:pt>
                <c:pt idx="1">
                  <c:v>-0.93</c:v>
                </c:pt>
                <c:pt idx="2">
                  <c:v>-0.59</c:v>
                </c:pt>
                <c:pt idx="3">
                  <c:v>-1.28</c:v>
                </c:pt>
                <c:pt idx="4">
                  <c:v>-0.76</c:v>
                </c:pt>
                <c:pt idx="5">
                  <c:v>-0.75</c:v>
                </c:pt>
                <c:pt idx="6">
                  <c:v>-0.98</c:v>
                </c:pt>
                <c:pt idx="7">
                  <c:v>-1.22</c:v>
                </c:pt>
              </c:numCache>
            </c:numRef>
          </c:val>
          <c:smooth val="0"/>
          <c:extLst>
            <c:ext xmlns:c16="http://schemas.microsoft.com/office/drawing/2014/chart" uri="{C3380CC4-5D6E-409C-BE32-E72D297353CC}">
              <c16:uniqueId val="{00000001-7AE4-4F3F-BF40-6C464EA82952}"/>
            </c:ext>
          </c:extLst>
        </c:ser>
        <c:ser>
          <c:idx val="2"/>
          <c:order val="2"/>
          <c:tx>
            <c:strRef>
              <c:f>'Superiority Info Control'!$E$13</c:f>
              <c:strCache>
                <c:ptCount val="1"/>
                <c:pt idx="0">
                  <c:v>2018</c:v>
                </c:pt>
              </c:strCache>
            </c:strRef>
          </c:tx>
          <c:spPr>
            <a:ln w="31750" cap="rnd" cmpd="sng">
              <a:solidFill>
                <a:schemeClr val="tx1"/>
              </a:solidFill>
              <a:round/>
            </a:ln>
            <a:effectLst/>
          </c:spPr>
          <c:marker>
            <c:symbol val="none"/>
          </c:marker>
          <c:cat>
            <c:strRef>
              <c:f>'Superiority Info Control'!$B$14:$B$21</c:f>
              <c:strCache>
                <c:ptCount val="8"/>
                <c:pt idx="0">
                  <c:v>Making e- resources accessible from my home or office</c:v>
                </c:pt>
                <c:pt idx="1">
                  <c:v>A library website enabling me to locate information on my own</c:v>
                </c:pt>
                <c:pt idx="2">
                  <c:v>Printed library materials I need for my work</c:v>
                </c:pt>
                <c:pt idx="3">
                  <c:v>E- information resources I need</c:v>
                </c:pt>
                <c:pt idx="4">
                  <c:v>Modern equipment that lets me easily access needed information</c:v>
                </c:pt>
                <c:pt idx="5">
                  <c:v>Easy-to-use access tools that allow me to find things on my own</c:v>
                </c:pt>
                <c:pt idx="6">
                  <c:v>Making information easily accessible for independent use</c:v>
                </c:pt>
                <c:pt idx="7">
                  <c:v>Print and/or e- journal collections I need for my work</c:v>
                </c:pt>
              </c:strCache>
            </c:strRef>
          </c:cat>
          <c:val>
            <c:numRef>
              <c:f>'Superiority Info Control'!$E$14:$E$21</c:f>
              <c:numCache>
                <c:formatCode>General</c:formatCode>
                <c:ptCount val="8"/>
                <c:pt idx="0">
                  <c:v>-1.26</c:v>
                </c:pt>
                <c:pt idx="1">
                  <c:v>-1.06</c:v>
                </c:pt>
                <c:pt idx="2">
                  <c:v>-0.44</c:v>
                </c:pt>
                <c:pt idx="3">
                  <c:v>-0.94</c:v>
                </c:pt>
                <c:pt idx="4">
                  <c:v>-0.32</c:v>
                </c:pt>
                <c:pt idx="5">
                  <c:v>-1.22</c:v>
                </c:pt>
                <c:pt idx="6">
                  <c:v>-1.18</c:v>
                </c:pt>
                <c:pt idx="7">
                  <c:v>-1.1000000000000001</c:v>
                </c:pt>
              </c:numCache>
            </c:numRef>
          </c:val>
          <c:smooth val="0"/>
          <c:extLst>
            <c:ext xmlns:c16="http://schemas.microsoft.com/office/drawing/2014/chart" uri="{C3380CC4-5D6E-409C-BE32-E72D297353CC}">
              <c16:uniqueId val="{00000002-7AE4-4F3F-BF40-6C464EA82952}"/>
            </c:ext>
          </c:extLst>
        </c:ser>
        <c:dLbls>
          <c:showLegendKey val="0"/>
          <c:showVal val="0"/>
          <c:showCatName val="0"/>
          <c:showSerName val="0"/>
          <c:showPercent val="0"/>
          <c:showBubbleSize val="0"/>
        </c:dLbls>
        <c:smooth val="0"/>
        <c:axId val="470790040"/>
        <c:axId val="470790368"/>
      </c:lineChart>
      <c:catAx>
        <c:axId val="47079004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70790368"/>
        <c:crosses val="autoZero"/>
        <c:auto val="1"/>
        <c:lblAlgn val="ctr"/>
        <c:lblOffset val="100"/>
        <c:noMultiLvlLbl val="0"/>
      </c:catAx>
      <c:valAx>
        <c:axId val="470790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0790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0.79994</cdr:x>
      <cdr:y>0.02755</cdr:y>
    </cdr:from>
    <cdr:to>
      <cdr:x>0.89319</cdr:x>
      <cdr:y>0.20934</cdr:y>
    </cdr:to>
    <cdr:sp macro="" textlink="">
      <cdr:nvSpPr>
        <cdr:cNvPr id="2" name="Flowchart: Connector 1">
          <a:extLst xmlns:a="http://schemas.openxmlformats.org/drawingml/2006/main">
            <a:ext uri="{FF2B5EF4-FFF2-40B4-BE49-F238E27FC236}">
              <a16:creationId xmlns:a16="http://schemas.microsoft.com/office/drawing/2014/main" id="{9CC843B0-7309-4552-870A-8A68BE6066C3}"/>
            </a:ext>
          </a:extLst>
        </cdr:cNvPr>
        <cdr:cNvSpPr/>
      </cdr:nvSpPr>
      <cdr:spPr>
        <a:xfrm xmlns:a="http://schemas.openxmlformats.org/drawingml/2006/main">
          <a:off x="8411817" y="138585"/>
          <a:ext cx="980661" cy="914400"/>
        </a:xfrm>
        <a:prstGeom xmlns:a="http://schemas.openxmlformats.org/drawingml/2006/main" prst="flowChartConnector">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0.80372</cdr:x>
      <cdr:y>0.48597</cdr:y>
    </cdr:from>
    <cdr:to>
      <cdr:x>0.88941</cdr:x>
      <cdr:y>0.65985</cdr:y>
    </cdr:to>
    <cdr:sp macro="" textlink="">
      <cdr:nvSpPr>
        <cdr:cNvPr id="3" name="Flowchart: Connector 2">
          <a:extLst xmlns:a="http://schemas.openxmlformats.org/drawingml/2006/main">
            <a:ext uri="{FF2B5EF4-FFF2-40B4-BE49-F238E27FC236}">
              <a16:creationId xmlns:a16="http://schemas.microsoft.com/office/drawing/2014/main" id="{E18918BE-63AF-4C5A-A8CC-B2C2A948F2F6}"/>
            </a:ext>
          </a:extLst>
        </cdr:cNvPr>
        <cdr:cNvSpPr/>
      </cdr:nvSpPr>
      <cdr:spPr>
        <a:xfrm xmlns:a="http://schemas.openxmlformats.org/drawingml/2006/main">
          <a:off x="8451574" y="2444463"/>
          <a:ext cx="901147" cy="874643"/>
        </a:xfrm>
        <a:prstGeom xmlns:a="http://schemas.openxmlformats.org/drawingml/2006/main" prst="flowChartConnector">
          <a:avLst/>
        </a:prstGeom>
        <a:noFill xmlns:a="http://schemas.openxmlformats.org/drawingml/2006/main"/>
        <a:ln xmlns:a="http://schemas.openxmlformats.org/drawingml/2006/main">
          <a:solidFill>
            <a:schemeClr val="tx1">
              <a:lumMod val="65000"/>
              <a:lumOff val="3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drawings/drawing2.xml><?xml version="1.0" encoding="utf-8"?>
<c:userShapes xmlns:c="http://schemas.openxmlformats.org/drawingml/2006/chart">
  <cdr:relSizeAnchor xmlns:cdr="http://schemas.openxmlformats.org/drawingml/2006/chartDrawing">
    <cdr:from>
      <cdr:x>0.69096</cdr:x>
      <cdr:y>0.5</cdr:y>
    </cdr:from>
    <cdr:to>
      <cdr:x>0.74893</cdr:x>
      <cdr:y>0.61311</cdr:y>
    </cdr:to>
    <cdr:sp macro="" textlink="">
      <cdr:nvSpPr>
        <cdr:cNvPr id="2" name="Flowchart: Connector 1"/>
        <cdr:cNvSpPr/>
      </cdr:nvSpPr>
      <cdr:spPr>
        <a:xfrm xmlns:a="http://schemas.openxmlformats.org/drawingml/2006/main">
          <a:off x="5449421" y="2021093"/>
          <a:ext cx="457200" cy="457200"/>
        </a:xfrm>
        <a:prstGeom xmlns:a="http://schemas.openxmlformats.org/drawingml/2006/main" prst="flowChartConnector">
          <a:avLst/>
        </a:prstGeom>
        <a:noFill xmlns:a="http://schemas.openxmlformats.org/drawingml/2006/main"/>
        <a:ln xmlns:a="http://schemas.openxmlformats.org/drawingml/2006/main" w="28575">
          <a:solidFill>
            <a:srgbClr val="DD5F36"/>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0.90102</cdr:x>
      <cdr:y>0.59281</cdr:y>
    </cdr:from>
    <cdr:to>
      <cdr:x>0.95899</cdr:x>
      <cdr:y>0.70592</cdr:y>
    </cdr:to>
    <cdr:sp macro="" textlink="">
      <cdr:nvSpPr>
        <cdr:cNvPr id="3" name="Flowchart: Connector 2"/>
        <cdr:cNvSpPr/>
      </cdr:nvSpPr>
      <cdr:spPr>
        <a:xfrm xmlns:a="http://schemas.openxmlformats.org/drawingml/2006/main">
          <a:off x="7106098" y="2396266"/>
          <a:ext cx="457200" cy="457200"/>
        </a:xfrm>
        <a:prstGeom xmlns:a="http://schemas.openxmlformats.org/drawingml/2006/main" prst="flowChartConnector">
          <a:avLst/>
        </a:prstGeom>
        <a:noFill xmlns:a="http://schemas.openxmlformats.org/drawingml/2006/main"/>
        <a:ln xmlns:a="http://schemas.openxmlformats.org/drawingml/2006/main" w="28575">
          <a:solidFill>
            <a:srgbClr val="DD5F36"/>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drawings/drawing3.xml><?xml version="1.0" encoding="utf-8"?>
<c:userShapes xmlns:c="http://schemas.openxmlformats.org/drawingml/2006/chart">
  <cdr:relSizeAnchor xmlns:cdr="http://schemas.openxmlformats.org/drawingml/2006/chartDrawing">
    <cdr:from>
      <cdr:x>0.26812</cdr:x>
      <cdr:y>0.03849</cdr:y>
    </cdr:from>
    <cdr:to>
      <cdr:x>0.33835</cdr:x>
      <cdr:y>0.17283</cdr:y>
    </cdr:to>
    <cdr:sp macro="" textlink="">
      <cdr:nvSpPr>
        <cdr:cNvPr id="2" name="Flowchart: Connector 1">
          <a:extLst xmlns:a="http://schemas.openxmlformats.org/drawingml/2006/main">
            <a:ext uri="{FF2B5EF4-FFF2-40B4-BE49-F238E27FC236}">
              <a16:creationId xmlns:a16="http://schemas.microsoft.com/office/drawing/2014/main" id="{384F3057-7112-45BB-9D9B-225C17C048C8}"/>
            </a:ext>
          </a:extLst>
        </cdr:cNvPr>
        <cdr:cNvSpPr/>
      </cdr:nvSpPr>
      <cdr:spPr>
        <a:xfrm xmlns:a="http://schemas.openxmlformats.org/drawingml/2006/main">
          <a:off x="2819400" y="183414"/>
          <a:ext cx="738554" cy="640080"/>
        </a:xfrm>
        <a:prstGeom xmlns:a="http://schemas.openxmlformats.org/drawingml/2006/main" prst="flowChartConnector">
          <a:avLst/>
        </a:prstGeom>
        <a:noFill xmlns:a="http://schemas.openxmlformats.org/drawingml/2006/main"/>
        <a:ln xmlns:a="http://schemas.openxmlformats.org/drawingml/2006/main">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0.90089</cdr:x>
      <cdr:y>0.45773</cdr:y>
    </cdr:from>
    <cdr:to>
      <cdr:x>0.95975</cdr:x>
      <cdr:y>0.58764</cdr:y>
    </cdr:to>
    <cdr:sp macro="" textlink="">
      <cdr:nvSpPr>
        <cdr:cNvPr id="3" name="Flowchart: Connector 2">
          <a:extLst xmlns:a="http://schemas.openxmlformats.org/drawingml/2006/main">
            <a:ext uri="{FF2B5EF4-FFF2-40B4-BE49-F238E27FC236}">
              <a16:creationId xmlns:a16="http://schemas.microsoft.com/office/drawing/2014/main" id="{0906429C-5AAF-4DBF-AE73-3F8B5166FF44}"/>
            </a:ext>
          </a:extLst>
        </cdr:cNvPr>
        <cdr:cNvSpPr/>
      </cdr:nvSpPr>
      <cdr:spPr>
        <a:xfrm xmlns:a="http://schemas.openxmlformats.org/drawingml/2006/main">
          <a:off x="9473419" y="2181026"/>
          <a:ext cx="618978" cy="618979"/>
        </a:xfrm>
        <a:prstGeom xmlns:a="http://schemas.openxmlformats.org/drawingml/2006/main" prst="flowChartConnector">
          <a:avLst/>
        </a:prstGeom>
        <a:noFill xmlns:a="http://schemas.openxmlformats.org/drawingml/2006/main"/>
        <a:ln xmlns:a="http://schemas.openxmlformats.org/drawingml/2006/main">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drawings/drawing4.xml><?xml version="1.0" encoding="utf-8"?>
<c:userShapes xmlns:c="http://schemas.openxmlformats.org/drawingml/2006/chart">
  <cdr:relSizeAnchor xmlns:cdr="http://schemas.openxmlformats.org/drawingml/2006/chartDrawing">
    <cdr:from>
      <cdr:x>0.66088</cdr:x>
      <cdr:y>0.51095</cdr:y>
    </cdr:from>
    <cdr:to>
      <cdr:x>0.72985</cdr:x>
      <cdr:y>0.64184</cdr:y>
    </cdr:to>
    <cdr:sp macro="" textlink="">
      <cdr:nvSpPr>
        <cdr:cNvPr id="2" name="Flowchart: Connector 1">
          <a:extLst xmlns:a="http://schemas.openxmlformats.org/drawingml/2006/main">
            <a:ext uri="{FF2B5EF4-FFF2-40B4-BE49-F238E27FC236}">
              <a16:creationId xmlns:a16="http://schemas.microsoft.com/office/drawing/2014/main" id="{F935DA44-3F00-4D96-ACD9-F7259C7C8654}"/>
            </a:ext>
          </a:extLst>
        </cdr:cNvPr>
        <cdr:cNvSpPr/>
      </cdr:nvSpPr>
      <cdr:spPr>
        <a:xfrm xmlns:a="http://schemas.openxmlformats.org/drawingml/2006/main">
          <a:off x="7127927" y="2631768"/>
          <a:ext cx="743919" cy="674176"/>
        </a:xfrm>
        <a:prstGeom xmlns:a="http://schemas.openxmlformats.org/drawingml/2006/main" prst="flowChartConnector">
          <a:avLst/>
        </a:prstGeom>
        <a:noFill xmlns:a="http://schemas.openxmlformats.org/drawingml/2006/main"/>
        <a:ln xmlns:a="http://schemas.openxmlformats.org/drawingml/2006/main">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drawings/drawing5.xml><?xml version="1.0" encoding="utf-8"?>
<c:userShapes xmlns:c="http://schemas.openxmlformats.org/drawingml/2006/chart">
  <cdr:relSizeAnchor xmlns:cdr="http://schemas.openxmlformats.org/drawingml/2006/chartDrawing">
    <cdr:from>
      <cdr:x>0.66982</cdr:x>
      <cdr:y>0.45307</cdr:y>
    </cdr:from>
    <cdr:to>
      <cdr:x>0.71858</cdr:x>
      <cdr:y>0.5642</cdr:y>
    </cdr:to>
    <cdr:sp macro="" textlink="">
      <cdr:nvSpPr>
        <cdr:cNvPr id="2" name="Flowchart: Connector 1">
          <a:extLst xmlns:a="http://schemas.openxmlformats.org/drawingml/2006/main">
            <a:ext uri="{FF2B5EF4-FFF2-40B4-BE49-F238E27FC236}">
              <a16:creationId xmlns:a16="http://schemas.microsoft.com/office/drawing/2014/main" id="{BBA03635-7044-43D6-8634-EA17C76C671D}"/>
            </a:ext>
          </a:extLst>
        </cdr:cNvPr>
        <cdr:cNvSpPr/>
      </cdr:nvSpPr>
      <cdr:spPr>
        <a:xfrm xmlns:a="http://schemas.openxmlformats.org/drawingml/2006/main">
          <a:off x="7536706" y="2206694"/>
          <a:ext cx="548640" cy="541274"/>
        </a:xfrm>
        <a:prstGeom xmlns:a="http://schemas.openxmlformats.org/drawingml/2006/main" prst="flowChartConnector">
          <a:avLst/>
        </a:prstGeom>
        <a:noFill xmlns:a="http://schemas.openxmlformats.org/drawingml/2006/main"/>
        <a:ln xmlns:a="http://schemas.openxmlformats.org/drawingml/2006/main">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8DFF93-4206-4759-B9EA-FC2FCEF2FD85}" type="datetimeFigureOut">
              <a:rPr lang="en-US" smtClean="0"/>
              <a:t>12/3/2018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6DDCFA-F7A8-475D-9740-A74D04EDE091}" type="slidenum">
              <a:rPr lang="en-US" smtClean="0"/>
              <a:t>‹#›</a:t>
            </a:fld>
            <a:endParaRPr lang="en-US" dirty="0"/>
          </a:p>
        </p:txBody>
      </p:sp>
    </p:spTree>
    <p:extLst>
      <p:ext uri="{BB962C8B-B14F-4D97-AF65-F5344CB8AC3E}">
        <p14:creationId xmlns:p14="http://schemas.microsoft.com/office/powerpoint/2010/main" val="2368657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4E3B35-1BCB-4BB8-8EBA-1563F24B5083}" type="slidenum">
              <a:rPr lang="en-US" smtClean="0"/>
              <a:t>7</a:t>
            </a:fld>
            <a:endParaRPr lang="en-US" dirty="0"/>
          </a:p>
        </p:txBody>
      </p:sp>
    </p:spTree>
    <p:extLst>
      <p:ext uri="{BB962C8B-B14F-4D97-AF65-F5344CB8AC3E}">
        <p14:creationId xmlns:p14="http://schemas.microsoft.com/office/powerpoint/2010/main" val="3657374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question shows positive superiority mean for graduate and undergraduate students on one question shows a positive superiority mean only for graduate students.</a:t>
            </a:r>
          </a:p>
          <a:p>
            <a:r>
              <a:rPr lang="en-US" dirty="0"/>
              <a:t>Positive reinforcement Goals 4  to expand outreach and engagement &amp; Goal 5 Become the campus nexus for scholarly communication. </a:t>
            </a:r>
          </a:p>
          <a:p>
            <a:endParaRPr lang="en-US" dirty="0"/>
          </a:p>
        </p:txBody>
      </p:sp>
      <p:sp>
        <p:nvSpPr>
          <p:cNvPr id="4" name="Slide Number Placeholder 3"/>
          <p:cNvSpPr>
            <a:spLocks noGrp="1"/>
          </p:cNvSpPr>
          <p:nvPr>
            <p:ph type="sldNum" sz="quarter" idx="5"/>
          </p:nvPr>
        </p:nvSpPr>
        <p:spPr/>
        <p:txBody>
          <a:bodyPr/>
          <a:lstStyle/>
          <a:p>
            <a:fld id="{E54E3B35-1BCB-4BB8-8EBA-1563F24B5083}" type="slidenum">
              <a:rPr lang="en-US" smtClean="0"/>
              <a:t>8</a:t>
            </a:fld>
            <a:endParaRPr lang="en-US" dirty="0"/>
          </a:p>
        </p:txBody>
      </p:sp>
    </p:spTree>
    <p:extLst>
      <p:ext uri="{BB962C8B-B14F-4D97-AF65-F5344CB8AC3E}">
        <p14:creationId xmlns:p14="http://schemas.microsoft.com/office/powerpoint/2010/main" val="3939114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4E3B35-1BCB-4BB8-8EBA-1563F24B5083}" type="slidenum">
              <a:rPr lang="en-US" smtClean="0"/>
              <a:t>9</a:t>
            </a:fld>
            <a:endParaRPr lang="en-US" dirty="0"/>
          </a:p>
        </p:txBody>
      </p:sp>
    </p:spTree>
    <p:extLst>
      <p:ext uri="{BB962C8B-B14F-4D97-AF65-F5344CB8AC3E}">
        <p14:creationId xmlns:p14="http://schemas.microsoft.com/office/powerpoint/2010/main" val="1698904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Shows trends in both positive and negative  areas.  The positive results for dealing with users in a caring fashion and willingness to help users are address in Goals to Enhance the User Experience and Goal 6 to Commit to Career Development for staff. The low points on the graph relate to Goals 1 and 6</a:t>
            </a:r>
          </a:p>
        </p:txBody>
      </p:sp>
      <p:sp>
        <p:nvSpPr>
          <p:cNvPr id="4" name="Slide Number Placeholder 3"/>
          <p:cNvSpPr>
            <a:spLocks noGrp="1"/>
          </p:cNvSpPr>
          <p:nvPr>
            <p:ph type="sldNum" sz="quarter" idx="5"/>
          </p:nvPr>
        </p:nvSpPr>
        <p:spPr/>
        <p:txBody>
          <a:bodyPr/>
          <a:lstStyle/>
          <a:p>
            <a:fld id="{E54E3B35-1BCB-4BB8-8EBA-1563F24B5083}" type="slidenum">
              <a:rPr lang="en-US" smtClean="0"/>
              <a:t>10</a:t>
            </a:fld>
            <a:endParaRPr lang="en-US" dirty="0"/>
          </a:p>
        </p:txBody>
      </p:sp>
    </p:spTree>
    <p:extLst>
      <p:ext uri="{BB962C8B-B14F-4D97-AF65-F5344CB8AC3E}">
        <p14:creationId xmlns:p14="http://schemas.microsoft.com/office/powerpoint/2010/main" val="2006514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Overall improvements for graduate students except for dependability in handling users’ service problems.  Both questions Employees who are consistently courteous and Dependability in handling users’ service problems are  reflected in Goal 1 Enhance the user experience and Goal 6 Career development for staff</a:t>
            </a:r>
          </a:p>
        </p:txBody>
      </p:sp>
      <p:sp>
        <p:nvSpPr>
          <p:cNvPr id="4" name="Slide Number Placeholder 3"/>
          <p:cNvSpPr>
            <a:spLocks noGrp="1"/>
          </p:cNvSpPr>
          <p:nvPr>
            <p:ph type="sldNum" sz="quarter" idx="5"/>
          </p:nvPr>
        </p:nvSpPr>
        <p:spPr/>
        <p:txBody>
          <a:bodyPr/>
          <a:lstStyle/>
          <a:p>
            <a:fld id="{E54E3B35-1BCB-4BB8-8EBA-1563F24B5083}" type="slidenum">
              <a:rPr lang="en-US" smtClean="0"/>
              <a:t>11</a:t>
            </a:fld>
            <a:endParaRPr lang="en-US" dirty="0"/>
          </a:p>
        </p:txBody>
      </p:sp>
    </p:spTree>
    <p:extLst>
      <p:ext uri="{BB962C8B-B14F-4D97-AF65-F5344CB8AC3E}">
        <p14:creationId xmlns:p14="http://schemas.microsoft.com/office/powerpoint/2010/main" val="4073175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trend for all three surveys.  Easy to use access tools that allow me to find things on my own shows a lower rating, this is part of Goal 1 to Enhance the User Experience and Goal 3 to Dynamically respond to users’ resource needs.  Developers of our new webpage will be holding focus groups to get feedback next semester.</a:t>
            </a:r>
          </a:p>
        </p:txBody>
      </p:sp>
      <p:sp>
        <p:nvSpPr>
          <p:cNvPr id="4" name="Slide Number Placeholder 3"/>
          <p:cNvSpPr>
            <a:spLocks noGrp="1"/>
          </p:cNvSpPr>
          <p:nvPr>
            <p:ph type="sldNum" sz="quarter" idx="5"/>
          </p:nvPr>
        </p:nvSpPr>
        <p:spPr/>
        <p:txBody>
          <a:bodyPr/>
          <a:lstStyle/>
          <a:p>
            <a:fld id="{E54E3B35-1BCB-4BB8-8EBA-1563F24B5083}" type="slidenum">
              <a:rPr lang="en-US" smtClean="0"/>
              <a:t>12</a:t>
            </a:fld>
            <a:endParaRPr lang="en-US" dirty="0"/>
          </a:p>
        </p:txBody>
      </p:sp>
    </p:spTree>
    <p:extLst>
      <p:ext uri="{BB962C8B-B14F-4D97-AF65-F5344CB8AC3E}">
        <p14:creationId xmlns:p14="http://schemas.microsoft.com/office/powerpoint/2010/main" val="3385291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Similarly  the last three surveys have followed a predictable trend, with Easy to use access tools that allow me to find things on my own showing lower results for 2018..</a:t>
            </a:r>
          </a:p>
        </p:txBody>
      </p:sp>
      <p:sp>
        <p:nvSpPr>
          <p:cNvPr id="4" name="Slide Number Placeholder 3"/>
          <p:cNvSpPr>
            <a:spLocks noGrp="1"/>
          </p:cNvSpPr>
          <p:nvPr>
            <p:ph type="sldNum" sz="quarter" idx="5"/>
          </p:nvPr>
        </p:nvSpPr>
        <p:spPr/>
        <p:txBody>
          <a:bodyPr/>
          <a:lstStyle/>
          <a:p>
            <a:fld id="{E54E3B35-1BCB-4BB8-8EBA-1563F24B5083}" type="slidenum">
              <a:rPr lang="en-US" smtClean="0"/>
              <a:t>13</a:t>
            </a:fld>
            <a:endParaRPr lang="en-US" dirty="0"/>
          </a:p>
        </p:txBody>
      </p:sp>
    </p:spTree>
    <p:extLst>
      <p:ext uri="{BB962C8B-B14F-4D97-AF65-F5344CB8AC3E}">
        <p14:creationId xmlns:p14="http://schemas.microsoft.com/office/powerpoint/2010/main" val="3908293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4E3B35-1BCB-4BB8-8EBA-1563F24B5083}" type="slidenum">
              <a:rPr lang="en-US" smtClean="0"/>
              <a:t>14</a:t>
            </a:fld>
            <a:endParaRPr lang="en-US" dirty="0"/>
          </a:p>
        </p:txBody>
      </p:sp>
    </p:spTree>
    <p:extLst>
      <p:ext uri="{BB962C8B-B14F-4D97-AF65-F5344CB8AC3E}">
        <p14:creationId xmlns:p14="http://schemas.microsoft.com/office/powerpoint/2010/main" val="2297521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608327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1367638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1381484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2136334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1593687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169185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111879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131159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2131095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1581501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23E60E-3077-9A4D-B784-FBCD6B1A2E3F}" type="datetimeFigureOut">
              <a:rPr lang="en-US" smtClean="0"/>
              <a:t>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A3E255-DCE9-1E4B-905B-DD6A887BD484}" type="slidenum">
              <a:rPr lang="en-US" smtClean="0"/>
              <a:t>‹#›</a:t>
            </a:fld>
            <a:endParaRPr lang="en-US" dirty="0"/>
          </a:p>
        </p:txBody>
      </p:sp>
    </p:spTree>
    <p:extLst>
      <p:ext uri="{BB962C8B-B14F-4D97-AF65-F5344CB8AC3E}">
        <p14:creationId xmlns:p14="http://schemas.microsoft.com/office/powerpoint/2010/main" val="885166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charset="0"/>
              </a:defRPr>
            </a:lvl1pPr>
          </a:lstStyle>
          <a:p>
            <a:fld id="{8923E60E-3077-9A4D-B784-FBCD6B1A2E3F}" type="datetimeFigureOut">
              <a:rPr lang="en-US" smtClean="0"/>
              <a:pPr/>
              <a:t>12/3/2018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charset="0"/>
              </a:defRPr>
            </a:lvl1pPr>
          </a:lstStyle>
          <a:p>
            <a:fld id="{FAA3E255-DCE9-1E4B-905B-DD6A887BD484}" type="slidenum">
              <a:rPr lang="en-US" smtClean="0"/>
              <a:pPr/>
              <a:t>‹#›</a:t>
            </a:fld>
            <a:endParaRPr lang="en-US" dirty="0"/>
          </a:p>
        </p:txBody>
      </p:sp>
    </p:spTree>
    <p:extLst>
      <p:ext uri="{BB962C8B-B14F-4D97-AF65-F5344CB8AC3E}">
        <p14:creationId xmlns:p14="http://schemas.microsoft.com/office/powerpoint/2010/main" val="757347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kern="1200">
          <a:solidFill>
            <a:schemeClr val="tx1"/>
          </a:solidFill>
          <a:latin typeface="Arial"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mn-ea"/>
          <a:cs typeface="+mn-cs"/>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mn-ea"/>
          <a:cs typeface="+mn-cs"/>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mn-ea"/>
          <a:cs typeface="+mn-cs"/>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mn-ea"/>
          <a:cs typeface="+mn-cs"/>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3a2vzv37nkuw3esf6a3u2t7s-wpengine.netdna-ssl.com/library/wp-content/uploads/sites/64/2017/12/Arthur-Lakes-Library-Strategic-Plan-Objective-Version.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libqual.org/documents/admin/BrownU_2005_LQ_qual_method.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chbaker@mines.edu" TargetMode="External"/><Relationship Id="rId2" Type="http://schemas.openxmlformats.org/officeDocument/2006/relationships/hyperlink" Target="mailto:panderse@mines.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0176" y="706208"/>
            <a:ext cx="9144000" cy="1869170"/>
          </a:xfrm>
        </p:spPr>
        <p:txBody>
          <a:bodyPr>
            <a:normAutofit/>
          </a:bodyPr>
          <a:lstStyle/>
          <a:p>
            <a:r>
              <a:rPr lang="en-US" sz="5400" dirty="0" smtClean="0"/>
              <a:t>Using the LibQUAL+ Survey to Inform Strategic Planning</a:t>
            </a:r>
            <a:endParaRPr lang="en-US" sz="5400" dirty="0"/>
          </a:p>
        </p:txBody>
      </p:sp>
      <p:sp>
        <p:nvSpPr>
          <p:cNvPr id="3" name="Subtitle 2"/>
          <p:cNvSpPr>
            <a:spLocks noGrp="1"/>
          </p:cNvSpPr>
          <p:nvPr>
            <p:ph type="subTitle" idx="1"/>
          </p:nvPr>
        </p:nvSpPr>
        <p:spPr>
          <a:xfrm>
            <a:off x="1524000" y="3602037"/>
            <a:ext cx="9448800" cy="2472191"/>
          </a:xfrm>
        </p:spPr>
        <p:txBody>
          <a:bodyPr>
            <a:normAutofit/>
          </a:bodyPr>
          <a:lstStyle/>
          <a:p>
            <a:r>
              <a:rPr lang="en-US" dirty="0" smtClean="0"/>
              <a:t>Patricia Andersen, Assessment and Access Services Librarian </a:t>
            </a:r>
          </a:p>
          <a:p>
            <a:r>
              <a:rPr lang="en-US" dirty="0" smtClean="0"/>
              <a:t>and </a:t>
            </a:r>
          </a:p>
          <a:p>
            <a:r>
              <a:rPr lang="en-US" dirty="0" smtClean="0"/>
              <a:t>Christine Baker, Special Formats Metadata Librarian</a:t>
            </a:r>
          </a:p>
          <a:p>
            <a:r>
              <a:rPr lang="en-US" dirty="0" smtClean="0"/>
              <a:t>Arthur Lakes Library, Colorado School of Mines</a:t>
            </a:r>
          </a:p>
          <a:p>
            <a:r>
              <a:rPr lang="en-US" dirty="0" smtClean="0"/>
              <a:t>December 2018</a:t>
            </a:r>
            <a:endParaRPr lang="en-US" dirty="0"/>
          </a:p>
        </p:txBody>
      </p:sp>
    </p:spTree>
    <p:extLst>
      <p:ext uri="{BB962C8B-B14F-4D97-AF65-F5344CB8AC3E}">
        <p14:creationId xmlns:p14="http://schemas.microsoft.com/office/powerpoint/2010/main" val="20380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509" y="195943"/>
            <a:ext cx="11040291" cy="470263"/>
          </a:xfrm>
        </p:spPr>
        <p:txBody>
          <a:bodyPr>
            <a:noAutofit/>
          </a:bodyPr>
          <a:lstStyle/>
          <a:p>
            <a:r>
              <a:rPr lang="en-US" sz="2800" dirty="0"/>
              <a:t>Undergraduate Perceived vs. Desired - Affect of Service</a:t>
            </a:r>
          </a:p>
        </p:txBody>
      </p:sp>
      <p:graphicFrame>
        <p:nvGraphicFramePr>
          <p:cNvPr id="4" name="Content Placeholder 3"/>
          <p:cNvGraphicFramePr>
            <a:graphicFrameLocks noGrp="1"/>
          </p:cNvGraphicFramePr>
          <p:nvPr>
            <p:ph idx="1"/>
            <p:extLst/>
          </p:nvPr>
        </p:nvGraphicFramePr>
        <p:xfrm>
          <a:off x="222069" y="953589"/>
          <a:ext cx="11454116" cy="52643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30217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0967"/>
          </a:xfrm>
        </p:spPr>
        <p:txBody>
          <a:bodyPr>
            <a:normAutofit/>
          </a:bodyPr>
          <a:lstStyle/>
          <a:p>
            <a:r>
              <a:rPr lang="en-US" sz="2800" dirty="0"/>
              <a:t>Graduate Perceived vs. Desired -  Affect of Service</a:t>
            </a:r>
          </a:p>
        </p:txBody>
      </p:sp>
      <p:graphicFrame>
        <p:nvGraphicFramePr>
          <p:cNvPr id="4" name="Content Placeholder 3"/>
          <p:cNvGraphicFramePr>
            <a:graphicFrameLocks noGrp="1"/>
          </p:cNvGraphicFramePr>
          <p:nvPr>
            <p:ph idx="1"/>
            <p:extLst/>
          </p:nvPr>
        </p:nvGraphicFramePr>
        <p:xfrm>
          <a:off x="838200" y="1504709"/>
          <a:ext cx="10515600" cy="47648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250669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9194"/>
          </a:xfrm>
        </p:spPr>
        <p:txBody>
          <a:bodyPr>
            <a:noAutofit/>
          </a:bodyPr>
          <a:lstStyle/>
          <a:p>
            <a:r>
              <a:rPr lang="en-US" sz="2800" dirty="0"/>
              <a:t>Undergraduate Perceived vs. Desired - Information Control</a:t>
            </a:r>
          </a:p>
        </p:txBody>
      </p:sp>
      <p:graphicFrame>
        <p:nvGraphicFramePr>
          <p:cNvPr id="3" name="Chart 2"/>
          <p:cNvGraphicFramePr>
            <a:graphicFrameLocks/>
          </p:cNvGraphicFramePr>
          <p:nvPr>
            <p:extLst/>
          </p:nvPr>
        </p:nvGraphicFramePr>
        <p:xfrm>
          <a:off x="838200" y="1134320"/>
          <a:ext cx="10785530" cy="51507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208253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6516"/>
          </a:xfrm>
        </p:spPr>
        <p:txBody>
          <a:bodyPr>
            <a:normAutofit/>
          </a:bodyPr>
          <a:lstStyle/>
          <a:p>
            <a:pPr algn="ctr"/>
            <a:r>
              <a:rPr lang="en-US" sz="2800" dirty="0"/>
              <a:t>Graduate Perceived vs. Desired -  Information Control </a:t>
            </a:r>
          </a:p>
        </p:txBody>
      </p:sp>
      <p:graphicFrame>
        <p:nvGraphicFramePr>
          <p:cNvPr id="3" name="Chart 2"/>
          <p:cNvGraphicFramePr>
            <a:graphicFrameLocks/>
          </p:cNvGraphicFramePr>
          <p:nvPr>
            <p:extLst/>
          </p:nvPr>
        </p:nvGraphicFramePr>
        <p:xfrm>
          <a:off x="495946" y="1472340"/>
          <a:ext cx="11251769" cy="48705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116839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8345"/>
            <a:ext cx="10515600" cy="995422"/>
          </a:xfrm>
        </p:spPr>
        <p:txBody>
          <a:bodyPr>
            <a:normAutofit/>
          </a:bodyPr>
          <a:lstStyle/>
          <a:p>
            <a:r>
              <a:rPr lang="en-US" sz="2800" dirty="0"/>
              <a:t>Conclusions</a:t>
            </a:r>
            <a:br>
              <a:rPr lang="en-US" sz="2800" dirty="0"/>
            </a:br>
            <a:endParaRPr lang="en-US" sz="2800" dirty="0"/>
          </a:p>
        </p:txBody>
      </p:sp>
      <p:sp>
        <p:nvSpPr>
          <p:cNvPr id="3" name="Content Placeholder 2"/>
          <p:cNvSpPr>
            <a:spLocks noGrp="1"/>
          </p:cNvSpPr>
          <p:nvPr>
            <p:ph idx="1"/>
          </p:nvPr>
        </p:nvSpPr>
        <p:spPr>
          <a:xfrm>
            <a:off x="838200" y="1053295"/>
            <a:ext cx="10515600" cy="5123667"/>
          </a:xfrm>
        </p:spPr>
        <p:txBody>
          <a:bodyPr>
            <a:normAutofit/>
          </a:bodyPr>
          <a:lstStyle/>
          <a:p>
            <a:r>
              <a:rPr lang="en-US" sz="2400" dirty="0"/>
              <a:t>The comments from the LibQUAL+ Survey confirmed our understanding of our users needs especially concerning the library building.</a:t>
            </a:r>
          </a:p>
          <a:p>
            <a:r>
              <a:rPr lang="en-US" sz="2400" dirty="0"/>
              <a:t>Both data and comments from the LibQUAL+ </a:t>
            </a:r>
            <a:r>
              <a:rPr lang="en-US" sz="2400" dirty="0" smtClean="0"/>
              <a:t>Survey </a:t>
            </a:r>
            <a:r>
              <a:rPr lang="en-US" sz="2400" dirty="0"/>
              <a:t>are helpful in assessing the relevance and achievement of </a:t>
            </a:r>
            <a:r>
              <a:rPr lang="en-US" sz="2400" dirty="0" smtClean="0"/>
              <a:t>the Library’s current </a:t>
            </a:r>
            <a:r>
              <a:rPr lang="en-US" sz="2400" dirty="0"/>
              <a:t>Strategic Plan goals.</a:t>
            </a:r>
          </a:p>
          <a:p>
            <a:r>
              <a:rPr lang="en-US" sz="2400" dirty="0"/>
              <a:t>Focus groups and other methods of assessment will be needed to provide further information to enhance and clarify our current Strategic Plan.</a:t>
            </a:r>
          </a:p>
          <a:p>
            <a:r>
              <a:rPr lang="en-US" sz="2400" dirty="0"/>
              <a:t>The 2018 local questions should be repeated to provide insight for current and future strategic planning initiatives.</a:t>
            </a:r>
          </a:p>
          <a:p>
            <a:r>
              <a:rPr lang="en-US" sz="2400" dirty="0"/>
              <a:t>Many of our strategic initiatives were in early stages at the time of the most recent LibQUAL+ </a:t>
            </a:r>
            <a:r>
              <a:rPr lang="en-US" sz="2400" dirty="0" smtClean="0"/>
              <a:t>Survey – future surveys may </a:t>
            </a:r>
            <a:r>
              <a:rPr lang="en-US" sz="2400" dirty="0" smtClean="0"/>
              <a:t>better </a:t>
            </a:r>
            <a:r>
              <a:rPr lang="en-US" sz="2400" dirty="0" smtClean="0"/>
              <a:t>reflect the progress made by the Library’s strategic initiatives.</a:t>
            </a:r>
            <a:endParaRPr lang="en-US" sz="2400" dirty="0"/>
          </a:p>
          <a:p>
            <a:endParaRPr lang="en-US" sz="2400" dirty="0"/>
          </a:p>
        </p:txBody>
      </p:sp>
    </p:spTree>
    <p:extLst>
      <p:ext uri="{BB962C8B-B14F-4D97-AF65-F5344CB8AC3E}">
        <p14:creationId xmlns:p14="http://schemas.microsoft.com/office/powerpoint/2010/main" val="37648408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15" y="200411"/>
            <a:ext cx="9238004" cy="574912"/>
          </a:xfrm>
        </p:spPr>
        <p:txBody>
          <a:bodyPr>
            <a:normAutofit/>
          </a:bodyPr>
          <a:lstStyle/>
          <a:p>
            <a:pPr algn="ctr"/>
            <a:r>
              <a:rPr lang="en-US" sz="2400" dirty="0" smtClean="0"/>
              <a:t>References</a:t>
            </a:r>
            <a:endParaRPr lang="en-US" sz="2400" dirty="0"/>
          </a:p>
        </p:txBody>
      </p:sp>
      <p:sp>
        <p:nvSpPr>
          <p:cNvPr id="3" name="Content Placeholder 2"/>
          <p:cNvSpPr>
            <a:spLocks noGrp="1"/>
          </p:cNvSpPr>
          <p:nvPr>
            <p:ph idx="1"/>
          </p:nvPr>
        </p:nvSpPr>
        <p:spPr>
          <a:xfrm>
            <a:off x="222190" y="775323"/>
            <a:ext cx="11724831" cy="5505836"/>
          </a:xfrm>
        </p:spPr>
        <p:txBody>
          <a:bodyPr>
            <a:noAutofit/>
          </a:bodyPr>
          <a:lstStyle/>
          <a:p>
            <a:pPr marL="0" indent="0">
              <a:buNone/>
            </a:pPr>
            <a:r>
              <a:rPr lang="en-US" sz="2400" dirty="0"/>
              <a:t>Arthur Lakes Library. “Arthur Lakes Library : Mission, Vision, and Values, 2017-2020 Strategic Plan. May 2017. </a:t>
            </a:r>
            <a:r>
              <a:rPr lang="en-US" sz="2400" u="sng" dirty="0">
                <a:hlinkClick r:id="rId2"/>
              </a:rPr>
              <a:t>https://3a2vzv37nkuw3esf6a3u2t7s-wpengine.netdna-ssl.com/library/wp-content/uploads/sites/64/2017/12/Arthur-Lakes-Library-Strategic-Plan-Objective-Version.pdf</a:t>
            </a:r>
            <a:endParaRPr lang="en-US" sz="2400" dirty="0"/>
          </a:p>
          <a:p>
            <a:pPr marL="0" indent="0">
              <a:buNone/>
            </a:pPr>
            <a:r>
              <a:rPr lang="en-US" sz="2400" dirty="0" smtClean="0"/>
              <a:t>Association </a:t>
            </a:r>
            <a:r>
              <a:rPr lang="en-US" sz="2400" dirty="0"/>
              <a:t>of Research Libraries/Texas A&amp;M University. </a:t>
            </a:r>
            <a:r>
              <a:rPr lang="en-US" sz="2400" i="1" dirty="0"/>
              <a:t>LibQUAL+ 2018 Survey : Colorado School of Mines. </a:t>
            </a:r>
            <a:r>
              <a:rPr lang="en-US" sz="2400" dirty="0"/>
              <a:t>Washington, D.C.: Association of Research Libraries, 2018</a:t>
            </a:r>
            <a:r>
              <a:rPr lang="en-US" sz="2400" dirty="0" smtClean="0"/>
              <a:t>.</a:t>
            </a:r>
          </a:p>
          <a:p>
            <a:pPr marL="0" indent="0">
              <a:buNone/>
            </a:pPr>
            <a:r>
              <a:rPr lang="en-US" sz="2400" dirty="0"/>
              <a:t>Association of Research Libraries/Texas A&amp;M University. </a:t>
            </a:r>
            <a:r>
              <a:rPr lang="en-US" sz="2400" i="1" dirty="0"/>
              <a:t>LibQUAL+ 2014 Survey : Colorado School of Mines. </a:t>
            </a:r>
            <a:r>
              <a:rPr lang="en-US" sz="2400" dirty="0"/>
              <a:t>Washington, D.C.: Association of Research Libraries, 2014.</a:t>
            </a:r>
          </a:p>
          <a:p>
            <a:pPr marL="0" indent="0">
              <a:buNone/>
            </a:pPr>
            <a:r>
              <a:rPr lang="en-US" sz="2400" dirty="0"/>
              <a:t>Association of Research Libraries/Texas A&amp;M University. </a:t>
            </a:r>
            <a:r>
              <a:rPr lang="en-US" sz="2400" i="1" dirty="0"/>
              <a:t>LibQUAL+ 2011 Survey : Colorado School of Mines. </a:t>
            </a:r>
            <a:r>
              <a:rPr lang="en-US" sz="2400" dirty="0"/>
              <a:t>Washington, D.C.: Association of Research Libraries, 2011.</a:t>
            </a:r>
          </a:p>
          <a:p>
            <a:pPr marL="0" indent="0">
              <a:buNone/>
            </a:pPr>
            <a:endParaRPr lang="en-US" sz="2400" i="1" dirty="0"/>
          </a:p>
        </p:txBody>
      </p:sp>
    </p:spTree>
    <p:extLst>
      <p:ext uri="{BB962C8B-B14F-4D97-AF65-F5344CB8AC3E}">
        <p14:creationId xmlns:p14="http://schemas.microsoft.com/office/powerpoint/2010/main" val="38753495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850" y="150309"/>
            <a:ext cx="8776531" cy="661541"/>
          </a:xfrm>
        </p:spPr>
        <p:txBody>
          <a:bodyPr>
            <a:normAutofit/>
          </a:bodyPr>
          <a:lstStyle/>
          <a:p>
            <a:pPr algn="ctr"/>
            <a:r>
              <a:rPr lang="en-US" sz="2400" dirty="0" smtClean="0"/>
              <a:t>References</a:t>
            </a:r>
            <a:endParaRPr lang="en-US" sz="2400" dirty="0"/>
          </a:p>
        </p:txBody>
      </p:sp>
      <p:sp>
        <p:nvSpPr>
          <p:cNvPr id="3" name="Content Placeholder 2"/>
          <p:cNvSpPr>
            <a:spLocks noGrp="1"/>
          </p:cNvSpPr>
          <p:nvPr>
            <p:ph idx="1"/>
          </p:nvPr>
        </p:nvSpPr>
        <p:spPr>
          <a:xfrm>
            <a:off x="452927" y="811850"/>
            <a:ext cx="11075350" cy="5230028"/>
          </a:xfrm>
        </p:spPr>
        <p:txBody>
          <a:bodyPr>
            <a:normAutofit/>
          </a:bodyPr>
          <a:lstStyle/>
          <a:p>
            <a:pPr marL="0" indent="0">
              <a:buNone/>
            </a:pPr>
            <a:r>
              <a:rPr lang="en-US" sz="2400" dirty="0"/>
              <a:t>Brown University Library LibQUAL+ User Assessment Group. “Methodology for Coding Qualitative Data (User Comments), Brown University Library LibQUAL+ Survey 2005: Summary of Findings and Analysis.”  Accessed March 1, 2018, </a:t>
            </a:r>
            <a:r>
              <a:rPr lang="en-US" sz="2400" u="sng" dirty="0">
                <a:hlinkClick r:id="rId2"/>
              </a:rPr>
              <a:t>http://www.libqual.org/documents/admin/BrownU_2005_LQ_qual_method.pdf</a:t>
            </a:r>
            <a:r>
              <a:rPr lang="en-US" sz="2400" dirty="0"/>
              <a:t> </a:t>
            </a:r>
          </a:p>
          <a:p>
            <a:pPr marL="0" indent="0">
              <a:buNone/>
            </a:pPr>
            <a:r>
              <a:rPr lang="en-US" sz="2400" dirty="0" smtClean="0"/>
              <a:t>Buljung</a:t>
            </a:r>
            <a:r>
              <a:rPr lang="en-US" sz="2400" dirty="0"/>
              <a:t>, Brianna. “Comments of note for the BAC – LibQUAL+ 2018.” Handout, </a:t>
            </a:r>
            <a:r>
              <a:rPr lang="en-US" sz="2400" dirty="0" smtClean="0"/>
              <a:t>Golden</a:t>
            </a:r>
            <a:r>
              <a:rPr lang="en-US" sz="2400" dirty="0"/>
              <a:t>, Colorado, 2018</a:t>
            </a:r>
            <a:r>
              <a:rPr lang="en-US" sz="2400" dirty="0" smtClean="0"/>
              <a:t>.</a:t>
            </a:r>
          </a:p>
          <a:p>
            <a:pPr marL="0" indent="0">
              <a:buNone/>
            </a:pPr>
            <a:r>
              <a:rPr lang="en-US" sz="2400" dirty="0" smtClean="0"/>
              <a:t>Dunn, Lisa. “Focusing on the Library, Pt. 3 : LibQUAL.” Presentation, Golden, Colorado, 2013.</a:t>
            </a:r>
          </a:p>
          <a:p>
            <a:pPr marL="0" indent="0">
              <a:buNone/>
            </a:pPr>
            <a:endParaRPr lang="en-US" sz="2400" dirty="0" smtClean="0"/>
          </a:p>
        </p:txBody>
      </p:sp>
    </p:spTree>
    <p:extLst>
      <p:ext uri="{BB962C8B-B14F-4D97-AF65-F5344CB8AC3E}">
        <p14:creationId xmlns:p14="http://schemas.microsoft.com/office/powerpoint/2010/main" val="24623711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Contact information:</a:t>
            </a:r>
            <a:endParaRPr lang="en-US" sz="3200" dirty="0"/>
          </a:p>
        </p:txBody>
      </p:sp>
      <p:sp>
        <p:nvSpPr>
          <p:cNvPr id="3" name="Content Placeholder 2"/>
          <p:cNvSpPr>
            <a:spLocks noGrp="1"/>
          </p:cNvSpPr>
          <p:nvPr>
            <p:ph idx="1"/>
          </p:nvPr>
        </p:nvSpPr>
        <p:spPr/>
        <p:txBody>
          <a:bodyPr>
            <a:normAutofit/>
          </a:bodyPr>
          <a:lstStyle/>
          <a:p>
            <a:r>
              <a:rPr lang="en-US" dirty="0" smtClean="0"/>
              <a:t>Patricia Andersen</a:t>
            </a:r>
          </a:p>
          <a:p>
            <a:pPr marL="457200" lvl="1" indent="0">
              <a:buNone/>
            </a:pPr>
            <a:r>
              <a:rPr lang="en-US" dirty="0" smtClean="0"/>
              <a:t>email:  </a:t>
            </a:r>
            <a:r>
              <a:rPr lang="en-US" dirty="0" smtClean="0">
                <a:hlinkClick r:id="rId2"/>
              </a:rPr>
              <a:t>panderse@mines.edu</a:t>
            </a:r>
            <a:endParaRPr lang="en-US" dirty="0" smtClean="0"/>
          </a:p>
          <a:p>
            <a:pPr marL="457200" lvl="1" indent="0">
              <a:buNone/>
            </a:pPr>
            <a:endParaRPr lang="en-US" sz="2000" dirty="0"/>
          </a:p>
          <a:p>
            <a:r>
              <a:rPr lang="en-US" dirty="0" smtClean="0"/>
              <a:t>Christine Baker</a:t>
            </a:r>
          </a:p>
          <a:p>
            <a:pPr marL="457200" lvl="1" indent="0">
              <a:buNone/>
            </a:pPr>
            <a:r>
              <a:rPr lang="en-US" dirty="0" smtClean="0"/>
              <a:t>email:  </a:t>
            </a:r>
            <a:r>
              <a:rPr lang="en-US" dirty="0" smtClean="0">
                <a:hlinkClick r:id="rId3"/>
              </a:rPr>
              <a:t>chbaker@mines.edu</a:t>
            </a:r>
            <a:endParaRPr lang="en-US" dirty="0" smtClean="0"/>
          </a:p>
          <a:p>
            <a:pPr marL="457200" lvl="1" indent="0">
              <a:buNone/>
            </a:pPr>
            <a:endParaRPr lang="en-US" dirty="0"/>
          </a:p>
          <a:p>
            <a:pPr marL="457200" lvl="1" indent="0">
              <a:buNone/>
            </a:pPr>
            <a:r>
              <a:rPr lang="en-US" dirty="0" smtClean="0"/>
              <a:t>Arthur Lakes Library</a:t>
            </a:r>
          </a:p>
          <a:p>
            <a:pPr marL="457200" lvl="1" indent="0">
              <a:buNone/>
            </a:pPr>
            <a:r>
              <a:rPr lang="en-US" dirty="0" smtClean="0"/>
              <a:t>Colorado School of Mines</a:t>
            </a:r>
          </a:p>
          <a:p>
            <a:pPr marL="457200" lvl="1" indent="0">
              <a:buNone/>
            </a:pPr>
            <a:r>
              <a:rPr lang="en-US" dirty="0" smtClean="0"/>
              <a:t>Golden, Colorado </a:t>
            </a:r>
          </a:p>
          <a:p>
            <a:pPr marL="0" indent="0">
              <a:buNone/>
            </a:pPr>
            <a:endParaRPr lang="en-US" sz="2400" dirty="0"/>
          </a:p>
        </p:txBody>
      </p:sp>
    </p:spTree>
    <p:extLst>
      <p:ext uri="{BB962C8B-B14F-4D97-AF65-F5344CB8AC3E}">
        <p14:creationId xmlns:p14="http://schemas.microsoft.com/office/powerpoint/2010/main" val="2119083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014959" cy="780011"/>
          </a:xfrm>
        </p:spPr>
        <p:txBody>
          <a:bodyPr>
            <a:normAutofit/>
          </a:bodyPr>
          <a:lstStyle/>
          <a:p>
            <a:r>
              <a:rPr lang="en-US" sz="3200" dirty="0" smtClean="0"/>
              <a:t>Introduction and Background</a:t>
            </a:r>
            <a:endParaRPr lang="en-US" sz="3200" dirty="0"/>
          </a:p>
        </p:txBody>
      </p:sp>
      <p:sp>
        <p:nvSpPr>
          <p:cNvPr id="3" name="Content Placeholder 2"/>
          <p:cNvSpPr>
            <a:spLocks noGrp="1"/>
          </p:cNvSpPr>
          <p:nvPr>
            <p:ph idx="1"/>
          </p:nvPr>
        </p:nvSpPr>
        <p:spPr>
          <a:xfrm>
            <a:off x="838200" y="1316052"/>
            <a:ext cx="10515600" cy="4860911"/>
          </a:xfrm>
        </p:spPr>
        <p:txBody>
          <a:bodyPr>
            <a:normAutofit/>
          </a:bodyPr>
          <a:lstStyle/>
          <a:p>
            <a:r>
              <a:rPr lang="en-US" dirty="0" smtClean="0"/>
              <a:t>Strategic Planning</a:t>
            </a:r>
          </a:p>
          <a:p>
            <a:pPr lvl="1"/>
            <a:r>
              <a:rPr lang="en-US" dirty="0"/>
              <a:t>I</a:t>
            </a:r>
            <a:r>
              <a:rPr lang="en-US" dirty="0" smtClean="0"/>
              <a:t>mpetus</a:t>
            </a:r>
          </a:p>
          <a:p>
            <a:pPr lvl="1"/>
            <a:r>
              <a:rPr lang="en-US" dirty="0"/>
              <a:t>P</a:t>
            </a:r>
            <a:r>
              <a:rPr lang="en-US" dirty="0" smtClean="0"/>
              <a:t>rocess (January – May 2017)</a:t>
            </a:r>
          </a:p>
          <a:p>
            <a:r>
              <a:rPr lang="en-US" dirty="0" smtClean="0"/>
              <a:t>History of LibQUAL+ Survey at Mines (2003 – 2018)</a:t>
            </a:r>
          </a:p>
          <a:p>
            <a:pPr lvl="1"/>
            <a:r>
              <a:rPr lang="en-US" dirty="0"/>
              <a:t>I</a:t>
            </a:r>
            <a:r>
              <a:rPr lang="en-US" dirty="0" smtClean="0"/>
              <a:t>nclusion of local questions related to strategic initiatives</a:t>
            </a:r>
          </a:p>
          <a:p>
            <a:pPr lvl="1"/>
            <a:endParaRPr lang="en-US" dirty="0"/>
          </a:p>
          <a:p>
            <a:r>
              <a:rPr lang="en-US" dirty="0" smtClean="0"/>
              <a:t>Analysis of 2018 LibQUAL+ Survey data and comments</a:t>
            </a:r>
          </a:p>
          <a:p>
            <a:pPr lvl="1"/>
            <a:r>
              <a:rPr lang="en-US" dirty="0"/>
              <a:t>C</a:t>
            </a:r>
            <a:r>
              <a:rPr lang="en-US" dirty="0" smtClean="0"/>
              <a:t>onnections to Strategic Plan observed</a:t>
            </a:r>
          </a:p>
          <a:p>
            <a:pPr lvl="1"/>
            <a:r>
              <a:rPr lang="en-US" dirty="0" smtClean="0"/>
              <a:t>Could Survey data be used to assess relevance and achievement of the library’s Strategic Plan goals?</a:t>
            </a:r>
          </a:p>
          <a:p>
            <a:pPr lvl="1"/>
            <a:r>
              <a:rPr lang="en-US" dirty="0"/>
              <a:t>I</a:t>
            </a:r>
            <a:r>
              <a:rPr lang="en-US" dirty="0" smtClean="0"/>
              <a:t>n-depth analysis of data and comments        connections to Plan</a:t>
            </a:r>
            <a:endParaRPr lang="en-US" dirty="0"/>
          </a:p>
        </p:txBody>
      </p:sp>
      <p:sp>
        <p:nvSpPr>
          <p:cNvPr id="4" name="Right Arrow 3"/>
          <p:cNvSpPr/>
          <p:nvPr/>
        </p:nvSpPr>
        <p:spPr>
          <a:xfrm>
            <a:off x="7127192" y="5520583"/>
            <a:ext cx="521293" cy="3332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62225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3656"/>
          </a:xfrm>
        </p:spPr>
        <p:txBody>
          <a:bodyPr>
            <a:normAutofit/>
          </a:bodyPr>
          <a:lstStyle/>
          <a:p>
            <a:r>
              <a:rPr lang="en-US" sz="3200" dirty="0" smtClean="0"/>
              <a:t>Strategic Plan Goals (Arthur Lakes Library 2017):</a:t>
            </a:r>
            <a:endParaRPr lang="en-US" sz="3200" dirty="0"/>
          </a:p>
        </p:txBody>
      </p:sp>
      <p:sp>
        <p:nvSpPr>
          <p:cNvPr id="3" name="Content Placeholder 2"/>
          <p:cNvSpPr>
            <a:spLocks noGrp="1"/>
          </p:cNvSpPr>
          <p:nvPr>
            <p:ph idx="1"/>
          </p:nvPr>
        </p:nvSpPr>
        <p:spPr>
          <a:xfrm>
            <a:off x="974220" y="1461333"/>
            <a:ext cx="9477287" cy="4426720"/>
          </a:xfrm>
          <a:ln>
            <a:solidFill>
              <a:schemeClr val="tx1"/>
            </a:solidFill>
            <a:prstDash val="solid"/>
          </a:ln>
        </p:spPr>
        <p:txBody>
          <a:bodyPr>
            <a:normAutofit/>
          </a:bodyPr>
          <a:lstStyle/>
          <a:p>
            <a:pPr marL="457200" lvl="1" indent="0">
              <a:lnSpc>
                <a:spcPct val="60000"/>
              </a:lnSpc>
              <a:buNone/>
            </a:pPr>
            <a:endParaRPr lang="en-US" b="1" dirty="0" smtClean="0">
              <a:latin typeface="Arial" panose="020B0604020202020204" pitchFamily="34" charset="0"/>
              <a:cs typeface="Arial" panose="020B0604020202020204" pitchFamily="34" charset="0"/>
            </a:endParaRPr>
          </a:p>
          <a:p>
            <a:pPr marL="457200" lvl="1" indent="0">
              <a:lnSpc>
                <a:spcPct val="60000"/>
              </a:lnSpc>
              <a:buNone/>
            </a:pPr>
            <a:r>
              <a:rPr lang="en-US" b="1" dirty="0" smtClean="0">
                <a:latin typeface="Arial" panose="020B0604020202020204" pitchFamily="34" charset="0"/>
                <a:cs typeface="Arial" panose="020B0604020202020204" pitchFamily="34" charset="0"/>
              </a:rPr>
              <a:t>1. </a:t>
            </a:r>
            <a:r>
              <a:rPr lang="en-US" sz="2600" b="1" dirty="0" smtClean="0">
                <a:latin typeface="Arial" panose="020B0604020202020204" pitchFamily="34" charset="0"/>
                <a:cs typeface="Arial" panose="020B0604020202020204" pitchFamily="34" charset="0"/>
              </a:rPr>
              <a:t>Enhance </a:t>
            </a:r>
            <a:r>
              <a:rPr lang="en-US" sz="2600" b="1" dirty="0">
                <a:latin typeface="Arial" panose="020B0604020202020204" pitchFamily="34" charset="0"/>
                <a:cs typeface="Arial" panose="020B0604020202020204" pitchFamily="34" charset="0"/>
              </a:rPr>
              <a:t>the user </a:t>
            </a:r>
            <a:r>
              <a:rPr lang="en-US" sz="2600" b="1" dirty="0" smtClean="0">
                <a:latin typeface="Arial" panose="020B0604020202020204" pitchFamily="34" charset="0"/>
                <a:cs typeface="Arial" panose="020B0604020202020204" pitchFamily="34" charset="0"/>
              </a:rPr>
              <a:t>experience.</a:t>
            </a:r>
            <a:endParaRPr lang="en-US" sz="2600" b="1" dirty="0">
              <a:latin typeface="Arial" panose="020B0604020202020204" pitchFamily="34" charset="0"/>
              <a:cs typeface="Arial" panose="020B0604020202020204" pitchFamily="34" charset="0"/>
            </a:endParaRPr>
          </a:p>
          <a:p>
            <a:pPr lvl="1">
              <a:lnSpc>
                <a:spcPct val="60000"/>
              </a:lnSpc>
            </a:pPr>
            <a:endParaRPr lang="en-US" sz="2600" b="1" dirty="0">
              <a:latin typeface="Arial" panose="020B0604020202020204" pitchFamily="34" charset="0"/>
              <a:cs typeface="Arial" panose="020B0604020202020204" pitchFamily="34" charset="0"/>
            </a:endParaRPr>
          </a:p>
          <a:p>
            <a:pPr marL="457200" lvl="1" indent="0">
              <a:lnSpc>
                <a:spcPct val="60000"/>
              </a:lnSpc>
              <a:buNone/>
            </a:pPr>
            <a:r>
              <a:rPr lang="en-US" sz="2600" dirty="0">
                <a:latin typeface="Arial" panose="020B0604020202020204" pitchFamily="34" charset="0"/>
                <a:cs typeface="Arial" panose="020B0604020202020204" pitchFamily="34" charset="0"/>
              </a:rPr>
              <a:t>2. Cultivate and strengthen information </a:t>
            </a:r>
            <a:r>
              <a:rPr lang="en-US" sz="2600" dirty="0" smtClean="0">
                <a:latin typeface="Arial" panose="020B0604020202020204" pitchFamily="34" charset="0"/>
                <a:cs typeface="Arial" panose="020B0604020202020204" pitchFamily="34" charset="0"/>
              </a:rPr>
              <a:t>competencies.</a:t>
            </a:r>
            <a:endParaRPr lang="en-US" sz="2600" dirty="0">
              <a:latin typeface="Arial" panose="020B0604020202020204" pitchFamily="34" charset="0"/>
              <a:cs typeface="Arial" panose="020B0604020202020204" pitchFamily="34" charset="0"/>
            </a:endParaRPr>
          </a:p>
          <a:p>
            <a:pPr lvl="1">
              <a:lnSpc>
                <a:spcPct val="60000"/>
              </a:lnSpc>
            </a:pPr>
            <a:endParaRPr lang="en-US" sz="2600" dirty="0">
              <a:latin typeface="Arial" panose="020B0604020202020204" pitchFamily="34" charset="0"/>
              <a:cs typeface="Arial" panose="020B0604020202020204" pitchFamily="34" charset="0"/>
            </a:endParaRPr>
          </a:p>
          <a:p>
            <a:pPr marL="457200" lvl="1" indent="0">
              <a:lnSpc>
                <a:spcPct val="60000"/>
              </a:lnSpc>
              <a:buNone/>
            </a:pPr>
            <a:r>
              <a:rPr lang="en-US" sz="2600" b="1" dirty="0">
                <a:latin typeface="Arial" panose="020B0604020202020204" pitchFamily="34" charset="0"/>
                <a:cs typeface="Arial" panose="020B0604020202020204" pitchFamily="34" charset="0"/>
              </a:rPr>
              <a:t>3. Dynamically respond to users’ resource </a:t>
            </a:r>
            <a:r>
              <a:rPr lang="en-US" sz="2600" b="1" dirty="0" smtClean="0">
                <a:latin typeface="Arial" panose="020B0604020202020204" pitchFamily="34" charset="0"/>
                <a:cs typeface="Arial" panose="020B0604020202020204" pitchFamily="34" charset="0"/>
              </a:rPr>
              <a:t>needs.</a:t>
            </a:r>
            <a:endParaRPr lang="en-US" sz="2600" b="1" dirty="0">
              <a:latin typeface="Arial" panose="020B0604020202020204" pitchFamily="34" charset="0"/>
              <a:cs typeface="Arial" panose="020B0604020202020204" pitchFamily="34" charset="0"/>
            </a:endParaRPr>
          </a:p>
          <a:p>
            <a:pPr lvl="1">
              <a:lnSpc>
                <a:spcPct val="60000"/>
              </a:lnSpc>
            </a:pPr>
            <a:endParaRPr lang="en-US" sz="2600" b="1" dirty="0">
              <a:latin typeface="Arial" panose="020B0604020202020204" pitchFamily="34" charset="0"/>
              <a:cs typeface="Arial" panose="020B0604020202020204" pitchFamily="34" charset="0"/>
            </a:endParaRPr>
          </a:p>
          <a:p>
            <a:pPr marL="457200" lvl="1" indent="0">
              <a:lnSpc>
                <a:spcPct val="60000"/>
              </a:lnSpc>
              <a:buNone/>
            </a:pPr>
            <a:r>
              <a:rPr lang="en-US" sz="2600" b="1" dirty="0">
                <a:latin typeface="Arial" panose="020B0604020202020204" pitchFamily="34" charset="0"/>
                <a:cs typeface="Arial" panose="020B0604020202020204" pitchFamily="34" charset="0"/>
              </a:rPr>
              <a:t>4. Expand outreach and </a:t>
            </a:r>
            <a:r>
              <a:rPr lang="en-US" sz="2600" b="1" dirty="0" smtClean="0">
                <a:latin typeface="Arial" panose="020B0604020202020204" pitchFamily="34" charset="0"/>
                <a:cs typeface="Arial" panose="020B0604020202020204" pitchFamily="34" charset="0"/>
              </a:rPr>
              <a:t>engagement.</a:t>
            </a:r>
            <a:endParaRPr lang="en-US" sz="2600" b="1" dirty="0">
              <a:latin typeface="Arial" panose="020B0604020202020204" pitchFamily="34" charset="0"/>
              <a:cs typeface="Arial" panose="020B0604020202020204" pitchFamily="34" charset="0"/>
            </a:endParaRPr>
          </a:p>
          <a:p>
            <a:pPr lvl="1">
              <a:lnSpc>
                <a:spcPct val="60000"/>
              </a:lnSpc>
            </a:pPr>
            <a:endParaRPr lang="en-US" sz="2600" b="1" dirty="0">
              <a:latin typeface="Arial" panose="020B0604020202020204" pitchFamily="34" charset="0"/>
              <a:cs typeface="Arial" panose="020B0604020202020204" pitchFamily="34" charset="0"/>
            </a:endParaRPr>
          </a:p>
          <a:p>
            <a:pPr marL="457200" lvl="1" indent="0">
              <a:lnSpc>
                <a:spcPct val="60000"/>
              </a:lnSpc>
              <a:buNone/>
            </a:pPr>
            <a:r>
              <a:rPr lang="en-US" sz="2600" dirty="0">
                <a:latin typeface="Arial" panose="020B0604020202020204" pitchFamily="34" charset="0"/>
                <a:cs typeface="Arial" panose="020B0604020202020204" pitchFamily="34" charset="0"/>
              </a:rPr>
              <a:t>5. Become the campus nexus for scholarly </a:t>
            </a:r>
            <a:r>
              <a:rPr lang="en-US" sz="2600" dirty="0" smtClean="0">
                <a:latin typeface="Arial" panose="020B0604020202020204" pitchFamily="34" charset="0"/>
                <a:cs typeface="Arial" panose="020B0604020202020204" pitchFamily="34" charset="0"/>
              </a:rPr>
              <a:t>communication.</a:t>
            </a:r>
            <a:endParaRPr lang="en-US" sz="2600" dirty="0">
              <a:latin typeface="Arial" panose="020B0604020202020204" pitchFamily="34" charset="0"/>
              <a:cs typeface="Arial" panose="020B0604020202020204" pitchFamily="34" charset="0"/>
            </a:endParaRPr>
          </a:p>
          <a:p>
            <a:pPr lvl="1">
              <a:lnSpc>
                <a:spcPct val="60000"/>
              </a:lnSpc>
            </a:pPr>
            <a:endParaRPr lang="en-US" sz="2600" dirty="0">
              <a:latin typeface="Arial" panose="020B0604020202020204" pitchFamily="34" charset="0"/>
              <a:cs typeface="Arial" panose="020B0604020202020204" pitchFamily="34" charset="0"/>
            </a:endParaRPr>
          </a:p>
          <a:p>
            <a:pPr marL="457200" lvl="1" indent="0">
              <a:lnSpc>
                <a:spcPct val="60000"/>
              </a:lnSpc>
              <a:buNone/>
            </a:pPr>
            <a:r>
              <a:rPr lang="en-US" sz="2600" b="1" dirty="0">
                <a:latin typeface="Arial" panose="020B0604020202020204" pitchFamily="34" charset="0"/>
                <a:cs typeface="Arial" panose="020B0604020202020204" pitchFamily="34" charset="0"/>
              </a:rPr>
              <a:t>6. Commit to career development for all library </a:t>
            </a:r>
            <a:r>
              <a:rPr lang="en-US" sz="2600" b="1" dirty="0" smtClean="0">
                <a:latin typeface="Arial" panose="020B0604020202020204" pitchFamily="34" charset="0"/>
                <a:cs typeface="Arial" panose="020B0604020202020204" pitchFamily="34" charset="0"/>
              </a:rPr>
              <a:t>staff.</a:t>
            </a:r>
            <a:endParaRPr lang="en-US" sz="2600" b="1" dirty="0">
              <a:latin typeface="Arial" panose="020B0604020202020204" pitchFamily="34" charset="0"/>
              <a:cs typeface="Arial" panose="020B0604020202020204" pitchFamily="34" charset="0"/>
            </a:endParaRPr>
          </a:p>
          <a:p>
            <a:pPr lvl="1">
              <a:lnSpc>
                <a:spcPct val="60000"/>
              </a:lnSpc>
            </a:pPr>
            <a:endParaRPr lang="en-US" sz="2600" b="1" dirty="0">
              <a:latin typeface="Arial" panose="020B0604020202020204" pitchFamily="34" charset="0"/>
              <a:cs typeface="Arial" panose="020B0604020202020204" pitchFamily="34" charset="0"/>
            </a:endParaRPr>
          </a:p>
          <a:p>
            <a:pPr marL="457200" lvl="1" indent="0">
              <a:lnSpc>
                <a:spcPct val="60000"/>
              </a:lnSpc>
              <a:buNone/>
            </a:pPr>
            <a:r>
              <a:rPr lang="en-US" sz="2600" dirty="0">
                <a:latin typeface="Arial" panose="020B0604020202020204" pitchFamily="34" charset="0"/>
                <a:cs typeface="Arial" panose="020B0604020202020204" pitchFamily="34" charset="0"/>
              </a:rPr>
              <a:t>7. Formalize library </a:t>
            </a:r>
            <a:r>
              <a:rPr lang="en-US" sz="2600" dirty="0" smtClean="0">
                <a:latin typeface="Arial" panose="020B0604020202020204" pitchFamily="34" charset="0"/>
                <a:cs typeface="Arial" panose="020B0604020202020204" pitchFamily="34" charset="0"/>
              </a:rPr>
              <a:t>development.</a:t>
            </a:r>
            <a:endParaRPr lang="en-US" sz="26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3360446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1" y="136478"/>
            <a:ext cx="10014649" cy="641444"/>
          </a:xfrm>
        </p:spPr>
        <p:txBody>
          <a:bodyPr>
            <a:normAutofit fontScale="90000"/>
          </a:bodyPr>
          <a:lstStyle/>
          <a:p>
            <a:pPr algn="ctr"/>
            <a:r>
              <a:rPr lang="en-US" sz="3600" u="sng" dirty="0" smtClean="0">
                <a:latin typeface="Arial" panose="020B0604020202020204" pitchFamily="34" charset="0"/>
                <a:cs typeface="Arial" panose="020B0604020202020204" pitchFamily="34" charset="0"/>
              </a:rPr>
              <a:t/>
            </a:r>
            <a:br>
              <a:rPr lang="en-US" sz="3600" u="sng" dirty="0" smtClean="0">
                <a:latin typeface="Arial" panose="020B0604020202020204" pitchFamily="34" charset="0"/>
                <a:cs typeface="Arial" panose="020B0604020202020204" pitchFamily="34" charset="0"/>
              </a:rPr>
            </a:br>
            <a:r>
              <a:rPr lang="en-US" sz="3100" u="sng" dirty="0" smtClean="0">
                <a:latin typeface="Arial" panose="020B0604020202020204" pitchFamily="34" charset="0"/>
                <a:cs typeface="Arial" panose="020B0604020202020204" pitchFamily="34" charset="0"/>
              </a:rPr>
              <a:t>LibQUAL+ Survey </a:t>
            </a:r>
            <a:r>
              <a:rPr lang="en-US" sz="3100" u="sng" dirty="0">
                <a:latin typeface="Arial" panose="020B0604020202020204" pitchFamily="34" charset="0"/>
                <a:cs typeface="Arial" panose="020B0604020202020204" pitchFamily="34" charset="0"/>
              </a:rPr>
              <a:t>comments : </a:t>
            </a:r>
            <a:r>
              <a:rPr lang="en-US" sz="3100" u="sng" dirty="0" smtClean="0">
                <a:latin typeface="Arial" panose="020B0604020202020204" pitchFamily="34" charset="0"/>
                <a:cs typeface="Arial" panose="020B0604020202020204" pitchFamily="34" charset="0"/>
              </a:rPr>
              <a:t>analysis, findings, observations</a:t>
            </a:r>
            <a:r>
              <a:rPr lang="en-US" u="sng" dirty="0">
                <a:latin typeface="Arial" panose="020B0604020202020204" pitchFamily="34" charset="0"/>
                <a:cs typeface="Arial" panose="020B0604020202020204" pitchFamily="34" charset="0"/>
              </a:rPr>
              <a:t/>
            </a:r>
            <a:br>
              <a:rPr lang="en-US" u="sng"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272955" y="968991"/>
            <a:ext cx="11080845" cy="5207972"/>
          </a:xfrm>
        </p:spPr>
        <p:txBody>
          <a:bodyPr>
            <a:normAutofit fontScale="92500" lnSpcReduction="10000"/>
          </a:bodyPr>
          <a:lstStyle/>
          <a:p>
            <a:pPr marL="342900" indent="-3429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703 Survey respondents – 283 provided comments:</a:t>
            </a:r>
          </a:p>
          <a:p>
            <a:pPr marL="914400" lvl="2" indent="0">
              <a:buNone/>
            </a:pPr>
            <a:r>
              <a:rPr lang="en-US" sz="2600" dirty="0" smtClean="0">
                <a:latin typeface="Arial" panose="020B0604020202020204" pitchFamily="34" charset="0"/>
                <a:cs typeface="Arial" panose="020B0604020202020204" pitchFamily="34" charset="0"/>
              </a:rPr>
              <a:t>22 </a:t>
            </a:r>
            <a:r>
              <a:rPr lang="en-US" sz="2600" dirty="0">
                <a:latin typeface="Arial" panose="020B0604020202020204" pitchFamily="34" charset="0"/>
                <a:cs typeface="Arial" panose="020B0604020202020204" pitchFamily="34" charset="0"/>
              </a:rPr>
              <a:t>faculty, 73 graduate students, 188 undergraduates</a:t>
            </a:r>
          </a:p>
          <a:p>
            <a:pPr marL="342900" indent="-342900">
              <a:buFont typeface="Arial" panose="020B0604020202020204" pitchFamily="34" charset="0"/>
              <a:buChar char="•"/>
            </a:pPr>
            <a:endParaRPr lang="en-US" sz="26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Adapted </a:t>
            </a:r>
            <a:r>
              <a:rPr lang="en-US" sz="2600" dirty="0">
                <a:latin typeface="Arial" panose="020B0604020202020204" pitchFamily="34" charset="0"/>
                <a:cs typeface="Arial" panose="020B0604020202020204" pitchFamily="34" charset="0"/>
              </a:rPr>
              <a:t>Brown University Library’s “Methodology for Coding Qualitative Data (User Comments</a:t>
            </a:r>
            <a:r>
              <a:rPr lang="en-US" sz="2600" dirty="0" smtClean="0">
                <a:latin typeface="Arial" panose="020B0604020202020204" pitchFamily="34" charset="0"/>
                <a:cs typeface="Arial" panose="020B0604020202020204" pitchFamily="34" charset="0"/>
              </a:rPr>
              <a:t>)”</a:t>
            </a:r>
            <a:r>
              <a:rPr lang="en-US" sz="2600" baseline="30000" dirty="0" smtClean="0">
                <a:latin typeface="Arial" panose="020B0604020202020204" pitchFamily="34" charset="0"/>
                <a:cs typeface="Arial" panose="020B0604020202020204" pitchFamily="34" charset="0"/>
              </a:rPr>
              <a:t> </a:t>
            </a:r>
            <a:r>
              <a:rPr lang="en-US" sz="2600" dirty="0" smtClean="0">
                <a:latin typeface="Arial" panose="020B0604020202020204" pitchFamily="34" charset="0"/>
                <a:cs typeface="Arial" panose="020B0604020202020204" pitchFamily="34" charset="0"/>
              </a:rPr>
              <a:t> (Brown University Library 2005)</a:t>
            </a:r>
          </a:p>
          <a:p>
            <a:pPr marL="342900" indent="-342900">
              <a:buFont typeface="Arial" panose="020B0604020202020204" pitchFamily="34" charset="0"/>
              <a:buChar char="•"/>
            </a:pPr>
            <a:endParaRPr lang="en-US" sz="26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Analyzed </a:t>
            </a:r>
            <a:r>
              <a:rPr lang="en-US" sz="2600" dirty="0">
                <a:latin typeface="Arial" panose="020B0604020202020204" pitchFamily="34" charset="0"/>
                <a:cs typeface="Arial" panose="020B0604020202020204" pitchFamily="34" charset="0"/>
              </a:rPr>
              <a:t>multiple </a:t>
            </a:r>
            <a:r>
              <a:rPr lang="en-US" sz="2600" dirty="0" smtClean="0">
                <a:latin typeface="Arial" panose="020B0604020202020204" pitchFamily="34" charset="0"/>
                <a:cs typeface="Arial" panose="020B0604020202020204" pitchFamily="34" charset="0"/>
              </a:rPr>
              <a:t>ways</a:t>
            </a:r>
          </a:p>
          <a:p>
            <a:pPr marL="800100" lvl="1" indent="-342900">
              <a:buFont typeface="Arial" panose="020B0604020202020204" pitchFamily="34" charset="0"/>
              <a:buChar char="•"/>
            </a:pPr>
            <a:r>
              <a:rPr lang="en-US" sz="2600" dirty="0">
                <a:latin typeface="Arial" panose="020B0604020202020204" pitchFamily="34" charset="0"/>
                <a:cs typeface="Arial" panose="020B0604020202020204" pitchFamily="34" charset="0"/>
              </a:rPr>
              <a:t>Category </a:t>
            </a:r>
            <a:r>
              <a:rPr lang="en-US" sz="2600" dirty="0" smtClean="0">
                <a:latin typeface="Arial" panose="020B0604020202020204" pitchFamily="34" charset="0"/>
                <a:cs typeface="Arial" panose="020B0604020202020204" pitchFamily="34" charset="0"/>
              </a:rPr>
              <a:t>(use, web </a:t>
            </a:r>
            <a:r>
              <a:rPr lang="en-US" sz="2600" dirty="0">
                <a:latin typeface="Arial" panose="020B0604020202020204" pitchFamily="34" charset="0"/>
                <a:cs typeface="Arial" panose="020B0604020202020204" pitchFamily="34" charset="0"/>
              </a:rPr>
              <a:t>site, online content, furnishings, hours, etc.)</a:t>
            </a:r>
          </a:p>
          <a:p>
            <a:pPr marL="800100" lvl="1" indent="-3429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LibQUAL+ Survey dimension (Library as Place, Information Control, Affect of Service) (Association of Research Libraries 2018, 20)</a:t>
            </a:r>
            <a:endParaRPr lang="en-US" sz="26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User </a:t>
            </a:r>
            <a:r>
              <a:rPr lang="en-US" sz="2600" dirty="0">
                <a:latin typeface="Arial" panose="020B0604020202020204" pitchFamily="34" charset="0"/>
                <a:cs typeface="Arial" panose="020B0604020202020204" pitchFamily="34" charset="0"/>
              </a:rPr>
              <a:t>group:</a:t>
            </a:r>
          </a:p>
          <a:p>
            <a:pPr marL="1257300" lvl="2" indent="-342900">
              <a:buFont typeface="Arial" panose="020B0604020202020204" pitchFamily="34" charset="0"/>
              <a:buChar char="•"/>
            </a:pPr>
            <a:r>
              <a:rPr lang="en-US" sz="2600" dirty="0">
                <a:latin typeface="Arial" panose="020B0604020202020204" pitchFamily="34" charset="0"/>
                <a:cs typeface="Arial" panose="020B0604020202020204" pitchFamily="34" charset="0"/>
              </a:rPr>
              <a:t>Faculty – online content, customer service</a:t>
            </a:r>
          </a:p>
          <a:p>
            <a:pPr marL="1257300" lvl="2" indent="-342900">
              <a:buFont typeface="Arial" panose="020B0604020202020204" pitchFamily="34" charset="0"/>
              <a:buChar char="•"/>
            </a:pPr>
            <a:r>
              <a:rPr lang="en-US" sz="2600" dirty="0">
                <a:latin typeface="Arial" panose="020B0604020202020204" pitchFamily="34" charset="0"/>
                <a:cs typeface="Arial" panose="020B0604020202020204" pitchFamily="34" charset="0"/>
              </a:rPr>
              <a:t>Graduate students – online content, ambiance, use</a:t>
            </a:r>
          </a:p>
          <a:p>
            <a:pPr marL="1257300" lvl="2" indent="-342900">
              <a:buFont typeface="Arial" panose="020B0604020202020204" pitchFamily="34" charset="0"/>
              <a:buChar char="•"/>
            </a:pPr>
            <a:r>
              <a:rPr lang="en-US" sz="2600" dirty="0">
                <a:latin typeface="Arial" panose="020B0604020202020204" pitchFamily="34" charset="0"/>
                <a:cs typeface="Arial" panose="020B0604020202020204" pitchFamily="34" charset="0"/>
              </a:rPr>
              <a:t>Undergraduates – use, ambiance</a:t>
            </a:r>
          </a:p>
          <a:p>
            <a:pPr marL="800100" lvl="1"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94638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642" y="196553"/>
            <a:ext cx="10827522" cy="564023"/>
          </a:xfrm>
        </p:spPr>
        <p:txBody>
          <a:bodyPr>
            <a:normAutofit/>
          </a:bodyPr>
          <a:lstStyle/>
          <a:p>
            <a:r>
              <a:rPr lang="en-US" sz="2800" dirty="0" smtClean="0"/>
              <a:t>LibQUAL+ Survey comments continued…</a:t>
            </a:r>
            <a:endParaRPr lang="en-US" sz="2800" dirty="0"/>
          </a:p>
        </p:txBody>
      </p:sp>
      <p:sp>
        <p:nvSpPr>
          <p:cNvPr id="3" name="Content Placeholder 2"/>
          <p:cNvSpPr>
            <a:spLocks noGrp="1"/>
          </p:cNvSpPr>
          <p:nvPr>
            <p:ph idx="1"/>
          </p:nvPr>
        </p:nvSpPr>
        <p:spPr>
          <a:xfrm>
            <a:off x="119641" y="1076770"/>
            <a:ext cx="11750467" cy="5100193"/>
          </a:xfrm>
        </p:spPr>
        <p:txBody>
          <a:bodyPr>
            <a:normAutofit fontScale="92500" lnSpcReduction="10000"/>
          </a:bodyPr>
          <a:lstStyle/>
          <a:p>
            <a:r>
              <a:rPr lang="en-US" sz="2400" b="1" dirty="0">
                <a:latin typeface="Arial" panose="020B0604020202020204" pitchFamily="34" charset="0"/>
                <a:cs typeface="Arial" panose="020B0604020202020204" pitchFamily="34" charset="0"/>
              </a:rPr>
              <a:t>Use:  </a:t>
            </a:r>
            <a:r>
              <a:rPr lang="en-US" sz="2400" dirty="0">
                <a:latin typeface="Arial" panose="020B0604020202020204" pitchFamily="34" charset="0"/>
                <a:cs typeface="Arial" panose="020B0604020202020204" pitchFamily="34" charset="0"/>
              </a:rPr>
              <a:t>“references to how the user works and uses (or would like to work and use) the physical space.  It is also used to refer to the overall quality of the work environment” (Brown University Library 2005, 2</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Ambiance:</a:t>
            </a:r>
            <a:r>
              <a:rPr lang="en-US" sz="2400" dirty="0">
                <a:latin typeface="Arial" panose="020B0604020202020204" pitchFamily="34" charset="0"/>
                <a:cs typeface="Arial" panose="020B0604020202020204" pitchFamily="34" charset="0"/>
              </a:rPr>
              <a:t>  “references to environment and atmosphere of the library, often an ambiguous emotional comment” (Brown University Library 2005, 2</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0" indent="0">
              <a:buNone/>
            </a:pPr>
            <a:r>
              <a:rPr lang="en-US" sz="2400" dirty="0">
                <a:latin typeface="Arial" panose="020B0604020202020204" pitchFamily="34" charset="0"/>
                <a:cs typeface="Arial" panose="020B0604020202020204" pitchFamily="34" charset="0"/>
              </a:rPr>
              <a:t>	- includes quiet and noise comments</a:t>
            </a:r>
          </a:p>
          <a:p>
            <a:endParaRPr lang="en-US" sz="240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Goal 1. Enhance the user experience </a:t>
            </a:r>
            <a:r>
              <a:rPr lang="en-US" sz="2400" dirty="0">
                <a:latin typeface="Arial" panose="020B0604020202020204" pitchFamily="34" charset="0"/>
                <a:cs typeface="Arial" panose="020B0604020202020204" pitchFamily="34" charset="0"/>
              </a:rPr>
              <a:t>(includes access and </a:t>
            </a:r>
            <a:r>
              <a:rPr lang="en-US" sz="2400" dirty="0" smtClean="0">
                <a:latin typeface="Arial" panose="020B0604020202020204" pitchFamily="34" charset="0"/>
                <a:cs typeface="Arial" panose="020B0604020202020204" pitchFamily="34" charset="0"/>
              </a:rPr>
              <a:t>research services</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physical space</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digital environment</a:t>
            </a:r>
            <a:r>
              <a:rPr lang="en-US" sz="2400" dirty="0">
                <a:latin typeface="Arial" panose="020B0604020202020204" pitchFamily="34" charset="0"/>
                <a:cs typeface="Arial" panose="020B0604020202020204" pitchFamily="34" charset="0"/>
              </a:rPr>
              <a:t>)</a:t>
            </a:r>
          </a:p>
          <a:p>
            <a:pPr marL="800100" lvl="1" indent="-342900">
              <a:buFont typeface="Wingdings" panose="05000000000000000000" pitchFamily="2" charset="2"/>
              <a:buChar char="Ø"/>
            </a:pPr>
            <a:r>
              <a:rPr lang="en-US" dirty="0">
                <a:latin typeface="Arial" panose="020B0604020202020204" pitchFamily="34" charset="0"/>
                <a:cs typeface="Arial" panose="020B0604020202020204" pitchFamily="34" charset="0"/>
              </a:rPr>
              <a:t>  Building renovation – Building Advisory Committee (B.A.C.) </a:t>
            </a:r>
            <a:r>
              <a:rPr lang="en-US" dirty="0" smtClean="0">
                <a:latin typeface="Arial" panose="020B0604020202020204" pitchFamily="34" charset="0"/>
                <a:cs typeface="Arial" panose="020B0604020202020204" pitchFamily="34" charset="0"/>
              </a:rPr>
              <a:t>document (Buljung 2018)</a:t>
            </a:r>
            <a:endParaRPr lang="en-US" dirty="0">
              <a:latin typeface="Arial" panose="020B0604020202020204" pitchFamily="34" charset="0"/>
              <a:cs typeface="Arial" panose="020B0604020202020204" pitchFamily="34" charset="0"/>
            </a:endParaRPr>
          </a:p>
          <a:p>
            <a:pPr lvl="1">
              <a:buFont typeface="Wingdings" pitchFamily="2" charset="2"/>
              <a:buChar char="Ø"/>
            </a:pPr>
            <a:r>
              <a:rPr lang="en-US" dirty="0">
                <a:latin typeface="Arial" panose="020B0604020202020204" pitchFamily="34" charset="0"/>
                <a:cs typeface="Arial" panose="020B0604020202020204" pitchFamily="34" charset="0"/>
              </a:rPr>
              <a:t>   Work and study space – collaborative and individual</a:t>
            </a:r>
          </a:p>
          <a:p>
            <a:pPr lvl="1">
              <a:buFont typeface="Wingdings" pitchFamily="2" charset="2"/>
              <a:buChar char="Ø"/>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Comfort - furnishings</a:t>
            </a:r>
            <a:r>
              <a:rPr lang="en-US" dirty="0">
                <a:latin typeface="Arial" panose="020B0604020202020204" pitchFamily="34" charset="0"/>
                <a:cs typeface="Arial" panose="020B0604020202020204" pitchFamily="34" charset="0"/>
              </a:rPr>
              <a:t>, lighting, temperature</a:t>
            </a:r>
          </a:p>
          <a:p>
            <a:pPr lvl="1">
              <a:buFont typeface="Wingdings" pitchFamily="2" charset="2"/>
              <a:buChar char="Ø"/>
            </a:pPr>
            <a:r>
              <a:rPr lang="en-US" dirty="0">
                <a:latin typeface="Arial" panose="020B0604020202020204" pitchFamily="34" charset="0"/>
                <a:cs typeface="Arial" panose="020B0604020202020204" pitchFamily="34" charset="0"/>
              </a:rPr>
              <a:t>   Outlets and computers</a:t>
            </a:r>
          </a:p>
          <a:p>
            <a:pPr lvl="1">
              <a:buFont typeface="Wingdings" pitchFamily="2" charset="2"/>
              <a:buChar char="Ø"/>
            </a:pPr>
            <a:r>
              <a:rPr lang="en-US" dirty="0">
                <a:latin typeface="Arial" panose="020B0604020202020204" pitchFamily="34" charset="0"/>
                <a:cs typeface="Arial" panose="020B0604020202020204" pitchFamily="34" charset="0"/>
              </a:rPr>
              <a:t>   More tech in study rooms (presentations)</a:t>
            </a:r>
          </a:p>
        </p:txBody>
      </p:sp>
    </p:spTree>
    <p:extLst>
      <p:ext uri="{BB962C8B-B14F-4D97-AF65-F5344CB8AC3E}">
        <p14:creationId xmlns:p14="http://schemas.microsoft.com/office/powerpoint/2010/main" val="980002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389" y="147411"/>
            <a:ext cx="10857411" cy="703098"/>
          </a:xfrm>
        </p:spPr>
        <p:txBody>
          <a:bodyPr>
            <a:normAutofit/>
          </a:bodyPr>
          <a:lstStyle/>
          <a:p>
            <a:r>
              <a:rPr lang="en-US" sz="2800" dirty="0" smtClean="0"/>
              <a:t>LibQUAL+ Survey comments – connections to Goals 3, 4, and 6</a:t>
            </a:r>
            <a:endParaRPr lang="en-US" sz="2800" dirty="0"/>
          </a:p>
        </p:txBody>
      </p:sp>
      <p:sp>
        <p:nvSpPr>
          <p:cNvPr id="3" name="Content Placeholder 2"/>
          <p:cNvSpPr>
            <a:spLocks noGrp="1"/>
          </p:cNvSpPr>
          <p:nvPr>
            <p:ph idx="1"/>
          </p:nvPr>
        </p:nvSpPr>
        <p:spPr>
          <a:xfrm>
            <a:off x="675118" y="1068224"/>
            <a:ext cx="10678682" cy="5108739"/>
          </a:xfrm>
        </p:spPr>
        <p:txBody>
          <a:bodyPr/>
          <a:lstStyle/>
          <a:p>
            <a:r>
              <a:rPr lang="en-US" dirty="0" smtClean="0"/>
              <a:t>Goal 3. Dynamically respond to users’ resource needs</a:t>
            </a:r>
          </a:p>
          <a:p>
            <a:pPr lvl="1"/>
            <a:r>
              <a:rPr lang="en-US" dirty="0" smtClean="0"/>
              <a:t>Undergraduates – happiest with collections and e-resources</a:t>
            </a:r>
          </a:p>
          <a:p>
            <a:pPr lvl="1"/>
            <a:r>
              <a:rPr lang="en-US" dirty="0" smtClean="0"/>
              <a:t>Faculty and graduate students – more negative than positive comments</a:t>
            </a:r>
          </a:p>
          <a:p>
            <a:pPr marL="457200" lvl="1" indent="0">
              <a:buNone/>
            </a:pPr>
            <a:endParaRPr lang="en-US" dirty="0"/>
          </a:p>
          <a:p>
            <a:r>
              <a:rPr lang="en-US" dirty="0" smtClean="0"/>
              <a:t>Goal 4. Expand outreach and engagement</a:t>
            </a:r>
          </a:p>
          <a:p>
            <a:pPr lvl="1"/>
            <a:r>
              <a:rPr lang="en-US" dirty="0"/>
              <a:t>Social media!  Campus events! </a:t>
            </a:r>
            <a:r>
              <a:rPr lang="en-US" dirty="0" smtClean="0"/>
              <a:t> Marketing </a:t>
            </a:r>
            <a:r>
              <a:rPr lang="en-US" dirty="0"/>
              <a:t>&amp; </a:t>
            </a:r>
            <a:r>
              <a:rPr lang="en-US" dirty="0" smtClean="0"/>
              <a:t>Communication!</a:t>
            </a:r>
            <a:endParaRPr lang="en-US" dirty="0"/>
          </a:p>
          <a:p>
            <a:pPr lvl="1"/>
            <a:r>
              <a:rPr lang="en-US" dirty="0" smtClean="0"/>
              <a:t>Some positive comments addressing new services, technology, new resources</a:t>
            </a:r>
          </a:p>
          <a:p>
            <a:endParaRPr lang="en-US" dirty="0"/>
          </a:p>
          <a:p>
            <a:r>
              <a:rPr lang="en-US" dirty="0" smtClean="0"/>
              <a:t>Goal 6. Commit to career development for all library staff</a:t>
            </a:r>
          </a:p>
          <a:p>
            <a:pPr lvl="1"/>
            <a:r>
              <a:rPr lang="en-US" dirty="0" smtClean="0"/>
              <a:t>Customer service, professional development</a:t>
            </a:r>
          </a:p>
          <a:p>
            <a:pPr marL="914400" lvl="2" indent="0">
              <a:buNone/>
            </a:pPr>
            <a:endParaRPr lang="en-US" sz="2400" dirty="0" smtClean="0"/>
          </a:p>
          <a:p>
            <a:pPr marL="914400" lvl="2" indent="0">
              <a:buNone/>
            </a:pPr>
            <a:endParaRPr lang="en-US" dirty="0"/>
          </a:p>
        </p:txBody>
      </p:sp>
    </p:spTree>
    <p:extLst>
      <p:ext uri="{BB962C8B-B14F-4D97-AF65-F5344CB8AC3E}">
        <p14:creationId xmlns:p14="http://schemas.microsoft.com/office/powerpoint/2010/main" val="679137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Core Questions and Local Questions</a:t>
            </a:r>
          </a:p>
        </p:txBody>
      </p:sp>
      <p:sp>
        <p:nvSpPr>
          <p:cNvPr id="3" name="Content Placeholder 2"/>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The Strategic Plan goals and initiatives were examined and links drawn to LibQUAL+ Survey core questions and the Local questions.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Used </a:t>
            </a:r>
            <a:r>
              <a:rPr lang="en-US" dirty="0">
                <a:latin typeface="Arial" panose="020B0604020202020204" pitchFamily="34" charset="0"/>
                <a:cs typeface="Arial" panose="020B0604020202020204" pitchFamily="34" charset="0"/>
              </a:rPr>
              <a:t>the superiority mean for questions to show trends over the last three LibQUAL+ Surveys in 2011, 2014 and 2018 and indicate improvements or problems in services.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Local questions were specific to the 2018 survey and developed in the light of the Strategic Plan. </a:t>
            </a:r>
          </a:p>
          <a:p>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3111976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011D2-679F-4028-95FA-375B8FE7FAAB}"/>
              </a:ext>
            </a:extLst>
          </p:cNvPr>
          <p:cNvSpPr>
            <a:spLocks noGrp="1"/>
          </p:cNvSpPr>
          <p:nvPr>
            <p:ph type="title"/>
          </p:nvPr>
        </p:nvSpPr>
        <p:spPr>
          <a:xfrm>
            <a:off x="267286" y="365126"/>
            <a:ext cx="11535508" cy="781750"/>
          </a:xfrm>
        </p:spPr>
        <p:txBody>
          <a:bodyPr>
            <a:noAutofit/>
          </a:bodyPr>
          <a:lstStyle/>
          <a:p>
            <a:r>
              <a:rPr lang="en-US" sz="2800" dirty="0"/>
              <a:t>Local Questions 2018 </a:t>
            </a:r>
            <a:br>
              <a:rPr lang="en-US" sz="2800" dirty="0"/>
            </a:br>
            <a:r>
              <a:rPr lang="en-US" sz="2800" dirty="0"/>
              <a:t>Comparison of Undergraduate, Graduate and Faculty Superiority Mean</a:t>
            </a:r>
          </a:p>
        </p:txBody>
      </p:sp>
      <p:graphicFrame>
        <p:nvGraphicFramePr>
          <p:cNvPr id="4" name="Content Placeholder 3">
            <a:extLst>
              <a:ext uri="{FF2B5EF4-FFF2-40B4-BE49-F238E27FC236}">
                <a16:creationId xmlns:a16="http://schemas.microsoft.com/office/drawing/2014/main" id="{54B16237-67F9-4EB3-8CEE-45026311352F}"/>
              </a:ext>
            </a:extLst>
          </p:cNvPr>
          <p:cNvGraphicFramePr>
            <a:graphicFrameLocks noGrp="1"/>
          </p:cNvGraphicFramePr>
          <p:nvPr>
            <p:ph idx="1"/>
            <p:extLst/>
          </p:nvPr>
        </p:nvGraphicFramePr>
        <p:xfrm>
          <a:off x="838200" y="1146876"/>
          <a:ext cx="10515600" cy="50300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57080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7651"/>
          </a:xfrm>
        </p:spPr>
        <p:txBody>
          <a:bodyPr>
            <a:normAutofit fontScale="90000"/>
          </a:bodyPr>
          <a:lstStyle/>
          <a:p>
            <a:r>
              <a:rPr lang="en-US" sz="3200" dirty="0"/>
              <a:t>How the LibQUAL+ Survey </a:t>
            </a:r>
            <a:r>
              <a:rPr lang="en-US" sz="3200" dirty="0" smtClean="0"/>
              <a:t>core questions </a:t>
            </a:r>
            <a:r>
              <a:rPr lang="en-US" sz="3200" dirty="0"/>
              <a:t>linked to the </a:t>
            </a:r>
            <a:r>
              <a:rPr lang="en-US" sz="3200" dirty="0" smtClean="0"/>
              <a:t>Library’s Strategic </a:t>
            </a:r>
            <a:r>
              <a:rPr lang="en-US" sz="3200" dirty="0"/>
              <a:t>Plan </a:t>
            </a:r>
            <a:r>
              <a:rPr lang="en-US" sz="3200" dirty="0" smtClean="0"/>
              <a:t>goals</a:t>
            </a:r>
            <a:endParaRPr lang="en-US" sz="3200" dirty="0"/>
          </a:p>
        </p:txBody>
      </p:sp>
      <p:sp>
        <p:nvSpPr>
          <p:cNvPr id="7" name="Content Placeholder 6"/>
          <p:cNvSpPr>
            <a:spLocks noGrp="1"/>
          </p:cNvSpPr>
          <p:nvPr>
            <p:ph idx="1"/>
          </p:nvPr>
        </p:nvSpPr>
        <p:spPr/>
        <p:txBody>
          <a:bodyPr>
            <a:normAutofit/>
          </a:bodyPr>
          <a:lstStyle/>
          <a:p>
            <a:r>
              <a:rPr lang="en-US" sz="2400" dirty="0"/>
              <a:t>The Strategic Plan Goal to </a:t>
            </a:r>
            <a:r>
              <a:rPr lang="en-US" sz="2400" i="1" dirty="0"/>
              <a:t>Enhance the User Experience </a:t>
            </a:r>
            <a:r>
              <a:rPr lang="en-US" sz="2400" dirty="0"/>
              <a:t>is addressed in the Affect of Services questions 4-9 and most of the Information Control questions.</a:t>
            </a:r>
          </a:p>
          <a:p>
            <a:endParaRPr lang="en-US" sz="2400" dirty="0"/>
          </a:p>
          <a:p>
            <a:r>
              <a:rPr lang="en-US" sz="2400" dirty="0"/>
              <a:t>The Strategic Plan Goal to </a:t>
            </a:r>
            <a:r>
              <a:rPr lang="en-US" sz="2400" i="1" dirty="0"/>
              <a:t>Commit to Career Development for all Library Staff</a:t>
            </a:r>
            <a:r>
              <a:rPr lang="en-US" sz="2400" dirty="0"/>
              <a:t> is informed by most of the Affect of Services questions concerning  customer service.</a:t>
            </a:r>
          </a:p>
          <a:p>
            <a:endParaRPr lang="en-US" sz="2400" dirty="0"/>
          </a:p>
          <a:p>
            <a:r>
              <a:rPr lang="en-US" sz="2400" dirty="0"/>
              <a:t>The Strategic Plan Goal to </a:t>
            </a:r>
            <a:r>
              <a:rPr lang="en-US" sz="2400" i="1" dirty="0"/>
              <a:t>Expand Outreach and Engagement </a:t>
            </a:r>
            <a:r>
              <a:rPr lang="en-US" sz="2400" dirty="0"/>
              <a:t>is related to one question in Affect of Service.</a:t>
            </a:r>
          </a:p>
          <a:p>
            <a:endParaRPr lang="en-US" sz="2400" dirty="0"/>
          </a:p>
        </p:txBody>
      </p:sp>
    </p:spTree>
    <p:extLst>
      <p:ext uri="{BB962C8B-B14F-4D97-AF65-F5344CB8AC3E}">
        <p14:creationId xmlns:p14="http://schemas.microsoft.com/office/powerpoint/2010/main" val="502827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TotalTime>
  <Words>1241</Words>
  <Application>Microsoft Office PowerPoint</Application>
  <PresentationFormat>Widescreen</PresentationFormat>
  <Paragraphs>125</Paragraphs>
  <Slides>17</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Office Theme</vt:lpstr>
      <vt:lpstr>Using the LibQUAL+ Survey to Inform Strategic Planning</vt:lpstr>
      <vt:lpstr>Introduction and Background</vt:lpstr>
      <vt:lpstr>Strategic Plan Goals (Arthur Lakes Library 2017):</vt:lpstr>
      <vt:lpstr> LibQUAL+ Survey comments : analysis, findings, observations </vt:lpstr>
      <vt:lpstr>LibQUAL+ Survey comments continued…</vt:lpstr>
      <vt:lpstr>LibQUAL+ Survey comments – connections to Goals 3, 4, and 6</vt:lpstr>
      <vt:lpstr>Core Questions and Local Questions</vt:lpstr>
      <vt:lpstr>Local Questions 2018  Comparison of Undergraduate, Graduate and Faculty Superiority Mean</vt:lpstr>
      <vt:lpstr>How the LibQUAL+ Survey core questions linked to the Library’s Strategic Plan goals</vt:lpstr>
      <vt:lpstr>Undergraduate Perceived vs. Desired - Affect of Service</vt:lpstr>
      <vt:lpstr>Graduate Perceived vs. Desired -  Affect of Service</vt:lpstr>
      <vt:lpstr>Undergraduate Perceived vs. Desired - Information Control</vt:lpstr>
      <vt:lpstr>Graduate Perceived vs. Desired -  Information Control </vt:lpstr>
      <vt:lpstr>Conclusions </vt:lpstr>
      <vt:lpstr>References</vt:lpstr>
      <vt:lpstr>References</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the LibQUAL+ Survey to Inform Strategic Planning</dc:title>
  <dc:subject>Methods and tools, User experience</dc:subject>
  <dc:creator>Patricia Andersen and Christine Baker</dc:creator>
  <cp:keywords>LibQUAL+, stategic plans, goals, LibQUAL+ comments, user experience</cp:keywords>
  <cp:lastModifiedBy>Christine Baker</cp:lastModifiedBy>
  <cp:revision>117</cp:revision>
  <dcterms:created xsi:type="dcterms:W3CDTF">2017-08-01T15:06:47Z</dcterms:created>
  <dcterms:modified xsi:type="dcterms:W3CDTF">2018-12-03T23:03:18Z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