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59" r:id="rId5"/>
    <p:sldId id="269" r:id="rId6"/>
    <p:sldId id="260" r:id="rId7"/>
    <p:sldId id="261" r:id="rId8"/>
    <p:sldId id="270" r:id="rId9"/>
    <p:sldId id="271" r:id="rId10"/>
    <p:sldId id="272" r:id="rId11"/>
    <p:sldId id="276" r:id="rId12"/>
    <p:sldId id="277" r:id="rId13"/>
    <p:sldId id="278" r:id="rId14"/>
    <p:sldId id="279" r:id="rId15"/>
    <p:sldId id="281" r:id="rId16"/>
    <p:sldId id="280" r:id="rId17"/>
    <p:sldId id="282" r:id="rId18"/>
    <p:sldId id="283" r:id="rId19"/>
    <p:sldId id="288" r:id="rId20"/>
    <p:sldId id="289" r:id="rId2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D00"/>
    <a:srgbClr val="FBB031"/>
    <a:srgbClr val="E32726"/>
    <a:srgbClr val="D60057"/>
    <a:srgbClr val="8B857B"/>
    <a:srgbClr val="FF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60"/>
    <p:restoredTop sz="94647"/>
  </p:normalViewPr>
  <p:slideViewPr>
    <p:cSldViewPr snapToGrid="0" snapToObjects="1" showGuides="1">
      <p:cViewPr varScale="1">
        <p:scale>
          <a:sx n="87" d="100"/>
          <a:sy n="87" d="100"/>
        </p:scale>
        <p:origin x="102" y="444"/>
      </p:cViewPr>
      <p:guideLst>
        <p:guide orient="horz" pos="411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D:\Graduate%20commons%20survey%20April%202017%20revised%20and%20formatted%20march%2020%20xlsx%20(Recovered)%20copy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'Form responses 1'!$AA$2:$AA$45</cx:f>
        <cx:lvl ptCount="44">
          <cx:pt idx="0">4</cx:pt>
          <cx:pt idx="1">5</cx:pt>
          <cx:pt idx="2">5</cx:pt>
          <cx:pt idx="3">4</cx:pt>
          <cx:pt idx="4">3</cx:pt>
          <cx:pt idx="5">4</cx:pt>
          <cx:pt idx="6">5</cx:pt>
          <cx:pt idx="7">5</cx:pt>
          <cx:pt idx="8">4</cx:pt>
          <cx:pt idx="9">4</cx:pt>
          <cx:pt idx="10">3</cx:pt>
          <cx:pt idx="11">4</cx:pt>
          <cx:pt idx="12">5</cx:pt>
          <cx:pt idx="13">5</cx:pt>
          <cx:pt idx="14">3</cx:pt>
          <cx:pt idx="15">2</cx:pt>
          <cx:pt idx="16">4</cx:pt>
          <cx:pt idx="17">3</cx:pt>
          <cx:pt idx="18">1</cx:pt>
          <cx:pt idx="19">4</cx:pt>
          <cx:pt idx="20">4</cx:pt>
          <cx:pt idx="21">3</cx:pt>
          <cx:pt idx="22">2</cx:pt>
          <cx:pt idx="23">4</cx:pt>
          <cx:pt idx="24">5</cx:pt>
          <cx:pt idx="25">5</cx:pt>
          <cx:pt idx="26">5</cx:pt>
          <cx:pt idx="27">4</cx:pt>
          <cx:pt idx="28">5</cx:pt>
          <cx:pt idx="29">5</cx:pt>
          <cx:pt idx="30">5</cx:pt>
          <cx:pt idx="31">5</cx:pt>
          <cx:pt idx="32">4</cx:pt>
          <cx:pt idx="33">5</cx:pt>
          <cx:pt idx="34">4</cx:pt>
          <cx:pt idx="35">2</cx:pt>
          <cx:pt idx="36">5</cx:pt>
          <cx:pt idx="37">4</cx:pt>
          <cx:pt idx="38">4</cx:pt>
          <cx:pt idx="39">4</cx:pt>
          <cx:pt idx="40">5</cx:pt>
          <cx:pt idx="41">4</cx:pt>
          <cx:pt idx="42">5</cx:pt>
          <cx:pt idx="43">3</cx:pt>
        </cx:lvl>
      </cx:strDim>
      <cx:numDim type="val">
        <cx:f>'Form responses 1'!$AB$2:$AB$45</cx:f>
        <cx:lvl ptCount="44" formatCode="General">
          <cx:pt idx="0">4</cx:pt>
          <cx:pt idx="1">5</cx:pt>
          <cx:pt idx="2">5</cx:pt>
          <cx:pt idx="3">4</cx:pt>
          <cx:pt idx="4">2</cx:pt>
          <cx:pt idx="5">4</cx:pt>
          <cx:pt idx="6">5</cx:pt>
          <cx:pt idx="7">4</cx:pt>
          <cx:pt idx="8">5</cx:pt>
          <cx:pt idx="9">5</cx:pt>
          <cx:pt idx="10">3</cx:pt>
          <cx:pt idx="11">4</cx:pt>
          <cx:pt idx="12">5</cx:pt>
          <cx:pt idx="13">5</cx:pt>
          <cx:pt idx="14">4</cx:pt>
          <cx:pt idx="15">4</cx:pt>
          <cx:pt idx="16">5</cx:pt>
          <cx:pt idx="17">5</cx:pt>
          <cx:pt idx="18">5</cx:pt>
          <cx:pt idx="19">4</cx:pt>
          <cx:pt idx="20">3</cx:pt>
          <cx:pt idx="21">5</cx:pt>
          <cx:pt idx="22">4</cx:pt>
          <cx:pt idx="23">4</cx:pt>
          <cx:pt idx="24">4</cx:pt>
          <cx:pt idx="25">4</cx:pt>
          <cx:pt idx="26">5</cx:pt>
          <cx:pt idx="27">5</cx:pt>
          <cx:pt idx="28">5</cx:pt>
          <cx:pt idx="29">5</cx:pt>
          <cx:pt idx="30">4</cx:pt>
          <cx:pt idx="31">5</cx:pt>
          <cx:pt idx="32">4</cx:pt>
          <cx:pt idx="33">1</cx:pt>
          <cx:pt idx="34">4</cx:pt>
          <cx:pt idx="35">3</cx:pt>
          <cx:pt idx="36">5</cx:pt>
          <cx:pt idx="37">4</cx:pt>
          <cx:pt idx="38">5</cx:pt>
          <cx:pt idx="39">5</cx:pt>
          <cx:pt idx="40">5</cx:pt>
          <cx:pt idx="41">4</cx:pt>
          <cx:pt idx="42">5</cx:pt>
          <cx:pt idx="43">5</cx:pt>
        </cx:lvl>
      </cx:numDim>
    </cx:data>
    <cx:data id="1">
      <cx:strDim type="cat">
        <cx:f>'Form responses 1'!$AA$2:$AA$45</cx:f>
        <cx:lvl ptCount="44">
          <cx:pt idx="0">4</cx:pt>
          <cx:pt idx="1">5</cx:pt>
          <cx:pt idx="2">5</cx:pt>
          <cx:pt idx="3">4</cx:pt>
          <cx:pt idx="4">3</cx:pt>
          <cx:pt idx="5">4</cx:pt>
          <cx:pt idx="6">5</cx:pt>
          <cx:pt idx="7">5</cx:pt>
          <cx:pt idx="8">4</cx:pt>
          <cx:pt idx="9">4</cx:pt>
          <cx:pt idx="10">3</cx:pt>
          <cx:pt idx="11">4</cx:pt>
          <cx:pt idx="12">5</cx:pt>
          <cx:pt idx="13">5</cx:pt>
          <cx:pt idx="14">3</cx:pt>
          <cx:pt idx="15">2</cx:pt>
          <cx:pt idx="16">4</cx:pt>
          <cx:pt idx="17">3</cx:pt>
          <cx:pt idx="18">1</cx:pt>
          <cx:pt idx="19">4</cx:pt>
          <cx:pt idx="20">4</cx:pt>
          <cx:pt idx="21">3</cx:pt>
          <cx:pt idx="22">2</cx:pt>
          <cx:pt idx="23">4</cx:pt>
          <cx:pt idx="24">5</cx:pt>
          <cx:pt idx="25">5</cx:pt>
          <cx:pt idx="26">5</cx:pt>
          <cx:pt idx="27">4</cx:pt>
          <cx:pt idx="28">5</cx:pt>
          <cx:pt idx="29">5</cx:pt>
          <cx:pt idx="30">5</cx:pt>
          <cx:pt idx="31">5</cx:pt>
          <cx:pt idx="32">4</cx:pt>
          <cx:pt idx="33">5</cx:pt>
          <cx:pt idx="34">4</cx:pt>
          <cx:pt idx="35">2</cx:pt>
          <cx:pt idx="36">5</cx:pt>
          <cx:pt idx="37">4</cx:pt>
          <cx:pt idx="38">4</cx:pt>
          <cx:pt idx="39">4</cx:pt>
          <cx:pt idx="40">5</cx:pt>
          <cx:pt idx="41">4</cx:pt>
          <cx:pt idx="42">5</cx:pt>
          <cx:pt idx="43">3</cx:pt>
        </cx:lvl>
      </cx:strDim>
      <cx:numDim type="val">
        <cx:f>'Form responses 1'!$AC$2:$AC$45</cx:f>
        <cx:lvl ptCount="44" formatCode="General">
          <cx:pt idx="0">4</cx:pt>
          <cx:pt idx="1">4</cx:pt>
          <cx:pt idx="2">3</cx:pt>
          <cx:pt idx="3">3</cx:pt>
          <cx:pt idx="4">3</cx:pt>
          <cx:pt idx="5">5</cx:pt>
          <cx:pt idx="6">5</cx:pt>
          <cx:pt idx="7">4</cx:pt>
          <cx:pt idx="8">5</cx:pt>
          <cx:pt idx="9">4</cx:pt>
          <cx:pt idx="10">4</cx:pt>
          <cx:pt idx="11">3</cx:pt>
          <cx:pt idx="12">5</cx:pt>
          <cx:pt idx="13">3</cx:pt>
          <cx:pt idx="14">4</cx:pt>
          <cx:pt idx="15">3</cx:pt>
          <cx:pt idx="16">5</cx:pt>
          <cx:pt idx="17">5</cx:pt>
          <cx:pt idx="18">4</cx:pt>
          <cx:pt idx="19">4</cx:pt>
          <cx:pt idx="20">3</cx:pt>
          <cx:pt idx="21">3</cx:pt>
          <cx:pt idx="22">4</cx:pt>
          <cx:pt idx="23">4</cx:pt>
          <cx:pt idx="24">5</cx:pt>
          <cx:pt idx="25">4</cx:pt>
          <cx:pt idx="26">5</cx:pt>
          <cx:pt idx="27">4</cx:pt>
          <cx:pt idx="28">4</cx:pt>
          <cx:pt idx="29">5</cx:pt>
          <cx:pt idx="30">3</cx:pt>
          <cx:pt idx="31">5</cx:pt>
          <cx:pt idx="32">3</cx:pt>
          <cx:pt idx="33">3</cx:pt>
          <cx:pt idx="34">4</cx:pt>
          <cx:pt idx="35">3</cx:pt>
          <cx:pt idx="36">5</cx:pt>
          <cx:pt idx="37">4</cx:pt>
          <cx:pt idx="38">5</cx:pt>
          <cx:pt idx="39">5</cx:pt>
          <cx:pt idx="40">4</cx:pt>
          <cx:pt idx="41">4</cx:pt>
          <cx:pt idx="42">5</cx:pt>
          <cx:pt idx="43">3</cx:pt>
        </cx:lvl>
      </cx:numDim>
    </cx:data>
    <cx:data id="2">
      <cx:strDim type="cat">
        <cx:f>'Form responses 1'!$AA$2:$AA$45</cx:f>
        <cx:lvl ptCount="44">
          <cx:pt idx="0">4</cx:pt>
          <cx:pt idx="1">5</cx:pt>
          <cx:pt idx="2">5</cx:pt>
          <cx:pt idx="3">4</cx:pt>
          <cx:pt idx="4">3</cx:pt>
          <cx:pt idx="5">4</cx:pt>
          <cx:pt idx="6">5</cx:pt>
          <cx:pt idx="7">5</cx:pt>
          <cx:pt idx="8">4</cx:pt>
          <cx:pt idx="9">4</cx:pt>
          <cx:pt idx="10">3</cx:pt>
          <cx:pt idx="11">4</cx:pt>
          <cx:pt idx="12">5</cx:pt>
          <cx:pt idx="13">5</cx:pt>
          <cx:pt idx="14">3</cx:pt>
          <cx:pt idx="15">2</cx:pt>
          <cx:pt idx="16">4</cx:pt>
          <cx:pt idx="17">3</cx:pt>
          <cx:pt idx="18">1</cx:pt>
          <cx:pt idx="19">4</cx:pt>
          <cx:pt idx="20">4</cx:pt>
          <cx:pt idx="21">3</cx:pt>
          <cx:pt idx="22">2</cx:pt>
          <cx:pt idx="23">4</cx:pt>
          <cx:pt idx="24">5</cx:pt>
          <cx:pt idx="25">5</cx:pt>
          <cx:pt idx="26">5</cx:pt>
          <cx:pt idx="27">4</cx:pt>
          <cx:pt idx="28">5</cx:pt>
          <cx:pt idx="29">5</cx:pt>
          <cx:pt idx="30">5</cx:pt>
          <cx:pt idx="31">5</cx:pt>
          <cx:pt idx="32">4</cx:pt>
          <cx:pt idx="33">5</cx:pt>
          <cx:pt idx="34">4</cx:pt>
          <cx:pt idx="35">2</cx:pt>
          <cx:pt idx="36">5</cx:pt>
          <cx:pt idx="37">4</cx:pt>
          <cx:pt idx="38">4</cx:pt>
          <cx:pt idx="39">4</cx:pt>
          <cx:pt idx="40">5</cx:pt>
          <cx:pt idx="41">4</cx:pt>
          <cx:pt idx="42">5</cx:pt>
          <cx:pt idx="43">3</cx:pt>
        </cx:lvl>
      </cx:strDim>
      <cx:numDim type="val">
        <cx:f>'Form responses 1'!$AD$2:$AD$45</cx:f>
        <cx:lvl ptCount="44" formatCode="General">
          <cx:pt idx="0">3</cx:pt>
          <cx:pt idx="1">2</cx:pt>
          <cx:pt idx="2">2</cx:pt>
          <cx:pt idx="3">5</cx:pt>
          <cx:pt idx="4">3</cx:pt>
          <cx:pt idx="5">5</cx:pt>
          <cx:pt idx="6">5</cx:pt>
          <cx:pt idx="7">5</cx:pt>
          <cx:pt idx="8">5</cx:pt>
          <cx:pt idx="9">3</cx:pt>
          <cx:pt idx="10">4</cx:pt>
          <cx:pt idx="11">3</cx:pt>
          <cx:pt idx="12">3</cx:pt>
          <cx:pt idx="13">4</cx:pt>
          <cx:pt idx="14">5</cx:pt>
          <cx:pt idx="15">3</cx:pt>
          <cx:pt idx="16">5</cx:pt>
          <cx:pt idx="17">4</cx:pt>
          <cx:pt idx="18">5</cx:pt>
          <cx:pt idx="19">5</cx:pt>
          <cx:pt idx="20">4</cx:pt>
          <cx:pt idx="21">4</cx:pt>
          <cx:pt idx="22">4</cx:pt>
          <cx:pt idx="23">4</cx:pt>
          <cx:pt idx="24">5</cx:pt>
          <cx:pt idx="25">4</cx:pt>
          <cx:pt idx="26">5</cx:pt>
          <cx:pt idx="27">5</cx:pt>
          <cx:pt idx="28">5</cx:pt>
          <cx:pt idx="29">3</cx:pt>
          <cx:pt idx="30">4</cx:pt>
          <cx:pt idx="31">3</cx:pt>
          <cx:pt idx="32">3</cx:pt>
          <cx:pt idx="33">4</cx:pt>
          <cx:pt idx="34">3</cx:pt>
          <cx:pt idx="35">4</cx:pt>
          <cx:pt idx="36">5</cx:pt>
          <cx:pt idx="37">5</cx:pt>
          <cx:pt idx="38">4</cx:pt>
          <cx:pt idx="39">5</cx:pt>
          <cx:pt idx="40">4</cx:pt>
          <cx:pt idx="41">4</cx:pt>
          <cx:pt idx="42">5</cx:pt>
          <cx:pt idx="43">4</cx:pt>
        </cx:lvl>
      </cx:numDim>
    </cx:data>
    <cx:data id="3">
      <cx:strDim type="cat">
        <cx:f>'Form responses 1'!$AA$2:$AA$45</cx:f>
        <cx:lvl ptCount="44">
          <cx:pt idx="0">4</cx:pt>
          <cx:pt idx="1">5</cx:pt>
          <cx:pt idx="2">5</cx:pt>
          <cx:pt idx="3">4</cx:pt>
          <cx:pt idx="4">3</cx:pt>
          <cx:pt idx="5">4</cx:pt>
          <cx:pt idx="6">5</cx:pt>
          <cx:pt idx="7">5</cx:pt>
          <cx:pt idx="8">4</cx:pt>
          <cx:pt idx="9">4</cx:pt>
          <cx:pt idx="10">3</cx:pt>
          <cx:pt idx="11">4</cx:pt>
          <cx:pt idx="12">5</cx:pt>
          <cx:pt idx="13">5</cx:pt>
          <cx:pt idx="14">3</cx:pt>
          <cx:pt idx="15">2</cx:pt>
          <cx:pt idx="16">4</cx:pt>
          <cx:pt idx="17">3</cx:pt>
          <cx:pt idx="18">1</cx:pt>
          <cx:pt idx="19">4</cx:pt>
          <cx:pt idx="20">4</cx:pt>
          <cx:pt idx="21">3</cx:pt>
          <cx:pt idx="22">2</cx:pt>
          <cx:pt idx="23">4</cx:pt>
          <cx:pt idx="24">5</cx:pt>
          <cx:pt idx="25">5</cx:pt>
          <cx:pt idx="26">5</cx:pt>
          <cx:pt idx="27">4</cx:pt>
          <cx:pt idx="28">5</cx:pt>
          <cx:pt idx="29">5</cx:pt>
          <cx:pt idx="30">5</cx:pt>
          <cx:pt idx="31">5</cx:pt>
          <cx:pt idx="32">4</cx:pt>
          <cx:pt idx="33">5</cx:pt>
          <cx:pt idx="34">4</cx:pt>
          <cx:pt idx="35">2</cx:pt>
          <cx:pt idx="36">5</cx:pt>
          <cx:pt idx="37">4</cx:pt>
          <cx:pt idx="38">4</cx:pt>
          <cx:pt idx="39">4</cx:pt>
          <cx:pt idx="40">5</cx:pt>
          <cx:pt idx="41">4</cx:pt>
          <cx:pt idx="42">5</cx:pt>
          <cx:pt idx="43">3</cx:pt>
        </cx:lvl>
      </cx:strDim>
      <cx:numDim type="val">
        <cx:f>'Form responses 1'!$AE$2:$AE$45</cx:f>
        <cx:lvl ptCount="44" formatCode="General">
          <cx:pt idx="0">4</cx:pt>
          <cx:pt idx="1">4</cx:pt>
          <cx:pt idx="2">5</cx:pt>
          <cx:pt idx="3">5</cx:pt>
          <cx:pt idx="4">3</cx:pt>
          <cx:pt idx="5">5</cx:pt>
          <cx:pt idx="6">4</cx:pt>
          <cx:pt idx="7">5</cx:pt>
          <cx:pt idx="8">5</cx:pt>
          <cx:pt idx="9">4</cx:pt>
          <cx:pt idx="10">5</cx:pt>
          <cx:pt idx="11">4</cx:pt>
          <cx:pt idx="12">5</cx:pt>
          <cx:pt idx="13">5</cx:pt>
          <cx:pt idx="14">2</cx:pt>
          <cx:pt idx="15">5</cx:pt>
          <cx:pt idx="16">5</cx:pt>
          <cx:pt idx="17">5</cx:pt>
          <cx:pt idx="18">5</cx:pt>
          <cx:pt idx="19">4</cx:pt>
          <cx:pt idx="20">3</cx:pt>
          <cx:pt idx="21">4</cx:pt>
          <cx:pt idx="22">4</cx:pt>
          <cx:pt idx="23">3</cx:pt>
          <cx:pt idx="24">5</cx:pt>
          <cx:pt idx="25">3</cx:pt>
          <cx:pt idx="26">5</cx:pt>
          <cx:pt idx="27">4</cx:pt>
          <cx:pt idx="28">5</cx:pt>
          <cx:pt idx="29">5</cx:pt>
          <cx:pt idx="30">5</cx:pt>
          <cx:pt idx="31">5</cx:pt>
          <cx:pt idx="32">3</cx:pt>
          <cx:pt idx="33">1</cx:pt>
          <cx:pt idx="34">3</cx:pt>
          <cx:pt idx="35">4</cx:pt>
          <cx:pt idx="36">5</cx:pt>
          <cx:pt idx="37">5</cx:pt>
          <cx:pt idx="38">5</cx:pt>
          <cx:pt idx="39">4</cx:pt>
          <cx:pt idx="40">5</cx:pt>
          <cx:pt idx="41">3</cx:pt>
          <cx:pt idx="42">2</cx:pt>
          <cx:pt idx="43">3</cx:pt>
        </cx:lvl>
      </cx:numDim>
    </cx:data>
    <cx:data id="4">
      <cx:strDim type="cat">
        <cx:f>'Form responses 1'!$AA$2:$AA$45</cx:f>
        <cx:lvl ptCount="44">
          <cx:pt idx="0">4</cx:pt>
          <cx:pt idx="1">5</cx:pt>
          <cx:pt idx="2">5</cx:pt>
          <cx:pt idx="3">4</cx:pt>
          <cx:pt idx="4">3</cx:pt>
          <cx:pt idx="5">4</cx:pt>
          <cx:pt idx="6">5</cx:pt>
          <cx:pt idx="7">5</cx:pt>
          <cx:pt idx="8">4</cx:pt>
          <cx:pt idx="9">4</cx:pt>
          <cx:pt idx="10">3</cx:pt>
          <cx:pt idx="11">4</cx:pt>
          <cx:pt idx="12">5</cx:pt>
          <cx:pt idx="13">5</cx:pt>
          <cx:pt idx="14">3</cx:pt>
          <cx:pt idx="15">2</cx:pt>
          <cx:pt idx="16">4</cx:pt>
          <cx:pt idx="17">3</cx:pt>
          <cx:pt idx="18">1</cx:pt>
          <cx:pt idx="19">4</cx:pt>
          <cx:pt idx="20">4</cx:pt>
          <cx:pt idx="21">3</cx:pt>
          <cx:pt idx="22">2</cx:pt>
          <cx:pt idx="23">4</cx:pt>
          <cx:pt idx="24">5</cx:pt>
          <cx:pt idx="25">5</cx:pt>
          <cx:pt idx="26">5</cx:pt>
          <cx:pt idx="27">4</cx:pt>
          <cx:pt idx="28">5</cx:pt>
          <cx:pt idx="29">5</cx:pt>
          <cx:pt idx="30">5</cx:pt>
          <cx:pt idx="31">5</cx:pt>
          <cx:pt idx="32">4</cx:pt>
          <cx:pt idx="33">5</cx:pt>
          <cx:pt idx="34">4</cx:pt>
          <cx:pt idx="35">2</cx:pt>
          <cx:pt idx="36">5</cx:pt>
          <cx:pt idx="37">4</cx:pt>
          <cx:pt idx="38">4</cx:pt>
          <cx:pt idx="39">4</cx:pt>
          <cx:pt idx="40">5</cx:pt>
          <cx:pt idx="41">4</cx:pt>
          <cx:pt idx="42">5</cx:pt>
          <cx:pt idx="43">3</cx:pt>
        </cx:lvl>
      </cx:strDim>
      <cx:numDim type="val">
        <cx:f>'Form responses 1'!$AF$2:$AF$45</cx:f>
        <cx:lvl ptCount="44" formatCode="General">
          <cx:pt idx="0">2</cx:pt>
          <cx:pt idx="1">4</cx:pt>
          <cx:pt idx="2">5</cx:pt>
          <cx:pt idx="3">5</cx:pt>
          <cx:pt idx="4">2</cx:pt>
          <cx:pt idx="5">5</cx:pt>
          <cx:pt idx="6">4</cx:pt>
          <cx:pt idx="7">5</cx:pt>
          <cx:pt idx="8">5</cx:pt>
          <cx:pt idx="9">5</cx:pt>
          <cx:pt idx="10">5</cx:pt>
          <cx:pt idx="11">4</cx:pt>
          <cx:pt idx="12">5</cx:pt>
          <cx:pt idx="13">5</cx:pt>
          <cx:pt idx="14">3</cx:pt>
          <cx:pt idx="15">5</cx:pt>
          <cx:pt idx="16">5</cx:pt>
          <cx:pt idx="17">4</cx:pt>
          <cx:pt idx="18">3</cx:pt>
          <cx:pt idx="19">4</cx:pt>
          <cx:pt idx="20">4</cx:pt>
          <cx:pt idx="21">5</cx:pt>
          <cx:pt idx="22">4</cx:pt>
          <cx:pt idx="23">4</cx:pt>
          <cx:pt idx="24">5</cx:pt>
          <cx:pt idx="25">2</cx:pt>
          <cx:pt idx="26">5</cx:pt>
          <cx:pt idx="27">3</cx:pt>
          <cx:pt idx="28">5</cx:pt>
          <cx:pt idx="29">4</cx:pt>
          <cx:pt idx="30">5</cx:pt>
          <cx:pt idx="31">5</cx:pt>
          <cx:pt idx="32">4</cx:pt>
          <cx:pt idx="33">5</cx:pt>
          <cx:pt idx="34">5</cx:pt>
          <cx:pt idx="35">3</cx:pt>
          <cx:pt idx="36">5</cx:pt>
          <cx:pt idx="37">5</cx:pt>
          <cx:pt idx="38">4</cx:pt>
          <cx:pt idx="39">5</cx:pt>
          <cx:pt idx="40">5</cx:pt>
          <cx:pt idx="41">4</cx:pt>
          <cx:pt idx="42">4</cx:pt>
          <cx:pt idx="43">3</cx:pt>
        </cx:lvl>
      </cx:numDim>
    </cx:data>
    <cx:data id="5">
      <cx:strDim type="cat">
        <cx:f>'Form responses 1'!$AA$2:$AA$45</cx:f>
        <cx:lvl ptCount="44">
          <cx:pt idx="0">4</cx:pt>
          <cx:pt idx="1">5</cx:pt>
          <cx:pt idx="2">5</cx:pt>
          <cx:pt idx="3">4</cx:pt>
          <cx:pt idx="4">3</cx:pt>
          <cx:pt idx="5">4</cx:pt>
          <cx:pt idx="6">5</cx:pt>
          <cx:pt idx="7">5</cx:pt>
          <cx:pt idx="8">4</cx:pt>
          <cx:pt idx="9">4</cx:pt>
          <cx:pt idx="10">3</cx:pt>
          <cx:pt idx="11">4</cx:pt>
          <cx:pt idx="12">5</cx:pt>
          <cx:pt idx="13">5</cx:pt>
          <cx:pt idx="14">3</cx:pt>
          <cx:pt idx="15">2</cx:pt>
          <cx:pt idx="16">4</cx:pt>
          <cx:pt idx="17">3</cx:pt>
          <cx:pt idx="18">1</cx:pt>
          <cx:pt idx="19">4</cx:pt>
          <cx:pt idx="20">4</cx:pt>
          <cx:pt idx="21">3</cx:pt>
          <cx:pt idx="22">2</cx:pt>
          <cx:pt idx="23">4</cx:pt>
          <cx:pt idx="24">5</cx:pt>
          <cx:pt idx="25">5</cx:pt>
          <cx:pt idx="26">5</cx:pt>
          <cx:pt idx="27">4</cx:pt>
          <cx:pt idx="28">5</cx:pt>
          <cx:pt idx="29">5</cx:pt>
          <cx:pt idx="30">5</cx:pt>
          <cx:pt idx="31">5</cx:pt>
          <cx:pt idx="32">4</cx:pt>
          <cx:pt idx="33">5</cx:pt>
          <cx:pt idx="34">4</cx:pt>
          <cx:pt idx="35">2</cx:pt>
          <cx:pt idx="36">5</cx:pt>
          <cx:pt idx="37">4</cx:pt>
          <cx:pt idx="38">4</cx:pt>
          <cx:pt idx="39">4</cx:pt>
          <cx:pt idx="40">5</cx:pt>
          <cx:pt idx="41">4</cx:pt>
          <cx:pt idx="42">5</cx:pt>
          <cx:pt idx="43">3</cx:pt>
        </cx:lvl>
      </cx:strDim>
      <cx:numDim type="val">
        <cx:f>'Form responses 1'!$AG$2:$AG$45</cx:f>
        <cx:lvl ptCount="44" formatCode="General">
          <cx:pt idx="0">5</cx:pt>
          <cx:pt idx="1">4</cx:pt>
          <cx:pt idx="2">5</cx:pt>
          <cx:pt idx="3">5</cx:pt>
          <cx:pt idx="4">4</cx:pt>
          <cx:pt idx="5">5</cx:pt>
          <cx:pt idx="6">5</cx:pt>
          <cx:pt idx="7">5</cx:pt>
          <cx:pt idx="8">5</cx:pt>
          <cx:pt idx="9">4</cx:pt>
          <cx:pt idx="10">5</cx:pt>
          <cx:pt idx="11">4</cx:pt>
          <cx:pt idx="12">5</cx:pt>
          <cx:pt idx="13">5</cx:pt>
          <cx:pt idx="14">3</cx:pt>
          <cx:pt idx="15">5</cx:pt>
          <cx:pt idx="16">5</cx:pt>
          <cx:pt idx="17">5</cx:pt>
          <cx:pt idx="18">5</cx:pt>
          <cx:pt idx="19">5</cx:pt>
          <cx:pt idx="20">4</cx:pt>
          <cx:pt idx="21">4</cx:pt>
          <cx:pt idx="22">4</cx:pt>
          <cx:pt idx="23">4</cx:pt>
          <cx:pt idx="24">5</cx:pt>
          <cx:pt idx="25">4</cx:pt>
          <cx:pt idx="26">5</cx:pt>
          <cx:pt idx="27">5</cx:pt>
          <cx:pt idx="28">5</cx:pt>
          <cx:pt idx="29">5</cx:pt>
          <cx:pt idx="30">4</cx:pt>
          <cx:pt idx="31">5</cx:pt>
          <cx:pt idx="32">3</cx:pt>
          <cx:pt idx="33">4</cx:pt>
          <cx:pt idx="34">5</cx:pt>
          <cx:pt idx="35">5</cx:pt>
          <cx:pt idx="36">5</cx:pt>
          <cx:pt idx="37">5</cx:pt>
          <cx:pt idx="38">5</cx:pt>
          <cx:pt idx="39">5</cx:pt>
          <cx:pt idx="40">5</cx:pt>
          <cx:pt idx="41">3</cx:pt>
          <cx:pt idx="42">4</cx:pt>
          <cx:pt idx="43">4</cx:pt>
        </cx:lvl>
      </cx:numDim>
    </cx:data>
    <cx:data id="6">
      <cx:strDim type="cat">
        <cx:f>'Form responses 1'!$AA$2:$AA$45</cx:f>
        <cx:lvl ptCount="44">
          <cx:pt idx="0">4</cx:pt>
          <cx:pt idx="1">5</cx:pt>
          <cx:pt idx="2">5</cx:pt>
          <cx:pt idx="3">4</cx:pt>
          <cx:pt idx="4">3</cx:pt>
          <cx:pt idx="5">4</cx:pt>
          <cx:pt idx="6">5</cx:pt>
          <cx:pt idx="7">5</cx:pt>
          <cx:pt idx="8">4</cx:pt>
          <cx:pt idx="9">4</cx:pt>
          <cx:pt idx="10">3</cx:pt>
          <cx:pt idx="11">4</cx:pt>
          <cx:pt idx="12">5</cx:pt>
          <cx:pt idx="13">5</cx:pt>
          <cx:pt idx="14">3</cx:pt>
          <cx:pt idx="15">2</cx:pt>
          <cx:pt idx="16">4</cx:pt>
          <cx:pt idx="17">3</cx:pt>
          <cx:pt idx="18">1</cx:pt>
          <cx:pt idx="19">4</cx:pt>
          <cx:pt idx="20">4</cx:pt>
          <cx:pt idx="21">3</cx:pt>
          <cx:pt idx="22">2</cx:pt>
          <cx:pt idx="23">4</cx:pt>
          <cx:pt idx="24">5</cx:pt>
          <cx:pt idx="25">5</cx:pt>
          <cx:pt idx="26">5</cx:pt>
          <cx:pt idx="27">4</cx:pt>
          <cx:pt idx="28">5</cx:pt>
          <cx:pt idx="29">5</cx:pt>
          <cx:pt idx="30">5</cx:pt>
          <cx:pt idx="31">5</cx:pt>
          <cx:pt idx="32">4</cx:pt>
          <cx:pt idx="33">5</cx:pt>
          <cx:pt idx="34">4</cx:pt>
          <cx:pt idx="35">2</cx:pt>
          <cx:pt idx="36">5</cx:pt>
          <cx:pt idx="37">4</cx:pt>
          <cx:pt idx="38">4</cx:pt>
          <cx:pt idx="39">4</cx:pt>
          <cx:pt idx="40">5</cx:pt>
          <cx:pt idx="41">4</cx:pt>
          <cx:pt idx="42">5</cx:pt>
          <cx:pt idx="43">3</cx:pt>
        </cx:lvl>
      </cx:strDim>
      <cx:numDim type="val">
        <cx:f>'Form responses 1'!$AH$2:$AH$45</cx:f>
        <cx:lvl ptCount="44" formatCode="General">
          <cx:pt idx="0">5</cx:pt>
          <cx:pt idx="1">5</cx:pt>
          <cx:pt idx="2">5</cx:pt>
          <cx:pt idx="3">5</cx:pt>
          <cx:pt idx="4">5</cx:pt>
          <cx:pt idx="5">5</cx:pt>
          <cx:pt idx="6">5</cx:pt>
          <cx:pt idx="7">5</cx:pt>
          <cx:pt idx="8">5</cx:pt>
          <cx:pt idx="9">5</cx:pt>
          <cx:pt idx="10">2</cx:pt>
          <cx:pt idx="11">5</cx:pt>
          <cx:pt idx="12">5</cx:pt>
          <cx:pt idx="13">5</cx:pt>
          <cx:pt idx="14">5</cx:pt>
          <cx:pt idx="15">5</cx:pt>
          <cx:pt idx="16">5</cx:pt>
          <cx:pt idx="17">5</cx:pt>
          <cx:pt idx="18">5</cx:pt>
          <cx:pt idx="19">4</cx:pt>
          <cx:pt idx="20">4</cx:pt>
          <cx:pt idx="21">5</cx:pt>
          <cx:pt idx="22">5</cx:pt>
          <cx:pt idx="23">4</cx:pt>
          <cx:pt idx="24">5</cx:pt>
          <cx:pt idx="25">4</cx:pt>
          <cx:pt idx="26">5</cx:pt>
          <cx:pt idx="27">5</cx:pt>
          <cx:pt idx="28">5</cx:pt>
          <cx:pt idx="29">5</cx:pt>
          <cx:pt idx="30">5</cx:pt>
          <cx:pt idx="31">5</cx:pt>
          <cx:pt idx="32">4</cx:pt>
          <cx:pt idx="33">3</cx:pt>
          <cx:pt idx="34">5</cx:pt>
          <cx:pt idx="35">4</cx:pt>
          <cx:pt idx="36">5</cx:pt>
          <cx:pt idx="37">5</cx:pt>
          <cx:pt idx="38">5</cx:pt>
          <cx:pt idx="39">5</cx:pt>
          <cx:pt idx="40">5</cx:pt>
          <cx:pt idx="41">5</cx:pt>
          <cx:pt idx="42">5</cx:pt>
          <cx:pt idx="43">4</cx:pt>
        </cx:lvl>
      </cx:numDim>
    </cx:data>
    <cx:data id="7">
      <cx:strDim type="cat">
        <cx:f>'Form responses 1'!$AA$2:$AA$45</cx:f>
        <cx:lvl ptCount="44">
          <cx:pt idx="0">4</cx:pt>
          <cx:pt idx="1">5</cx:pt>
          <cx:pt idx="2">5</cx:pt>
          <cx:pt idx="3">4</cx:pt>
          <cx:pt idx="4">3</cx:pt>
          <cx:pt idx="5">4</cx:pt>
          <cx:pt idx="6">5</cx:pt>
          <cx:pt idx="7">5</cx:pt>
          <cx:pt idx="8">4</cx:pt>
          <cx:pt idx="9">4</cx:pt>
          <cx:pt idx="10">3</cx:pt>
          <cx:pt idx="11">4</cx:pt>
          <cx:pt idx="12">5</cx:pt>
          <cx:pt idx="13">5</cx:pt>
          <cx:pt idx="14">3</cx:pt>
          <cx:pt idx="15">2</cx:pt>
          <cx:pt idx="16">4</cx:pt>
          <cx:pt idx="17">3</cx:pt>
          <cx:pt idx="18">1</cx:pt>
          <cx:pt idx="19">4</cx:pt>
          <cx:pt idx="20">4</cx:pt>
          <cx:pt idx="21">3</cx:pt>
          <cx:pt idx="22">2</cx:pt>
          <cx:pt idx="23">4</cx:pt>
          <cx:pt idx="24">5</cx:pt>
          <cx:pt idx="25">5</cx:pt>
          <cx:pt idx="26">5</cx:pt>
          <cx:pt idx="27">4</cx:pt>
          <cx:pt idx="28">5</cx:pt>
          <cx:pt idx="29">5</cx:pt>
          <cx:pt idx="30">5</cx:pt>
          <cx:pt idx="31">5</cx:pt>
          <cx:pt idx="32">4</cx:pt>
          <cx:pt idx="33">5</cx:pt>
          <cx:pt idx="34">4</cx:pt>
          <cx:pt idx="35">2</cx:pt>
          <cx:pt idx="36">5</cx:pt>
          <cx:pt idx="37">4</cx:pt>
          <cx:pt idx="38">4</cx:pt>
          <cx:pt idx="39">4</cx:pt>
          <cx:pt idx="40">5</cx:pt>
          <cx:pt idx="41">4</cx:pt>
          <cx:pt idx="42">5</cx:pt>
          <cx:pt idx="43">3</cx:pt>
        </cx:lvl>
      </cx:strDim>
      <cx:numDim type="val">
        <cx:f>'Form responses 1'!$AI$2:$AI$45</cx:f>
        <cx:lvl ptCount="44" formatCode="General">
          <cx:pt idx="0">5</cx:pt>
          <cx:pt idx="1">5</cx:pt>
          <cx:pt idx="2">3</cx:pt>
          <cx:pt idx="3">5</cx:pt>
          <cx:pt idx="4">5</cx:pt>
          <cx:pt idx="5">5</cx:pt>
          <cx:pt idx="6">5</cx:pt>
          <cx:pt idx="7">5</cx:pt>
          <cx:pt idx="8">5</cx:pt>
          <cx:pt idx="9">5</cx:pt>
          <cx:pt idx="10">4</cx:pt>
          <cx:pt idx="11">5</cx:pt>
          <cx:pt idx="12">5</cx:pt>
          <cx:pt idx="13">5</cx:pt>
          <cx:pt idx="14">5</cx:pt>
          <cx:pt idx="15">5</cx:pt>
          <cx:pt idx="16">5</cx:pt>
          <cx:pt idx="17">5</cx:pt>
          <cx:pt idx="18">5</cx:pt>
          <cx:pt idx="19">5</cx:pt>
          <cx:pt idx="20">4</cx:pt>
          <cx:pt idx="21">5</cx:pt>
          <cx:pt idx="22">4</cx:pt>
          <cx:pt idx="23">4</cx:pt>
          <cx:pt idx="24">5</cx:pt>
          <cx:pt idx="25">4</cx:pt>
          <cx:pt idx="26">5</cx:pt>
          <cx:pt idx="27">5</cx:pt>
          <cx:pt idx="28">5</cx:pt>
          <cx:pt idx="29">5</cx:pt>
          <cx:pt idx="30">5</cx:pt>
          <cx:pt idx="31">5</cx:pt>
          <cx:pt idx="32">3</cx:pt>
          <cx:pt idx="33">3</cx:pt>
          <cx:pt idx="34">5</cx:pt>
          <cx:pt idx="35">4</cx:pt>
          <cx:pt idx="36">5</cx:pt>
          <cx:pt idx="37">5</cx:pt>
          <cx:pt idx="38">5</cx:pt>
          <cx:pt idx="39">5</cx:pt>
          <cx:pt idx="40">5</cx:pt>
          <cx:pt idx="41">5</cx:pt>
          <cx:pt idx="42">5</cx:pt>
          <cx:pt idx="43">4</cx:pt>
        </cx:lvl>
      </cx:numDim>
    </cx:data>
    <cx:data id="8">
      <cx:strDim type="cat">
        <cx:f>'Form responses 1'!$AA$2:$AA$45</cx:f>
        <cx:lvl ptCount="44">
          <cx:pt idx="0">4</cx:pt>
          <cx:pt idx="1">5</cx:pt>
          <cx:pt idx="2">5</cx:pt>
          <cx:pt idx="3">4</cx:pt>
          <cx:pt idx="4">3</cx:pt>
          <cx:pt idx="5">4</cx:pt>
          <cx:pt idx="6">5</cx:pt>
          <cx:pt idx="7">5</cx:pt>
          <cx:pt idx="8">4</cx:pt>
          <cx:pt idx="9">4</cx:pt>
          <cx:pt idx="10">3</cx:pt>
          <cx:pt idx="11">4</cx:pt>
          <cx:pt idx="12">5</cx:pt>
          <cx:pt idx="13">5</cx:pt>
          <cx:pt idx="14">3</cx:pt>
          <cx:pt idx="15">2</cx:pt>
          <cx:pt idx="16">4</cx:pt>
          <cx:pt idx="17">3</cx:pt>
          <cx:pt idx="18">1</cx:pt>
          <cx:pt idx="19">4</cx:pt>
          <cx:pt idx="20">4</cx:pt>
          <cx:pt idx="21">3</cx:pt>
          <cx:pt idx="22">2</cx:pt>
          <cx:pt idx="23">4</cx:pt>
          <cx:pt idx="24">5</cx:pt>
          <cx:pt idx="25">5</cx:pt>
          <cx:pt idx="26">5</cx:pt>
          <cx:pt idx="27">4</cx:pt>
          <cx:pt idx="28">5</cx:pt>
          <cx:pt idx="29">5</cx:pt>
          <cx:pt idx="30">5</cx:pt>
          <cx:pt idx="31">5</cx:pt>
          <cx:pt idx="32">4</cx:pt>
          <cx:pt idx="33">5</cx:pt>
          <cx:pt idx="34">4</cx:pt>
          <cx:pt idx="35">2</cx:pt>
          <cx:pt idx="36">5</cx:pt>
          <cx:pt idx="37">4</cx:pt>
          <cx:pt idx="38">4</cx:pt>
          <cx:pt idx="39">4</cx:pt>
          <cx:pt idx="40">5</cx:pt>
          <cx:pt idx="41">4</cx:pt>
          <cx:pt idx="42">5</cx:pt>
          <cx:pt idx="43">3</cx:pt>
        </cx:lvl>
      </cx:strDim>
      <cx:numDim type="val">
        <cx:f>'Form responses 1'!$AJ$2:$AJ$45</cx:f>
        <cx:lvl ptCount="44" formatCode="General">
          <cx:pt idx="0">5</cx:pt>
          <cx:pt idx="1">5</cx:pt>
          <cx:pt idx="2">4</cx:pt>
          <cx:pt idx="3">3</cx:pt>
          <cx:pt idx="4">4</cx:pt>
          <cx:pt idx="5">5</cx:pt>
          <cx:pt idx="6">5</cx:pt>
          <cx:pt idx="7">4</cx:pt>
          <cx:pt idx="8">4</cx:pt>
          <cx:pt idx="9">5</cx:pt>
          <cx:pt idx="10">2</cx:pt>
          <cx:pt idx="11">3</cx:pt>
          <cx:pt idx="12">5</cx:pt>
          <cx:pt idx="13">4</cx:pt>
          <cx:pt idx="14">4</cx:pt>
          <cx:pt idx="15">2</cx:pt>
          <cx:pt idx="16">3</cx:pt>
          <cx:pt idx="17">5</cx:pt>
          <cx:pt idx="18">5</cx:pt>
          <cx:pt idx="19">4</cx:pt>
          <cx:pt idx="20">3</cx:pt>
          <cx:pt idx="21">3</cx:pt>
          <cx:pt idx="22">4</cx:pt>
          <cx:pt idx="23">4</cx:pt>
          <cx:pt idx="24">5</cx:pt>
          <cx:pt idx="25">3</cx:pt>
          <cx:pt idx="26">5</cx:pt>
          <cx:pt idx="27">4</cx:pt>
          <cx:pt idx="28">5</cx:pt>
          <cx:pt idx="29">5</cx:pt>
          <cx:pt idx="30">5</cx:pt>
          <cx:pt idx="31">5</cx:pt>
          <cx:pt idx="32">3</cx:pt>
          <cx:pt idx="33">1</cx:pt>
          <cx:pt idx="34">4</cx:pt>
          <cx:pt idx="35">2</cx:pt>
          <cx:pt idx="36">5</cx:pt>
          <cx:pt idx="37">5</cx:pt>
          <cx:pt idx="38">4</cx:pt>
          <cx:pt idx="39">5</cx:pt>
          <cx:pt idx="40">5</cx:pt>
          <cx:pt idx="41">4</cx:pt>
          <cx:pt idx="42">5</cx:pt>
          <cx:pt idx="43">3</cx:pt>
        </cx:lvl>
      </cx:numDim>
    </cx:data>
    <cx:data id="9">
      <cx:strDim type="cat">
        <cx:f>'Form responses 1'!$AA$2:$AA$45</cx:f>
        <cx:lvl ptCount="44">
          <cx:pt idx="0">4</cx:pt>
          <cx:pt idx="1">5</cx:pt>
          <cx:pt idx="2">5</cx:pt>
          <cx:pt idx="3">4</cx:pt>
          <cx:pt idx="4">3</cx:pt>
          <cx:pt idx="5">4</cx:pt>
          <cx:pt idx="6">5</cx:pt>
          <cx:pt idx="7">5</cx:pt>
          <cx:pt idx="8">4</cx:pt>
          <cx:pt idx="9">4</cx:pt>
          <cx:pt idx="10">3</cx:pt>
          <cx:pt idx="11">4</cx:pt>
          <cx:pt idx="12">5</cx:pt>
          <cx:pt idx="13">5</cx:pt>
          <cx:pt idx="14">3</cx:pt>
          <cx:pt idx="15">2</cx:pt>
          <cx:pt idx="16">4</cx:pt>
          <cx:pt idx="17">3</cx:pt>
          <cx:pt idx="18">1</cx:pt>
          <cx:pt idx="19">4</cx:pt>
          <cx:pt idx="20">4</cx:pt>
          <cx:pt idx="21">3</cx:pt>
          <cx:pt idx="22">2</cx:pt>
          <cx:pt idx="23">4</cx:pt>
          <cx:pt idx="24">5</cx:pt>
          <cx:pt idx="25">5</cx:pt>
          <cx:pt idx="26">5</cx:pt>
          <cx:pt idx="27">4</cx:pt>
          <cx:pt idx="28">5</cx:pt>
          <cx:pt idx="29">5</cx:pt>
          <cx:pt idx="30">5</cx:pt>
          <cx:pt idx="31">5</cx:pt>
          <cx:pt idx="32">4</cx:pt>
          <cx:pt idx="33">5</cx:pt>
          <cx:pt idx="34">4</cx:pt>
          <cx:pt idx="35">2</cx:pt>
          <cx:pt idx="36">5</cx:pt>
          <cx:pt idx="37">4</cx:pt>
          <cx:pt idx="38">4</cx:pt>
          <cx:pt idx="39">4</cx:pt>
          <cx:pt idx="40">5</cx:pt>
          <cx:pt idx="41">4</cx:pt>
          <cx:pt idx="42">5</cx:pt>
          <cx:pt idx="43">3</cx:pt>
        </cx:lvl>
      </cx:strDim>
      <cx:numDim type="val">
        <cx:f>'Form responses 1'!$AK$2:$AK$45</cx:f>
        <cx:lvl ptCount="44" formatCode="General">
          <cx:pt idx="0">5</cx:pt>
          <cx:pt idx="1">5</cx:pt>
          <cx:pt idx="2">3</cx:pt>
          <cx:pt idx="3">3</cx:pt>
          <cx:pt idx="4">4</cx:pt>
          <cx:pt idx="5">5</cx:pt>
          <cx:pt idx="6">5</cx:pt>
          <cx:pt idx="7">5</cx:pt>
          <cx:pt idx="8">5</cx:pt>
          <cx:pt idx="9">5</cx:pt>
          <cx:pt idx="10">2</cx:pt>
          <cx:pt idx="11">4</cx:pt>
          <cx:pt idx="12">5</cx:pt>
          <cx:pt idx="13">5</cx:pt>
          <cx:pt idx="14">4</cx:pt>
          <cx:pt idx="15">4</cx:pt>
          <cx:pt idx="16">4</cx:pt>
          <cx:pt idx="17">5</cx:pt>
          <cx:pt idx="18">5</cx:pt>
          <cx:pt idx="19">4</cx:pt>
          <cx:pt idx="20">4</cx:pt>
          <cx:pt idx="21">3</cx:pt>
          <cx:pt idx="22">4</cx:pt>
          <cx:pt idx="23">3</cx:pt>
          <cx:pt idx="24">4</cx:pt>
          <cx:pt idx="25">4</cx:pt>
          <cx:pt idx="26">5</cx:pt>
          <cx:pt idx="27">4</cx:pt>
          <cx:pt idx="28">5</cx:pt>
          <cx:pt idx="29">5</cx:pt>
          <cx:pt idx="30">4</cx:pt>
          <cx:pt idx="31">5</cx:pt>
          <cx:pt idx="32">5</cx:pt>
          <cx:pt idx="33">3</cx:pt>
          <cx:pt idx="34">4</cx:pt>
          <cx:pt idx="35">3</cx:pt>
          <cx:pt idx="36">5</cx:pt>
          <cx:pt idx="37">5</cx:pt>
          <cx:pt idx="38">4</cx:pt>
          <cx:pt idx="39">5</cx:pt>
          <cx:pt idx="40">4</cx:pt>
          <cx:pt idx="41">4</cx:pt>
          <cx:pt idx="42">5</cx:pt>
          <cx:pt idx="43">4</cx:pt>
        </cx:lvl>
      </cx:numDim>
    </cx:data>
    <cx:data id="10">
      <cx:strDim type="cat">
        <cx:f>'Form responses 1'!$AA$2:$AA$45</cx:f>
        <cx:lvl ptCount="44">
          <cx:pt idx="0">4</cx:pt>
          <cx:pt idx="1">5</cx:pt>
          <cx:pt idx="2">5</cx:pt>
          <cx:pt idx="3">4</cx:pt>
          <cx:pt idx="4">3</cx:pt>
          <cx:pt idx="5">4</cx:pt>
          <cx:pt idx="6">5</cx:pt>
          <cx:pt idx="7">5</cx:pt>
          <cx:pt idx="8">4</cx:pt>
          <cx:pt idx="9">4</cx:pt>
          <cx:pt idx="10">3</cx:pt>
          <cx:pt idx="11">4</cx:pt>
          <cx:pt idx="12">5</cx:pt>
          <cx:pt idx="13">5</cx:pt>
          <cx:pt idx="14">3</cx:pt>
          <cx:pt idx="15">2</cx:pt>
          <cx:pt idx="16">4</cx:pt>
          <cx:pt idx="17">3</cx:pt>
          <cx:pt idx="18">1</cx:pt>
          <cx:pt idx="19">4</cx:pt>
          <cx:pt idx="20">4</cx:pt>
          <cx:pt idx="21">3</cx:pt>
          <cx:pt idx="22">2</cx:pt>
          <cx:pt idx="23">4</cx:pt>
          <cx:pt idx="24">5</cx:pt>
          <cx:pt idx="25">5</cx:pt>
          <cx:pt idx="26">5</cx:pt>
          <cx:pt idx="27">4</cx:pt>
          <cx:pt idx="28">5</cx:pt>
          <cx:pt idx="29">5</cx:pt>
          <cx:pt idx="30">5</cx:pt>
          <cx:pt idx="31">5</cx:pt>
          <cx:pt idx="32">4</cx:pt>
          <cx:pt idx="33">5</cx:pt>
          <cx:pt idx="34">4</cx:pt>
          <cx:pt idx="35">2</cx:pt>
          <cx:pt idx="36">5</cx:pt>
          <cx:pt idx="37">4</cx:pt>
          <cx:pt idx="38">4</cx:pt>
          <cx:pt idx="39">4</cx:pt>
          <cx:pt idx="40">5</cx:pt>
          <cx:pt idx="41">4</cx:pt>
          <cx:pt idx="42">5</cx:pt>
          <cx:pt idx="43">3</cx:pt>
        </cx:lvl>
      </cx:strDim>
      <cx:numDim type="val">
        <cx:f>'Form responses 1'!$AL$2:$AL$45</cx:f>
        <cx:lvl ptCount="44" formatCode="General">
          <cx:pt idx="0">2</cx:pt>
          <cx:pt idx="1">3</cx:pt>
          <cx:pt idx="2">4</cx:pt>
          <cx:pt idx="3">2</cx:pt>
          <cx:pt idx="4">1</cx:pt>
          <cx:pt idx="5">1</cx:pt>
          <cx:pt idx="6">3</cx:pt>
          <cx:pt idx="7">4</cx:pt>
          <cx:pt idx="8">2</cx:pt>
          <cx:pt idx="9">5</cx:pt>
          <cx:pt idx="10">4</cx:pt>
          <cx:pt idx="11">3</cx:pt>
          <cx:pt idx="12">5</cx:pt>
          <cx:pt idx="13">3</cx:pt>
          <cx:pt idx="14">5</cx:pt>
          <cx:pt idx="15">2</cx:pt>
          <cx:pt idx="16">3</cx:pt>
          <cx:pt idx="17">5</cx:pt>
          <cx:pt idx="18">5</cx:pt>
          <cx:pt idx="19">5</cx:pt>
          <cx:pt idx="20">3</cx:pt>
          <cx:pt idx="21">4</cx:pt>
          <cx:pt idx="22">3</cx:pt>
          <cx:pt idx="23">3</cx:pt>
          <cx:pt idx="24">4</cx:pt>
          <cx:pt idx="25">3</cx:pt>
          <cx:pt idx="26">1</cx:pt>
          <cx:pt idx="27">4</cx:pt>
          <cx:pt idx="28">4</cx:pt>
          <cx:pt idx="29">5</cx:pt>
          <cx:pt idx="30">4</cx:pt>
          <cx:pt idx="31">5</cx:pt>
          <cx:pt idx="32">4</cx:pt>
          <cx:pt idx="33">1</cx:pt>
          <cx:pt idx="34">2</cx:pt>
          <cx:pt idx="35">3</cx:pt>
          <cx:pt idx="36">5</cx:pt>
          <cx:pt idx="37">5</cx:pt>
          <cx:pt idx="38">5</cx:pt>
          <cx:pt idx="39">5</cx:pt>
          <cx:pt idx="40">5</cx:pt>
          <cx:pt idx="41">4</cx:pt>
          <cx:pt idx="42">5</cx:pt>
          <cx:pt idx="43">3</cx:pt>
        </cx:lvl>
      </cx:numDim>
    </cx:data>
    <cx:data id="11">
      <cx:strDim type="cat">
        <cx:f>'Form responses 1'!$AA$2:$AA$45</cx:f>
        <cx:lvl ptCount="44">
          <cx:pt idx="0">4</cx:pt>
          <cx:pt idx="1">5</cx:pt>
          <cx:pt idx="2">5</cx:pt>
          <cx:pt idx="3">4</cx:pt>
          <cx:pt idx="4">3</cx:pt>
          <cx:pt idx="5">4</cx:pt>
          <cx:pt idx="6">5</cx:pt>
          <cx:pt idx="7">5</cx:pt>
          <cx:pt idx="8">4</cx:pt>
          <cx:pt idx="9">4</cx:pt>
          <cx:pt idx="10">3</cx:pt>
          <cx:pt idx="11">4</cx:pt>
          <cx:pt idx="12">5</cx:pt>
          <cx:pt idx="13">5</cx:pt>
          <cx:pt idx="14">3</cx:pt>
          <cx:pt idx="15">2</cx:pt>
          <cx:pt idx="16">4</cx:pt>
          <cx:pt idx="17">3</cx:pt>
          <cx:pt idx="18">1</cx:pt>
          <cx:pt idx="19">4</cx:pt>
          <cx:pt idx="20">4</cx:pt>
          <cx:pt idx="21">3</cx:pt>
          <cx:pt idx="22">2</cx:pt>
          <cx:pt idx="23">4</cx:pt>
          <cx:pt idx="24">5</cx:pt>
          <cx:pt idx="25">5</cx:pt>
          <cx:pt idx="26">5</cx:pt>
          <cx:pt idx="27">4</cx:pt>
          <cx:pt idx="28">5</cx:pt>
          <cx:pt idx="29">5</cx:pt>
          <cx:pt idx="30">5</cx:pt>
          <cx:pt idx="31">5</cx:pt>
          <cx:pt idx="32">4</cx:pt>
          <cx:pt idx="33">5</cx:pt>
          <cx:pt idx="34">4</cx:pt>
          <cx:pt idx="35">2</cx:pt>
          <cx:pt idx="36">5</cx:pt>
          <cx:pt idx="37">4</cx:pt>
          <cx:pt idx="38">4</cx:pt>
          <cx:pt idx="39">4</cx:pt>
          <cx:pt idx="40">5</cx:pt>
          <cx:pt idx="41">4</cx:pt>
          <cx:pt idx="42">5</cx:pt>
          <cx:pt idx="43">3</cx:pt>
        </cx:lvl>
      </cx:strDim>
      <cx:numDim type="val">
        <cx:f>'Form responses 1'!$AM$2:$AM$45</cx:f>
        <cx:lvl ptCount="44" formatCode="General">
          <cx:pt idx="0">1</cx:pt>
          <cx:pt idx="1">1</cx:pt>
          <cx:pt idx="2">1</cx:pt>
          <cx:pt idx="3">1</cx:pt>
          <cx:pt idx="4">3</cx:pt>
          <cx:pt idx="5">1</cx:pt>
          <cx:pt idx="6">3</cx:pt>
          <cx:pt idx="7">3</cx:pt>
          <cx:pt idx="8">2</cx:pt>
          <cx:pt idx="9">3</cx:pt>
          <cx:pt idx="10">1</cx:pt>
          <cx:pt idx="11">2</cx:pt>
          <cx:pt idx="12">3</cx:pt>
          <cx:pt idx="13">4</cx:pt>
          <cx:pt idx="14">1</cx:pt>
          <cx:pt idx="15">3</cx:pt>
          <cx:pt idx="16">2</cx:pt>
          <cx:pt idx="17">5</cx:pt>
          <cx:pt idx="18">2</cx:pt>
          <cx:pt idx="19">2</cx:pt>
          <cx:pt idx="20">2</cx:pt>
          <cx:pt idx="21">2</cx:pt>
          <cx:pt idx="22">2</cx:pt>
          <cx:pt idx="23">4</cx:pt>
          <cx:pt idx="24">2</cx:pt>
          <cx:pt idx="25">1</cx:pt>
          <cx:pt idx="26">1</cx:pt>
          <cx:pt idx="27">1</cx:pt>
          <cx:pt idx="28">2</cx:pt>
          <cx:pt idx="29">3</cx:pt>
          <cx:pt idx="30">2</cx:pt>
          <cx:pt idx="31">5</cx:pt>
          <cx:pt idx="32">2</cx:pt>
          <cx:pt idx="33">1</cx:pt>
          <cx:pt idx="34">2</cx:pt>
          <cx:pt idx="35">1</cx:pt>
          <cx:pt idx="36">5</cx:pt>
          <cx:pt idx="37">1</cx:pt>
          <cx:pt idx="38">4</cx:pt>
          <cx:pt idx="39">2</cx:pt>
          <cx:pt idx="40">5</cx:pt>
          <cx:pt idx="41">3</cx:pt>
          <cx:pt idx="42">5</cx:pt>
          <cx:pt idx="43">3</cx:pt>
        </cx:lvl>
      </cx:numDim>
    </cx:data>
  </cx:chartData>
  <cx:chart>
    <cx:title pos="t" align="ctr" overlay="0">
      <cx:tx>
        <cx:rich>
          <a:bodyPr spcFirstLastPara="1" vertOverflow="ellipsis" wrap="square" lIns="0" tIns="0" rIns="0" bIns="0" anchor="ctr" anchorCtr="1"/>
          <a:lstStyle/>
          <a:p>
            <a:pPr algn="ctr">
              <a:defRPr/>
            </a:pPr>
            <a:r>
              <a:rPr lang="en-US" dirty="0" smtClean="0"/>
              <a:t>Combined Graduate </a:t>
            </a:r>
            <a:r>
              <a:rPr lang="en-US" dirty="0"/>
              <a:t>Commons </a:t>
            </a:r>
            <a:r>
              <a:rPr lang="en-US" dirty="0" smtClean="0"/>
              <a:t>Elements </a:t>
            </a:r>
            <a:r>
              <a:rPr lang="en-US" dirty="0"/>
              <a:t>Rankings </a:t>
            </a:r>
          </a:p>
        </cx:rich>
      </cx:tx>
    </cx:title>
    <cx:plotArea>
      <cx:plotAreaRegion>
        <cx:series layoutId="clusteredColumn" uniqueId="{6E565738-2D9E-4525-B35B-7416A00EDF66}" formatIdx="0">
          <cx:tx>
            <cx:txData>
              <cx:f>'Form responses 1'!$AB$1</cx:f>
              <cx:v>Tables </cx:v>
            </cx:txData>
          </cx:tx>
          <cx:dataId val="0"/>
          <cx:layoutPr>
            <cx:aggregation/>
          </cx:layoutPr>
          <cx:axisId val="1"/>
        </cx:series>
        <cx:series layoutId="clusteredColumn" hidden="1" uniqueId="{CF50C54F-67AF-46F1-8D7D-C4309F7B03C0}" formatIdx="2">
          <cx:tx>
            <cx:txData>
              <cx:f>'Form responses 1'!$AC$1</cx:f>
              <cx:v>Study Carrels </cx:v>
            </cx:txData>
          </cx:tx>
          <cx:dataId val="1"/>
          <cx:layoutPr>
            <cx:aggregation/>
          </cx:layoutPr>
          <cx:axisId val="1"/>
        </cx:series>
        <cx:series layoutId="clusteredColumn" hidden="1" uniqueId="{03A4346B-65C3-462A-B9A3-9A35DC389828}" formatIdx="4">
          <cx:tx>
            <cx:txData>
              <cx:f>'Form responses 1'!$AD$1</cx:f>
              <cx:v>Lockers</cx:v>
            </cx:txData>
          </cx:tx>
          <cx:dataId val="2"/>
          <cx:layoutPr>
            <cx:aggregation/>
          </cx:layoutPr>
          <cx:axisId val="1"/>
        </cx:series>
        <cx:series layoutId="clusteredColumn" hidden="1" uniqueId="{37806FA7-1FDD-48AC-AF18-5AB61EE19950}" formatIdx="6">
          <cx:tx>
            <cx:txData>
              <cx:f>'Form responses 1'!$AE$1</cx:f>
              <cx:v>Lighting</cx:v>
            </cx:txData>
          </cx:tx>
          <cx:dataId val="3"/>
          <cx:layoutPr>
            <cx:aggregation/>
          </cx:layoutPr>
          <cx:axisId val="1"/>
        </cx:series>
        <cx:series layoutId="clusteredColumn" hidden="1" uniqueId="{8A922A28-AD3C-49E5-A04A-4FEA2824BD8D}" formatIdx="8">
          <cx:tx>
            <cx:txData>
              <cx:f>'Form responses 1'!$AF$1</cx:f>
              <cx:v>Access to power outlets</cx:v>
            </cx:txData>
          </cx:tx>
          <cx:dataId val="4"/>
          <cx:layoutPr>
            <cx:aggregation/>
          </cx:layoutPr>
          <cx:axisId val="1"/>
        </cx:series>
        <cx:series layoutId="clusteredColumn" hidden="1" uniqueId="{9FBFB8E1-231C-4036-A5D5-9785593660EC}" formatIdx="10">
          <cx:tx>
            <cx:txData>
              <cx:f>'Form responses 1'!$AG$1</cx:f>
              <cx:v>Internet access </cx:v>
            </cx:txData>
          </cx:tx>
          <cx:dataId val="5"/>
          <cx:layoutPr>
            <cx:aggregation/>
          </cx:layoutPr>
          <cx:axisId val="1"/>
        </cx:series>
        <cx:series layoutId="clusteredColumn" hidden="1" uniqueId="{4CC2C283-86E0-498E-814E-62DB81CCFBDE}" formatIdx="12">
          <cx:tx>
            <cx:txData>
              <cx:f>'Form responses 1'!$AH$1</cx:f>
              <cx:v>View</cx:v>
            </cx:txData>
          </cx:tx>
          <cx:dataId val="6"/>
          <cx:layoutPr>
            <cx:aggregation/>
          </cx:layoutPr>
          <cx:axisId val="1"/>
        </cx:series>
        <cx:series layoutId="clusteredColumn" hidden="1" uniqueId="{CF7E1128-FC70-4AAD-B917-B3D8898610D4}" formatIdx="14">
          <cx:tx>
            <cx:txData>
              <cx:f>'Form responses 1'!$AI$1</cx:f>
              <cx:v>Windows</cx:v>
            </cx:txData>
          </cx:tx>
          <cx:dataId val="7"/>
          <cx:layoutPr>
            <cx:aggregation/>
          </cx:layoutPr>
          <cx:axisId val="1"/>
        </cx:series>
        <cx:series layoutId="clusteredColumn" hidden="1" uniqueId="{E106826A-2F67-46BE-91BF-BB5BF1ACB3AF}" formatIdx="16">
          <cx:tx>
            <cx:txData>
              <cx:f>'Form responses 1'!$AJ$1</cx:f>
              <cx:v>Dividers for tables</cx:v>
            </cx:txData>
          </cx:tx>
          <cx:dataId val="8"/>
          <cx:layoutPr>
            <cx:aggregation/>
          </cx:layoutPr>
          <cx:axisId val="1"/>
        </cx:series>
        <cx:series layoutId="clusteredColumn" hidden="1" uniqueId="{D57EF88F-3BDD-481E-91F8-5F6017801C1D}" formatIdx="18">
          <cx:tx>
            <cx:txData>
              <cx:f>'Form responses 1'!$AK$1</cx:f>
              <cx:v>Colors in room</cx:v>
            </cx:txData>
          </cx:tx>
          <cx:dataId val="9"/>
          <cx:layoutPr>
            <cx:aggregation/>
          </cx:layoutPr>
          <cx:axisId val="1"/>
        </cx:series>
        <cx:series layoutId="clusteredColumn" hidden="1" uniqueId="{C0EFB3EC-8C0E-45F9-BFCC-BCDA8DF65A57}" formatIdx="20">
          <cx:tx>
            <cx:txData>
              <cx:f>'Form responses 1'!$AL$1</cx:f>
              <cx:v>Cleanliness</cx:v>
            </cx:txData>
          </cx:tx>
          <cx:dataId val="10"/>
          <cx:layoutPr>
            <cx:aggregation/>
          </cx:layoutPr>
          <cx:axisId val="1"/>
        </cx:series>
        <cx:series layoutId="clusteredColumn" hidden="1" uniqueId="{BF81AA4C-7CEB-4499-ABE3-94408184CE01}" formatIdx="22">
          <cx:tx>
            <cx:txData>
              <cx:f>'Form responses 1'!$AM$1</cx:f>
              <cx:v>Temperature</cx:v>
            </cx:txData>
          </cx:tx>
          <cx:dataId val="11"/>
          <cx:layoutPr>
            <cx:aggregation/>
          </cx:layoutPr>
          <cx:axisId val="1"/>
        </cx:series>
        <cx:series layoutId="paretoLine" ownerIdx="0" uniqueId="{B70370B9-E35C-4827-BEFA-E4D9ED60E5CC}" formatIdx="1">
          <cx:spPr>
            <a:ln>
              <a:noFill/>
            </a:ln>
          </cx:spPr>
          <cx:axisId val="2"/>
        </cx:series>
        <cx:series layoutId="paretoLine" ownerIdx="1" uniqueId="{B36EFE3C-FB6D-429B-B4E4-88A8297DB124}" formatIdx="3">
          <cx:axisId val="2"/>
        </cx:series>
        <cx:series layoutId="paretoLine" ownerIdx="2" uniqueId="{80BE5CDD-450E-4665-9D07-98EEF6A0027A}" formatIdx="5">
          <cx:axisId val="2"/>
        </cx:series>
        <cx:series layoutId="paretoLine" ownerIdx="3" uniqueId="{34FC5BB8-BFB9-4AE9-BACC-F5109501CE87}" formatIdx="7">
          <cx:axisId val="2"/>
        </cx:series>
        <cx:series layoutId="paretoLine" ownerIdx="4" uniqueId="{9E824B8D-8CA0-4CB6-A665-6810FE0FF21D}" formatIdx="9">
          <cx:axisId val="2"/>
        </cx:series>
        <cx:series layoutId="paretoLine" ownerIdx="5" uniqueId="{667062BC-4077-411E-87E2-671A38FCDEDB}" formatIdx="11">
          <cx:axisId val="2"/>
        </cx:series>
        <cx:series layoutId="paretoLine" ownerIdx="6" uniqueId="{E1F8DCDE-6460-40EB-BCA0-FFBB1AD25668}" formatIdx="13">
          <cx:axisId val="2"/>
        </cx:series>
        <cx:series layoutId="paretoLine" ownerIdx="7" uniqueId="{00B165AC-8D3D-4C43-B717-2FC177C203E9}" formatIdx="15">
          <cx:axisId val="2"/>
        </cx:series>
        <cx:series layoutId="paretoLine" ownerIdx="8" uniqueId="{A02585BB-6136-423D-948C-C5CCDF343D3A}" formatIdx="17">
          <cx:axisId val="2"/>
        </cx:series>
        <cx:series layoutId="paretoLine" ownerIdx="9" uniqueId="{DE7AC397-F633-42A8-8062-A9F50CB44C12}" formatIdx="19">
          <cx:axisId val="2"/>
        </cx:series>
        <cx:series layoutId="paretoLine" ownerIdx="10" uniqueId="{72A5CBEE-B20D-428F-8FB4-812E3C6D43C2}" formatIdx="21">
          <cx:axisId val="2"/>
        </cx:series>
        <cx:series layoutId="paretoLine" ownerIdx="11" uniqueId="{22C6835A-8C99-4D71-9387-3B67AA6FC013}" formatIdx="23">
          <cx:axisId val="2"/>
        </cx:series>
      </cx:plotAreaRegion>
      <cx:axis id="0">
        <cx:catScaling gapWidth="0"/>
        <cx:tickLabels/>
      </cx:axis>
      <cx:axis id="1">
        <cx:valScaling/>
        <cx:majorGridlines/>
        <cx:tickLabels/>
      </cx:axis>
      <cx:axis id="2">
        <cx:valScaling max="1" min="0"/>
        <cx:units unit="percentage"/>
        <cx:tickLabels/>
      </cx:axis>
    </cx:plotArea>
  </cx:chart>
  <cx:spPr>
    <a:ln>
      <a:solidFill>
        <a:schemeClr val="accent1"/>
      </a:solidFill>
    </a:ln>
  </cx:spPr>
  <cx:clrMapOvr bg1="lt1" tx1="dk1" bg2="lt2" tx2="dk2" accent1="accent1" accent2="accent2" accent3="accent3" accent4="accent4" accent5="accent5" accent6="accent6" hlink="hlink" folHlink="folHlink"/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tx1"/>
    </cs:fontRef>
  </cs:dropLine>
  <cs:errorBar>
    <cs:lnRef idx="0"/>
    <cs:fillRef idx="0"/>
    <cs:effectRef idx="0"/>
    <cs:fontRef idx="minor">
      <a:schemeClr val="tx1"/>
    </cs:fontRef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15000"/>
            <a:lumOff val="85000"/>
            <a:lumOff val="1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</cs:hiLoLine>
  <cs:leaderLine>
    <cs:lnRef idx="0"/>
    <cs:fillRef idx="0"/>
    <cs:effectRef idx="0"/>
    <cs:fontRef idx="minor">
      <a:schemeClr val="tx1"/>
    </cs:fontRef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3CB274B-0AE6-4D37-A8E6-BCF1AABF72B7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35A8D28-05EC-490F-8CF9-65DF99A30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72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B2CACE1-0839-DD4E-8A8D-815B08AED9A4}" type="datetimeFigureOut">
              <a:rPr lang="en-US" smtClean="0"/>
              <a:t>11/28/2018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AB58301-8E47-694C-884E-80E9D526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21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E78C2-47AD-C340-9456-D9F9B3D300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668" y="481913"/>
            <a:ext cx="7841294" cy="188440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5000"/>
              </a:lnSpc>
              <a:defRPr sz="48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6038AA-9B5A-234E-B6E1-FE9722AB06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2668" y="2366318"/>
            <a:ext cx="7841294" cy="939114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3FD472B-32E4-8A46-90E5-97757DC24E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668" y="3305432"/>
            <a:ext cx="6367116" cy="118685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Presenter’s Name</a:t>
            </a:r>
            <a:br>
              <a:rPr lang="en-US" dirty="0"/>
            </a:br>
            <a:r>
              <a:rPr lang="en-US" dirty="0"/>
              <a:t>Presenter’s title / additional designations</a:t>
            </a:r>
            <a:br>
              <a:rPr lang="en-US" dirty="0"/>
            </a:br>
            <a:r>
              <a:rPr lang="en-US" dirty="0"/>
              <a:t>Faculty of / Department of / additional designations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E4B113-E638-B640-8F48-252058659E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668" y="4492291"/>
            <a:ext cx="3487991" cy="521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3980296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A32D7-DB76-2847-ADA0-EE213BEBB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628" y="463968"/>
            <a:ext cx="9724372" cy="10333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lnSpc>
                <a:spcPts val="3800"/>
              </a:lnSpc>
              <a:defRPr sz="36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C696-28D5-3D4E-90D5-168D38046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628" y="1773195"/>
            <a:ext cx="9724372" cy="4115669"/>
          </a:xfrm>
          <a:prstGeom prst="rect">
            <a:avLst/>
          </a:prstGeom>
        </p:spPr>
        <p:txBody>
          <a:bodyPr/>
          <a:lstStyle>
            <a:lvl1pPr>
              <a:buClr>
                <a:srgbClr val="E32726"/>
              </a:buClr>
              <a:defRPr sz="2800"/>
            </a:lvl1pPr>
            <a:lvl2pPr>
              <a:buClr>
                <a:srgbClr val="FBB031"/>
              </a:buClr>
              <a:defRPr sz="2400"/>
            </a:lvl2pPr>
            <a:lvl3pPr>
              <a:buClr>
                <a:srgbClr val="8B857B"/>
              </a:buClr>
              <a:defRPr sz="2000"/>
            </a:lvl3pPr>
            <a:lvl4pPr>
              <a:buClr>
                <a:schemeClr val="accent3"/>
              </a:buClr>
              <a:defRPr sz="1800"/>
            </a:lvl4pPr>
            <a:lvl5pPr>
              <a:buClr>
                <a:schemeClr val="accent1"/>
              </a:buCl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54994-38BD-EA48-95B9-EDE63B92B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6427" y="638053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5C35FCF4-C3EF-BD43-82E0-05BC237DAD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444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70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hoto wit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683A0EC-D117-3A44-A056-CF7521187A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3864" y="1773021"/>
            <a:ext cx="3938587" cy="3938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C2CEEFA-DEDA-3C4E-B209-94546CDD8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7569" y="1773021"/>
            <a:ext cx="6013537" cy="393858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800"/>
            </a:lvl1pPr>
            <a:lvl2pPr>
              <a:buClr>
                <a:srgbClr val="FBB031"/>
              </a:buClr>
              <a:defRPr sz="2400"/>
            </a:lvl2pPr>
            <a:lvl3pPr>
              <a:buClr>
                <a:srgbClr val="8B857B"/>
              </a:buClr>
              <a:defRPr sz="2000"/>
            </a:lvl3pPr>
            <a:lvl4pPr>
              <a:buClr>
                <a:schemeClr val="accent3"/>
              </a:buClr>
              <a:defRPr sz="1800"/>
            </a:lvl4pPr>
            <a:lvl5pPr>
              <a:buClr>
                <a:schemeClr val="accent1"/>
              </a:buCl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F3C08-C8EC-DC49-84E7-B18774364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6427" y="638053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5C35FCF4-C3EF-BD43-82E0-05BC237DAD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F4FC2F-942D-6942-8D5B-4C7E0E524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628" y="463968"/>
            <a:ext cx="9724372" cy="10333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lnSpc>
                <a:spcPts val="3800"/>
              </a:lnSpc>
              <a:defRPr sz="36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0733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photo wit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683A0EC-D117-3A44-A056-CF7521187A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11358" y="1655241"/>
            <a:ext cx="3982602" cy="22227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C2CEEFA-DEDA-3C4E-B209-94546CDD8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1358" y="4202482"/>
            <a:ext cx="3995802" cy="1835063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rgbClr val="FBB031"/>
              </a:buClr>
              <a:defRPr sz="1800"/>
            </a:lvl2pPr>
            <a:lvl3pPr>
              <a:buClr>
                <a:srgbClr val="8B857B"/>
              </a:buClr>
              <a:defRPr sz="1600"/>
            </a:lvl3pPr>
            <a:lvl4pPr>
              <a:buClr>
                <a:schemeClr val="accent3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873EC9B2-3D79-EB42-BD2D-94A59CE5C3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84841" y="1655241"/>
            <a:ext cx="3982602" cy="22227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1D7853A-8D09-4041-8FD1-E58DBA8A7F0F}"/>
              </a:ext>
            </a:extLst>
          </p:cNvPr>
          <p:cNvCxnSpPr/>
          <p:nvPr userDrawn="1"/>
        </p:nvCxnSpPr>
        <p:spPr>
          <a:xfrm>
            <a:off x="6096000" y="1551313"/>
            <a:ext cx="0" cy="465342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EF50DEA-27DF-7C4E-AD5F-60F66ED518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984841" y="4202482"/>
            <a:ext cx="3995802" cy="1835063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rgbClr val="FBB031"/>
              </a:buClr>
              <a:defRPr sz="1800"/>
            </a:lvl2pPr>
            <a:lvl3pPr>
              <a:buClr>
                <a:srgbClr val="8B857B"/>
              </a:buClr>
              <a:defRPr sz="1600"/>
            </a:lvl3pPr>
            <a:lvl4pPr>
              <a:buClr>
                <a:schemeClr val="accent3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4A5085-02C7-C249-93B0-AC3B6836C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6427" y="638053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5C35FCF4-C3EF-BD43-82E0-05BC237DAD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CF9A15B-E143-B248-AA59-A29370229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628" y="463968"/>
            <a:ext cx="9724372" cy="10333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lnSpc>
                <a:spcPts val="3800"/>
              </a:lnSpc>
              <a:defRPr sz="36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3883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0016D1F-0C29-D446-876E-DD6C096D73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9638" y="1118286"/>
            <a:ext cx="7271951" cy="4775887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4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This slide is for one big, </a:t>
            </a:r>
            <a:br>
              <a:rPr lang="en-US" dirty="0"/>
            </a:br>
            <a:r>
              <a:rPr lang="en-US" dirty="0"/>
              <a:t>bold statement. Bullet </a:t>
            </a:r>
            <a:br>
              <a:rPr lang="en-US" dirty="0"/>
            </a:br>
            <a:r>
              <a:rPr lang="en-US" dirty="0"/>
              <a:t>points can’t compete! </a:t>
            </a:r>
          </a:p>
        </p:txBody>
      </p:sp>
    </p:spTree>
    <p:extLst>
      <p:ext uri="{BB962C8B-B14F-4D97-AF65-F5344CB8AC3E}">
        <p14:creationId xmlns:p14="http://schemas.microsoft.com/office/powerpoint/2010/main" val="399748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d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E78C2-47AD-C340-9456-D9F9B3D300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3306" y="259491"/>
            <a:ext cx="8115597" cy="19284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3800"/>
              </a:lnSpc>
              <a:defRPr sz="36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Thank you for attending! </a:t>
            </a:r>
            <a:br>
              <a:rPr lang="en-US" dirty="0"/>
            </a:br>
            <a:r>
              <a:rPr lang="en-US" dirty="0"/>
              <a:t>and/or other concluding message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6038AA-9B5A-234E-B6E1-FE9722AB06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13306" y="2203160"/>
            <a:ext cx="8115597" cy="78099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For more information go to </a:t>
            </a:r>
            <a:r>
              <a:rPr lang="en-US" dirty="0" err="1"/>
              <a:t>ucalgary.ca</a:t>
            </a:r>
            <a:r>
              <a:rPr lang="en-US" dirty="0"/>
              <a:t>/</a:t>
            </a:r>
            <a:r>
              <a:rPr lang="en-US" dirty="0" err="1"/>
              <a:t>webaddress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3FD472B-32E4-8A46-90E5-97757DC24E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307" y="3002203"/>
            <a:ext cx="6478326" cy="146887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Presenter’s Name</a:t>
            </a:r>
            <a:br>
              <a:rPr lang="en-US" dirty="0"/>
            </a:br>
            <a:r>
              <a:rPr lang="en-US" dirty="0" err="1"/>
              <a:t>presentersemail@ucalgary.ca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Phone number / Twitter handle / additional contact info</a:t>
            </a:r>
          </a:p>
        </p:txBody>
      </p:sp>
    </p:spTree>
    <p:extLst>
      <p:ext uri="{BB962C8B-B14F-4D97-AF65-F5344CB8AC3E}">
        <p14:creationId xmlns:p14="http://schemas.microsoft.com/office/powerpoint/2010/main" val="1795914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83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4" r:id="rId5"/>
    <p:sldLayoutId id="2147483657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acalib.2015.03.014" TargetMode="External"/><Relationship Id="rId2" Type="http://schemas.openxmlformats.org/officeDocument/2006/relationships/hyperlink" Target="http://docs.lib.purdue.edu/2016/spaces/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16/j.acalib.2018.02.012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433A7-5FAF-7E4C-B3D7-17132204F1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Assessing a Graduate Commons in the Library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E4ED0D-A202-2C42-8CC0-EE323836B5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Graduate Students Need an Identified Third Space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139BAF-497B-114A-ADA3-745184DA3B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Susan Beatty</a:t>
            </a:r>
          </a:p>
          <a:p>
            <a:r>
              <a:rPr lang="en-US" dirty="0" smtClean="0"/>
              <a:t>University of Calgary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D60A7D-2996-BA40-813C-919B891794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7118" y="5040753"/>
            <a:ext cx="3710153" cy="781304"/>
          </a:xfrm>
        </p:spPr>
        <p:txBody>
          <a:bodyPr>
            <a:normAutofit/>
          </a:bodyPr>
          <a:lstStyle/>
          <a:p>
            <a:r>
              <a:rPr lang="en-US" sz="1400" dirty="0" smtClean="0"/>
              <a:t>Library Assessment Conference, 2018, Houston, Dec.5- 7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4139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Elements  rated 1-5 on quality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628" y="1108364"/>
            <a:ext cx="9724372" cy="5637299"/>
          </a:xfrm>
        </p:spPr>
        <p:txBody>
          <a:bodyPr/>
          <a:lstStyle/>
          <a:p>
            <a:r>
              <a:rPr lang="en-US" sz="2000" dirty="0" smtClean="0"/>
              <a:t>Chairs</a:t>
            </a:r>
          </a:p>
          <a:p>
            <a:r>
              <a:rPr lang="en-US" sz="2000" dirty="0" smtClean="0"/>
              <a:t>Tables</a:t>
            </a:r>
          </a:p>
          <a:p>
            <a:r>
              <a:rPr lang="en-US" sz="2000" dirty="0" smtClean="0"/>
              <a:t>Study carrels</a:t>
            </a:r>
          </a:p>
          <a:p>
            <a:r>
              <a:rPr lang="en-US" sz="2000" dirty="0" smtClean="0"/>
              <a:t>Lockers</a:t>
            </a:r>
          </a:p>
          <a:p>
            <a:r>
              <a:rPr lang="en-US" sz="2000" dirty="0" smtClean="0"/>
              <a:t>Lighting </a:t>
            </a:r>
          </a:p>
          <a:p>
            <a:r>
              <a:rPr lang="en-US" sz="2000" dirty="0" smtClean="0"/>
              <a:t>Power outlets</a:t>
            </a:r>
          </a:p>
          <a:p>
            <a:r>
              <a:rPr lang="en-US" sz="2000" dirty="0" err="1" smtClean="0"/>
              <a:t>Wi-fi</a:t>
            </a:r>
            <a:endParaRPr lang="en-US" sz="2000" dirty="0" smtClean="0"/>
          </a:p>
          <a:p>
            <a:r>
              <a:rPr lang="en-US" sz="2000" dirty="0" smtClean="0"/>
              <a:t>View</a:t>
            </a:r>
          </a:p>
          <a:p>
            <a:r>
              <a:rPr lang="en-US" sz="2000" dirty="0" smtClean="0"/>
              <a:t>Windows</a:t>
            </a:r>
          </a:p>
          <a:p>
            <a:r>
              <a:rPr lang="en-US" sz="2000" dirty="0" smtClean="0"/>
              <a:t>Cleanliness</a:t>
            </a:r>
          </a:p>
          <a:p>
            <a:r>
              <a:rPr lang="en-US" sz="2000" dirty="0" smtClean="0"/>
              <a:t>Environment (HVAC</a:t>
            </a:r>
            <a:r>
              <a:rPr lang="en-US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2996587" y="1608463"/>
            <a:ext cx="1288973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Lowest: </a:t>
            </a:r>
          </a:p>
          <a:p>
            <a:r>
              <a:rPr lang="en-US" dirty="0" smtClean="0"/>
              <a:t>Cleanliness</a:t>
            </a:r>
            <a:endParaRPr lang="en-US" dirty="0"/>
          </a:p>
          <a:p>
            <a:r>
              <a:rPr lang="en-US" dirty="0"/>
              <a:t>HVAC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Top: </a:t>
            </a:r>
          </a:p>
          <a:p>
            <a:r>
              <a:rPr lang="en-US" dirty="0" smtClean="0"/>
              <a:t>View</a:t>
            </a:r>
          </a:p>
          <a:p>
            <a:r>
              <a:rPr lang="en-US" dirty="0" smtClean="0"/>
              <a:t>Windows</a:t>
            </a:r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6" name="Content Placeholder 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96704796"/>
                  </p:ext>
                </p:extLst>
              </p:nvPr>
            </p:nvGraphicFramePr>
            <p:xfrm>
              <a:off x="4902506" y="1608464"/>
              <a:ext cx="6202496" cy="373471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6" name="Content Placeholder 4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02506" y="1608464"/>
                <a:ext cx="6202496" cy="373471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448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Positive Comments on reason for using space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725746"/>
              </p:ext>
            </p:extLst>
          </p:nvPr>
        </p:nvGraphicFramePr>
        <p:xfrm>
          <a:off x="2327562" y="1497368"/>
          <a:ext cx="5915892" cy="52482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57946">
                  <a:extLst>
                    <a:ext uri="{9D8B030D-6E8A-4147-A177-3AD203B41FA5}">
                      <a16:colId xmlns:a16="http://schemas.microsoft.com/office/drawing/2014/main" val="2092084131"/>
                    </a:ext>
                  </a:extLst>
                </a:gridCol>
                <a:gridCol w="2957946">
                  <a:extLst>
                    <a:ext uri="{9D8B030D-6E8A-4147-A177-3AD203B41FA5}">
                      <a16:colId xmlns:a16="http://schemas.microsoft.com/office/drawing/2014/main" val="2853252004"/>
                    </a:ext>
                  </a:extLst>
                </a:gridCol>
              </a:tblGrid>
              <a:tr h="699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Feature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Number of comments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4414459"/>
                  </a:ext>
                </a:extLst>
              </a:tr>
              <a:tr h="3420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Quiet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7090180"/>
                  </a:ext>
                </a:extLst>
              </a:tr>
              <a:tr h="36107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View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28945373"/>
                  </a:ext>
                </a:extLst>
              </a:tr>
              <a:tr h="3420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Natural light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9299495"/>
                  </a:ext>
                </a:extLst>
              </a:tr>
              <a:tr h="699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Guaranteed seating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1308451"/>
                  </a:ext>
                </a:extLst>
              </a:tr>
              <a:tr h="699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Distraction/alone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3555445"/>
                  </a:ext>
                </a:extLst>
              </a:tr>
              <a:tr h="3420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Private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0616425"/>
                  </a:ext>
                </a:extLst>
              </a:tr>
              <a:tr h="36107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Secure/locker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4941880"/>
                  </a:ext>
                </a:extLst>
              </a:tr>
              <a:tr h="699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Graduate students only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3348546"/>
                  </a:ext>
                </a:extLst>
              </a:tr>
              <a:tr h="6999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Ownership of space/flexible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8090520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3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comments on choice of seating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 to be alone</a:t>
            </a:r>
          </a:p>
          <a:p>
            <a:r>
              <a:rPr lang="en-US" dirty="0" smtClean="0"/>
              <a:t>Away from sun or near window</a:t>
            </a:r>
          </a:p>
          <a:p>
            <a:r>
              <a:rPr lang="en-US" dirty="0" smtClean="0"/>
              <a:t>As much space as possible </a:t>
            </a:r>
          </a:p>
          <a:p>
            <a:r>
              <a:rPr lang="en-US" dirty="0" smtClean="0"/>
              <a:t>Need to feel relaxed</a:t>
            </a:r>
          </a:p>
          <a:p>
            <a:r>
              <a:rPr lang="en-US" dirty="0" smtClean="0"/>
              <a:t>Space just feels right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928" y="2130229"/>
            <a:ext cx="4986401" cy="340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7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Details on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Multitasking over long periods of time</a:t>
            </a:r>
          </a:p>
          <a:p>
            <a:pPr lvl="1"/>
            <a:r>
              <a:rPr lang="en-US" dirty="0" smtClean="0"/>
              <a:t>Scholarly work : research and thesis writing</a:t>
            </a:r>
          </a:p>
          <a:p>
            <a:pPr lvl="1"/>
            <a:r>
              <a:rPr lang="en-US" dirty="0" smtClean="0"/>
              <a:t>Reading and research and preparing for exams</a:t>
            </a:r>
          </a:p>
          <a:p>
            <a:pPr lvl="1"/>
            <a:r>
              <a:rPr lang="en-US" dirty="0" smtClean="0"/>
              <a:t>TA or RA work</a:t>
            </a:r>
          </a:p>
          <a:p>
            <a:pPr lvl="1"/>
            <a:r>
              <a:rPr lang="en-US" dirty="0" smtClean="0"/>
              <a:t>Job search and resume</a:t>
            </a:r>
          </a:p>
          <a:p>
            <a:pPr lvl="1"/>
            <a:r>
              <a:rPr lang="en-US" dirty="0" smtClean="0"/>
              <a:t>Some diversions, </a:t>
            </a:r>
            <a:r>
              <a:rPr lang="en-US" dirty="0" err="1" smtClean="0"/>
              <a:t>eg</a:t>
            </a:r>
            <a:r>
              <a:rPr lang="en-US" dirty="0" smtClean="0"/>
              <a:t> podcasts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sz="2800" dirty="0" smtClean="0"/>
              <a:t>“ I do most of my reading and research work here”</a:t>
            </a:r>
          </a:p>
          <a:p>
            <a:pPr lvl="1"/>
            <a:r>
              <a:rPr lang="en-US" sz="2800" dirty="0" smtClean="0"/>
              <a:t>“</a:t>
            </a:r>
            <a:r>
              <a:rPr lang="en-US" sz="2800" dirty="0"/>
              <a:t> </a:t>
            </a:r>
            <a:r>
              <a:rPr lang="en-US" sz="2800" dirty="0" smtClean="0"/>
              <a:t>I wrote my whole Master’s thesis here”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26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Yes they need a third 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Easy access to all that is needed </a:t>
            </a:r>
            <a:endParaRPr lang="en-US" dirty="0"/>
          </a:p>
          <a:p>
            <a:r>
              <a:rPr lang="en-US" dirty="0" smtClean="0"/>
              <a:t>Office space is often less than optimum</a:t>
            </a:r>
          </a:p>
          <a:p>
            <a:r>
              <a:rPr lang="en-US" dirty="0" smtClean="0"/>
              <a:t>Provides another option</a:t>
            </a:r>
          </a:p>
          <a:p>
            <a:r>
              <a:rPr lang="en-US" dirty="0" smtClean="0"/>
              <a:t>Controllable environment </a:t>
            </a:r>
          </a:p>
          <a:p>
            <a:r>
              <a:rPr lang="en-US" dirty="0" smtClean="0"/>
              <a:t>Level of productivity is greater in their space</a:t>
            </a:r>
          </a:p>
          <a:p>
            <a:endParaRPr lang="en-US" dirty="0"/>
          </a:p>
          <a:p>
            <a:r>
              <a:rPr lang="en-US" dirty="0" smtClean="0"/>
              <a:t>“I submitted three papers which was almost impossible in my own office”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149" y="1497366"/>
            <a:ext cx="4693186" cy="296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550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628" y="1773195"/>
            <a:ext cx="9724372" cy="4759807"/>
          </a:xfrm>
        </p:spPr>
        <p:txBody>
          <a:bodyPr/>
          <a:lstStyle/>
          <a:p>
            <a:r>
              <a:rPr lang="en-US" dirty="0" smtClean="0"/>
              <a:t>Graduate students ranking of importance space of features (Cha and Kim, 2015)</a:t>
            </a:r>
          </a:p>
          <a:p>
            <a:pPr lvl="1"/>
            <a:r>
              <a:rPr lang="en-US" dirty="0" smtClean="0"/>
              <a:t>Noise, amount of space, crowdedness, comfort of furnishings, cleanliness </a:t>
            </a:r>
          </a:p>
          <a:p>
            <a:pPr lvl="1"/>
            <a:endParaRPr lang="en-US" dirty="0"/>
          </a:p>
          <a:p>
            <a:r>
              <a:rPr lang="en-US" dirty="0" smtClean="0"/>
              <a:t>Remember to design for learning ( Bennett, 2015)</a:t>
            </a:r>
          </a:p>
          <a:p>
            <a:pPr lvl="1"/>
            <a:r>
              <a:rPr lang="en-US" dirty="0" smtClean="0"/>
              <a:t>Appealing, meets the learning goals </a:t>
            </a:r>
          </a:p>
          <a:p>
            <a:pPr lvl="1"/>
            <a:r>
              <a:rPr lang="en-US" dirty="0" smtClean="0"/>
              <a:t>Students will use it and achieve their goals</a:t>
            </a:r>
          </a:p>
          <a:p>
            <a:pPr lvl="1"/>
            <a:endParaRPr lang="en-US" dirty="0"/>
          </a:p>
          <a:p>
            <a:r>
              <a:rPr lang="en-US" dirty="0" smtClean="0"/>
              <a:t>Space is set up for learning and is well used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09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more did they want?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Better HVAC</a:t>
            </a:r>
          </a:p>
          <a:p>
            <a:r>
              <a:rPr lang="en-US" dirty="0" smtClean="0"/>
              <a:t>Clean space or wipes to clean it themselves</a:t>
            </a:r>
          </a:p>
          <a:p>
            <a:r>
              <a:rPr lang="en-US" dirty="0" smtClean="0"/>
              <a:t>Better chairs, foot rests, flexible table arrangements so as not to face another person</a:t>
            </a:r>
          </a:p>
          <a:p>
            <a:r>
              <a:rPr lang="en-US" dirty="0" smtClean="0"/>
              <a:t>Add a rest area with soft seating</a:t>
            </a:r>
          </a:p>
          <a:p>
            <a:r>
              <a:rPr lang="en-US" dirty="0" smtClean="0"/>
              <a:t>More lockers</a:t>
            </a:r>
          </a:p>
          <a:p>
            <a:r>
              <a:rPr lang="en-US" dirty="0" smtClean="0"/>
              <a:t>24 hour access</a:t>
            </a:r>
          </a:p>
          <a:p>
            <a:r>
              <a:rPr lang="en-US" dirty="0" smtClean="0"/>
              <a:t>Access for more than one term at a time</a:t>
            </a:r>
          </a:p>
          <a:p>
            <a:r>
              <a:rPr lang="en-US" dirty="0" smtClean="0"/>
              <a:t>Noise free – no cell phones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8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actions taken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Higher limit 150 students</a:t>
            </a:r>
          </a:p>
          <a:p>
            <a:r>
              <a:rPr lang="en-US" dirty="0" smtClean="0"/>
              <a:t>Longer access – fall and winter terms</a:t>
            </a:r>
          </a:p>
          <a:p>
            <a:r>
              <a:rPr lang="en-US" dirty="0" smtClean="0"/>
              <a:t>Floor fan</a:t>
            </a:r>
          </a:p>
          <a:p>
            <a:r>
              <a:rPr lang="en-US" dirty="0" smtClean="0"/>
              <a:t>Antiseptic wipes</a:t>
            </a:r>
          </a:p>
          <a:p>
            <a:r>
              <a:rPr lang="en-US" dirty="0" smtClean="0"/>
              <a:t>Additional programming in the room e.g. drop-in writing support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94862" y="-204333"/>
            <a:ext cx="3434474" cy="395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8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Conclusions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628" y="1024569"/>
            <a:ext cx="9724372" cy="5833431"/>
          </a:xfrm>
        </p:spPr>
        <p:txBody>
          <a:bodyPr/>
          <a:lstStyle/>
          <a:p>
            <a:r>
              <a:rPr lang="en-US" dirty="0" smtClean="0"/>
              <a:t>Results illuminate and reinforce other studies regarding  desirable features of a graduate space</a:t>
            </a:r>
          </a:p>
          <a:p>
            <a:r>
              <a:rPr lang="en-US" dirty="0" smtClean="0"/>
              <a:t>More importantly, these design features  support and enhance student learning and productivity</a:t>
            </a:r>
          </a:p>
          <a:p>
            <a:r>
              <a:rPr lang="en-US" dirty="0"/>
              <a:t>Graduate student users are very active, focused  and </a:t>
            </a:r>
            <a:r>
              <a:rPr lang="en-US" dirty="0" smtClean="0"/>
              <a:t>productive in their space</a:t>
            </a:r>
            <a:endParaRPr lang="en-US" dirty="0"/>
          </a:p>
          <a:p>
            <a:pPr lvl="1"/>
            <a:r>
              <a:rPr lang="en-US" dirty="0" smtClean="0"/>
              <a:t>Work is done faster in their library space with fewer distractions and comfortable setting (</a:t>
            </a:r>
            <a:r>
              <a:rPr lang="en-US" dirty="0" err="1" smtClean="0"/>
              <a:t>ie</a:t>
            </a:r>
            <a:r>
              <a:rPr lang="en-US" dirty="0"/>
              <a:t> </a:t>
            </a:r>
            <a:r>
              <a:rPr lang="en-US" dirty="0" smtClean="0"/>
              <a:t>environment creates open mental space for action</a:t>
            </a:r>
          </a:p>
          <a:p>
            <a:pPr lvl="1"/>
            <a:r>
              <a:rPr lang="en-US" dirty="0" smtClean="0"/>
              <a:t>We gain more understanding of  the nature and demands of their work</a:t>
            </a:r>
          </a:p>
          <a:p>
            <a:r>
              <a:rPr lang="en-US" dirty="0" smtClean="0"/>
              <a:t>Libraries can and should  provide this third space that is vital for learning </a:t>
            </a:r>
          </a:p>
          <a:p>
            <a:r>
              <a:rPr lang="en-US" dirty="0" smtClean="0"/>
              <a:t>Take this message across campus.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42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Contact sdbeatty@ucalgary.ca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08" y="1497366"/>
            <a:ext cx="9890392" cy="488317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72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A4A94-1ABD-6545-B6D6-A7A02CEB6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EC5CF-7991-D949-9FE0-ECE1373AE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</a:p>
          <a:p>
            <a:r>
              <a:rPr lang="en-US" dirty="0" smtClean="0"/>
              <a:t>Methodology</a:t>
            </a:r>
          </a:p>
          <a:p>
            <a:r>
              <a:rPr lang="en-US" dirty="0" smtClean="0"/>
              <a:t>Results</a:t>
            </a:r>
          </a:p>
          <a:p>
            <a:r>
              <a:rPr lang="en-US" dirty="0" smtClean="0"/>
              <a:t>Comments summary</a:t>
            </a:r>
          </a:p>
          <a:p>
            <a:r>
              <a:rPr lang="en-US" dirty="0" smtClean="0"/>
              <a:t>Improvements</a:t>
            </a:r>
          </a:p>
          <a:p>
            <a:r>
              <a:rPr lang="en-US" dirty="0" smtClean="0"/>
              <a:t>Observations</a:t>
            </a:r>
          </a:p>
          <a:p>
            <a:r>
              <a:rPr lang="en-US" dirty="0" smtClean="0"/>
              <a:t>Current state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4BCC7-2BFF-8D4F-A701-CFCC0616B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76" y="1222872"/>
            <a:ext cx="8027624" cy="563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1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/>
              <a:t>Beatty, Susan. “Students’ Perception of Informal Learning Spaces in an Academic Library: an Investigation into the Relationship Between Learning </a:t>
            </a:r>
            <a:r>
              <a:rPr lang="en-US" sz="1800" dirty="0" err="1"/>
              <a:t>Behaviours</a:t>
            </a:r>
            <a:r>
              <a:rPr lang="en-US" sz="1800" dirty="0"/>
              <a:t> and Space Design,” </a:t>
            </a:r>
            <a:r>
              <a:rPr lang="en-US" sz="1800" i="1" dirty="0"/>
              <a:t>Proceedings of the IATUL Conferences. Paper 1.</a:t>
            </a:r>
            <a:r>
              <a:rPr lang="en-US" sz="1800" dirty="0"/>
              <a:t> (2017) </a:t>
            </a:r>
            <a:r>
              <a:rPr lang="en-US" sz="1800" i="1" dirty="0"/>
              <a:t>  </a:t>
            </a:r>
            <a:r>
              <a:rPr lang="en-US" sz="1800" u="sng" dirty="0">
                <a:hlinkClick r:id="rId2"/>
              </a:rPr>
              <a:t>http://docs.lib.purdue.edu/2016/spaces/1</a:t>
            </a:r>
            <a:r>
              <a:rPr lang="en-US" sz="1800" dirty="0"/>
              <a:t>. </a:t>
            </a:r>
          </a:p>
          <a:p>
            <a:r>
              <a:rPr lang="en-US" sz="1800" dirty="0"/>
              <a:t>Bennett, Scott. “Putting learning into planning.” </a:t>
            </a:r>
            <a:r>
              <a:rPr lang="en-US" sz="1800" i="1" dirty="0"/>
              <a:t>Portal: Libraries and the Academy</a:t>
            </a:r>
            <a:r>
              <a:rPr lang="en-US" sz="1800" dirty="0"/>
              <a:t> 15, no. 2 (2015): 215-231. </a:t>
            </a:r>
          </a:p>
          <a:p>
            <a:r>
              <a:rPr lang="en-US" sz="1800" dirty="0"/>
              <a:t>Cha, </a:t>
            </a:r>
            <a:r>
              <a:rPr lang="en-US" sz="1800" dirty="0" err="1"/>
              <a:t>Seung</a:t>
            </a:r>
            <a:r>
              <a:rPr lang="en-US" sz="1800" dirty="0"/>
              <a:t> Hyun and Tae Wan Kim.  “What Matters for Students’ Use of Physical Library Space?”  </a:t>
            </a:r>
            <a:r>
              <a:rPr lang="en-US" sz="1800" i="1" dirty="0"/>
              <a:t>The</a:t>
            </a:r>
            <a:r>
              <a:rPr lang="en-US" sz="1800" dirty="0"/>
              <a:t> </a:t>
            </a:r>
            <a:r>
              <a:rPr lang="en-US" sz="1800" i="1" dirty="0"/>
              <a:t>Journal of Academic Librarianship </a:t>
            </a:r>
            <a:r>
              <a:rPr lang="en-US" sz="1800" dirty="0"/>
              <a:t>41, no. 3 (2015): 274-279. </a:t>
            </a:r>
            <a:r>
              <a:rPr lang="en-US" sz="1800" dirty="0" err="1"/>
              <a:t>Doi</a:t>
            </a:r>
            <a:r>
              <a:rPr lang="en-US" sz="1800" dirty="0"/>
              <a:t> </a:t>
            </a:r>
            <a:r>
              <a:rPr lang="en-US" sz="1800" u="sng" dirty="0">
                <a:hlinkClick r:id="rId3"/>
              </a:rPr>
              <a:t>http://dx.doi.org/10.1016/j.acalib.2015.03.014</a:t>
            </a:r>
            <a:r>
              <a:rPr lang="en-US" sz="1800" dirty="0"/>
              <a:t>.</a:t>
            </a:r>
          </a:p>
          <a:p>
            <a:r>
              <a:rPr lang="en-US" sz="1800" dirty="0" err="1"/>
              <a:t>Ince</a:t>
            </a:r>
            <a:r>
              <a:rPr lang="en-US" sz="1800" dirty="0"/>
              <a:t>, Sharon. “Trends in Academic Libraries Graduate Student Services: A Case Study,” </a:t>
            </a:r>
            <a:r>
              <a:rPr lang="en-US" sz="1800" i="1" dirty="0"/>
              <a:t>The</a:t>
            </a:r>
            <a:r>
              <a:rPr lang="en-US" sz="1800" dirty="0"/>
              <a:t> </a:t>
            </a:r>
            <a:r>
              <a:rPr lang="en-US" sz="1800" i="1" dirty="0"/>
              <a:t>Journal of Academic Librarianship </a:t>
            </a:r>
            <a:r>
              <a:rPr lang="en-US" sz="1800" dirty="0"/>
              <a:t>44 (2018): 426-429 </a:t>
            </a:r>
            <a:r>
              <a:rPr lang="en-US" sz="1800" dirty="0" err="1"/>
              <a:t>doi</a:t>
            </a:r>
            <a:r>
              <a:rPr lang="en-US" sz="1800" dirty="0"/>
              <a:t> </a:t>
            </a:r>
            <a:r>
              <a:rPr lang="en-US" sz="1800" u="sng" dirty="0">
                <a:hlinkClick r:id="rId4"/>
              </a:rPr>
              <a:t>https://doi.org/10.1016/j.acalib.2018.02.012</a:t>
            </a:r>
            <a:r>
              <a:rPr lang="en-US" sz="1800" dirty="0"/>
              <a:t>.</a:t>
            </a:r>
          </a:p>
          <a:p>
            <a:r>
              <a:rPr lang="en-US" sz="1800" dirty="0"/>
              <a:t>Kinsley, Kirsten, Rachel </a:t>
            </a:r>
            <a:r>
              <a:rPr lang="en-US" sz="1800" dirty="0" err="1"/>
              <a:t>Besara</a:t>
            </a:r>
            <a:r>
              <a:rPr lang="en-US" sz="1800" dirty="0"/>
              <a:t>, Abby </a:t>
            </a:r>
            <a:r>
              <a:rPr lang="en-US" sz="1800" dirty="0" err="1"/>
              <a:t>Scheel</a:t>
            </a:r>
            <a:r>
              <a:rPr lang="en-US" sz="1800" dirty="0"/>
              <a:t>, Gloria Colvin, Jessica Evans Brady and Melissa </a:t>
            </a:r>
            <a:r>
              <a:rPr lang="en-US" sz="1800" dirty="0" err="1"/>
              <a:t>Burel</a:t>
            </a:r>
            <a:r>
              <a:rPr lang="en-US" sz="1800" dirty="0"/>
              <a:t>.  “Graduate Conversations: Assessing the Space Needs of Graduate Students,”   </a:t>
            </a:r>
            <a:r>
              <a:rPr lang="en-US" sz="1800" i="1" dirty="0"/>
              <a:t>College &amp; Research Libraries </a:t>
            </a:r>
            <a:r>
              <a:rPr lang="en-US" sz="1800" dirty="0"/>
              <a:t>76, no. 6 (2015):756-770. </a:t>
            </a:r>
            <a:r>
              <a:rPr lang="en-US" sz="1800" dirty="0" err="1"/>
              <a:t>Doi</a:t>
            </a:r>
            <a:r>
              <a:rPr lang="en-US" sz="1800" dirty="0"/>
              <a:t>: 10.5860/crl.67.6.756. </a:t>
            </a:r>
          </a:p>
          <a:p>
            <a:r>
              <a:rPr lang="en-US" sz="1800" dirty="0" err="1"/>
              <a:t>Rempel</a:t>
            </a:r>
            <a:r>
              <a:rPr lang="en-US" sz="1800" dirty="0"/>
              <a:t>, Hannah </a:t>
            </a:r>
            <a:r>
              <a:rPr lang="en-US" sz="1800" dirty="0" err="1"/>
              <a:t>Gascho</a:t>
            </a:r>
            <a:r>
              <a:rPr lang="en-US" sz="1800" dirty="0"/>
              <a:t>, </a:t>
            </a:r>
            <a:r>
              <a:rPr lang="en-US" sz="1800" dirty="0" err="1"/>
              <a:t>Uta</a:t>
            </a:r>
            <a:r>
              <a:rPr lang="en-US" sz="1800" dirty="0"/>
              <a:t> </a:t>
            </a:r>
            <a:r>
              <a:rPr lang="en-US" sz="1800" dirty="0" err="1"/>
              <a:t>Hussong</a:t>
            </a:r>
            <a:r>
              <a:rPr lang="en-US" sz="1800" dirty="0"/>
              <a:t>-Christian and Margaret </a:t>
            </a:r>
            <a:r>
              <a:rPr lang="en-US" sz="1800" dirty="0" err="1"/>
              <a:t>Mellinger</a:t>
            </a:r>
            <a:r>
              <a:rPr lang="en-US" sz="1800" dirty="0"/>
              <a:t>. “Graduate Student Space and Service Needs: A Recommendation for a Cross-campus Solution,” </a:t>
            </a:r>
            <a:r>
              <a:rPr lang="en-US" sz="1800" i="1" dirty="0"/>
              <a:t>The Journal of Academic Librarianship </a:t>
            </a:r>
            <a:r>
              <a:rPr lang="en-US" sz="1800" dirty="0"/>
              <a:t>37, no. 6 (2011): 480-487.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38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University of Calgary 4 year graduate institution</a:t>
            </a:r>
          </a:p>
          <a:p>
            <a:r>
              <a:rPr lang="en-US" dirty="0" smtClean="0"/>
              <a:t>Taylor Family Digital Library, large number of undergraduate users daily</a:t>
            </a:r>
          </a:p>
          <a:p>
            <a:r>
              <a:rPr lang="en-US" dirty="0" smtClean="0"/>
              <a:t>Informal learning spaces in the library studied previously: focus on undergraduate spaces</a:t>
            </a:r>
          </a:p>
          <a:p>
            <a:r>
              <a:rPr lang="en-US" dirty="0" smtClean="0"/>
              <a:t>Graduate students need their own space</a:t>
            </a:r>
          </a:p>
          <a:p>
            <a:pPr lvl="1"/>
            <a:r>
              <a:rPr lang="en-US" dirty="0" smtClean="0"/>
              <a:t>Prefer space that is flexible, private, quiet, comfortable, with window (Kinsley, et al, 2015) </a:t>
            </a:r>
          </a:p>
          <a:p>
            <a:pPr lvl="1"/>
            <a:r>
              <a:rPr lang="en-US" dirty="0" smtClean="0"/>
              <a:t>Prefer space separate from undergraduates, comfortable and usable for extended times (</a:t>
            </a:r>
            <a:r>
              <a:rPr lang="en-US" dirty="0" err="1" smtClean="0"/>
              <a:t>Rempel</a:t>
            </a:r>
            <a:r>
              <a:rPr lang="en-US" dirty="0" smtClean="0"/>
              <a:t>, 2011)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33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Alan H. MacDonald Graduate Commons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Opened fall 2016</a:t>
            </a:r>
          </a:p>
          <a:p>
            <a:r>
              <a:rPr lang="en-US" dirty="0" smtClean="0"/>
              <a:t>Graduate students only</a:t>
            </a:r>
          </a:p>
          <a:p>
            <a:r>
              <a:rPr lang="en-US" dirty="0" smtClean="0"/>
              <a:t>56 lockers</a:t>
            </a:r>
          </a:p>
          <a:p>
            <a:r>
              <a:rPr lang="en-US" dirty="0" smtClean="0"/>
              <a:t>24 tables, 28 carrels</a:t>
            </a:r>
          </a:p>
          <a:p>
            <a:r>
              <a:rPr lang="en-US" dirty="0" smtClean="0"/>
              <a:t>Southwest facing wall</a:t>
            </a:r>
          </a:p>
          <a:p>
            <a:r>
              <a:rPr lang="en-US" dirty="0" smtClean="0"/>
              <a:t>Natural light</a:t>
            </a:r>
          </a:p>
          <a:p>
            <a:r>
              <a:rPr lang="en-US" dirty="0" smtClean="0"/>
              <a:t>Swipe card access during library hours: </a:t>
            </a:r>
            <a:r>
              <a:rPr lang="en-US" dirty="0"/>
              <a:t>Secure space</a:t>
            </a:r>
          </a:p>
          <a:p>
            <a:r>
              <a:rPr lang="en-US" dirty="0" smtClean="0"/>
              <a:t>Cold food and covered drinks only</a:t>
            </a:r>
          </a:p>
          <a:p>
            <a:r>
              <a:rPr lang="en-US" dirty="0" smtClean="0"/>
              <a:t>Cost: $200, 000 CDN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631" y="1497366"/>
            <a:ext cx="5313121" cy="317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6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209" y="1773238"/>
            <a:ext cx="6984557" cy="411638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61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628" y="1167788"/>
            <a:ext cx="9724372" cy="5486399"/>
          </a:xfrm>
        </p:spPr>
        <p:txBody>
          <a:bodyPr/>
          <a:lstStyle/>
          <a:p>
            <a:r>
              <a:rPr lang="en-US" dirty="0" smtClean="0"/>
              <a:t>Online survey of registered users ( N=82)</a:t>
            </a:r>
            <a:endParaRPr lang="en-US" dirty="0"/>
          </a:p>
          <a:p>
            <a:r>
              <a:rPr lang="en-US" dirty="0" smtClean="0"/>
              <a:t>Focus</a:t>
            </a:r>
          </a:p>
          <a:p>
            <a:pPr lvl="1"/>
            <a:r>
              <a:rPr lang="en-US" dirty="0" smtClean="0"/>
              <a:t>Preferred elements of space, rated 1-5</a:t>
            </a:r>
          </a:p>
          <a:p>
            <a:pPr lvl="1"/>
            <a:r>
              <a:rPr lang="en-US" dirty="0" smtClean="0"/>
              <a:t>Nature of the work </a:t>
            </a:r>
          </a:p>
          <a:p>
            <a:pPr lvl="1"/>
            <a:r>
              <a:rPr lang="en-US" dirty="0" smtClean="0"/>
              <a:t>Length of stay; Frequency of visits;</a:t>
            </a:r>
          </a:p>
          <a:p>
            <a:pPr lvl="1"/>
            <a:r>
              <a:rPr lang="en-US" dirty="0" smtClean="0"/>
              <a:t>Preferred times of day and days of week</a:t>
            </a:r>
          </a:p>
          <a:p>
            <a:pPr lvl="1"/>
            <a:r>
              <a:rPr lang="en-US" dirty="0" smtClean="0"/>
              <a:t>Choice of seating space and reason</a:t>
            </a:r>
            <a:endParaRPr lang="en-US" dirty="0"/>
          </a:p>
          <a:p>
            <a:pPr lvl="1"/>
            <a:r>
              <a:rPr lang="en-US" dirty="0" smtClean="0"/>
              <a:t>Comments on their goals </a:t>
            </a:r>
            <a:endParaRPr lang="en-US" dirty="0"/>
          </a:p>
          <a:p>
            <a:pPr lvl="1"/>
            <a:r>
              <a:rPr lang="en-US" dirty="0" smtClean="0"/>
              <a:t>Comments on how the space compared to other space on campus. </a:t>
            </a:r>
          </a:p>
          <a:p>
            <a:r>
              <a:rPr lang="en-US" dirty="0" smtClean="0"/>
              <a:t>Survey open two weeks, students received notification, invitation with consent, one reminder and final notice with thanks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38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: Demographics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44 completed surveys 31 F, 12 M  (53.6% response rate) </a:t>
            </a:r>
          </a:p>
          <a:p>
            <a:r>
              <a:rPr lang="en-US" dirty="0" smtClean="0"/>
              <a:t>Masters: 27, </a:t>
            </a:r>
            <a:r>
              <a:rPr lang="en-US" dirty="0" err="1" smtClean="0"/>
              <a:t>Phd</a:t>
            </a:r>
            <a:r>
              <a:rPr lang="en-US" dirty="0" smtClean="0"/>
              <a:t>: 17</a:t>
            </a:r>
          </a:p>
          <a:p>
            <a:r>
              <a:rPr lang="en-US" dirty="0" smtClean="0"/>
              <a:t>27 AHSS, 24 STEM</a:t>
            </a:r>
          </a:p>
          <a:p>
            <a:r>
              <a:rPr lang="en-US" dirty="0" smtClean="0"/>
              <a:t>STEM: 8 Engineering, 4 </a:t>
            </a:r>
            <a:r>
              <a:rPr lang="en-US" dirty="0" err="1" smtClean="0"/>
              <a:t>BioSci</a:t>
            </a:r>
            <a:r>
              <a:rPr lang="en-US" dirty="0" smtClean="0"/>
              <a:t>, 4 Chemistry</a:t>
            </a:r>
          </a:p>
          <a:p>
            <a:r>
              <a:rPr lang="en-US" dirty="0" smtClean="0"/>
              <a:t>AHSS: 3 English, 3 History, 3 Environmental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20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Frequency of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Just over half come 2-4 times per week</a:t>
            </a:r>
          </a:p>
          <a:p>
            <a:r>
              <a:rPr lang="en-US" dirty="0" smtClean="0"/>
              <a:t>On average stays were lengthy: </a:t>
            </a:r>
          </a:p>
          <a:p>
            <a:pPr lvl="1"/>
            <a:r>
              <a:rPr lang="en-US" dirty="0" smtClean="0"/>
              <a:t>25 students stay 4 or more hours per visit</a:t>
            </a:r>
          </a:p>
          <a:p>
            <a:r>
              <a:rPr lang="en-US" dirty="0" smtClean="0"/>
              <a:t>Most popular times in the day from high to low: </a:t>
            </a:r>
          </a:p>
          <a:p>
            <a:pPr lvl="1"/>
            <a:r>
              <a:rPr lang="en-US" dirty="0" smtClean="0"/>
              <a:t>noon – 4 pm , before noon, 4-8 pm and 8-11 pm </a:t>
            </a:r>
          </a:p>
          <a:p>
            <a:r>
              <a:rPr lang="en-US" dirty="0" smtClean="0"/>
              <a:t>Prefer to come to the library during the week vs the weekend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70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Seating  preferences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628" y="1333041"/>
            <a:ext cx="9724372" cy="4555823"/>
          </a:xfrm>
        </p:spPr>
        <p:txBody>
          <a:bodyPr/>
          <a:lstStyle/>
          <a:p>
            <a:r>
              <a:rPr lang="en-US" dirty="0" smtClean="0"/>
              <a:t>Prefer solitary table</a:t>
            </a:r>
          </a:p>
          <a:p>
            <a:r>
              <a:rPr lang="en-US" dirty="0" smtClean="0"/>
              <a:t>Near window</a:t>
            </a:r>
          </a:p>
          <a:p>
            <a:r>
              <a:rPr lang="en-US" dirty="0" smtClean="0"/>
              <a:t>Facing out, away from door</a:t>
            </a:r>
          </a:p>
          <a:p>
            <a:r>
              <a:rPr lang="en-US" dirty="0" smtClean="0"/>
              <a:t>Prefer</a:t>
            </a:r>
          </a:p>
          <a:p>
            <a:r>
              <a:rPr lang="en-US" dirty="0" smtClean="0"/>
              <a:t> table N=30, </a:t>
            </a:r>
          </a:p>
          <a:p>
            <a:r>
              <a:rPr lang="en-US" dirty="0" smtClean="0"/>
              <a:t>carrel N=11, </a:t>
            </a:r>
          </a:p>
          <a:p>
            <a:r>
              <a:rPr lang="en-US" dirty="0" smtClean="0"/>
              <a:t>adjustable table N=7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607" y="1189821"/>
            <a:ext cx="7164636" cy="5089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68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UCalgary">
      <a:dk1>
        <a:srgbClr val="000000"/>
      </a:dk1>
      <a:lt1>
        <a:srgbClr val="FFFFFF"/>
      </a:lt1>
      <a:dk2>
        <a:srgbClr val="8C857B"/>
      </a:dk2>
      <a:lt2>
        <a:srgbClr val="C3BFB6"/>
      </a:lt2>
      <a:accent1>
        <a:srgbClr val="D6001C"/>
      </a:accent1>
      <a:accent2>
        <a:srgbClr val="FFA300"/>
      </a:accent2>
      <a:accent3>
        <a:srgbClr val="FF671F"/>
      </a:accent3>
      <a:accent4>
        <a:srgbClr val="B5BD00"/>
      </a:accent4>
      <a:accent5>
        <a:srgbClr val="CE0058"/>
      </a:accent5>
      <a:accent6>
        <a:srgbClr val="A6192E"/>
      </a:accent6>
      <a:hlink>
        <a:srgbClr val="D6001C"/>
      </a:hlink>
      <a:folHlink>
        <a:srgbClr val="8C857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1251</TotalTime>
  <Words>1078</Words>
  <Application>Microsoft Office PowerPoint</Application>
  <PresentationFormat>Widescreen</PresentationFormat>
  <Paragraphs>186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Assessing a Graduate Commons in the Library</vt:lpstr>
      <vt:lpstr>Overview</vt:lpstr>
      <vt:lpstr>Background</vt:lpstr>
      <vt:lpstr>Alan H. MacDonald Graduate Commons</vt:lpstr>
      <vt:lpstr>PowerPoint Presentation</vt:lpstr>
      <vt:lpstr>Methodology</vt:lpstr>
      <vt:lpstr>Results : Demographics</vt:lpstr>
      <vt:lpstr>Frequency of use</vt:lpstr>
      <vt:lpstr>Seating  preferences</vt:lpstr>
      <vt:lpstr>Elements  rated 1-5 on quality </vt:lpstr>
      <vt:lpstr>Positive Comments on reason for using space</vt:lpstr>
      <vt:lpstr>More comments on choice of seating</vt:lpstr>
      <vt:lpstr>Details on activities</vt:lpstr>
      <vt:lpstr>Yes they need a third space</vt:lpstr>
      <vt:lpstr>Observations</vt:lpstr>
      <vt:lpstr>What more did they want?</vt:lpstr>
      <vt:lpstr>Further actions taken</vt:lpstr>
      <vt:lpstr>Conclusions </vt:lpstr>
      <vt:lpstr>Questions? Contact sdbeatty@ucalgary.ca</vt:lpstr>
      <vt:lpstr>Further reading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Brooke Bentham</dc:creator>
  <cp:lastModifiedBy>Susan Beatty</cp:lastModifiedBy>
  <cp:revision>92</cp:revision>
  <cp:lastPrinted>2018-11-19T18:33:51Z</cp:lastPrinted>
  <dcterms:created xsi:type="dcterms:W3CDTF">2018-02-28T16:41:54Z</dcterms:created>
  <dcterms:modified xsi:type="dcterms:W3CDTF">2018-11-28T21:07:22Z</dcterms:modified>
</cp:coreProperties>
</file>