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8" r:id="rId2"/>
    <p:sldId id="299" r:id="rId3"/>
    <p:sldId id="318" r:id="rId4"/>
    <p:sldId id="319" r:id="rId5"/>
    <p:sldId id="317" r:id="rId6"/>
    <p:sldId id="326" r:id="rId7"/>
    <p:sldId id="338" r:id="rId8"/>
    <p:sldId id="339" r:id="rId9"/>
    <p:sldId id="340" r:id="rId10"/>
    <p:sldId id="334" r:id="rId11"/>
    <p:sldId id="302" r:id="rId12"/>
    <p:sldId id="320" r:id="rId13"/>
    <p:sldId id="275" r:id="rId14"/>
    <p:sldId id="328" r:id="rId15"/>
    <p:sldId id="335" r:id="rId16"/>
    <p:sldId id="321" r:id="rId17"/>
    <p:sldId id="329" r:id="rId18"/>
    <p:sldId id="331" r:id="rId19"/>
    <p:sldId id="336" r:id="rId20"/>
    <p:sldId id="341" r:id="rId21"/>
    <p:sldId id="342" r:id="rId22"/>
    <p:sldId id="337" r:id="rId23"/>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0"/>
    <p:restoredTop sz="94635"/>
  </p:normalViewPr>
  <p:slideViewPr>
    <p:cSldViewPr snapToGrid="0" snapToObjects="1">
      <p:cViewPr varScale="1">
        <p:scale>
          <a:sx n="104" d="100"/>
          <a:sy n="104" d="100"/>
        </p:scale>
        <p:origin x="648" y="120"/>
      </p:cViewPr>
      <p:guideLst/>
    </p:cSldViewPr>
  </p:slideViewPr>
  <p:notesTextViewPr>
    <p:cViewPr>
      <p:scale>
        <a:sx n="1" d="1"/>
        <a:sy n="1" d="1"/>
      </p:scale>
      <p:origin x="0" y="0"/>
    </p:cViewPr>
  </p:notesTextViewPr>
  <p:notesViewPr>
    <p:cSldViewPr snapToGrid="0" snapToObjects="1">
      <p:cViewPr varScale="1">
        <p:scale>
          <a:sx n="115" d="100"/>
          <a:sy n="115" d="100"/>
        </p:scale>
        <p:origin x="328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pbeile\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Sheet2!$B$4</c:f>
              <c:strCache>
                <c:ptCount val="1"/>
                <c:pt idx="0">
                  <c:v>Library sourced</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Sheet2!$C$3:$M$3</c:f>
              <c:strCache>
                <c:ptCount val="11"/>
                <c:pt idx="0">
                  <c:v>Sum 16</c:v>
                </c:pt>
                <c:pt idx="1">
                  <c:v>Sum 17</c:v>
                </c:pt>
                <c:pt idx="2">
                  <c:v>Sum 18</c:v>
                </c:pt>
                <c:pt idx="4">
                  <c:v>Spr 16</c:v>
                </c:pt>
                <c:pt idx="5">
                  <c:v>Spr 17</c:v>
                </c:pt>
                <c:pt idx="6">
                  <c:v>Spr 18</c:v>
                </c:pt>
                <c:pt idx="8">
                  <c:v>Fall 16</c:v>
                </c:pt>
                <c:pt idx="9">
                  <c:v>Fall 17</c:v>
                </c:pt>
                <c:pt idx="10">
                  <c:v>Fall 18</c:v>
                </c:pt>
              </c:strCache>
            </c:strRef>
          </c:cat>
          <c:val>
            <c:numRef>
              <c:f>Sheet2!$C$4:$M$4</c:f>
              <c:numCache>
                <c:formatCode>_([$$-409]* #,##0_);_([$$-409]* \(#,##0\);_([$$-409]* "-"??_);_(@_)</c:formatCode>
                <c:ptCount val="11"/>
                <c:pt idx="0">
                  <c:v>3488</c:v>
                </c:pt>
                <c:pt idx="1">
                  <c:v>10141</c:v>
                </c:pt>
                <c:pt idx="2">
                  <c:v>61374</c:v>
                </c:pt>
                <c:pt idx="4">
                  <c:v>9268</c:v>
                </c:pt>
                <c:pt idx="5">
                  <c:v>27150</c:v>
                </c:pt>
                <c:pt idx="6">
                  <c:v>54856</c:v>
                </c:pt>
                <c:pt idx="8">
                  <c:v>4685</c:v>
                </c:pt>
                <c:pt idx="9">
                  <c:v>44952</c:v>
                </c:pt>
                <c:pt idx="10">
                  <c:v>280035</c:v>
                </c:pt>
              </c:numCache>
            </c:numRef>
          </c:val>
          <c:extLst>
            <c:ext xmlns:c16="http://schemas.microsoft.com/office/drawing/2014/chart" uri="{C3380CC4-5D6E-409C-BE32-E72D297353CC}">
              <c16:uniqueId val="{00000000-8198-4460-8BAE-1862C757FE7B}"/>
            </c:ext>
          </c:extLst>
        </c:ser>
        <c:ser>
          <c:idx val="1"/>
          <c:order val="1"/>
          <c:tx>
            <c:strRef>
              <c:f>Sheet2!$B$5</c:f>
              <c:strCache>
                <c:ptCount val="1"/>
                <c:pt idx="0">
                  <c:v>Existing OER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Sheet2!$C$3:$M$3</c:f>
              <c:strCache>
                <c:ptCount val="11"/>
                <c:pt idx="0">
                  <c:v>Sum 16</c:v>
                </c:pt>
                <c:pt idx="1">
                  <c:v>Sum 17</c:v>
                </c:pt>
                <c:pt idx="2">
                  <c:v>Sum 18</c:v>
                </c:pt>
                <c:pt idx="4">
                  <c:v>Spr 16</c:v>
                </c:pt>
                <c:pt idx="5">
                  <c:v>Spr 17</c:v>
                </c:pt>
                <c:pt idx="6">
                  <c:v>Spr 18</c:v>
                </c:pt>
                <c:pt idx="8">
                  <c:v>Fall 16</c:v>
                </c:pt>
                <c:pt idx="9">
                  <c:v>Fall 17</c:v>
                </c:pt>
                <c:pt idx="10">
                  <c:v>Fall 18</c:v>
                </c:pt>
              </c:strCache>
            </c:strRef>
          </c:cat>
          <c:val>
            <c:numRef>
              <c:f>Sheet2!$C$5:$M$5</c:f>
              <c:numCache>
                <c:formatCode>_([$$-409]* #,##0_);_([$$-409]* \(#,##0\);_([$$-409]* "-"??_);_(@_)</c:formatCode>
                <c:ptCount val="11"/>
                <c:pt idx="0">
                  <c:v>1840</c:v>
                </c:pt>
                <c:pt idx="1">
                  <c:v>10200</c:v>
                </c:pt>
                <c:pt idx="2">
                  <c:v>43092</c:v>
                </c:pt>
                <c:pt idx="4">
                  <c:v>0</c:v>
                </c:pt>
                <c:pt idx="5">
                  <c:v>27205</c:v>
                </c:pt>
                <c:pt idx="6">
                  <c:v>103819</c:v>
                </c:pt>
                <c:pt idx="8">
                  <c:v>22960</c:v>
                </c:pt>
                <c:pt idx="9">
                  <c:v>152663</c:v>
                </c:pt>
                <c:pt idx="10">
                  <c:v>74960</c:v>
                </c:pt>
              </c:numCache>
            </c:numRef>
          </c:val>
          <c:extLst>
            <c:ext xmlns:c16="http://schemas.microsoft.com/office/drawing/2014/chart" uri="{C3380CC4-5D6E-409C-BE32-E72D297353CC}">
              <c16:uniqueId val="{00000001-8198-4460-8BAE-1862C757FE7B}"/>
            </c:ext>
          </c:extLst>
        </c:ser>
        <c:ser>
          <c:idx val="2"/>
          <c:order val="2"/>
          <c:tx>
            <c:strRef>
              <c:f>Sheet2!$B$6</c:f>
              <c:strCache>
                <c:ptCount val="1"/>
                <c:pt idx="0">
                  <c:v>Custom OER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Sheet2!$C$3:$M$3</c:f>
              <c:strCache>
                <c:ptCount val="11"/>
                <c:pt idx="0">
                  <c:v>Sum 16</c:v>
                </c:pt>
                <c:pt idx="1">
                  <c:v>Sum 17</c:v>
                </c:pt>
                <c:pt idx="2">
                  <c:v>Sum 18</c:v>
                </c:pt>
                <c:pt idx="4">
                  <c:v>Spr 16</c:v>
                </c:pt>
                <c:pt idx="5">
                  <c:v>Spr 17</c:v>
                </c:pt>
                <c:pt idx="6">
                  <c:v>Spr 18</c:v>
                </c:pt>
                <c:pt idx="8">
                  <c:v>Fall 16</c:v>
                </c:pt>
                <c:pt idx="9">
                  <c:v>Fall 17</c:v>
                </c:pt>
                <c:pt idx="10">
                  <c:v>Fall 18</c:v>
                </c:pt>
              </c:strCache>
            </c:strRef>
          </c:cat>
          <c:val>
            <c:numRef>
              <c:f>Sheet2!$C$6:$M$6</c:f>
              <c:numCache>
                <c:formatCode>_([$$-409]* #,##0_);_([$$-409]* \(#,##0\);_([$$-409]* "-"??_);_(@_)</c:formatCode>
                <c:ptCount val="11"/>
                <c:pt idx="0">
                  <c:v>2660</c:v>
                </c:pt>
                <c:pt idx="1">
                  <c:v>2660</c:v>
                </c:pt>
                <c:pt idx="2">
                  <c:v>2590</c:v>
                </c:pt>
                <c:pt idx="4">
                  <c:v>0</c:v>
                </c:pt>
                <c:pt idx="5">
                  <c:v>7910</c:v>
                </c:pt>
                <c:pt idx="6">
                  <c:v>5320</c:v>
                </c:pt>
                <c:pt idx="8">
                  <c:v>5320</c:v>
                </c:pt>
                <c:pt idx="9">
                  <c:v>5320</c:v>
                </c:pt>
                <c:pt idx="10">
                  <c:v>5320</c:v>
                </c:pt>
              </c:numCache>
            </c:numRef>
          </c:val>
          <c:extLst>
            <c:ext xmlns:c16="http://schemas.microsoft.com/office/drawing/2014/chart" uri="{C3380CC4-5D6E-409C-BE32-E72D297353CC}">
              <c16:uniqueId val="{00000002-8198-4460-8BAE-1862C757FE7B}"/>
            </c:ext>
          </c:extLst>
        </c:ser>
        <c:dLbls>
          <c:dLblPos val="ctr"/>
          <c:showLegendKey val="0"/>
          <c:showVal val="1"/>
          <c:showCatName val="0"/>
          <c:showSerName val="0"/>
          <c:showPercent val="0"/>
          <c:showBubbleSize val="0"/>
        </c:dLbls>
        <c:gapWidth val="30"/>
        <c:overlap val="100"/>
        <c:axId val="666636896"/>
        <c:axId val="866208832"/>
      </c:barChart>
      <c:catAx>
        <c:axId val="66663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6208832"/>
        <c:crosses val="autoZero"/>
        <c:auto val="1"/>
        <c:lblAlgn val="ctr"/>
        <c:lblOffset val="100"/>
        <c:noMultiLvlLbl val="0"/>
      </c:catAx>
      <c:valAx>
        <c:axId val="866208832"/>
        <c:scaling>
          <c:orientation val="minMax"/>
        </c:scaling>
        <c:delete val="0"/>
        <c:axPos val="l"/>
        <c:majorGridlines>
          <c:spPr>
            <a:ln w="9525" cap="flat" cmpd="sng" algn="ctr">
              <a:solidFill>
                <a:schemeClr val="tx1">
                  <a:lumMod val="15000"/>
                  <a:lumOff val="85000"/>
                </a:schemeClr>
              </a:solidFill>
              <a:round/>
            </a:ln>
            <a:effectLst/>
          </c:spPr>
        </c:majorGridlines>
        <c:numFmt formatCode="_([$$-409]* #,##0_);_([$$-409]* \(#,##0\);_([$$-409]*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63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Sheet2!$A$34:$A$36</cx:f>
        <cx:lvl ptCount="3">
          <cx:pt idx="0">Custom OER</cx:pt>
          <cx:pt idx="1">Existing OER</cx:pt>
          <cx:pt idx="2">Library-sourced</cx:pt>
        </cx:lvl>
      </cx:strDim>
      <cx:numDim type="size">
        <cx:f>Sheet2!$B$34:$B$36</cx:f>
        <cx:lvl ptCount="3" formatCode="&quot;$&quot;#,##0_);[Red]\(&quot;$&quot;#,##0\)">
          <cx:pt idx="0">37100</cx:pt>
          <cx:pt idx="1">517123</cx:pt>
          <cx:pt idx="2">495949</cx:pt>
        </cx:lvl>
      </cx:numDim>
    </cx:data>
  </cx:chartData>
  <cx:chart>
    <cx:plotArea>
      <cx:plotAreaRegion>
        <cx:series layoutId="sunburst" uniqueId="{2A1EBD2D-6A50-4493-87D3-60F4D6098F3C}">
          <cx:spPr>
            <a:solidFill>
              <a:srgbClr val="FFCA29"/>
            </a:solidFill>
          </cx:spPr>
          <cx:dataPt idx="0">
            <cx:spPr>
              <a:solidFill>
                <a:srgbClr val="E7E6E6"/>
              </a:solidFill>
            </cx:spPr>
          </cx:dataPt>
          <cx:dataPt idx="1">
            <cx:spPr>
              <a:solidFill>
                <a:srgbClr val="E7E6E6">
                  <a:lumMod val="50000"/>
                </a:srgbClr>
              </a:solidFill>
            </cx:spPr>
          </cx:dataPt>
          <cx:dataLabels pos="ctr">
            <cx:txPr>
              <a:bodyPr spcFirstLastPara="1" vertOverflow="ellipsis" horzOverflow="overflow" wrap="square" lIns="0" tIns="0" rIns="0" bIns="0" anchor="ctr" anchorCtr="1"/>
              <a:lstStyle/>
              <a:p>
                <a:pPr algn="ctr" rtl="0">
                  <a:defRPr>
                    <a:solidFill>
                      <a:schemeClr val="bg1"/>
                    </a:solidFill>
                  </a:defRPr>
                </a:pPr>
                <a:endParaRPr lang="en-US" sz="900" b="0" i="0" u="none" strike="noStrike" baseline="0">
                  <a:solidFill>
                    <a:schemeClr val="bg1"/>
                  </a:solidFill>
                  <a:latin typeface="Calibri" panose="020F0502020204030204"/>
                </a:endParaRPr>
              </a:p>
            </cx:txPr>
            <cx:visibility seriesName="0" categoryName="1" value="1"/>
            <cx:separator>, </cx:separator>
          </cx:dataLabels>
          <cx:dataId val="0"/>
        </cx:series>
      </cx:plotAreaRegion>
    </cx:plotArea>
    <cx:legend pos="t"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1B2B353B-17DE-F24E-9686-9B8AC9ABF674}" type="datetimeFigureOut">
              <a:rPr lang="en-US" smtClean="0"/>
              <a:t>11/28/2018</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883FAFBE-6A90-E941-9DCD-9279D83C8C17}" type="slidenum">
              <a:rPr lang="en-US" smtClean="0"/>
              <a:t>‹#›</a:t>
            </a:fld>
            <a:endParaRPr lang="en-US"/>
          </a:p>
        </p:txBody>
      </p:sp>
    </p:spTree>
    <p:extLst>
      <p:ext uri="{BB962C8B-B14F-4D97-AF65-F5344CB8AC3E}">
        <p14:creationId xmlns:p14="http://schemas.microsoft.com/office/powerpoint/2010/main" val="162958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6A5E00F6-FCEB-3240-BF91-2FE8D291BB05}" type="datetimeFigureOut">
              <a:rPr lang="en-US" smtClean="0"/>
              <a:t>11/28/2018</a:t>
            </a:fld>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BF01AEB7-DF1E-074E-AD3C-BD912806E15D}" type="slidenum">
              <a:rPr lang="en-US" smtClean="0"/>
              <a:t>‹#›</a:t>
            </a:fld>
            <a:endParaRPr lang="en-US"/>
          </a:p>
        </p:txBody>
      </p:sp>
    </p:spTree>
    <p:extLst>
      <p:ext uri="{BB962C8B-B14F-4D97-AF65-F5344CB8AC3E}">
        <p14:creationId xmlns:p14="http://schemas.microsoft.com/office/powerpoint/2010/main" val="61438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01AEB7-DF1E-074E-AD3C-BD912806E15D}" type="slidenum">
              <a:rPr lang="en-US" smtClean="0"/>
              <a:t>2</a:t>
            </a:fld>
            <a:endParaRPr lang="en-US"/>
          </a:p>
        </p:txBody>
      </p:sp>
    </p:spTree>
    <p:extLst>
      <p:ext uri="{BB962C8B-B14F-4D97-AF65-F5344CB8AC3E}">
        <p14:creationId xmlns:p14="http://schemas.microsoft.com/office/powerpoint/2010/main" val="119655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211263" y="695325"/>
            <a:ext cx="4643437" cy="34813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706643" y="4409765"/>
            <a:ext cx="5653124" cy="4177672"/>
          </a:xfrm>
          <a:prstGeom prst="rect">
            <a:avLst/>
          </a:prstGeom>
          <a:noFill/>
          <a:ln>
            <a:noFill/>
          </a:ln>
        </p:spPr>
        <p:txBody>
          <a:bodyPr wrap="square" lIns="93672" tIns="46849" rIns="93672" bIns="46849" anchor="t" anchorCtr="0">
            <a:noAutofit/>
          </a:bodyPr>
          <a:lstStyle/>
          <a:p>
            <a:pPr>
              <a:lnSpc>
                <a:spcPct val="90000"/>
              </a:lnSpc>
              <a:spcBef>
                <a:spcPts val="815"/>
              </a:spcBef>
              <a:buClr>
                <a:schemeClr val="dk1"/>
              </a:buClr>
              <a:buSzPct val="52380"/>
              <a:buNone/>
            </a:pPr>
            <a:endParaRPr lang="en" sz="2100" dirty="0">
              <a:solidFill>
                <a:schemeClr val="dk1"/>
              </a:solidFill>
              <a:latin typeface="Helvetica Neue"/>
              <a:ea typeface="Helvetica Neue"/>
              <a:cs typeface="Helvetica Neue"/>
              <a:sym typeface="Helvetica Neue"/>
            </a:endParaRPr>
          </a:p>
        </p:txBody>
      </p:sp>
      <p:sp>
        <p:nvSpPr>
          <p:cNvPr id="264" name="Shape 264"/>
          <p:cNvSpPr txBox="1">
            <a:spLocks noGrp="1"/>
          </p:cNvSpPr>
          <p:nvPr>
            <p:ph type="sldNum" idx="12"/>
          </p:nvPr>
        </p:nvSpPr>
        <p:spPr>
          <a:xfrm>
            <a:off x="4002666" y="8817921"/>
            <a:ext cx="3062108" cy="464185"/>
          </a:xfrm>
          <a:prstGeom prst="rect">
            <a:avLst/>
          </a:prstGeom>
          <a:noFill/>
          <a:ln>
            <a:noFill/>
          </a:ln>
        </p:spPr>
        <p:txBody>
          <a:bodyPr wrap="square" lIns="93672" tIns="46849" rIns="93672" bIns="46849"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5</a:t>
            </a:fld>
            <a:endParaRPr kumimoji="0" lang="en"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6448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683d375ba_2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683d375ba_2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stat sig at .05 level; worked with IKM</a:t>
            </a:r>
            <a:endParaRPr/>
          </a:p>
        </p:txBody>
      </p:sp>
    </p:spTree>
    <p:extLst>
      <p:ext uri="{BB962C8B-B14F-4D97-AF65-F5344CB8AC3E}">
        <p14:creationId xmlns:p14="http://schemas.microsoft.com/office/powerpoint/2010/main" val="155788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122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567986"/>
            <a:ext cx="1914368" cy="272922"/>
          </a:xfrm>
          <a:prstGeom prst="rect">
            <a:avLst/>
          </a:prstGeom>
        </p:spPr>
        <p:txBody>
          <a:bodyPr/>
          <a:lstStyle/>
          <a:p>
            <a:fld id="{05F0F182-A738-D344-AD4C-0014E2FCF0E4}" type="datetimeFigureOut">
              <a:rPr lang="en-US" smtClean="0"/>
              <a:t>11/28/2018</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a:xfrm>
            <a:off x="0" y="6567986"/>
            <a:ext cx="628650" cy="281208"/>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42353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567986"/>
            <a:ext cx="1914368" cy="272922"/>
          </a:xfrm>
          <a:prstGeom prst="rect">
            <a:avLst/>
          </a:prstGeom>
        </p:spPr>
        <p:txBody>
          <a:bodyPr/>
          <a:lstStyle/>
          <a:p>
            <a:fld id="{05F0F182-A738-D344-AD4C-0014E2FCF0E4}" type="datetimeFigureOut">
              <a:rPr lang="en-US" smtClean="0"/>
              <a:t>11/28/2018</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a:xfrm>
            <a:off x="0" y="6567986"/>
            <a:ext cx="628650" cy="281208"/>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66019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05187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649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678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037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567986"/>
            <a:ext cx="1914368" cy="272922"/>
          </a:xfrm>
          <a:prstGeom prst="rect">
            <a:avLst/>
          </a:prstGeom>
        </p:spPr>
        <p:txBody>
          <a:bodyPr/>
          <a:lstStyle/>
          <a:p>
            <a:fld id="{05F0F182-A738-D344-AD4C-0014E2FCF0E4}" type="datetimeFigureOut">
              <a:rPr lang="en-US" smtClean="0"/>
              <a:t>11/28/2018</a:t>
            </a:fld>
            <a:endParaRPr lang="en-US"/>
          </a:p>
        </p:txBody>
      </p:sp>
      <p:sp>
        <p:nvSpPr>
          <p:cNvPr id="8" name="Footer Placeholder 7"/>
          <p:cNvSpPr>
            <a:spLocks noGrp="1"/>
          </p:cNvSpPr>
          <p:nvPr>
            <p:ph type="ftr" sz="quarter" idx="11"/>
          </p:nvPr>
        </p:nvSpPr>
        <p:spPr>
          <a:xfrm>
            <a:off x="628649" y="6513922"/>
            <a:ext cx="4909025" cy="207554"/>
          </a:xfrm>
          <a:prstGeom prst="rect">
            <a:avLst/>
          </a:prstGeom>
        </p:spPr>
        <p:txBody>
          <a:bodyPr/>
          <a:lstStyle/>
          <a:p>
            <a:endParaRPr lang="en-US"/>
          </a:p>
        </p:txBody>
      </p:sp>
      <p:sp>
        <p:nvSpPr>
          <p:cNvPr id="9" name="Slide Number Placeholder 8"/>
          <p:cNvSpPr>
            <a:spLocks noGrp="1"/>
          </p:cNvSpPr>
          <p:nvPr>
            <p:ph type="sldNum" sz="quarter" idx="12"/>
          </p:nvPr>
        </p:nvSpPr>
        <p:spPr>
          <a:xfrm>
            <a:off x="0" y="6567986"/>
            <a:ext cx="628650" cy="281208"/>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63451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67986"/>
            <a:ext cx="628650" cy="281208"/>
          </a:xfrm>
          <a:prstGeom prst="rect">
            <a:avLst/>
          </a:prstGeom>
        </p:spPr>
        <p:txBody>
          <a:bodyPr/>
          <a:lstStyle/>
          <a:p>
            <a:fld id="{D0B5CDF8-54D5-6043-A52E-76818AC5EAB8}" type="slidenum">
              <a:rPr lang="en-US" smtClean="0"/>
              <a:t>‹#›</a:t>
            </a:fld>
            <a:endParaRPr lang="en-US"/>
          </a:p>
        </p:txBody>
      </p:sp>
      <p:sp>
        <p:nvSpPr>
          <p:cNvPr id="6" name="Title 1"/>
          <p:cNvSpPr txBox="1">
            <a:spLocks/>
          </p:cNvSpPr>
          <p:nvPr userDrawn="1"/>
        </p:nvSpPr>
        <p:spPr>
          <a:xfrm>
            <a:off x="406581" y="365126"/>
            <a:ext cx="7096625" cy="14294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endParaRPr lang="en-US" dirty="0"/>
          </a:p>
        </p:txBody>
      </p:sp>
      <p:sp>
        <p:nvSpPr>
          <p:cNvPr id="8" name="Chart Placeholder 7"/>
          <p:cNvSpPr>
            <a:spLocks noGrp="1"/>
          </p:cNvSpPr>
          <p:nvPr>
            <p:ph type="chart" sz="quarter" idx="13"/>
          </p:nvPr>
        </p:nvSpPr>
        <p:spPr>
          <a:xfrm>
            <a:off x="406581" y="1939895"/>
            <a:ext cx="8472500" cy="4050707"/>
          </a:xfrm>
        </p:spPr>
        <p:txBody>
          <a:bodyPr/>
          <a:lstStyle/>
          <a:p>
            <a:r>
              <a:rPr lang="en-US"/>
              <a:t>Click icon to add chart</a:t>
            </a:r>
            <a:endParaRPr lang="en-US" dirty="0"/>
          </a:p>
        </p:txBody>
      </p:sp>
    </p:spTree>
    <p:extLst>
      <p:ext uri="{BB962C8B-B14F-4D97-AF65-F5344CB8AC3E}">
        <p14:creationId xmlns:p14="http://schemas.microsoft.com/office/powerpoint/2010/main" val="201501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567986"/>
            <a:ext cx="1914368" cy="272922"/>
          </a:xfrm>
          <a:prstGeom prst="rect">
            <a:avLst/>
          </a:prstGeom>
        </p:spPr>
        <p:txBody>
          <a:bodyPr/>
          <a:lstStyle/>
          <a:p>
            <a:fld id="{05F0F182-A738-D344-AD4C-0014E2FCF0E4}" type="datetimeFigureOut">
              <a:rPr lang="en-US" smtClean="0"/>
              <a:t>11/28/2018</a:t>
            </a:fld>
            <a:endParaRPr lang="en-US"/>
          </a:p>
        </p:txBody>
      </p:sp>
      <p:sp>
        <p:nvSpPr>
          <p:cNvPr id="3" name="Footer Placeholder 2"/>
          <p:cNvSpPr>
            <a:spLocks noGrp="1"/>
          </p:cNvSpPr>
          <p:nvPr>
            <p:ph type="ftr" sz="quarter" idx="11"/>
          </p:nvPr>
        </p:nvSpPr>
        <p:spPr>
          <a:xfrm>
            <a:off x="628649" y="6513922"/>
            <a:ext cx="4909025" cy="207554"/>
          </a:xfrm>
          <a:prstGeom prst="rect">
            <a:avLst/>
          </a:prstGeom>
        </p:spPr>
        <p:txBody>
          <a:bodyPr/>
          <a:lstStyle/>
          <a:p>
            <a:endParaRPr lang="en-US"/>
          </a:p>
        </p:txBody>
      </p:sp>
      <p:sp>
        <p:nvSpPr>
          <p:cNvPr id="4" name="Slide Number Placeholder 3"/>
          <p:cNvSpPr>
            <a:spLocks noGrp="1"/>
          </p:cNvSpPr>
          <p:nvPr>
            <p:ph type="sldNum" sz="quarter" idx="12"/>
          </p:nvPr>
        </p:nvSpPr>
        <p:spPr>
          <a:xfrm>
            <a:off x="0" y="6567986"/>
            <a:ext cx="628650" cy="281208"/>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48222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567986"/>
            <a:ext cx="1914368" cy="272922"/>
          </a:xfrm>
          <a:prstGeom prst="rect">
            <a:avLst/>
          </a:prstGeom>
        </p:spPr>
        <p:txBody>
          <a:bodyPr/>
          <a:lstStyle/>
          <a:p>
            <a:fld id="{05F0F182-A738-D344-AD4C-0014E2FCF0E4}" type="datetimeFigureOut">
              <a:rPr lang="en-US" smtClean="0"/>
              <a:t>11/28/2018</a:t>
            </a:fld>
            <a:endParaRPr lang="en-US"/>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endParaRPr lang="en-US"/>
          </a:p>
        </p:txBody>
      </p:sp>
      <p:sp>
        <p:nvSpPr>
          <p:cNvPr id="7" name="Slide Number Placeholder 6"/>
          <p:cNvSpPr>
            <a:spLocks noGrp="1"/>
          </p:cNvSpPr>
          <p:nvPr>
            <p:ph type="sldNum" sz="quarter" idx="12"/>
          </p:nvPr>
        </p:nvSpPr>
        <p:spPr>
          <a:xfrm>
            <a:off x="0" y="6567986"/>
            <a:ext cx="628650" cy="281208"/>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7163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567986"/>
            <a:ext cx="1914368" cy="272922"/>
          </a:xfrm>
          <a:prstGeom prst="rect">
            <a:avLst/>
          </a:prstGeom>
        </p:spPr>
        <p:txBody>
          <a:bodyPr/>
          <a:lstStyle/>
          <a:p>
            <a:fld id="{05F0F182-A738-D344-AD4C-0014E2FCF0E4}" type="datetimeFigureOut">
              <a:rPr lang="en-US" smtClean="0"/>
              <a:t>11/28/2018</a:t>
            </a:fld>
            <a:endParaRPr lang="en-US"/>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endParaRPr lang="en-US"/>
          </a:p>
        </p:txBody>
      </p:sp>
      <p:sp>
        <p:nvSpPr>
          <p:cNvPr id="7" name="Slide Number Placeholder 6"/>
          <p:cNvSpPr>
            <a:spLocks noGrp="1"/>
          </p:cNvSpPr>
          <p:nvPr>
            <p:ph type="sldNum" sz="quarter" idx="12"/>
          </p:nvPr>
        </p:nvSpPr>
        <p:spPr>
          <a:xfrm>
            <a:off x="0" y="6567986"/>
            <a:ext cx="628650" cy="281208"/>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61704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70818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NULL"/><Relationship Id="rId2" Type="http://schemas.microsoft.com/office/2014/relationships/chartEx" Target="../charts/chartEx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link.springer.com/article/10.1007%2Fs12528-015-9101-x" TargetMode="External"/><Relationship Id="rId3" Type="http://schemas.openxmlformats.org/officeDocument/2006/relationships/hyperlink" Target="http://www.openaccesstextbooks.org/pdf/2016_Florida_Student_Textbook_Survey.pdf" TargetMode="External"/><Relationship Id="rId7" Type="http://schemas.openxmlformats.org/officeDocument/2006/relationships/hyperlink" Target="https://www.ucf.edu/strategic-plan/" TargetMode="External"/><Relationship Id="rId2" Type="http://schemas.openxmlformats.org/officeDocument/2006/relationships/hyperlink" Target="http://ritholtz.com/wp-content/uploads/2018/02/pricechanges.png" TargetMode="External"/><Relationship Id="rId1" Type="http://schemas.openxmlformats.org/officeDocument/2006/relationships/slideLayout" Target="../slideLayouts/slideLayout2.xml"/><Relationship Id="rId6" Type="http://schemas.openxmlformats.org/officeDocument/2006/relationships/hyperlink" Target="https://www.flbog.edu/documents_meetings/0201_1010_7588_7.5.2%20SPC%2004b%20UCF%205-Year%20Emerging%20Preeminence%20Plan.pdf" TargetMode="External"/><Relationship Id="rId11" Type="http://schemas.openxmlformats.org/officeDocument/2006/relationships/hyperlink" Target="http://openedgroup.org/coup" TargetMode="External"/><Relationship Id="rId5" Type="http://schemas.openxmlformats.org/officeDocument/2006/relationships/hyperlink" Target="https://www.washingtonpost.com/news/grade-point/wp/2016/05/26/states-that-tie-higher-education-funding-to-performance-have-it-all-wrong-report-says/?noredirect=on&amp;utm_term=.ab9ed2affe3c" TargetMode="External"/><Relationship Id="rId10" Type="http://schemas.openxmlformats.org/officeDocument/2006/relationships/hyperlink" Target="https://analytics.lumenlearning.com/impact/" TargetMode="External"/><Relationship Id="rId4" Type="http://schemas.openxmlformats.org/officeDocument/2006/relationships/hyperlink" Target="https://sparcopen.org/our-work/state-policy-tracking/" TargetMode="External"/><Relationship Id="rId9" Type="http://schemas.openxmlformats.org/officeDocument/2006/relationships/hyperlink" Target="http://www.isetl.org/ijtlhe/pdf/IJTLHE3386.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parcopen.org/our-work/state-policy-track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sp>
        <p:nvSpPr>
          <p:cNvPr id="2" name="Title 1"/>
          <p:cNvSpPr>
            <a:spLocks noGrp="1"/>
          </p:cNvSpPr>
          <p:nvPr>
            <p:ph type="ctrTitle"/>
          </p:nvPr>
        </p:nvSpPr>
        <p:spPr>
          <a:xfrm>
            <a:off x="3084945" y="2741683"/>
            <a:ext cx="5514497" cy="1033680"/>
          </a:xfrm>
        </p:spPr>
        <p:txBody>
          <a:bodyPr>
            <a:noAutofit/>
          </a:bodyPr>
          <a:lstStyle/>
          <a:p>
            <a:pPr algn="r"/>
            <a:r>
              <a:rPr lang="en-US" sz="4800" dirty="0"/>
              <a:t>Aligning textbook affordability with performance-based funding metrics</a:t>
            </a:r>
            <a:endParaRPr lang="en-US" sz="4800" b="1" dirty="0">
              <a:latin typeface="Helvetica" charset="0"/>
              <a:ea typeface="Helvetica" charset="0"/>
              <a:cs typeface="Helvetica"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6054" y="6087031"/>
            <a:ext cx="571343" cy="770969"/>
          </a:xfrm>
          <a:prstGeom prst="rect">
            <a:avLst/>
          </a:prstGeom>
        </p:spPr>
      </p:pic>
      <p:sp>
        <p:nvSpPr>
          <p:cNvPr id="5" name="Subtitle 2">
            <a:extLst>
              <a:ext uri="{FF2B5EF4-FFF2-40B4-BE49-F238E27FC236}">
                <a16:creationId xmlns:a16="http://schemas.microsoft.com/office/drawing/2014/main" id="{94956D2B-94D1-4422-AF34-E0FCCE8C656C}"/>
              </a:ext>
            </a:extLst>
          </p:cNvPr>
          <p:cNvSpPr>
            <a:spLocks noGrp="1"/>
          </p:cNvSpPr>
          <p:nvPr>
            <p:ph type="subTitle" idx="1"/>
          </p:nvPr>
        </p:nvSpPr>
        <p:spPr>
          <a:xfrm>
            <a:off x="3702543" y="4304145"/>
            <a:ext cx="4999182" cy="1635104"/>
          </a:xfrm>
        </p:spPr>
        <p:txBody>
          <a:bodyPr>
            <a:normAutofit fontScale="92500" lnSpcReduction="10000"/>
          </a:bodyPr>
          <a:lstStyle/>
          <a:p>
            <a:r>
              <a:rPr lang="en-US" dirty="0">
                <a:solidFill>
                  <a:srgbClr val="FFC000"/>
                </a:solidFill>
              </a:rPr>
              <a:t>Penny Beile</a:t>
            </a:r>
          </a:p>
          <a:p>
            <a:r>
              <a:rPr lang="en-US" dirty="0">
                <a:solidFill>
                  <a:srgbClr val="FFCA29"/>
                </a:solidFill>
              </a:rPr>
              <a:t>ucf.academia.edu/</a:t>
            </a:r>
            <a:r>
              <a:rPr lang="en-US" dirty="0" err="1">
                <a:solidFill>
                  <a:srgbClr val="FFCA29"/>
                </a:solidFill>
              </a:rPr>
              <a:t>pennybeile</a:t>
            </a:r>
            <a:endParaRPr lang="en-US" dirty="0">
              <a:solidFill>
                <a:srgbClr val="FFCA29"/>
              </a:solidFill>
            </a:endParaRPr>
          </a:p>
          <a:p>
            <a:r>
              <a:rPr lang="en-US" dirty="0">
                <a:solidFill>
                  <a:srgbClr val="FFC000"/>
                </a:solidFill>
              </a:rPr>
              <a:t>University of Central Florida</a:t>
            </a:r>
          </a:p>
          <a:p>
            <a:r>
              <a:rPr lang="en-US" dirty="0">
                <a:solidFill>
                  <a:srgbClr val="FFC000"/>
                </a:solidFill>
              </a:rPr>
              <a:t>2018 Library Assessment Conference</a:t>
            </a:r>
          </a:p>
        </p:txBody>
      </p:sp>
    </p:spTree>
    <p:extLst>
      <p:ext uri="{BB962C8B-B14F-4D97-AF65-F5344CB8AC3E}">
        <p14:creationId xmlns:p14="http://schemas.microsoft.com/office/powerpoint/2010/main" val="130864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descr="Diagram depicting how textbook affordability can impact retention and graduation rates, as well as cost of a degree.  TA supports the institutional bid for preeminence, performance funding metrics, and the strategic plan." title="diagram of institutional priorities">
            <a:extLst>
              <a:ext uri="{FF2B5EF4-FFF2-40B4-BE49-F238E27FC236}">
                <a16:creationId xmlns:a16="http://schemas.microsoft.com/office/drawing/2014/main" id="{7D9B4E1D-274D-41AF-B125-9853D2DCE9EF}"/>
              </a:ext>
            </a:extLst>
          </p:cNvPr>
          <p:cNvSpPr/>
          <p:nvPr/>
        </p:nvSpPr>
        <p:spPr>
          <a:xfrm>
            <a:off x="2221688" y="355406"/>
            <a:ext cx="4700624" cy="4965331"/>
          </a:xfrm>
          <a:prstGeom prst="ellipse">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2619850-7A5B-4450-A884-F4C90D20278A}"/>
              </a:ext>
            </a:extLst>
          </p:cNvPr>
          <p:cNvSpPr/>
          <p:nvPr/>
        </p:nvSpPr>
        <p:spPr>
          <a:xfrm>
            <a:off x="797668" y="1478604"/>
            <a:ext cx="5058383" cy="4759373"/>
          </a:xfrm>
          <a:prstGeom prst="ellipse">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38BED4F-4951-42BE-AED8-D65CBC600DBE}"/>
              </a:ext>
            </a:extLst>
          </p:cNvPr>
          <p:cNvSpPr/>
          <p:nvPr/>
        </p:nvSpPr>
        <p:spPr>
          <a:xfrm>
            <a:off x="3501271" y="1558782"/>
            <a:ext cx="4961106" cy="4759374"/>
          </a:xfrm>
          <a:prstGeom prst="ellipse">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182905-0A6B-48DB-9EF9-9F77E0B97F08}"/>
              </a:ext>
            </a:extLst>
          </p:cNvPr>
          <p:cNvSpPr txBox="1"/>
          <p:nvPr/>
        </p:nvSpPr>
        <p:spPr>
          <a:xfrm>
            <a:off x="3512698" y="2644238"/>
            <a:ext cx="2362122" cy="1938992"/>
          </a:xfrm>
          <a:prstGeom prst="rect">
            <a:avLst/>
          </a:prstGeom>
          <a:noFill/>
        </p:spPr>
        <p:txBody>
          <a:bodyPr wrap="none" rtlCol="0">
            <a:spAutoFit/>
          </a:bodyPr>
          <a:lstStyle/>
          <a:p>
            <a:pPr algn="ctr"/>
            <a:r>
              <a:rPr lang="en-US" sz="2400" dirty="0"/>
              <a:t>TA</a:t>
            </a:r>
          </a:p>
          <a:p>
            <a:pPr algn="ctr"/>
            <a:r>
              <a:rPr lang="en-US" sz="2400" dirty="0"/>
              <a:t>1</a:t>
            </a:r>
            <a:r>
              <a:rPr lang="en-US" sz="2400" baseline="30000" dirty="0"/>
              <a:t>st</a:t>
            </a:r>
            <a:r>
              <a:rPr lang="en-US" sz="2400" dirty="0"/>
              <a:t> </a:t>
            </a:r>
            <a:r>
              <a:rPr lang="en-US" sz="2400" dirty="0" err="1"/>
              <a:t>yr</a:t>
            </a:r>
            <a:r>
              <a:rPr lang="en-US" sz="2400" dirty="0"/>
              <a:t> retention</a:t>
            </a:r>
          </a:p>
          <a:p>
            <a:pPr algn="ctr"/>
            <a:r>
              <a:rPr lang="en-US" sz="2400" dirty="0"/>
              <a:t>Time to grad</a:t>
            </a:r>
          </a:p>
          <a:p>
            <a:pPr algn="ctr"/>
            <a:r>
              <a:rPr lang="en-US" sz="2400" dirty="0"/>
              <a:t>Degrees awarded</a:t>
            </a:r>
          </a:p>
          <a:p>
            <a:pPr algn="ctr"/>
            <a:r>
              <a:rPr lang="en-US" sz="2400" dirty="0"/>
              <a:t>Cost of degree</a:t>
            </a:r>
          </a:p>
        </p:txBody>
      </p:sp>
      <p:sp>
        <p:nvSpPr>
          <p:cNvPr id="10" name="TextBox 9">
            <a:extLst>
              <a:ext uri="{FF2B5EF4-FFF2-40B4-BE49-F238E27FC236}">
                <a16:creationId xmlns:a16="http://schemas.microsoft.com/office/drawing/2014/main" id="{2E956AA3-3414-481E-8BD9-C9F2CCD8E168}"/>
              </a:ext>
            </a:extLst>
          </p:cNvPr>
          <p:cNvSpPr txBox="1"/>
          <p:nvPr/>
        </p:nvSpPr>
        <p:spPr>
          <a:xfrm>
            <a:off x="894945" y="3580677"/>
            <a:ext cx="2090316" cy="1200329"/>
          </a:xfrm>
          <a:prstGeom prst="rect">
            <a:avLst/>
          </a:prstGeom>
          <a:noFill/>
        </p:spPr>
        <p:txBody>
          <a:bodyPr wrap="none" rtlCol="0">
            <a:spAutoFit/>
          </a:bodyPr>
          <a:lstStyle/>
          <a:p>
            <a:r>
              <a:rPr lang="en-US" b="1" dirty="0"/>
              <a:t>     Strat Plan</a:t>
            </a:r>
          </a:p>
          <a:p>
            <a:r>
              <a:rPr lang="en-US" dirty="0">
                <a:solidFill>
                  <a:srgbClr val="FFC000"/>
                </a:solidFill>
              </a:rPr>
              <a:t>Increase faculty</a:t>
            </a:r>
          </a:p>
          <a:p>
            <a:r>
              <a:rPr lang="en-US" dirty="0">
                <a:solidFill>
                  <a:srgbClr val="FFC000"/>
                </a:solidFill>
              </a:rPr>
              <a:t>Increase diversity</a:t>
            </a:r>
          </a:p>
          <a:p>
            <a:r>
              <a:rPr lang="en-US" dirty="0">
                <a:solidFill>
                  <a:srgbClr val="FFC000"/>
                </a:solidFill>
              </a:rPr>
              <a:t>Economic </a:t>
            </a:r>
            <a:r>
              <a:rPr lang="en-US" dirty="0" err="1">
                <a:solidFill>
                  <a:srgbClr val="FFC000"/>
                </a:solidFill>
              </a:rPr>
              <a:t>part’ships</a:t>
            </a:r>
            <a:endParaRPr lang="en-US" dirty="0">
              <a:solidFill>
                <a:srgbClr val="FFC000"/>
              </a:solidFill>
            </a:endParaRPr>
          </a:p>
        </p:txBody>
      </p:sp>
      <p:sp>
        <p:nvSpPr>
          <p:cNvPr id="11" name="TextBox 10">
            <a:extLst>
              <a:ext uri="{FF2B5EF4-FFF2-40B4-BE49-F238E27FC236}">
                <a16:creationId xmlns:a16="http://schemas.microsoft.com/office/drawing/2014/main" id="{F00195E1-3F5D-4744-AEBD-6B15E39F5D60}"/>
              </a:ext>
            </a:extLst>
          </p:cNvPr>
          <p:cNvSpPr txBox="1"/>
          <p:nvPr/>
        </p:nvSpPr>
        <p:spPr>
          <a:xfrm>
            <a:off x="6350223" y="3600945"/>
            <a:ext cx="1985326" cy="1477328"/>
          </a:xfrm>
          <a:prstGeom prst="rect">
            <a:avLst/>
          </a:prstGeom>
          <a:noFill/>
        </p:spPr>
        <p:txBody>
          <a:bodyPr wrap="square" rtlCol="0">
            <a:spAutoFit/>
          </a:bodyPr>
          <a:lstStyle/>
          <a:p>
            <a:pPr algn="ctr"/>
            <a:r>
              <a:rPr lang="en-US" b="1" dirty="0"/>
              <a:t>PBF</a:t>
            </a:r>
          </a:p>
          <a:p>
            <a:pPr algn="ctr"/>
            <a:r>
              <a:rPr lang="en-US" dirty="0">
                <a:solidFill>
                  <a:srgbClr val="FFC000"/>
                </a:solidFill>
              </a:rPr>
              <a:t>Pell grants</a:t>
            </a:r>
          </a:p>
          <a:p>
            <a:pPr algn="ctr"/>
            <a:r>
              <a:rPr lang="en-US" dirty="0">
                <a:solidFill>
                  <a:srgbClr val="FFC000"/>
                </a:solidFill>
              </a:rPr>
              <a:t>Median wages</a:t>
            </a:r>
          </a:p>
          <a:p>
            <a:pPr algn="ctr"/>
            <a:r>
              <a:rPr lang="en-US" dirty="0">
                <a:solidFill>
                  <a:srgbClr val="FFC000"/>
                </a:solidFill>
              </a:rPr>
              <a:t>Degrees in areas of emphasis</a:t>
            </a:r>
          </a:p>
        </p:txBody>
      </p:sp>
      <p:sp>
        <p:nvSpPr>
          <p:cNvPr id="12" name="TextBox 11" descr="Boolean circles depicting three drivers of goals at UCF: achieving preeminence, performance funding, and collective impact strategic plan.  Textbook affordability supports metrics that reside at the intersection.  These are 1st year retention, time to graduation, degrees awarded, and cost to obtain a degree. " title="Three drivers at UCF">
            <a:extLst>
              <a:ext uri="{FF2B5EF4-FFF2-40B4-BE49-F238E27FC236}">
                <a16:creationId xmlns:a16="http://schemas.microsoft.com/office/drawing/2014/main" id="{B8E84FD8-88B1-4F73-9911-75083D607E23}"/>
              </a:ext>
            </a:extLst>
          </p:cNvPr>
          <p:cNvSpPr txBox="1"/>
          <p:nvPr/>
        </p:nvSpPr>
        <p:spPr>
          <a:xfrm>
            <a:off x="3491546" y="355406"/>
            <a:ext cx="2407839" cy="1477328"/>
          </a:xfrm>
          <a:prstGeom prst="rect">
            <a:avLst/>
          </a:prstGeom>
          <a:noFill/>
        </p:spPr>
        <p:txBody>
          <a:bodyPr wrap="none" rtlCol="0">
            <a:spAutoFit/>
          </a:bodyPr>
          <a:lstStyle/>
          <a:p>
            <a:pPr algn="ctr"/>
            <a:r>
              <a:rPr lang="en-US" b="1" dirty="0"/>
              <a:t>Preeminence</a:t>
            </a:r>
          </a:p>
          <a:p>
            <a:pPr algn="ctr"/>
            <a:r>
              <a:rPr lang="en-US" dirty="0">
                <a:solidFill>
                  <a:srgbClr val="FFC000"/>
                </a:solidFill>
              </a:rPr>
              <a:t>Nat’l </a:t>
            </a:r>
            <a:r>
              <a:rPr lang="en-US" dirty="0" err="1">
                <a:solidFill>
                  <a:srgbClr val="FFC000"/>
                </a:solidFill>
              </a:rPr>
              <a:t>Acad</a:t>
            </a:r>
            <a:r>
              <a:rPr lang="en-US" dirty="0">
                <a:solidFill>
                  <a:srgbClr val="FFC000"/>
                </a:solidFill>
              </a:rPr>
              <a:t> members</a:t>
            </a:r>
          </a:p>
          <a:p>
            <a:pPr algn="ctr"/>
            <a:r>
              <a:rPr lang="en-US" dirty="0" err="1">
                <a:solidFill>
                  <a:srgbClr val="FFC000"/>
                </a:solidFill>
              </a:rPr>
              <a:t>Inst’l</a:t>
            </a:r>
            <a:r>
              <a:rPr lang="en-US" dirty="0">
                <a:solidFill>
                  <a:srgbClr val="FFC000"/>
                </a:solidFill>
              </a:rPr>
              <a:t> / Research rank</a:t>
            </a:r>
          </a:p>
          <a:p>
            <a:pPr algn="ctr"/>
            <a:r>
              <a:rPr lang="en-US" dirty="0">
                <a:solidFill>
                  <a:srgbClr val="FFC000"/>
                </a:solidFill>
              </a:rPr>
              <a:t>Entering student profile</a:t>
            </a:r>
          </a:p>
          <a:p>
            <a:pPr algn="ctr"/>
            <a:endParaRPr lang="en-US" dirty="0">
              <a:solidFill>
                <a:srgbClr val="FFC000"/>
              </a:solidFill>
            </a:endParaRPr>
          </a:p>
        </p:txBody>
      </p:sp>
      <p:sp>
        <p:nvSpPr>
          <p:cNvPr id="13" name="TextBox 12">
            <a:extLst>
              <a:ext uri="{FF2B5EF4-FFF2-40B4-BE49-F238E27FC236}">
                <a16:creationId xmlns:a16="http://schemas.microsoft.com/office/drawing/2014/main" id="{1F3FE4C1-D43E-4216-9BC5-140198747751}"/>
              </a:ext>
            </a:extLst>
          </p:cNvPr>
          <p:cNvSpPr txBox="1"/>
          <p:nvPr/>
        </p:nvSpPr>
        <p:spPr>
          <a:xfrm>
            <a:off x="2535607" y="1896693"/>
            <a:ext cx="1435265" cy="1477328"/>
          </a:xfrm>
          <a:prstGeom prst="rect">
            <a:avLst/>
          </a:prstGeom>
          <a:noFill/>
        </p:spPr>
        <p:txBody>
          <a:bodyPr wrap="none" rtlCol="0">
            <a:spAutoFit/>
          </a:bodyPr>
          <a:lstStyle/>
          <a:p>
            <a:r>
              <a:rPr lang="en-US" dirty="0">
                <a:solidFill>
                  <a:srgbClr val="FFC000"/>
                </a:solidFill>
              </a:rPr>
              <a:t>Endowments</a:t>
            </a:r>
          </a:p>
          <a:p>
            <a:r>
              <a:rPr lang="en-US" dirty="0">
                <a:solidFill>
                  <a:srgbClr val="FFC000"/>
                </a:solidFill>
              </a:rPr>
              <a:t>Grad degrees</a:t>
            </a:r>
          </a:p>
          <a:p>
            <a:r>
              <a:rPr lang="en-US" dirty="0">
                <a:solidFill>
                  <a:srgbClr val="FFC000"/>
                </a:solidFill>
              </a:rPr>
              <a:t>Research $</a:t>
            </a:r>
          </a:p>
          <a:p>
            <a:r>
              <a:rPr lang="en-US" dirty="0">
                <a:solidFill>
                  <a:srgbClr val="FFC000"/>
                </a:solidFill>
              </a:rPr>
              <a:t>Post docs</a:t>
            </a:r>
          </a:p>
          <a:p>
            <a:r>
              <a:rPr lang="en-US" dirty="0">
                <a:solidFill>
                  <a:srgbClr val="FFC000"/>
                </a:solidFill>
              </a:rPr>
              <a:t>Patents </a:t>
            </a:r>
          </a:p>
        </p:txBody>
      </p:sp>
    </p:spTree>
    <p:extLst>
      <p:ext uri="{BB962C8B-B14F-4D97-AF65-F5344CB8AC3E}">
        <p14:creationId xmlns:p14="http://schemas.microsoft.com/office/powerpoint/2010/main" val="1025446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The </a:t>
            </a:r>
            <a:r>
              <a:rPr lang="en-US" sz="4200" dirty="0">
                <a:solidFill>
                  <a:srgbClr val="FFC000"/>
                </a:solidFill>
              </a:rPr>
              <a:t>promise</a:t>
            </a:r>
            <a:r>
              <a:rPr lang="en-US" sz="4200" dirty="0"/>
              <a:t> of affordable textbooks</a:t>
            </a:r>
          </a:p>
        </p:txBody>
      </p:sp>
      <p:sp>
        <p:nvSpPr>
          <p:cNvPr id="3" name="Content Placeholder 2"/>
          <p:cNvSpPr>
            <a:spLocks noGrp="1"/>
          </p:cNvSpPr>
          <p:nvPr>
            <p:ph idx="1"/>
          </p:nvPr>
        </p:nvSpPr>
        <p:spPr>
          <a:xfrm>
            <a:off x="628650" y="2047802"/>
            <a:ext cx="7886700" cy="3349677"/>
          </a:xfrm>
        </p:spPr>
        <p:txBody>
          <a:bodyPr/>
          <a:lstStyle/>
          <a:p>
            <a:pPr algn="ctr"/>
            <a:r>
              <a:rPr lang="en-US" dirty="0"/>
              <a:t>Higher GPA</a:t>
            </a:r>
          </a:p>
          <a:p>
            <a:pPr algn="ctr"/>
            <a:r>
              <a:rPr lang="en-US" dirty="0"/>
              <a:t>Increased retention</a:t>
            </a:r>
          </a:p>
          <a:p>
            <a:pPr algn="ctr"/>
            <a:r>
              <a:rPr lang="en-US" dirty="0"/>
              <a:t>Greater satisfaction</a:t>
            </a:r>
          </a:p>
          <a:p>
            <a:pPr algn="ctr"/>
            <a:r>
              <a:rPr lang="en-US" dirty="0"/>
              <a:t>Increased enrollment intensity</a:t>
            </a:r>
          </a:p>
          <a:p>
            <a:pPr algn="ctr"/>
            <a:r>
              <a:rPr lang="en-US" dirty="0"/>
              <a:t>Reduced time to graduation</a:t>
            </a:r>
          </a:p>
          <a:p>
            <a:pPr algn="ctr"/>
            <a:r>
              <a:rPr lang="en-US" dirty="0"/>
              <a:t>Decreased student debt</a:t>
            </a:r>
          </a:p>
          <a:p>
            <a:pPr marL="0" indent="0">
              <a:buNone/>
            </a:pPr>
            <a:endParaRPr lang="en-US" dirty="0"/>
          </a:p>
        </p:txBody>
      </p:sp>
      <p:sp>
        <p:nvSpPr>
          <p:cNvPr id="6" name="TextBox 5"/>
          <p:cNvSpPr txBox="1"/>
          <p:nvPr/>
        </p:nvSpPr>
        <p:spPr>
          <a:xfrm>
            <a:off x="913013" y="5754593"/>
            <a:ext cx="5734262" cy="553998"/>
          </a:xfrm>
          <a:prstGeom prst="rect">
            <a:avLst/>
          </a:prstGeom>
          <a:noFill/>
        </p:spPr>
        <p:txBody>
          <a:bodyPr wrap="none" rtlCol="0">
            <a:spAutoFit/>
          </a:bodyPr>
          <a:lstStyle/>
          <a:p>
            <a:r>
              <a:rPr lang="en-US" sz="1000" dirty="0"/>
              <a:t>Fischer, Hilton, Robinson, and Wiley. (2015).  A Multi-institutional study of the impact of Open Textbook</a:t>
            </a:r>
            <a:br>
              <a:rPr lang="en-US" sz="1000" dirty="0"/>
            </a:br>
            <a:r>
              <a:rPr lang="en-US" sz="1000" dirty="0"/>
              <a:t>adoption on the learning outcomes of post-secondary students.  </a:t>
            </a:r>
            <a:r>
              <a:rPr lang="en-US" sz="1000" i="1" dirty="0"/>
              <a:t>Journal of Computing in Higher Education</a:t>
            </a:r>
            <a:r>
              <a:rPr lang="en-US" sz="1000" dirty="0"/>
              <a:t>,</a:t>
            </a:r>
          </a:p>
          <a:p>
            <a:r>
              <a:rPr lang="en-US" sz="1000" dirty="0"/>
              <a:t>22. https://link.springer.com/article/10.1007%2Fs12528-015-9101-x</a:t>
            </a:r>
          </a:p>
        </p:txBody>
      </p:sp>
    </p:spTree>
    <p:extLst>
      <p:ext uri="{BB962C8B-B14F-4D97-AF65-F5344CB8AC3E}">
        <p14:creationId xmlns:p14="http://schemas.microsoft.com/office/powerpoint/2010/main" val="260875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FBF96BA-8580-4155-B452-52710200FEA6}"/>
              </a:ext>
            </a:extLst>
          </p:cNvPr>
          <p:cNvGrpSpPr>
            <a:grpSpLocks/>
          </p:cNvGrpSpPr>
          <p:nvPr/>
        </p:nvGrpSpPr>
        <p:grpSpPr bwMode="auto">
          <a:xfrm>
            <a:off x="186149" y="144258"/>
            <a:ext cx="2757773" cy="6579670"/>
            <a:chOff x="28" y="-13"/>
            <a:chExt cx="3040" cy="7699"/>
          </a:xfrm>
        </p:grpSpPr>
        <p:sp>
          <p:nvSpPr>
            <p:cNvPr id="5" name="Rectangle 3">
              <a:extLst>
                <a:ext uri="{FF2B5EF4-FFF2-40B4-BE49-F238E27FC236}">
                  <a16:creationId xmlns:a16="http://schemas.microsoft.com/office/drawing/2014/main" id="{DC24B66D-674B-4A48-A247-DD9F4702DF4F}"/>
                </a:ext>
              </a:extLst>
            </p:cNvPr>
            <p:cNvSpPr>
              <a:spLocks noChangeArrowheads="1"/>
            </p:cNvSpPr>
            <p:nvPr/>
          </p:nvSpPr>
          <p:spPr bwMode="auto">
            <a:xfrm>
              <a:off x="28" y="-13"/>
              <a:ext cx="3040" cy="7699"/>
            </a:xfrm>
            <a:prstGeom prst="rect">
              <a:avLst/>
            </a:prstGeom>
            <a:solidFill>
              <a:srgbClr val="55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A4668FF6-7D65-46F9-8521-AD6126D6F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 y="3208"/>
              <a:ext cx="1539"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DDFC22E4-1EED-4DE4-8D60-B3F7630F8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 y="5092"/>
              <a:ext cx="2291" cy="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a:extLst>
                <a:ext uri="{FF2B5EF4-FFF2-40B4-BE49-F238E27FC236}">
                  <a16:creationId xmlns:a16="http://schemas.microsoft.com/office/drawing/2014/main" id="{682DEA82-114B-4369-B039-9827C531AE0C}"/>
                </a:ext>
              </a:extLst>
            </p:cNvPr>
            <p:cNvSpPr>
              <a:spLocks/>
            </p:cNvSpPr>
            <p:nvPr/>
          </p:nvSpPr>
          <p:spPr bwMode="auto">
            <a:xfrm>
              <a:off x="582" y="305"/>
              <a:ext cx="1779" cy="1333"/>
            </a:xfrm>
            <a:custGeom>
              <a:avLst/>
              <a:gdLst>
                <a:gd name="T0" fmla="+- 0 1806 583"/>
                <a:gd name="T1" fmla="*/ T0 w 1779"/>
                <a:gd name="T2" fmla="+- 0 305 305"/>
                <a:gd name="T3" fmla="*/ 305 h 1333"/>
                <a:gd name="T4" fmla="+- 0 1595 583"/>
                <a:gd name="T5" fmla="*/ T4 w 1779"/>
                <a:gd name="T6" fmla="+- 0 596 305"/>
                <a:gd name="T7" fmla="*/ 596 h 1333"/>
                <a:gd name="T8" fmla="+- 0 1935 583"/>
                <a:gd name="T9" fmla="*/ T8 w 1779"/>
                <a:gd name="T10" fmla="+- 0 706 305"/>
                <a:gd name="T11" fmla="*/ 706 h 1333"/>
                <a:gd name="T12" fmla="+- 0 2280 583"/>
                <a:gd name="T13" fmla="*/ T12 w 1779"/>
                <a:gd name="T14" fmla="+- 0 1102 305"/>
                <a:gd name="T15" fmla="*/ 1102 h 1333"/>
                <a:gd name="T16" fmla="+- 0 1990 583"/>
                <a:gd name="T17" fmla="*/ T16 w 1779"/>
                <a:gd name="T18" fmla="+- 0 810 305"/>
                <a:gd name="T19" fmla="*/ 810 h 1333"/>
                <a:gd name="T20" fmla="+- 0 1596 583"/>
                <a:gd name="T21" fmla="*/ T20 w 1779"/>
                <a:gd name="T22" fmla="+- 0 796 305"/>
                <a:gd name="T23" fmla="*/ 796 h 1333"/>
                <a:gd name="T24" fmla="+- 0 1447 583"/>
                <a:gd name="T25" fmla="*/ T24 w 1779"/>
                <a:gd name="T26" fmla="+- 0 689 305"/>
                <a:gd name="T27" fmla="*/ 689 h 1333"/>
                <a:gd name="T28" fmla="+- 0 1356 583"/>
                <a:gd name="T29" fmla="*/ T28 w 1779"/>
                <a:gd name="T30" fmla="+- 0 366 305"/>
                <a:gd name="T31" fmla="*/ 366 h 1333"/>
                <a:gd name="T32" fmla="+- 0 1248 583"/>
                <a:gd name="T33" fmla="*/ T32 w 1779"/>
                <a:gd name="T34" fmla="+- 0 310 305"/>
                <a:gd name="T35" fmla="*/ 310 h 1333"/>
                <a:gd name="T36" fmla="+- 0 1199 583"/>
                <a:gd name="T37" fmla="*/ T36 w 1779"/>
                <a:gd name="T38" fmla="+- 0 416 305"/>
                <a:gd name="T39" fmla="*/ 416 h 1333"/>
                <a:gd name="T40" fmla="+- 0 1309 583"/>
                <a:gd name="T41" fmla="*/ T40 w 1779"/>
                <a:gd name="T42" fmla="+- 0 789 305"/>
                <a:gd name="T43" fmla="*/ 789 h 1333"/>
                <a:gd name="T44" fmla="+- 0 1584 583"/>
                <a:gd name="T45" fmla="*/ T44 w 1779"/>
                <a:gd name="T46" fmla="+- 0 1414 305"/>
                <a:gd name="T47" fmla="*/ 1414 h 1333"/>
                <a:gd name="T48" fmla="+- 0 1879 583"/>
                <a:gd name="T49" fmla="*/ T48 w 1779"/>
                <a:gd name="T50" fmla="+- 0 1304 305"/>
                <a:gd name="T51" fmla="*/ 1304 h 1333"/>
                <a:gd name="T52" fmla="+- 0 2022 583"/>
                <a:gd name="T53" fmla="*/ T52 w 1779"/>
                <a:gd name="T54" fmla="+- 0 1133 305"/>
                <a:gd name="T55" fmla="*/ 1133 h 1333"/>
                <a:gd name="T56" fmla="+- 0 2027 583"/>
                <a:gd name="T57" fmla="*/ T56 w 1779"/>
                <a:gd name="T58" fmla="+- 0 1049 305"/>
                <a:gd name="T59" fmla="*/ 1049 h 1333"/>
                <a:gd name="T60" fmla="+- 0 1960 583"/>
                <a:gd name="T61" fmla="*/ T60 w 1779"/>
                <a:gd name="T62" fmla="+- 0 1285 305"/>
                <a:gd name="T63" fmla="*/ 1285 h 1333"/>
                <a:gd name="T64" fmla="+- 0 1978 583"/>
                <a:gd name="T65" fmla="*/ T64 w 1779"/>
                <a:gd name="T66" fmla="+- 0 1399 305"/>
                <a:gd name="T67" fmla="*/ 1399 h 1333"/>
                <a:gd name="T68" fmla="+- 0 2269 583"/>
                <a:gd name="T69" fmla="*/ T68 w 1779"/>
                <a:gd name="T70" fmla="+- 0 1228 305"/>
                <a:gd name="T71" fmla="*/ 1228 h 1333"/>
                <a:gd name="T72" fmla="+- 0 2318 583"/>
                <a:gd name="T73" fmla="*/ T72 w 1779"/>
                <a:gd name="T74" fmla="+- 0 1473 305"/>
                <a:gd name="T75" fmla="*/ 1473 h 1333"/>
                <a:gd name="T76" fmla="+- 0 1191 583"/>
                <a:gd name="T77" fmla="*/ T76 w 1779"/>
                <a:gd name="T78" fmla="+- 0 1471 305"/>
                <a:gd name="T79" fmla="*/ 1471 h 1333"/>
                <a:gd name="T80" fmla="+- 0 1193 583"/>
                <a:gd name="T81" fmla="*/ T80 w 1779"/>
                <a:gd name="T82" fmla="+- 0 1434 305"/>
                <a:gd name="T83" fmla="*/ 1434 h 1333"/>
                <a:gd name="T84" fmla="+- 0 1141 583"/>
                <a:gd name="T85" fmla="*/ T84 w 1779"/>
                <a:gd name="T86" fmla="+- 0 1379 305"/>
                <a:gd name="T87" fmla="*/ 1379 h 1333"/>
                <a:gd name="T88" fmla="+- 0 1179 583"/>
                <a:gd name="T89" fmla="*/ T88 w 1779"/>
                <a:gd name="T90" fmla="+- 0 1303 305"/>
                <a:gd name="T91" fmla="*/ 1303 h 1333"/>
                <a:gd name="T92" fmla="+- 0 1179 583"/>
                <a:gd name="T93" fmla="*/ T92 w 1779"/>
                <a:gd name="T94" fmla="+- 0 1251 305"/>
                <a:gd name="T95" fmla="*/ 1251 h 1333"/>
                <a:gd name="T96" fmla="+- 0 1092 583"/>
                <a:gd name="T97" fmla="*/ T96 w 1779"/>
                <a:gd name="T98" fmla="+- 0 1416 305"/>
                <a:gd name="T99" fmla="*/ 1416 h 1333"/>
                <a:gd name="T100" fmla="+- 0 755 583"/>
                <a:gd name="T101" fmla="*/ T100 w 1779"/>
                <a:gd name="T102" fmla="+- 0 1387 305"/>
                <a:gd name="T103" fmla="*/ 1387 h 1333"/>
                <a:gd name="T104" fmla="+- 0 793 583"/>
                <a:gd name="T105" fmla="*/ T104 w 1779"/>
                <a:gd name="T106" fmla="+- 0 1305 305"/>
                <a:gd name="T107" fmla="*/ 1305 h 1333"/>
                <a:gd name="T108" fmla="+- 0 1087 583"/>
                <a:gd name="T109" fmla="*/ T108 w 1779"/>
                <a:gd name="T110" fmla="+- 0 1333 305"/>
                <a:gd name="T111" fmla="*/ 1333 h 1333"/>
                <a:gd name="T112" fmla="+- 0 1077 583"/>
                <a:gd name="T113" fmla="*/ T112 w 1779"/>
                <a:gd name="T114" fmla="+- 0 1244 305"/>
                <a:gd name="T115" fmla="*/ 1244 h 1333"/>
                <a:gd name="T116" fmla="+- 0 1068 583"/>
                <a:gd name="T117" fmla="*/ T116 w 1779"/>
                <a:gd name="T118" fmla="+- 0 1195 305"/>
                <a:gd name="T119" fmla="*/ 1195 h 1333"/>
                <a:gd name="T120" fmla="+- 0 1029 583"/>
                <a:gd name="T121" fmla="*/ T120 w 1779"/>
                <a:gd name="T122" fmla="+- 0 1121 305"/>
                <a:gd name="T123" fmla="*/ 1121 h 1333"/>
                <a:gd name="T124" fmla="+- 0 1081 583"/>
                <a:gd name="T125" fmla="*/ T124 w 1779"/>
                <a:gd name="T126" fmla="+- 0 1070 305"/>
                <a:gd name="T127" fmla="*/ 1070 h 1333"/>
                <a:gd name="T128" fmla="+- 0 1184 583"/>
                <a:gd name="T129" fmla="*/ T128 w 1779"/>
                <a:gd name="T130" fmla="+- 0 1026 305"/>
                <a:gd name="T131" fmla="*/ 1026 h 1333"/>
                <a:gd name="T132" fmla="+- 0 1179 583"/>
                <a:gd name="T133" fmla="*/ T132 w 1779"/>
                <a:gd name="T134" fmla="+- 0 972 305"/>
                <a:gd name="T135" fmla="*/ 972 h 1333"/>
                <a:gd name="T136" fmla="+- 0 1140 583"/>
                <a:gd name="T137" fmla="*/ T136 w 1779"/>
                <a:gd name="T138" fmla="+- 0 898 305"/>
                <a:gd name="T139" fmla="*/ 898 h 1333"/>
                <a:gd name="T140" fmla="+- 0 1193 583"/>
                <a:gd name="T141" fmla="*/ T140 w 1779"/>
                <a:gd name="T142" fmla="+- 0 843 305"/>
                <a:gd name="T143" fmla="*/ 843 h 1333"/>
                <a:gd name="T144" fmla="+- 0 1097 583"/>
                <a:gd name="T145" fmla="*/ T144 w 1779"/>
                <a:gd name="T146" fmla="+- 0 860 305"/>
                <a:gd name="T147" fmla="*/ 860 h 1333"/>
                <a:gd name="T148" fmla="+- 0 1088 583"/>
                <a:gd name="T149" fmla="*/ T148 w 1779"/>
                <a:gd name="T150" fmla="+- 0 972 305"/>
                <a:gd name="T151" fmla="*/ 972 h 1333"/>
                <a:gd name="T152" fmla="+- 0 985 583"/>
                <a:gd name="T153" fmla="*/ T152 w 1779"/>
                <a:gd name="T154" fmla="+- 0 1194 305"/>
                <a:gd name="T155" fmla="*/ 1194 h 1333"/>
                <a:gd name="T156" fmla="+- 0 642 583"/>
                <a:gd name="T157" fmla="*/ T156 w 1779"/>
                <a:gd name="T158" fmla="+- 0 1115 305"/>
                <a:gd name="T159" fmla="*/ 1115 h 1333"/>
                <a:gd name="T160" fmla="+- 0 980 583"/>
                <a:gd name="T161" fmla="*/ T160 w 1779"/>
                <a:gd name="T162" fmla="+- 0 1082 305"/>
                <a:gd name="T163" fmla="*/ 1082 h 1333"/>
                <a:gd name="T164" fmla="+- 0 765 583"/>
                <a:gd name="T165" fmla="*/ T164 w 1779"/>
                <a:gd name="T166" fmla="+- 0 956 305"/>
                <a:gd name="T167" fmla="*/ 956 h 1333"/>
                <a:gd name="T168" fmla="+- 0 806 583"/>
                <a:gd name="T169" fmla="*/ T168 w 1779"/>
                <a:gd name="T170" fmla="+- 0 859 305"/>
                <a:gd name="T171" fmla="*/ 859 h 1333"/>
                <a:gd name="T172" fmla="+- 0 949 583"/>
                <a:gd name="T173" fmla="*/ T172 w 1779"/>
                <a:gd name="T174" fmla="+- 0 805 305"/>
                <a:gd name="T175" fmla="*/ 805 h 1333"/>
                <a:gd name="T176" fmla="+- 0 710 583"/>
                <a:gd name="T177" fmla="*/ T176 w 1779"/>
                <a:gd name="T178" fmla="+- 0 973 305"/>
                <a:gd name="T179" fmla="*/ 973 h 1333"/>
                <a:gd name="T180" fmla="+- 0 657 583"/>
                <a:gd name="T181" fmla="*/ T180 w 1779"/>
                <a:gd name="T182" fmla="+- 0 1034 305"/>
                <a:gd name="T183" fmla="*/ 1034 h 1333"/>
                <a:gd name="T184" fmla="+- 0 583 583"/>
                <a:gd name="T185" fmla="*/ T184 w 1779"/>
                <a:gd name="T186" fmla="+- 0 1124 305"/>
                <a:gd name="T187" fmla="*/ 1124 h 1333"/>
                <a:gd name="T188" fmla="+- 0 668 583"/>
                <a:gd name="T189" fmla="*/ T188 w 1779"/>
                <a:gd name="T190" fmla="+- 0 1244 305"/>
                <a:gd name="T191" fmla="*/ 1244 h 1333"/>
                <a:gd name="T192" fmla="+- 0 716 583"/>
                <a:gd name="T193" fmla="*/ T192 w 1779"/>
                <a:gd name="T194" fmla="+- 0 1295 305"/>
                <a:gd name="T195" fmla="*/ 1295 h 1333"/>
                <a:gd name="T196" fmla="+- 0 784 583"/>
                <a:gd name="T197" fmla="*/ T196 w 1779"/>
                <a:gd name="T198" fmla="+- 0 1471 305"/>
                <a:gd name="T199" fmla="*/ 1471 h 1333"/>
                <a:gd name="T200" fmla="+- 0 625 583"/>
                <a:gd name="T201" fmla="*/ T200 w 1779"/>
                <a:gd name="T202" fmla="+- 0 1473 305"/>
                <a:gd name="T203" fmla="*/ 1473 h 1333"/>
                <a:gd name="T204" fmla="+- 0 608 583"/>
                <a:gd name="T205" fmla="*/ T204 w 1779"/>
                <a:gd name="T206" fmla="+- 0 1631 305"/>
                <a:gd name="T207" fmla="*/ 1631 h 1333"/>
                <a:gd name="T208" fmla="+- 0 2318 583"/>
                <a:gd name="T209" fmla="*/ T208 w 1779"/>
                <a:gd name="T210" fmla="+- 0 1636 305"/>
                <a:gd name="T211" fmla="*/ 1636 h 13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1779" h="1333">
                  <a:moveTo>
                    <a:pt x="1444" y="222"/>
                  </a:moveTo>
                  <a:lnTo>
                    <a:pt x="1432" y="152"/>
                  </a:lnTo>
                  <a:lnTo>
                    <a:pt x="1401" y="91"/>
                  </a:lnTo>
                  <a:lnTo>
                    <a:pt x="1353" y="43"/>
                  </a:lnTo>
                  <a:lnTo>
                    <a:pt x="1292" y="12"/>
                  </a:lnTo>
                  <a:lnTo>
                    <a:pt x="1223" y="0"/>
                  </a:lnTo>
                  <a:lnTo>
                    <a:pt x="1153" y="12"/>
                  </a:lnTo>
                  <a:lnTo>
                    <a:pt x="1092" y="43"/>
                  </a:lnTo>
                  <a:lnTo>
                    <a:pt x="1044" y="91"/>
                  </a:lnTo>
                  <a:lnTo>
                    <a:pt x="1012" y="152"/>
                  </a:lnTo>
                  <a:lnTo>
                    <a:pt x="1001" y="222"/>
                  </a:lnTo>
                  <a:lnTo>
                    <a:pt x="1012" y="291"/>
                  </a:lnTo>
                  <a:lnTo>
                    <a:pt x="1043" y="352"/>
                  </a:lnTo>
                  <a:lnTo>
                    <a:pt x="1091" y="400"/>
                  </a:lnTo>
                  <a:lnTo>
                    <a:pt x="1151" y="431"/>
                  </a:lnTo>
                  <a:lnTo>
                    <a:pt x="1220" y="443"/>
                  </a:lnTo>
                  <a:lnTo>
                    <a:pt x="1290" y="432"/>
                  </a:lnTo>
                  <a:lnTo>
                    <a:pt x="1352" y="401"/>
                  </a:lnTo>
                  <a:lnTo>
                    <a:pt x="1400" y="353"/>
                  </a:lnTo>
                  <a:lnTo>
                    <a:pt x="1432" y="292"/>
                  </a:lnTo>
                  <a:lnTo>
                    <a:pt x="1444" y="222"/>
                  </a:lnTo>
                  <a:moveTo>
                    <a:pt x="1721" y="863"/>
                  </a:moveTo>
                  <a:lnTo>
                    <a:pt x="1717" y="830"/>
                  </a:lnTo>
                  <a:lnTo>
                    <a:pt x="1697" y="797"/>
                  </a:lnTo>
                  <a:lnTo>
                    <a:pt x="1655" y="743"/>
                  </a:lnTo>
                  <a:lnTo>
                    <a:pt x="1571" y="637"/>
                  </a:lnTo>
                  <a:lnTo>
                    <a:pt x="1529" y="583"/>
                  </a:lnTo>
                  <a:lnTo>
                    <a:pt x="1493" y="546"/>
                  </a:lnTo>
                  <a:lnTo>
                    <a:pt x="1453" y="520"/>
                  </a:lnTo>
                  <a:lnTo>
                    <a:pt x="1407" y="505"/>
                  </a:lnTo>
                  <a:lnTo>
                    <a:pt x="1361" y="501"/>
                  </a:lnTo>
                  <a:lnTo>
                    <a:pt x="1356" y="500"/>
                  </a:lnTo>
                  <a:lnTo>
                    <a:pt x="1199" y="501"/>
                  </a:lnTo>
                  <a:lnTo>
                    <a:pt x="1032" y="500"/>
                  </a:lnTo>
                  <a:lnTo>
                    <a:pt x="1021" y="496"/>
                  </a:lnTo>
                  <a:lnTo>
                    <a:pt x="1013" y="491"/>
                  </a:lnTo>
                  <a:lnTo>
                    <a:pt x="983" y="471"/>
                  </a:lnTo>
                  <a:lnTo>
                    <a:pt x="954" y="451"/>
                  </a:lnTo>
                  <a:lnTo>
                    <a:pt x="924" y="430"/>
                  </a:lnTo>
                  <a:lnTo>
                    <a:pt x="894" y="411"/>
                  </a:lnTo>
                  <a:lnTo>
                    <a:pt x="877" y="399"/>
                  </a:lnTo>
                  <a:lnTo>
                    <a:pt x="864" y="384"/>
                  </a:lnTo>
                  <a:lnTo>
                    <a:pt x="855" y="367"/>
                  </a:lnTo>
                  <a:lnTo>
                    <a:pt x="849" y="348"/>
                  </a:lnTo>
                  <a:lnTo>
                    <a:pt x="831" y="276"/>
                  </a:lnTo>
                  <a:lnTo>
                    <a:pt x="812" y="204"/>
                  </a:lnTo>
                  <a:lnTo>
                    <a:pt x="793" y="133"/>
                  </a:lnTo>
                  <a:lnTo>
                    <a:pt x="773" y="61"/>
                  </a:lnTo>
                  <a:lnTo>
                    <a:pt x="764" y="39"/>
                  </a:lnTo>
                  <a:lnTo>
                    <a:pt x="750" y="22"/>
                  </a:lnTo>
                  <a:lnTo>
                    <a:pt x="731" y="9"/>
                  </a:lnTo>
                  <a:lnTo>
                    <a:pt x="708" y="2"/>
                  </a:lnTo>
                  <a:lnTo>
                    <a:pt x="686" y="1"/>
                  </a:lnTo>
                  <a:lnTo>
                    <a:pt x="665" y="5"/>
                  </a:lnTo>
                  <a:lnTo>
                    <a:pt x="647" y="15"/>
                  </a:lnTo>
                  <a:lnTo>
                    <a:pt x="631" y="31"/>
                  </a:lnTo>
                  <a:lnTo>
                    <a:pt x="619" y="49"/>
                  </a:lnTo>
                  <a:lnTo>
                    <a:pt x="613" y="69"/>
                  </a:lnTo>
                  <a:lnTo>
                    <a:pt x="612" y="89"/>
                  </a:lnTo>
                  <a:lnTo>
                    <a:pt x="616" y="111"/>
                  </a:lnTo>
                  <a:lnTo>
                    <a:pt x="637" y="189"/>
                  </a:lnTo>
                  <a:lnTo>
                    <a:pt x="658" y="268"/>
                  </a:lnTo>
                  <a:lnTo>
                    <a:pt x="679" y="347"/>
                  </a:lnTo>
                  <a:lnTo>
                    <a:pt x="700" y="426"/>
                  </a:lnTo>
                  <a:lnTo>
                    <a:pt x="710" y="456"/>
                  </a:lnTo>
                  <a:lnTo>
                    <a:pt x="726" y="484"/>
                  </a:lnTo>
                  <a:lnTo>
                    <a:pt x="746" y="507"/>
                  </a:lnTo>
                  <a:lnTo>
                    <a:pt x="771" y="528"/>
                  </a:lnTo>
                  <a:lnTo>
                    <a:pt x="997" y="687"/>
                  </a:lnTo>
                  <a:lnTo>
                    <a:pt x="1001" y="695"/>
                  </a:lnTo>
                  <a:lnTo>
                    <a:pt x="1001" y="761"/>
                  </a:lnTo>
                  <a:lnTo>
                    <a:pt x="1001" y="1109"/>
                  </a:lnTo>
                  <a:lnTo>
                    <a:pt x="1316" y="1109"/>
                  </a:lnTo>
                  <a:lnTo>
                    <a:pt x="1315" y="1106"/>
                  </a:lnTo>
                  <a:lnTo>
                    <a:pt x="1315" y="1104"/>
                  </a:lnTo>
                  <a:lnTo>
                    <a:pt x="1314" y="1103"/>
                  </a:lnTo>
                  <a:lnTo>
                    <a:pt x="1296" y="1049"/>
                  </a:lnTo>
                  <a:lnTo>
                    <a:pt x="1296" y="999"/>
                  </a:lnTo>
                  <a:lnTo>
                    <a:pt x="1314" y="952"/>
                  </a:lnTo>
                  <a:lnTo>
                    <a:pt x="1351" y="909"/>
                  </a:lnTo>
                  <a:lnTo>
                    <a:pt x="1392" y="872"/>
                  </a:lnTo>
                  <a:lnTo>
                    <a:pt x="1413" y="853"/>
                  </a:lnTo>
                  <a:lnTo>
                    <a:pt x="1433" y="834"/>
                  </a:lnTo>
                  <a:lnTo>
                    <a:pt x="1439" y="828"/>
                  </a:lnTo>
                  <a:lnTo>
                    <a:pt x="1443" y="819"/>
                  </a:lnTo>
                  <a:lnTo>
                    <a:pt x="1443" y="811"/>
                  </a:lnTo>
                  <a:lnTo>
                    <a:pt x="1444" y="797"/>
                  </a:lnTo>
                  <a:lnTo>
                    <a:pt x="1444" y="785"/>
                  </a:lnTo>
                  <a:lnTo>
                    <a:pt x="1444" y="761"/>
                  </a:lnTo>
                  <a:lnTo>
                    <a:pt x="1444" y="744"/>
                  </a:lnTo>
                  <a:lnTo>
                    <a:pt x="1448" y="743"/>
                  </a:lnTo>
                  <a:lnTo>
                    <a:pt x="1526" y="845"/>
                  </a:lnTo>
                  <a:lnTo>
                    <a:pt x="1518" y="852"/>
                  </a:lnTo>
                  <a:lnTo>
                    <a:pt x="1511" y="858"/>
                  </a:lnTo>
                  <a:lnTo>
                    <a:pt x="1391" y="965"/>
                  </a:lnTo>
                  <a:lnTo>
                    <a:pt x="1377" y="980"/>
                  </a:lnTo>
                  <a:lnTo>
                    <a:pt x="1367" y="997"/>
                  </a:lnTo>
                  <a:lnTo>
                    <a:pt x="1363" y="1017"/>
                  </a:lnTo>
                  <a:lnTo>
                    <a:pt x="1363" y="1037"/>
                  </a:lnTo>
                  <a:lnTo>
                    <a:pt x="1369" y="1060"/>
                  </a:lnTo>
                  <a:lnTo>
                    <a:pt x="1380" y="1079"/>
                  </a:lnTo>
                  <a:lnTo>
                    <a:pt x="1395" y="1094"/>
                  </a:lnTo>
                  <a:lnTo>
                    <a:pt x="1416" y="1104"/>
                  </a:lnTo>
                  <a:lnTo>
                    <a:pt x="1439" y="1110"/>
                  </a:lnTo>
                  <a:lnTo>
                    <a:pt x="1461" y="1109"/>
                  </a:lnTo>
                  <a:lnTo>
                    <a:pt x="1481" y="1101"/>
                  </a:lnTo>
                  <a:lnTo>
                    <a:pt x="1500" y="1088"/>
                  </a:lnTo>
                  <a:lnTo>
                    <a:pt x="1686" y="923"/>
                  </a:lnTo>
                  <a:lnTo>
                    <a:pt x="1711" y="894"/>
                  </a:lnTo>
                  <a:lnTo>
                    <a:pt x="1721" y="863"/>
                  </a:lnTo>
                  <a:moveTo>
                    <a:pt x="1778" y="1201"/>
                  </a:moveTo>
                  <a:lnTo>
                    <a:pt x="1767" y="1184"/>
                  </a:lnTo>
                  <a:lnTo>
                    <a:pt x="1752" y="1174"/>
                  </a:lnTo>
                  <a:lnTo>
                    <a:pt x="1735" y="1168"/>
                  </a:lnTo>
                  <a:lnTo>
                    <a:pt x="1726" y="1168"/>
                  </a:lnTo>
                  <a:lnTo>
                    <a:pt x="1721" y="1167"/>
                  </a:lnTo>
                  <a:lnTo>
                    <a:pt x="1715" y="1167"/>
                  </a:lnTo>
                  <a:lnTo>
                    <a:pt x="1167" y="1167"/>
                  </a:lnTo>
                  <a:lnTo>
                    <a:pt x="614" y="1167"/>
                  </a:lnTo>
                  <a:lnTo>
                    <a:pt x="608" y="1166"/>
                  </a:lnTo>
                  <a:lnTo>
                    <a:pt x="602" y="1166"/>
                  </a:lnTo>
                  <a:lnTo>
                    <a:pt x="605" y="1161"/>
                  </a:lnTo>
                  <a:lnTo>
                    <a:pt x="607" y="1158"/>
                  </a:lnTo>
                  <a:lnTo>
                    <a:pt x="608" y="1155"/>
                  </a:lnTo>
                  <a:lnTo>
                    <a:pt x="611" y="1141"/>
                  </a:lnTo>
                  <a:lnTo>
                    <a:pt x="610" y="1129"/>
                  </a:lnTo>
                  <a:lnTo>
                    <a:pt x="605" y="1118"/>
                  </a:lnTo>
                  <a:lnTo>
                    <a:pt x="596" y="1112"/>
                  </a:lnTo>
                  <a:lnTo>
                    <a:pt x="580" y="1103"/>
                  </a:lnTo>
                  <a:lnTo>
                    <a:pt x="566" y="1090"/>
                  </a:lnTo>
                  <a:lnTo>
                    <a:pt x="558" y="1074"/>
                  </a:lnTo>
                  <a:lnTo>
                    <a:pt x="555" y="1056"/>
                  </a:lnTo>
                  <a:lnTo>
                    <a:pt x="557" y="1038"/>
                  </a:lnTo>
                  <a:lnTo>
                    <a:pt x="566" y="1022"/>
                  </a:lnTo>
                  <a:lnTo>
                    <a:pt x="579" y="1008"/>
                  </a:lnTo>
                  <a:lnTo>
                    <a:pt x="594" y="999"/>
                  </a:lnTo>
                  <a:lnTo>
                    <a:pt x="596" y="998"/>
                  </a:lnTo>
                  <a:lnTo>
                    <a:pt x="602" y="995"/>
                  </a:lnTo>
                  <a:lnTo>
                    <a:pt x="608" y="987"/>
                  </a:lnTo>
                  <a:lnTo>
                    <a:pt x="609" y="981"/>
                  </a:lnTo>
                  <a:lnTo>
                    <a:pt x="611" y="963"/>
                  </a:lnTo>
                  <a:lnTo>
                    <a:pt x="606" y="952"/>
                  </a:lnTo>
                  <a:lnTo>
                    <a:pt x="596" y="946"/>
                  </a:lnTo>
                  <a:lnTo>
                    <a:pt x="578" y="945"/>
                  </a:lnTo>
                  <a:lnTo>
                    <a:pt x="577" y="945"/>
                  </a:lnTo>
                  <a:lnTo>
                    <a:pt x="564" y="945"/>
                  </a:lnTo>
                  <a:lnTo>
                    <a:pt x="516" y="945"/>
                  </a:lnTo>
                  <a:lnTo>
                    <a:pt x="516" y="1110"/>
                  </a:lnTo>
                  <a:lnTo>
                    <a:pt x="509" y="1111"/>
                  </a:lnTo>
                  <a:lnTo>
                    <a:pt x="506" y="1112"/>
                  </a:lnTo>
                  <a:lnTo>
                    <a:pt x="362" y="1112"/>
                  </a:lnTo>
                  <a:lnTo>
                    <a:pt x="223" y="1111"/>
                  </a:lnTo>
                  <a:lnTo>
                    <a:pt x="202" y="1108"/>
                  </a:lnTo>
                  <a:lnTo>
                    <a:pt x="185" y="1098"/>
                  </a:lnTo>
                  <a:lnTo>
                    <a:pt x="172" y="1082"/>
                  </a:lnTo>
                  <a:lnTo>
                    <a:pt x="166" y="1063"/>
                  </a:lnTo>
                  <a:lnTo>
                    <a:pt x="167" y="1043"/>
                  </a:lnTo>
                  <a:lnTo>
                    <a:pt x="174" y="1025"/>
                  </a:lnTo>
                  <a:lnTo>
                    <a:pt x="187" y="1011"/>
                  </a:lnTo>
                  <a:lnTo>
                    <a:pt x="205" y="1002"/>
                  </a:lnTo>
                  <a:lnTo>
                    <a:pt x="210" y="1000"/>
                  </a:lnTo>
                  <a:lnTo>
                    <a:pt x="215" y="999"/>
                  </a:lnTo>
                  <a:lnTo>
                    <a:pt x="475" y="999"/>
                  </a:lnTo>
                  <a:lnTo>
                    <a:pt x="506" y="999"/>
                  </a:lnTo>
                  <a:lnTo>
                    <a:pt x="510" y="1000"/>
                  </a:lnTo>
                  <a:lnTo>
                    <a:pt x="515" y="1000"/>
                  </a:lnTo>
                  <a:lnTo>
                    <a:pt x="504" y="1028"/>
                  </a:lnTo>
                  <a:lnTo>
                    <a:pt x="501" y="1055"/>
                  </a:lnTo>
                  <a:lnTo>
                    <a:pt x="504" y="1083"/>
                  </a:lnTo>
                  <a:lnTo>
                    <a:pt x="516" y="1110"/>
                  </a:lnTo>
                  <a:lnTo>
                    <a:pt x="516" y="945"/>
                  </a:lnTo>
                  <a:lnTo>
                    <a:pt x="490" y="945"/>
                  </a:lnTo>
                  <a:lnTo>
                    <a:pt x="494" y="939"/>
                  </a:lnTo>
                  <a:lnTo>
                    <a:pt x="496" y="936"/>
                  </a:lnTo>
                  <a:lnTo>
                    <a:pt x="497" y="933"/>
                  </a:lnTo>
                  <a:lnTo>
                    <a:pt x="500" y="919"/>
                  </a:lnTo>
                  <a:lnTo>
                    <a:pt x="499" y="906"/>
                  </a:lnTo>
                  <a:lnTo>
                    <a:pt x="494" y="896"/>
                  </a:lnTo>
                  <a:lnTo>
                    <a:pt x="485" y="890"/>
                  </a:lnTo>
                  <a:lnTo>
                    <a:pt x="485" y="889"/>
                  </a:lnTo>
                  <a:lnTo>
                    <a:pt x="468" y="881"/>
                  </a:lnTo>
                  <a:lnTo>
                    <a:pt x="455" y="867"/>
                  </a:lnTo>
                  <a:lnTo>
                    <a:pt x="447" y="851"/>
                  </a:lnTo>
                  <a:lnTo>
                    <a:pt x="443" y="834"/>
                  </a:lnTo>
                  <a:lnTo>
                    <a:pt x="446" y="816"/>
                  </a:lnTo>
                  <a:lnTo>
                    <a:pt x="455" y="799"/>
                  </a:lnTo>
                  <a:lnTo>
                    <a:pt x="468" y="786"/>
                  </a:lnTo>
                  <a:lnTo>
                    <a:pt x="483" y="777"/>
                  </a:lnTo>
                  <a:lnTo>
                    <a:pt x="485" y="776"/>
                  </a:lnTo>
                  <a:lnTo>
                    <a:pt x="491" y="773"/>
                  </a:lnTo>
                  <a:lnTo>
                    <a:pt x="498" y="765"/>
                  </a:lnTo>
                  <a:lnTo>
                    <a:pt x="499" y="746"/>
                  </a:lnTo>
                  <a:lnTo>
                    <a:pt x="496" y="734"/>
                  </a:lnTo>
                  <a:lnTo>
                    <a:pt x="495" y="721"/>
                  </a:lnTo>
                  <a:lnTo>
                    <a:pt x="566" y="721"/>
                  </a:lnTo>
                  <a:lnTo>
                    <a:pt x="600" y="721"/>
                  </a:lnTo>
                  <a:lnTo>
                    <a:pt x="601" y="721"/>
                  </a:lnTo>
                  <a:lnTo>
                    <a:pt x="609" y="717"/>
                  </a:lnTo>
                  <a:lnTo>
                    <a:pt x="610" y="704"/>
                  </a:lnTo>
                  <a:lnTo>
                    <a:pt x="610" y="693"/>
                  </a:lnTo>
                  <a:lnTo>
                    <a:pt x="610" y="683"/>
                  </a:lnTo>
                  <a:lnTo>
                    <a:pt x="606" y="674"/>
                  </a:lnTo>
                  <a:lnTo>
                    <a:pt x="596" y="667"/>
                  </a:lnTo>
                  <a:lnTo>
                    <a:pt x="595" y="667"/>
                  </a:lnTo>
                  <a:lnTo>
                    <a:pt x="579" y="658"/>
                  </a:lnTo>
                  <a:lnTo>
                    <a:pt x="566" y="645"/>
                  </a:lnTo>
                  <a:lnTo>
                    <a:pt x="558" y="629"/>
                  </a:lnTo>
                  <a:lnTo>
                    <a:pt x="555" y="611"/>
                  </a:lnTo>
                  <a:lnTo>
                    <a:pt x="557" y="593"/>
                  </a:lnTo>
                  <a:lnTo>
                    <a:pt x="566" y="577"/>
                  </a:lnTo>
                  <a:lnTo>
                    <a:pt x="579" y="563"/>
                  </a:lnTo>
                  <a:lnTo>
                    <a:pt x="596" y="554"/>
                  </a:lnTo>
                  <a:lnTo>
                    <a:pt x="597" y="554"/>
                  </a:lnTo>
                  <a:lnTo>
                    <a:pt x="607" y="547"/>
                  </a:lnTo>
                  <a:lnTo>
                    <a:pt x="610" y="538"/>
                  </a:lnTo>
                  <a:lnTo>
                    <a:pt x="610" y="527"/>
                  </a:lnTo>
                  <a:lnTo>
                    <a:pt x="610" y="517"/>
                  </a:lnTo>
                  <a:lnTo>
                    <a:pt x="609" y="505"/>
                  </a:lnTo>
                  <a:lnTo>
                    <a:pt x="601" y="500"/>
                  </a:lnTo>
                  <a:lnTo>
                    <a:pt x="514" y="500"/>
                  </a:lnTo>
                  <a:lnTo>
                    <a:pt x="514" y="555"/>
                  </a:lnTo>
                  <a:lnTo>
                    <a:pt x="506" y="579"/>
                  </a:lnTo>
                  <a:lnTo>
                    <a:pt x="501" y="598"/>
                  </a:lnTo>
                  <a:lnTo>
                    <a:pt x="502" y="623"/>
                  </a:lnTo>
                  <a:lnTo>
                    <a:pt x="513" y="666"/>
                  </a:lnTo>
                  <a:lnTo>
                    <a:pt x="509" y="666"/>
                  </a:lnTo>
                  <a:lnTo>
                    <a:pt x="505" y="667"/>
                  </a:lnTo>
                  <a:lnTo>
                    <a:pt x="403" y="667"/>
                  </a:lnTo>
                  <a:lnTo>
                    <a:pt x="403" y="777"/>
                  </a:lnTo>
                  <a:lnTo>
                    <a:pt x="394" y="806"/>
                  </a:lnTo>
                  <a:lnTo>
                    <a:pt x="392" y="827"/>
                  </a:lnTo>
                  <a:lnTo>
                    <a:pt x="394" y="852"/>
                  </a:lnTo>
                  <a:lnTo>
                    <a:pt x="402" y="889"/>
                  </a:lnTo>
                  <a:lnTo>
                    <a:pt x="116" y="889"/>
                  </a:lnTo>
                  <a:lnTo>
                    <a:pt x="91" y="885"/>
                  </a:lnTo>
                  <a:lnTo>
                    <a:pt x="72" y="874"/>
                  </a:lnTo>
                  <a:lnTo>
                    <a:pt x="59" y="856"/>
                  </a:lnTo>
                  <a:lnTo>
                    <a:pt x="54" y="833"/>
                  </a:lnTo>
                  <a:lnTo>
                    <a:pt x="59" y="810"/>
                  </a:lnTo>
                  <a:lnTo>
                    <a:pt x="71" y="793"/>
                  </a:lnTo>
                  <a:lnTo>
                    <a:pt x="90" y="781"/>
                  </a:lnTo>
                  <a:lnTo>
                    <a:pt x="115" y="777"/>
                  </a:lnTo>
                  <a:lnTo>
                    <a:pt x="330" y="777"/>
                  </a:lnTo>
                  <a:lnTo>
                    <a:pt x="392" y="777"/>
                  </a:lnTo>
                  <a:lnTo>
                    <a:pt x="397" y="777"/>
                  </a:lnTo>
                  <a:lnTo>
                    <a:pt x="403" y="777"/>
                  </a:lnTo>
                  <a:lnTo>
                    <a:pt x="403" y="667"/>
                  </a:lnTo>
                  <a:lnTo>
                    <a:pt x="362" y="667"/>
                  </a:lnTo>
                  <a:lnTo>
                    <a:pt x="224" y="667"/>
                  </a:lnTo>
                  <a:lnTo>
                    <a:pt x="200" y="663"/>
                  </a:lnTo>
                  <a:lnTo>
                    <a:pt x="182" y="651"/>
                  </a:lnTo>
                  <a:lnTo>
                    <a:pt x="170" y="633"/>
                  </a:lnTo>
                  <a:lnTo>
                    <a:pt x="166" y="611"/>
                  </a:lnTo>
                  <a:lnTo>
                    <a:pt x="170" y="589"/>
                  </a:lnTo>
                  <a:lnTo>
                    <a:pt x="182" y="571"/>
                  </a:lnTo>
                  <a:lnTo>
                    <a:pt x="200" y="559"/>
                  </a:lnTo>
                  <a:lnTo>
                    <a:pt x="223" y="554"/>
                  </a:lnTo>
                  <a:lnTo>
                    <a:pt x="448" y="554"/>
                  </a:lnTo>
                  <a:lnTo>
                    <a:pt x="506" y="554"/>
                  </a:lnTo>
                  <a:lnTo>
                    <a:pt x="509" y="555"/>
                  </a:lnTo>
                  <a:lnTo>
                    <a:pt x="514" y="555"/>
                  </a:lnTo>
                  <a:lnTo>
                    <a:pt x="514" y="500"/>
                  </a:lnTo>
                  <a:lnTo>
                    <a:pt x="366" y="500"/>
                  </a:lnTo>
                  <a:lnTo>
                    <a:pt x="218" y="501"/>
                  </a:lnTo>
                  <a:lnTo>
                    <a:pt x="169" y="513"/>
                  </a:lnTo>
                  <a:lnTo>
                    <a:pt x="133" y="544"/>
                  </a:lnTo>
                  <a:lnTo>
                    <a:pt x="114" y="587"/>
                  </a:lnTo>
                  <a:lnTo>
                    <a:pt x="115" y="637"/>
                  </a:lnTo>
                  <a:lnTo>
                    <a:pt x="127" y="668"/>
                  </a:lnTo>
                  <a:lnTo>
                    <a:pt x="146" y="691"/>
                  </a:lnTo>
                  <a:lnTo>
                    <a:pt x="171" y="709"/>
                  </a:lnTo>
                  <a:lnTo>
                    <a:pt x="202" y="721"/>
                  </a:lnTo>
                  <a:lnTo>
                    <a:pt x="179" y="722"/>
                  </a:lnTo>
                  <a:lnTo>
                    <a:pt x="111" y="723"/>
                  </a:lnTo>
                  <a:lnTo>
                    <a:pt x="74" y="729"/>
                  </a:lnTo>
                  <a:lnTo>
                    <a:pt x="43" y="746"/>
                  </a:lnTo>
                  <a:lnTo>
                    <a:pt x="19" y="772"/>
                  </a:lnTo>
                  <a:lnTo>
                    <a:pt x="4" y="806"/>
                  </a:lnTo>
                  <a:lnTo>
                    <a:pt x="3" y="810"/>
                  </a:lnTo>
                  <a:lnTo>
                    <a:pt x="1" y="815"/>
                  </a:lnTo>
                  <a:lnTo>
                    <a:pt x="0" y="819"/>
                  </a:lnTo>
                  <a:lnTo>
                    <a:pt x="0" y="847"/>
                  </a:lnTo>
                  <a:lnTo>
                    <a:pt x="0" y="848"/>
                  </a:lnTo>
                  <a:lnTo>
                    <a:pt x="22" y="896"/>
                  </a:lnTo>
                  <a:lnTo>
                    <a:pt x="48" y="925"/>
                  </a:lnTo>
                  <a:lnTo>
                    <a:pt x="85" y="939"/>
                  </a:lnTo>
                  <a:lnTo>
                    <a:pt x="138" y="943"/>
                  </a:lnTo>
                  <a:lnTo>
                    <a:pt x="170" y="944"/>
                  </a:lnTo>
                  <a:lnTo>
                    <a:pt x="186" y="944"/>
                  </a:lnTo>
                  <a:lnTo>
                    <a:pt x="201" y="944"/>
                  </a:lnTo>
                  <a:lnTo>
                    <a:pt x="162" y="965"/>
                  </a:lnTo>
                  <a:lnTo>
                    <a:pt x="133" y="990"/>
                  </a:lnTo>
                  <a:lnTo>
                    <a:pt x="116" y="1021"/>
                  </a:lnTo>
                  <a:lnTo>
                    <a:pt x="111" y="1057"/>
                  </a:lnTo>
                  <a:lnTo>
                    <a:pt x="118" y="1093"/>
                  </a:lnTo>
                  <a:lnTo>
                    <a:pt x="136" y="1124"/>
                  </a:lnTo>
                  <a:lnTo>
                    <a:pt x="164" y="1148"/>
                  </a:lnTo>
                  <a:lnTo>
                    <a:pt x="201" y="1166"/>
                  </a:lnTo>
                  <a:lnTo>
                    <a:pt x="196" y="1167"/>
                  </a:lnTo>
                  <a:lnTo>
                    <a:pt x="190" y="1167"/>
                  </a:lnTo>
                  <a:lnTo>
                    <a:pt x="123" y="1168"/>
                  </a:lnTo>
                  <a:lnTo>
                    <a:pt x="93" y="1167"/>
                  </a:lnTo>
                  <a:lnTo>
                    <a:pt x="63" y="1167"/>
                  </a:lnTo>
                  <a:lnTo>
                    <a:pt x="42" y="1168"/>
                  </a:lnTo>
                  <a:lnTo>
                    <a:pt x="25" y="1173"/>
                  </a:lnTo>
                  <a:lnTo>
                    <a:pt x="11" y="1184"/>
                  </a:lnTo>
                  <a:lnTo>
                    <a:pt x="0" y="1201"/>
                  </a:lnTo>
                  <a:lnTo>
                    <a:pt x="0" y="1298"/>
                  </a:lnTo>
                  <a:lnTo>
                    <a:pt x="11" y="1315"/>
                  </a:lnTo>
                  <a:lnTo>
                    <a:pt x="25" y="1326"/>
                  </a:lnTo>
                  <a:lnTo>
                    <a:pt x="42" y="1331"/>
                  </a:lnTo>
                  <a:lnTo>
                    <a:pt x="63" y="1333"/>
                  </a:lnTo>
                  <a:lnTo>
                    <a:pt x="1139" y="1333"/>
                  </a:lnTo>
                  <a:lnTo>
                    <a:pt x="1715" y="1333"/>
                  </a:lnTo>
                  <a:lnTo>
                    <a:pt x="1721" y="1332"/>
                  </a:lnTo>
                  <a:lnTo>
                    <a:pt x="1735" y="1331"/>
                  </a:lnTo>
                  <a:lnTo>
                    <a:pt x="1752" y="1326"/>
                  </a:lnTo>
                  <a:lnTo>
                    <a:pt x="1767" y="1315"/>
                  </a:lnTo>
                  <a:lnTo>
                    <a:pt x="1778" y="1298"/>
                  </a:lnTo>
                  <a:lnTo>
                    <a:pt x="1778" y="120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ext Box 7">
              <a:extLst>
                <a:ext uri="{FF2B5EF4-FFF2-40B4-BE49-F238E27FC236}">
                  <a16:creationId xmlns:a16="http://schemas.microsoft.com/office/drawing/2014/main" id="{288DA86C-C699-4C7E-B109-7223F46D633B}"/>
                </a:ext>
              </a:extLst>
            </p:cNvPr>
            <p:cNvSpPr txBox="1">
              <a:spLocks noChangeArrowheads="1"/>
            </p:cNvSpPr>
            <p:nvPr/>
          </p:nvSpPr>
          <p:spPr bwMode="auto">
            <a:xfrm>
              <a:off x="504" y="2210"/>
              <a:ext cx="1955"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19050" lvl="0" indent="0" algn="ctr" defTabSz="914400" rtl="0" eaLnBrk="0" fontAlgn="base" latinLnBrk="0" hangingPunct="0">
                <a:lnSpc>
                  <a:spcPct val="100000"/>
                </a:lnSpc>
                <a:spcBef>
                  <a:spcPts val="13"/>
                </a:spcBef>
                <a:spcAft>
                  <a:spcPts val="800"/>
                </a:spcAft>
                <a:buClrTx/>
                <a:buSzTx/>
                <a:buFontTx/>
                <a:buNone/>
                <a:tabLst/>
              </a:pPr>
              <a:r>
                <a:rPr kumimoji="0" lang="en-US" altLang="en-US" sz="1600" b="0" i="0" u="none" strike="noStrike" cap="none" normalizeH="0" baseline="0" dirty="0">
                  <a:ln>
                    <a:noFill/>
                  </a:ln>
                  <a:solidFill>
                    <a:srgbClr val="FFFFFF"/>
                  </a:solidFill>
                  <a:effectLst/>
                  <a:latin typeface="Calibri" panose="020F0502020204030204" pitchFamily="34" charset="0"/>
                </a:rPr>
                <a:t>students have taken an OER course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 name="Text Box 8">
              <a:extLst>
                <a:ext uri="{FF2B5EF4-FFF2-40B4-BE49-F238E27FC236}">
                  <a16:creationId xmlns:a16="http://schemas.microsoft.com/office/drawing/2014/main" id="{96B816F0-C8FB-46CA-88DF-E7D8517D78A8}"/>
                </a:ext>
              </a:extLst>
            </p:cNvPr>
            <p:cNvSpPr txBox="1">
              <a:spLocks noChangeArrowheads="1"/>
            </p:cNvSpPr>
            <p:nvPr/>
          </p:nvSpPr>
          <p:spPr bwMode="auto">
            <a:xfrm>
              <a:off x="764" y="684"/>
              <a:ext cx="1772"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326000"/>
                </a:lnSpc>
                <a:spcBef>
                  <a:spcPct val="0"/>
                </a:spcBef>
                <a:spcAft>
                  <a:spcPts val="800"/>
                </a:spcAft>
                <a:buClrTx/>
                <a:buSzTx/>
                <a:buFontTx/>
                <a:buNone/>
                <a:tabLst/>
              </a:pPr>
              <a:r>
                <a:rPr kumimoji="0" lang="en-US" altLang="en-US" sz="3400" b="0" i="0" u="none" strike="noStrike" cap="none" normalizeH="0" baseline="0" dirty="0">
                  <a:ln>
                    <a:noFill/>
                  </a:ln>
                  <a:solidFill>
                    <a:srgbClr val="FFFFFF"/>
                  </a:solidFill>
                  <a:effectLst/>
                  <a:latin typeface="Calibri" panose="020F0502020204030204" pitchFamily="34" charset="0"/>
                </a:rPr>
                <a:t>4,306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86B52634-548B-4A46-81DE-BC8E20EC4815}"/>
                </a:ext>
              </a:extLst>
            </p:cNvPr>
            <p:cNvSpPr txBox="1">
              <a:spLocks noChangeArrowheads="1"/>
            </p:cNvSpPr>
            <p:nvPr/>
          </p:nvSpPr>
          <p:spPr bwMode="auto">
            <a:xfrm>
              <a:off x="637" y="3597"/>
              <a:ext cx="78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ts val="800"/>
                </a:spcAft>
                <a:buClrTx/>
                <a:buSzTx/>
                <a:buFontTx/>
                <a:buNone/>
                <a:tabLst/>
              </a:pPr>
              <a:r>
                <a:rPr kumimoji="0" lang="en-US" altLang="en-US" sz="1600" b="0" i="0" u="none" strike="noStrike" cap="none" normalizeH="0" baseline="0" dirty="0">
                  <a:ln>
                    <a:noFill/>
                  </a:ln>
                  <a:solidFill>
                    <a:srgbClr val="FFFFFF"/>
                  </a:solidFill>
                  <a:effectLst/>
                  <a:latin typeface="Calibri" panose="020F0502020204030204" pitchFamily="34" charset="0"/>
                </a:rPr>
                <a:t>cost per</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0" name="Text Box 10">
              <a:extLst>
                <a:ext uri="{FF2B5EF4-FFF2-40B4-BE49-F238E27FC236}">
                  <a16:creationId xmlns:a16="http://schemas.microsoft.com/office/drawing/2014/main" id="{2511FD52-C9F4-4C2F-8A28-1C52DFBB15DC}"/>
                </a:ext>
              </a:extLst>
            </p:cNvPr>
            <p:cNvSpPr txBox="1">
              <a:spLocks noChangeArrowheads="1"/>
            </p:cNvSpPr>
            <p:nvPr/>
          </p:nvSpPr>
          <p:spPr bwMode="auto">
            <a:xfrm>
              <a:off x="359" y="3873"/>
              <a:ext cx="1343"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ts val="800"/>
                </a:spcAft>
                <a:buClrTx/>
                <a:buSzTx/>
                <a:buFontTx/>
                <a:buNone/>
                <a:tabLst/>
              </a:pPr>
              <a:r>
                <a:rPr kumimoji="0" lang="en-US" altLang="en-US" sz="1600" b="0" i="0" u="none" strike="noStrike" cap="none" normalizeH="0" baseline="0" dirty="0">
                  <a:ln>
                    <a:noFill/>
                  </a:ln>
                  <a:solidFill>
                    <a:srgbClr val="FFFFFF"/>
                  </a:solidFill>
                  <a:effectLst/>
                  <a:latin typeface="Calibri" panose="020F0502020204030204" pitchFamily="34" charset="0"/>
                </a:rPr>
                <a:t>in-state credit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1" name="Text Box 11">
              <a:extLst>
                <a:ext uri="{FF2B5EF4-FFF2-40B4-BE49-F238E27FC236}">
                  <a16:creationId xmlns:a16="http://schemas.microsoft.com/office/drawing/2014/main" id="{6C715670-2A0D-4899-A747-33ED3ACCF387}"/>
                </a:ext>
              </a:extLst>
            </p:cNvPr>
            <p:cNvSpPr txBox="1">
              <a:spLocks noChangeArrowheads="1"/>
            </p:cNvSpPr>
            <p:nvPr/>
          </p:nvSpPr>
          <p:spPr bwMode="auto">
            <a:xfrm>
              <a:off x="922" y="3355"/>
              <a:ext cx="1283"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294000"/>
                </a:lnSpc>
                <a:spcBef>
                  <a:spcPts val="25"/>
                </a:spcBef>
                <a:spcAft>
                  <a:spcPts val="800"/>
                </a:spcAft>
                <a:buClrTx/>
                <a:buSzTx/>
                <a:buFontTx/>
                <a:buNone/>
                <a:tabLst/>
              </a:pPr>
              <a:r>
                <a:rPr kumimoji="0" lang="en-US" altLang="en-US" sz="3000" b="0" i="0" u="none" strike="noStrike" cap="none" normalizeH="0" baseline="0" dirty="0">
                  <a:ln>
                    <a:noFill/>
                  </a:ln>
                  <a:solidFill>
                    <a:srgbClr val="FFFFFF"/>
                  </a:solidFill>
                  <a:effectLst/>
                  <a:latin typeface="Calibri" panose="020F0502020204030204" pitchFamily="34" charset="0"/>
                </a:rPr>
                <a:t>$213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2">
              <a:extLst>
                <a:ext uri="{FF2B5EF4-FFF2-40B4-BE49-F238E27FC236}">
                  <a16:creationId xmlns:a16="http://schemas.microsoft.com/office/drawing/2014/main" id="{DDCB88D6-947A-435F-812D-553477D7C09A}"/>
                </a:ext>
              </a:extLst>
            </p:cNvPr>
            <p:cNvSpPr txBox="1">
              <a:spLocks noChangeArrowheads="1"/>
            </p:cNvSpPr>
            <p:nvPr/>
          </p:nvSpPr>
          <p:spPr bwMode="auto">
            <a:xfrm>
              <a:off x="1129" y="6333"/>
              <a:ext cx="78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ts val="800"/>
                </a:spcAft>
                <a:buClrTx/>
                <a:buSzTx/>
                <a:buFontTx/>
                <a:buNone/>
                <a:tabLst/>
              </a:pPr>
              <a:r>
                <a:rPr kumimoji="0" lang="en-US" altLang="en-US" sz="1600" b="0" i="0" u="none" strike="noStrike" cap="none" normalizeH="0" baseline="0" dirty="0">
                  <a:ln>
                    <a:noFill/>
                  </a:ln>
                  <a:solidFill>
                    <a:srgbClr val="FFFFFF"/>
                  </a:solidFill>
                  <a:effectLst/>
                  <a:latin typeface="Calibri" panose="020F0502020204030204" pitchFamily="34" charset="0"/>
                </a:rPr>
                <a:t>cost per</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3" name="Text Box 13">
              <a:extLst>
                <a:ext uri="{FF2B5EF4-FFF2-40B4-BE49-F238E27FC236}">
                  <a16:creationId xmlns:a16="http://schemas.microsoft.com/office/drawing/2014/main" id="{82CFF838-1C49-4790-AC65-919C61A09F6E}"/>
                </a:ext>
              </a:extLst>
            </p:cNvPr>
            <p:cNvSpPr txBox="1">
              <a:spLocks noChangeArrowheads="1"/>
            </p:cNvSpPr>
            <p:nvPr/>
          </p:nvSpPr>
          <p:spPr bwMode="auto">
            <a:xfrm>
              <a:off x="644" y="6609"/>
              <a:ext cx="1759"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ts val="800"/>
                </a:spcAft>
                <a:buClrTx/>
                <a:buSzTx/>
                <a:buFontTx/>
                <a:buNone/>
                <a:tabLst/>
              </a:pPr>
              <a:r>
                <a:rPr kumimoji="0" lang="en-US" altLang="en-US" sz="1600" b="0" i="0" u="none" strike="noStrike" cap="none" normalizeH="0" baseline="0" dirty="0">
                  <a:ln>
                    <a:noFill/>
                  </a:ln>
                  <a:solidFill>
                    <a:srgbClr val="FFFFFF"/>
                  </a:solidFill>
                  <a:effectLst/>
                  <a:latin typeface="Calibri" panose="020F0502020204030204" pitchFamily="34" charset="0"/>
                </a:rPr>
                <a:t>out-of-state credit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4" name="Text Box 14">
              <a:extLst>
                <a:ext uri="{FF2B5EF4-FFF2-40B4-BE49-F238E27FC236}">
                  <a16:creationId xmlns:a16="http://schemas.microsoft.com/office/drawing/2014/main" id="{279A52ED-399A-409F-874A-EA8EFCE4F1B4}"/>
                </a:ext>
              </a:extLst>
            </p:cNvPr>
            <p:cNvSpPr txBox="1">
              <a:spLocks noChangeArrowheads="1"/>
            </p:cNvSpPr>
            <p:nvPr/>
          </p:nvSpPr>
          <p:spPr bwMode="auto">
            <a:xfrm>
              <a:off x="1008" y="6218"/>
              <a:ext cx="1283"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294000"/>
                </a:lnSpc>
                <a:spcBef>
                  <a:spcPts val="25"/>
                </a:spcBef>
                <a:spcAft>
                  <a:spcPts val="800"/>
                </a:spcAft>
                <a:buClrTx/>
                <a:buSzTx/>
                <a:buFontTx/>
                <a:buNone/>
                <a:tabLst/>
              </a:pPr>
              <a:r>
                <a:rPr kumimoji="0" lang="en-US" altLang="en-US" sz="3000" b="0" i="0" u="none" strike="noStrike" cap="none" normalizeH="0" baseline="0" dirty="0">
                  <a:ln>
                    <a:noFill/>
                  </a:ln>
                  <a:solidFill>
                    <a:srgbClr val="FFFFFF"/>
                  </a:solidFill>
                  <a:effectLst/>
                  <a:latin typeface="Calibri" panose="020F0502020204030204" pitchFamily="34" charset="0"/>
                </a:rPr>
                <a:t>$749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33" name="Picture 32" descr="Projected impact of affordable textbooks on student academic performance, from Lumen Learning.  Graph shows reduced drop rates and that a higher percentage of students receive Cs or better. " title="Lumen Learning calculator">
            <a:extLst>
              <a:ext uri="{FF2B5EF4-FFF2-40B4-BE49-F238E27FC236}">
                <a16:creationId xmlns:a16="http://schemas.microsoft.com/office/drawing/2014/main" id="{1AC5A07A-6588-4B43-956E-CD1CD979064A}"/>
              </a:ext>
            </a:extLst>
          </p:cNvPr>
          <p:cNvPicPr>
            <a:picLocks noChangeAspect="1"/>
          </p:cNvPicPr>
          <p:nvPr/>
        </p:nvPicPr>
        <p:blipFill>
          <a:blip r:embed="rId4"/>
          <a:stretch>
            <a:fillRect/>
          </a:stretch>
        </p:blipFill>
        <p:spPr>
          <a:xfrm>
            <a:off x="3036452" y="134071"/>
            <a:ext cx="3767187" cy="6589857"/>
          </a:xfrm>
          <a:prstGeom prst="rect">
            <a:avLst/>
          </a:prstGeom>
        </p:spPr>
      </p:pic>
      <p:sp>
        <p:nvSpPr>
          <p:cNvPr id="34" name="Rectangle 33">
            <a:extLst>
              <a:ext uri="{FF2B5EF4-FFF2-40B4-BE49-F238E27FC236}">
                <a16:creationId xmlns:a16="http://schemas.microsoft.com/office/drawing/2014/main" id="{10D76728-2A8E-4026-A3F6-398F6023A8CA}"/>
              </a:ext>
            </a:extLst>
          </p:cNvPr>
          <p:cNvSpPr/>
          <p:nvPr/>
        </p:nvSpPr>
        <p:spPr>
          <a:xfrm>
            <a:off x="1025517" y="416025"/>
            <a:ext cx="3546483" cy="1040798"/>
          </a:xfrm>
          <a:prstGeom prst="rect">
            <a:avLst/>
          </a:prstGeom>
        </p:spPr>
        <p:txBody>
          <a:bodyPr wrap="square">
            <a:spAutoFit/>
          </a:bodyPr>
          <a:lstStyle/>
          <a:p>
            <a:pPr marL="2280285" marR="0" indent="172720">
              <a:lnSpc>
                <a:spcPct val="60000"/>
              </a:lnSpc>
              <a:spcBef>
                <a:spcPts val="1340"/>
              </a:spcBef>
              <a:spcAft>
                <a:spcPts val="0"/>
              </a:spcAft>
            </a:pPr>
            <a:r>
              <a:rPr lang="en-US" sz="4000" b="1" dirty="0">
                <a:solidFill>
                  <a:srgbClr val="F4785D"/>
                </a:solidFill>
                <a:latin typeface="Calibri" panose="020F0502020204030204" pitchFamily="34" charset="0"/>
                <a:ea typeface="Calibri" panose="020F0502020204030204" pitchFamily="34" charset="0"/>
              </a:rPr>
              <a:t> no </a:t>
            </a:r>
          </a:p>
          <a:p>
            <a:pPr marL="2280285" marR="0" indent="172720">
              <a:lnSpc>
                <a:spcPct val="60000"/>
              </a:lnSpc>
              <a:spcBef>
                <a:spcPts val="1340"/>
              </a:spcBef>
              <a:spcAft>
                <a:spcPts val="0"/>
              </a:spcAft>
            </a:pPr>
            <a:r>
              <a:rPr lang="en-US" sz="4000" b="1" dirty="0">
                <a:solidFill>
                  <a:srgbClr val="F4785D"/>
                </a:solidFill>
                <a:latin typeface="Calibri" panose="020F0502020204030204" pitchFamily="34" charset="0"/>
                <a:ea typeface="Calibri" panose="020F0502020204030204" pitchFamily="34" charset="0"/>
              </a:rPr>
              <a:t>OER</a:t>
            </a:r>
            <a:endParaRPr lang="en-US" sz="4000" dirty="0">
              <a:effectLst/>
              <a:latin typeface="Calibri" panose="020F0502020204030204" pitchFamily="34" charset="0"/>
              <a:ea typeface="Calibri" panose="020F0502020204030204" pitchFamily="34" charset="0"/>
            </a:endParaRPr>
          </a:p>
        </p:txBody>
      </p:sp>
      <p:sp>
        <p:nvSpPr>
          <p:cNvPr id="35" name="Rectangle 34">
            <a:extLst>
              <a:ext uri="{FF2B5EF4-FFF2-40B4-BE49-F238E27FC236}">
                <a16:creationId xmlns:a16="http://schemas.microsoft.com/office/drawing/2014/main" id="{5EBA9EE9-4354-4E6E-8C46-11B85E3379C6}"/>
              </a:ext>
            </a:extLst>
          </p:cNvPr>
          <p:cNvSpPr/>
          <p:nvPr/>
        </p:nvSpPr>
        <p:spPr>
          <a:xfrm>
            <a:off x="4601366" y="655640"/>
            <a:ext cx="615233" cy="707886"/>
          </a:xfrm>
          <a:prstGeom prst="rect">
            <a:avLst/>
          </a:prstGeom>
        </p:spPr>
        <p:txBody>
          <a:bodyPr wrap="none">
            <a:spAutoFit/>
          </a:bodyPr>
          <a:lstStyle/>
          <a:p>
            <a:r>
              <a:rPr lang="en-US" sz="4000" dirty="0">
                <a:solidFill>
                  <a:srgbClr val="FFFFFF"/>
                </a:solidFill>
                <a:latin typeface="Calibri" panose="020F0502020204030204" pitchFamily="34" charset="0"/>
                <a:ea typeface="Calibri" panose="020F0502020204030204" pitchFamily="34" charset="0"/>
              </a:rPr>
              <a:t>vs</a:t>
            </a:r>
            <a:endParaRPr lang="en-US" sz="4000" dirty="0"/>
          </a:p>
        </p:txBody>
      </p:sp>
      <p:sp>
        <p:nvSpPr>
          <p:cNvPr id="36" name="Rectangle 35">
            <a:extLst>
              <a:ext uri="{FF2B5EF4-FFF2-40B4-BE49-F238E27FC236}">
                <a16:creationId xmlns:a16="http://schemas.microsoft.com/office/drawing/2014/main" id="{D7DAF69F-6D90-48F0-9B2A-1D6CBC0ACB12}"/>
              </a:ext>
            </a:extLst>
          </p:cNvPr>
          <p:cNvSpPr/>
          <p:nvPr/>
        </p:nvSpPr>
        <p:spPr>
          <a:xfrm>
            <a:off x="5245965" y="733404"/>
            <a:ext cx="1069524" cy="707886"/>
          </a:xfrm>
          <a:prstGeom prst="rect">
            <a:avLst/>
          </a:prstGeom>
        </p:spPr>
        <p:txBody>
          <a:bodyPr wrap="none">
            <a:spAutoFit/>
          </a:bodyPr>
          <a:lstStyle/>
          <a:p>
            <a:r>
              <a:rPr lang="en-US" sz="4000" b="1" dirty="0">
                <a:solidFill>
                  <a:srgbClr val="E9BD1F"/>
                </a:solidFill>
                <a:latin typeface="Calibri" panose="020F0502020204030204" pitchFamily="34" charset="0"/>
                <a:ea typeface="Calibri" panose="020F0502020204030204" pitchFamily="34" charset="0"/>
              </a:rPr>
              <a:t>OER</a:t>
            </a:r>
            <a:endParaRPr lang="en-US" sz="4000" b="1" dirty="0"/>
          </a:p>
        </p:txBody>
      </p:sp>
      <p:sp>
        <p:nvSpPr>
          <p:cNvPr id="37" name="Rectangle 36">
            <a:extLst>
              <a:ext uri="{FF2B5EF4-FFF2-40B4-BE49-F238E27FC236}">
                <a16:creationId xmlns:a16="http://schemas.microsoft.com/office/drawing/2014/main" id="{BA8D897D-0F4C-4484-806D-14ECB70A94B7}"/>
              </a:ext>
            </a:extLst>
          </p:cNvPr>
          <p:cNvSpPr/>
          <p:nvPr/>
        </p:nvSpPr>
        <p:spPr>
          <a:xfrm>
            <a:off x="1030717" y="1847656"/>
            <a:ext cx="3809076" cy="1134285"/>
          </a:xfrm>
          <a:prstGeom prst="rect">
            <a:avLst/>
          </a:prstGeom>
        </p:spPr>
        <p:txBody>
          <a:bodyPr wrap="square">
            <a:spAutoFit/>
          </a:bodyPr>
          <a:lstStyle/>
          <a:p>
            <a:pPr marL="2374265" marR="0">
              <a:lnSpc>
                <a:spcPts val="3320"/>
              </a:lnSpc>
              <a:spcBef>
                <a:spcPts val="2330"/>
              </a:spcBef>
              <a:spcAft>
                <a:spcPts val="0"/>
              </a:spcAft>
            </a:pPr>
            <a:r>
              <a:rPr lang="en-US" sz="3000" dirty="0">
                <a:solidFill>
                  <a:srgbClr val="555050"/>
                </a:solidFill>
                <a:latin typeface="Calibri" panose="020F0502020204030204" pitchFamily="34" charset="0"/>
                <a:ea typeface="Calibri" panose="020F0502020204030204" pitchFamily="34" charset="0"/>
              </a:rPr>
              <a:t>$78</a:t>
            </a:r>
            <a:endParaRPr lang="en-US" sz="3000" dirty="0">
              <a:latin typeface="Calibri" panose="020F0502020204030204" pitchFamily="34" charset="0"/>
              <a:ea typeface="Calibri" panose="020F0502020204030204" pitchFamily="34" charset="0"/>
            </a:endParaRPr>
          </a:p>
          <a:p>
            <a:pPr marL="2566035" marR="0">
              <a:lnSpc>
                <a:spcPts val="1050"/>
              </a:lnSpc>
              <a:spcBef>
                <a:spcPts val="0"/>
              </a:spcBef>
              <a:spcAft>
                <a:spcPts val="0"/>
              </a:spcAft>
            </a:pPr>
            <a:r>
              <a:rPr lang="en-US" sz="1600" spc="-15" dirty="0" err="1">
                <a:solidFill>
                  <a:srgbClr val="555050"/>
                </a:solidFill>
                <a:latin typeface="Calibri" panose="020F0502020204030204" pitchFamily="34" charset="0"/>
                <a:ea typeface="Calibri" panose="020F0502020204030204" pitchFamily="34" charset="0"/>
              </a:rPr>
              <a:t>Avg</a:t>
            </a:r>
            <a:endParaRPr lang="en-US" sz="1600" dirty="0">
              <a:latin typeface="Calibri" panose="020F0502020204030204" pitchFamily="34" charset="0"/>
              <a:ea typeface="Calibri" panose="020F0502020204030204" pitchFamily="34" charset="0"/>
            </a:endParaRPr>
          </a:p>
          <a:p>
            <a:pPr marL="2560320" marR="114300" indent="-130175">
              <a:lnSpc>
                <a:spcPct val="97000"/>
              </a:lnSpc>
              <a:spcBef>
                <a:spcPts val="10"/>
              </a:spcBef>
              <a:spcAft>
                <a:spcPts val="0"/>
              </a:spcAft>
            </a:pPr>
            <a:r>
              <a:rPr lang="en-US" sz="1600" dirty="0">
                <a:solidFill>
                  <a:srgbClr val="555050"/>
                </a:solidFill>
                <a:latin typeface="Calibri" panose="020F0502020204030204" pitchFamily="34" charset="0"/>
                <a:ea typeface="Calibri" panose="020F0502020204030204" pitchFamily="34" charset="0"/>
              </a:rPr>
              <a:t>textbook cost</a:t>
            </a:r>
            <a:endParaRPr lang="en-US" sz="1600" dirty="0">
              <a:latin typeface="Calibri" panose="020F0502020204030204" pitchFamily="34" charset="0"/>
              <a:ea typeface="Calibri" panose="020F0502020204030204" pitchFamily="34" charset="0"/>
            </a:endParaRPr>
          </a:p>
        </p:txBody>
      </p:sp>
      <p:sp>
        <p:nvSpPr>
          <p:cNvPr id="38" name="Rectangle 37">
            <a:extLst>
              <a:ext uri="{FF2B5EF4-FFF2-40B4-BE49-F238E27FC236}">
                <a16:creationId xmlns:a16="http://schemas.microsoft.com/office/drawing/2014/main" id="{B469E8D1-366C-4FE5-90AD-B390D55498A1}"/>
              </a:ext>
            </a:extLst>
          </p:cNvPr>
          <p:cNvSpPr/>
          <p:nvPr/>
        </p:nvSpPr>
        <p:spPr>
          <a:xfrm>
            <a:off x="4517639" y="1810064"/>
            <a:ext cx="4572000" cy="1134285"/>
          </a:xfrm>
          <a:prstGeom prst="rect">
            <a:avLst/>
          </a:prstGeom>
        </p:spPr>
        <p:txBody>
          <a:bodyPr>
            <a:spAutoFit/>
          </a:bodyPr>
          <a:lstStyle/>
          <a:p>
            <a:pPr marL="603885" marR="0">
              <a:lnSpc>
                <a:spcPts val="3375"/>
              </a:lnSpc>
              <a:spcBef>
                <a:spcPts val="1860"/>
              </a:spcBef>
              <a:spcAft>
                <a:spcPts val="0"/>
              </a:spcAft>
            </a:pPr>
            <a:r>
              <a:rPr lang="en-US" sz="3000" dirty="0">
                <a:solidFill>
                  <a:srgbClr val="555050"/>
                </a:solidFill>
                <a:latin typeface="Calibri" panose="020F0502020204030204" pitchFamily="34" charset="0"/>
                <a:ea typeface="Calibri" panose="020F0502020204030204" pitchFamily="34" charset="0"/>
              </a:rPr>
              <a:t>  $0</a:t>
            </a:r>
            <a:endParaRPr lang="en-US" sz="3000" dirty="0">
              <a:latin typeface="Calibri" panose="020F0502020204030204" pitchFamily="34" charset="0"/>
              <a:ea typeface="Calibri" panose="020F0502020204030204" pitchFamily="34" charset="0"/>
            </a:endParaRPr>
          </a:p>
          <a:p>
            <a:pPr marL="694055" marR="0">
              <a:lnSpc>
                <a:spcPts val="1045"/>
              </a:lnSpc>
              <a:spcBef>
                <a:spcPts val="0"/>
              </a:spcBef>
              <a:spcAft>
                <a:spcPts val="0"/>
              </a:spcAft>
            </a:pPr>
            <a:r>
              <a:rPr lang="en-US" sz="1600" spc="-15" dirty="0">
                <a:solidFill>
                  <a:srgbClr val="555050"/>
                </a:solidFill>
                <a:latin typeface="Calibri" panose="020F0502020204030204" pitchFamily="34" charset="0"/>
                <a:ea typeface="Calibri" panose="020F0502020204030204" pitchFamily="34" charset="0"/>
              </a:rPr>
              <a:t>   </a:t>
            </a:r>
            <a:r>
              <a:rPr lang="en-US" sz="1600" spc="-15" dirty="0" err="1">
                <a:solidFill>
                  <a:srgbClr val="555050"/>
                </a:solidFill>
                <a:latin typeface="Calibri" panose="020F0502020204030204" pitchFamily="34" charset="0"/>
                <a:ea typeface="Calibri" panose="020F0502020204030204" pitchFamily="34" charset="0"/>
              </a:rPr>
              <a:t>Avg</a:t>
            </a:r>
            <a:endParaRPr lang="en-US" sz="1600" dirty="0">
              <a:latin typeface="Calibri" panose="020F0502020204030204" pitchFamily="34" charset="0"/>
              <a:ea typeface="Calibri" panose="020F0502020204030204" pitchFamily="34" charset="0"/>
            </a:endParaRPr>
          </a:p>
          <a:p>
            <a:pPr marL="558165" marR="2846070" algn="ctr">
              <a:lnSpc>
                <a:spcPct val="97000"/>
              </a:lnSpc>
              <a:spcBef>
                <a:spcPts val="10"/>
              </a:spcBef>
              <a:spcAft>
                <a:spcPts val="0"/>
              </a:spcAft>
            </a:pPr>
            <a:r>
              <a:rPr lang="en-US" sz="1600" dirty="0">
                <a:solidFill>
                  <a:srgbClr val="555050"/>
                </a:solidFill>
                <a:latin typeface="Calibri" panose="020F0502020204030204" pitchFamily="34" charset="0"/>
                <a:ea typeface="Calibri" panose="020F0502020204030204" pitchFamily="34" charset="0"/>
              </a:rPr>
              <a:t>textbook cost</a:t>
            </a:r>
            <a:endParaRPr lang="en-US" sz="1600" dirty="0">
              <a:latin typeface="Calibri" panose="020F0502020204030204" pitchFamily="34" charset="0"/>
              <a:ea typeface="Calibri" panose="020F0502020204030204" pitchFamily="34" charset="0"/>
            </a:endParaRPr>
          </a:p>
        </p:txBody>
      </p:sp>
      <p:sp>
        <p:nvSpPr>
          <p:cNvPr id="1036" name="Rectangle 1035">
            <a:extLst>
              <a:ext uri="{FF2B5EF4-FFF2-40B4-BE49-F238E27FC236}">
                <a16:creationId xmlns:a16="http://schemas.microsoft.com/office/drawing/2014/main" id="{4C7281BB-0931-45BB-ACA1-7B70B9F91C7C}"/>
              </a:ext>
            </a:extLst>
          </p:cNvPr>
          <p:cNvSpPr/>
          <p:nvPr/>
        </p:nvSpPr>
        <p:spPr>
          <a:xfrm>
            <a:off x="3561358" y="4588737"/>
            <a:ext cx="1170064" cy="338554"/>
          </a:xfrm>
          <a:prstGeom prst="rect">
            <a:avLst/>
          </a:prstGeom>
        </p:spPr>
        <p:txBody>
          <a:bodyPr wrap="none">
            <a:spAutoFit/>
          </a:bodyPr>
          <a:lstStyle/>
          <a:p>
            <a:pPr marR="239395" algn="r">
              <a:spcBef>
                <a:spcPts val="500"/>
              </a:spcBef>
            </a:pPr>
            <a:r>
              <a:rPr lang="en-US" sz="1600" dirty="0">
                <a:solidFill>
                  <a:srgbClr val="F4785D"/>
                </a:solidFill>
                <a:latin typeface="Calibri" panose="020F0502020204030204" pitchFamily="34" charset="0"/>
                <a:ea typeface="Calibri" panose="020F0502020204030204" pitchFamily="34" charset="0"/>
              </a:rPr>
              <a:t>Drop out</a:t>
            </a:r>
            <a:endParaRPr lang="en-US" sz="1600" dirty="0">
              <a:latin typeface="Calibri" panose="020F0502020204030204" pitchFamily="34" charset="0"/>
              <a:ea typeface="Calibri" panose="020F0502020204030204" pitchFamily="34" charset="0"/>
            </a:endParaRPr>
          </a:p>
        </p:txBody>
      </p:sp>
      <p:sp>
        <p:nvSpPr>
          <p:cNvPr id="1037" name="Rectangle 1036">
            <a:extLst>
              <a:ext uri="{FF2B5EF4-FFF2-40B4-BE49-F238E27FC236}">
                <a16:creationId xmlns:a16="http://schemas.microsoft.com/office/drawing/2014/main" id="{F7300E4D-4C2A-43FB-9D1F-193BB3B1C175}"/>
              </a:ext>
            </a:extLst>
          </p:cNvPr>
          <p:cNvSpPr/>
          <p:nvPr/>
        </p:nvSpPr>
        <p:spPr>
          <a:xfrm>
            <a:off x="3594405" y="4286166"/>
            <a:ext cx="851515" cy="482440"/>
          </a:xfrm>
          <a:prstGeom prst="rect">
            <a:avLst/>
          </a:prstGeom>
        </p:spPr>
        <p:txBody>
          <a:bodyPr wrap="none">
            <a:spAutoFit/>
          </a:bodyPr>
          <a:lstStyle/>
          <a:p>
            <a:pPr>
              <a:lnSpc>
                <a:spcPts val="3010"/>
              </a:lnSpc>
              <a:spcBef>
                <a:spcPts val="10"/>
              </a:spcBef>
            </a:pPr>
            <a:r>
              <a:rPr lang="en-US" sz="3000" dirty="0">
                <a:solidFill>
                  <a:srgbClr val="F4785D"/>
                </a:solidFill>
                <a:latin typeface="Calibri" panose="020F0502020204030204" pitchFamily="34" charset="0"/>
                <a:ea typeface="Calibri" panose="020F0502020204030204" pitchFamily="34" charset="0"/>
              </a:rPr>
              <a:t>15%</a:t>
            </a:r>
            <a:endParaRPr lang="en-US" sz="3000" dirty="0">
              <a:effectLst/>
              <a:latin typeface="Calibri" panose="020F0502020204030204" pitchFamily="34" charset="0"/>
              <a:ea typeface="Calibri" panose="020F0502020204030204" pitchFamily="34" charset="0"/>
            </a:endParaRPr>
          </a:p>
        </p:txBody>
      </p:sp>
      <p:sp>
        <p:nvSpPr>
          <p:cNvPr id="1038" name="Rectangle 1037">
            <a:extLst>
              <a:ext uri="{FF2B5EF4-FFF2-40B4-BE49-F238E27FC236}">
                <a16:creationId xmlns:a16="http://schemas.microsoft.com/office/drawing/2014/main" id="{CE32F616-A85F-442D-B456-FF1917CF02C8}"/>
              </a:ext>
            </a:extLst>
          </p:cNvPr>
          <p:cNvSpPr/>
          <p:nvPr/>
        </p:nvSpPr>
        <p:spPr>
          <a:xfrm>
            <a:off x="-87532" y="5197940"/>
            <a:ext cx="4856381" cy="1313436"/>
          </a:xfrm>
          <a:prstGeom prst="rect">
            <a:avLst/>
          </a:prstGeom>
        </p:spPr>
        <p:txBody>
          <a:bodyPr wrap="square">
            <a:spAutoFit/>
          </a:bodyPr>
          <a:lstStyle/>
          <a:p>
            <a:pPr marR="287655" algn="r">
              <a:lnSpc>
                <a:spcPts val="2395"/>
              </a:lnSpc>
            </a:pPr>
            <a:r>
              <a:rPr lang="en-US" sz="3000" dirty="0">
                <a:solidFill>
                  <a:srgbClr val="F4785D"/>
                </a:solidFill>
                <a:latin typeface="Calibri" panose="020F0502020204030204" pitchFamily="34" charset="0"/>
                <a:ea typeface="Calibri" panose="020F0502020204030204" pitchFamily="34" charset="0"/>
              </a:rPr>
              <a:t>84%</a:t>
            </a:r>
            <a:endParaRPr lang="en-US" sz="3000" dirty="0">
              <a:latin typeface="Calibri" panose="020F0502020204030204" pitchFamily="34" charset="0"/>
              <a:ea typeface="Calibri" panose="020F0502020204030204" pitchFamily="34" charset="0"/>
            </a:endParaRPr>
          </a:p>
          <a:p>
            <a:pPr algn="r">
              <a:lnSpc>
                <a:spcPts val="980"/>
              </a:lnSpc>
            </a:pPr>
            <a:r>
              <a:rPr lang="en-US" sz="1600" dirty="0">
                <a:solidFill>
                  <a:srgbClr val="F4785D"/>
                </a:solidFill>
                <a:latin typeface="Calibri" panose="020F0502020204030204" pitchFamily="34" charset="0"/>
                <a:ea typeface="Calibri" panose="020F0502020204030204" pitchFamily="34" charset="0"/>
              </a:rPr>
              <a:t>of UCF</a:t>
            </a:r>
            <a:r>
              <a:rPr lang="en-US" sz="1600" spc="-170" dirty="0">
                <a:solidFill>
                  <a:srgbClr val="F4785D"/>
                </a:solidFill>
                <a:latin typeface="Calibri" panose="020F0502020204030204" pitchFamily="34" charset="0"/>
                <a:ea typeface="Calibri" panose="020F0502020204030204" pitchFamily="34" charset="0"/>
              </a:rPr>
              <a:t> </a:t>
            </a:r>
            <a:r>
              <a:rPr lang="en-US" sz="1600" dirty="0">
                <a:solidFill>
                  <a:srgbClr val="F4785D"/>
                </a:solidFill>
                <a:latin typeface="Calibri" panose="020F0502020204030204" pitchFamily="34" charset="0"/>
                <a:ea typeface="Calibri" panose="020F0502020204030204" pitchFamily="34" charset="0"/>
              </a:rPr>
              <a:t>students</a:t>
            </a:r>
            <a:endParaRPr lang="en-US" sz="1600" dirty="0">
              <a:latin typeface="Calibri" panose="020F0502020204030204" pitchFamily="34" charset="0"/>
              <a:ea typeface="Calibri" panose="020F0502020204030204" pitchFamily="34" charset="0"/>
            </a:endParaRPr>
          </a:p>
          <a:p>
            <a:pPr algn="r">
              <a:lnSpc>
                <a:spcPts val="1165"/>
              </a:lnSpc>
            </a:pPr>
            <a:r>
              <a:rPr lang="en-US" sz="1600" spc="-5" dirty="0">
                <a:solidFill>
                  <a:srgbClr val="F4785D"/>
                </a:solidFill>
                <a:latin typeface="Calibri" panose="020F0502020204030204" pitchFamily="34" charset="0"/>
                <a:ea typeface="Calibri" panose="020F0502020204030204" pitchFamily="34" charset="0"/>
              </a:rPr>
              <a:t>receive</a:t>
            </a:r>
          </a:p>
          <a:p>
            <a:pPr algn="ctr">
              <a:lnSpc>
                <a:spcPts val="1165"/>
              </a:lnSpc>
            </a:pPr>
            <a:r>
              <a:rPr lang="en-US" sz="1600" spc="-5" dirty="0">
                <a:solidFill>
                  <a:srgbClr val="F4785D"/>
                </a:solidFill>
                <a:latin typeface="Calibri" panose="020F0502020204030204" pitchFamily="34" charset="0"/>
                <a:ea typeface="Calibri" panose="020F0502020204030204" pitchFamily="34" charset="0"/>
              </a:rPr>
              <a:t>                                                     </a:t>
            </a:r>
            <a:br>
              <a:rPr lang="en-US" sz="1600" spc="-5" dirty="0">
                <a:solidFill>
                  <a:srgbClr val="F4785D"/>
                </a:solidFill>
                <a:latin typeface="Calibri" panose="020F0502020204030204" pitchFamily="34" charset="0"/>
                <a:ea typeface="Calibri" panose="020F0502020204030204" pitchFamily="34" charset="0"/>
              </a:rPr>
            </a:br>
            <a:r>
              <a:rPr lang="en-US" sz="1600" spc="-5" dirty="0">
                <a:solidFill>
                  <a:srgbClr val="F4785D"/>
                </a:solidFill>
                <a:latin typeface="Calibri" panose="020F0502020204030204" pitchFamily="34" charset="0"/>
                <a:ea typeface="Calibri" panose="020F0502020204030204" pitchFamily="34" charset="0"/>
              </a:rPr>
              <a:t>                                                         </a:t>
            </a:r>
            <a:r>
              <a:rPr lang="en-US" sz="3000" dirty="0">
                <a:solidFill>
                  <a:srgbClr val="F4785D"/>
                </a:solidFill>
                <a:latin typeface="Calibri" panose="020F0502020204030204" pitchFamily="34" charset="0"/>
                <a:ea typeface="Calibri" panose="020F0502020204030204" pitchFamily="34" charset="0"/>
              </a:rPr>
              <a:t>C</a:t>
            </a:r>
            <a:endParaRPr lang="en-US" sz="3000" dirty="0">
              <a:latin typeface="Calibri" panose="020F0502020204030204" pitchFamily="34" charset="0"/>
              <a:ea typeface="Calibri" panose="020F0502020204030204" pitchFamily="34" charset="0"/>
            </a:endParaRPr>
          </a:p>
          <a:p>
            <a:pPr marR="352425" algn="r">
              <a:lnSpc>
                <a:spcPts val="1195"/>
              </a:lnSpc>
            </a:pPr>
            <a:r>
              <a:rPr lang="en-US" sz="1600" dirty="0">
                <a:solidFill>
                  <a:srgbClr val="F4785D"/>
                </a:solidFill>
                <a:latin typeface="Calibri" panose="020F0502020204030204" pitchFamily="34" charset="0"/>
                <a:ea typeface="Calibri" panose="020F0502020204030204" pitchFamily="34" charset="0"/>
              </a:rPr>
              <a:t>              </a:t>
            </a:r>
            <a:br>
              <a:rPr lang="en-US" sz="1600" dirty="0">
                <a:solidFill>
                  <a:srgbClr val="F4785D"/>
                </a:solidFill>
                <a:latin typeface="Calibri" panose="020F0502020204030204" pitchFamily="34" charset="0"/>
                <a:ea typeface="Calibri" panose="020F0502020204030204" pitchFamily="34" charset="0"/>
              </a:rPr>
            </a:br>
            <a:r>
              <a:rPr lang="en-US" sz="1600" dirty="0">
                <a:solidFill>
                  <a:srgbClr val="F4785D"/>
                </a:solidFill>
                <a:latin typeface="Calibri" panose="020F0502020204030204" pitchFamily="34" charset="0"/>
                <a:ea typeface="Calibri" panose="020F0502020204030204" pitchFamily="34" charset="0"/>
              </a:rPr>
              <a:t>or better</a:t>
            </a:r>
            <a:endParaRPr lang="en-US" sz="1600" dirty="0">
              <a:latin typeface="Calibri" panose="020F0502020204030204" pitchFamily="34" charset="0"/>
              <a:ea typeface="Calibri" panose="020F0502020204030204" pitchFamily="34" charset="0"/>
            </a:endParaRPr>
          </a:p>
        </p:txBody>
      </p:sp>
      <p:sp>
        <p:nvSpPr>
          <p:cNvPr id="1040" name="Rectangle 1039">
            <a:extLst>
              <a:ext uri="{FF2B5EF4-FFF2-40B4-BE49-F238E27FC236}">
                <a16:creationId xmlns:a16="http://schemas.microsoft.com/office/drawing/2014/main" id="{C7052E54-0C7D-4AB3-A58E-4CCA20D15BC3}"/>
              </a:ext>
            </a:extLst>
          </p:cNvPr>
          <p:cNvSpPr/>
          <p:nvPr/>
        </p:nvSpPr>
        <p:spPr>
          <a:xfrm>
            <a:off x="5289375" y="4540518"/>
            <a:ext cx="928331" cy="434991"/>
          </a:xfrm>
          <a:prstGeom prst="rect">
            <a:avLst/>
          </a:prstGeom>
        </p:spPr>
        <p:txBody>
          <a:bodyPr wrap="none">
            <a:spAutoFit/>
          </a:bodyPr>
          <a:lstStyle/>
          <a:p>
            <a:pPr>
              <a:lnSpc>
                <a:spcPts val="3010"/>
              </a:lnSpc>
              <a:spcBef>
                <a:spcPts val="15"/>
              </a:spcBef>
            </a:pPr>
            <a:r>
              <a:rPr lang="en-US" sz="1600" dirty="0">
                <a:solidFill>
                  <a:srgbClr val="E9BD1F"/>
                </a:solidFill>
                <a:effectLst/>
                <a:latin typeface="Calibri" panose="020F0502020204030204" pitchFamily="34" charset="0"/>
                <a:ea typeface="Calibri" panose="020F0502020204030204" pitchFamily="34" charset="0"/>
              </a:rPr>
              <a:t>Drop out</a:t>
            </a:r>
            <a:endParaRPr lang="en-US" sz="1600" dirty="0">
              <a:effectLst/>
              <a:latin typeface="Calibri" panose="020F0502020204030204" pitchFamily="34" charset="0"/>
              <a:ea typeface="Calibri" panose="020F0502020204030204" pitchFamily="34" charset="0"/>
            </a:endParaRPr>
          </a:p>
        </p:txBody>
      </p:sp>
      <p:sp>
        <p:nvSpPr>
          <p:cNvPr id="1041" name="Rectangle 1040">
            <a:extLst>
              <a:ext uri="{FF2B5EF4-FFF2-40B4-BE49-F238E27FC236}">
                <a16:creationId xmlns:a16="http://schemas.microsoft.com/office/drawing/2014/main" id="{C8E492A2-06AA-4238-A3E6-2449E8D29FEB}"/>
              </a:ext>
            </a:extLst>
          </p:cNvPr>
          <p:cNvSpPr/>
          <p:nvPr/>
        </p:nvSpPr>
        <p:spPr>
          <a:xfrm>
            <a:off x="5289375" y="4230061"/>
            <a:ext cx="851515" cy="553998"/>
          </a:xfrm>
          <a:prstGeom prst="rect">
            <a:avLst/>
          </a:prstGeom>
        </p:spPr>
        <p:txBody>
          <a:bodyPr wrap="none">
            <a:spAutoFit/>
          </a:bodyPr>
          <a:lstStyle/>
          <a:p>
            <a:r>
              <a:rPr lang="en-US" sz="3000" dirty="0">
                <a:solidFill>
                  <a:srgbClr val="E9BD1F"/>
                </a:solidFill>
                <a:latin typeface="Calibri" panose="020F0502020204030204" pitchFamily="34" charset="0"/>
                <a:ea typeface="Calibri" panose="020F0502020204030204" pitchFamily="34" charset="0"/>
              </a:rPr>
              <a:t>14%</a:t>
            </a:r>
            <a:endParaRPr lang="en-US" sz="3000" dirty="0"/>
          </a:p>
        </p:txBody>
      </p:sp>
      <p:sp>
        <p:nvSpPr>
          <p:cNvPr id="1042" name="Rectangle 1041">
            <a:extLst>
              <a:ext uri="{FF2B5EF4-FFF2-40B4-BE49-F238E27FC236}">
                <a16:creationId xmlns:a16="http://schemas.microsoft.com/office/drawing/2014/main" id="{C14388F6-437B-4B15-95C8-2A989D64E534}"/>
              </a:ext>
            </a:extLst>
          </p:cNvPr>
          <p:cNvSpPr/>
          <p:nvPr/>
        </p:nvSpPr>
        <p:spPr>
          <a:xfrm>
            <a:off x="4627567" y="5460901"/>
            <a:ext cx="4572000" cy="396904"/>
          </a:xfrm>
          <a:prstGeom prst="rect">
            <a:avLst/>
          </a:prstGeom>
        </p:spPr>
        <p:txBody>
          <a:bodyPr>
            <a:spAutoFit/>
          </a:bodyPr>
          <a:lstStyle/>
          <a:p>
            <a:pPr marL="659765" marR="0">
              <a:lnSpc>
                <a:spcPts val="980"/>
              </a:lnSpc>
              <a:spcBef>
                <a:spcPts val="0"/>
              </a:spcBef>
              <a:spcAft>
                <a:spcPts val="0"/>
              </a:spcAft>
            </a:pPr>
            <a:r>
              <a:rPr lang="en-US" sz="1600" dirty="0">
                <a:solidFill>
                  <a:srgbClr val="E9BD1F"/>
                </a:solidFill>
                <a:latin typeface="Calibri" panose="020F0502020204030204" pitchFamily="34" charset="0"/>
                <a:ea typeface="Calibri" panose="020F0502020204030204" pitchFamily="34" charset="0"/>
              </a:rPr>
              <a:t>of UCF</a:t>
            </a:r>
            <a:r>
              <a:rPr lang="en-US" sz="1600" spc="-170" dirty="0">
                <a:solidFill>
                  <a:srgbClr val="E9BD1F"/>
                </a:solidFill>
                <a:latin typeface="Calibri" panose="020F0502020204030204" pitchFamily="34" charset="0"/>
                <a:ea typeface="Calibri" panose="020F0502020204030204" pitchFamily="34" charset="0"/>
              </a:rPr>
              <a:t> </a:t>
            </a:r>
            <a:r>
              <a:rPr lang="en-US" sz="1600" dirty="0">
                <a:solidFill>
                  <a:srgbClr val="E9BD1F"/>
                </a:solidFill>
                <a:latin typeface="Calibri" panose="020F0502020204030204" pitchFamily="34" charset="0"/>
                <a:ea typeface="Calibri" panose="020F0502020204030204" pitchFamily="34" charset="0"/>
              </a:rPr>
              <a:t>students</a:t>
            </a:r>
            <a:endParaRPr lang="en-US" sz="1600" dirty="0">
              <a:latin typeface="Calibri" panose="020F0502020204030204" pitchFamily="34" charset="0"/>
              <a:ea typeface="Calibri" panose="020F0502020204030204" pitchFamily="34" charset="0"/>
            </a:endParaRPr>
          </a:p>
          <a:p>
            <a:pPr marL="1121410" marR="0">
              <a:lnSpc>
                <a:spcPts val="1160"/>
              </a:lnSpc>
              <a:spcBef>
                <a:spcPts val="0"/>
              </a:spcBef>
              <a:spcAft>
                <a:spcPts val="0"/>
              </a:spcAft>
            </a:pPr>
            <a:r>
              <a:rPr lang="en-US" sz="1600" dirty="0">
                <a:solidFill>
                  <a:srgbClr val="E9BD1F"/>
                </a:solidFill>
                <a:latin typeface="Calibri" panose="020F0502020204030204" pitchFamily="34" charset="0"/>
                <a:ea typeface="Calibri" panose="020F0502020204030204" pitchFamily="34" charset="0"/>
              </a:rPr>
              <a:t>  receive</a:t>
            </a:r>
            <a:endParaRPr lang="en-US" sz="1600" dirty="0">
              <a:latin typeface="Calibri" panose="020F0502020204030204" pitchFamily="34" charset="0"/>
              <a:ea typeface="Calibri" panose="020F0502020204030204" pitchFamily="34" charset="0"/>
            </a:endParaRPr>
          </a:p>
        </p:txBody>
      </p:sp>
      <p:sp>
        <p:nvSpPr>
          <p:cNvPr id="1043" name="Rectangle 1042">
            <a:extLst>
              <a:ext uri="{FF2B5EF4-FFF2-40B4-BE49-F238E27FC236}">
                <a16:creationId xmlns:a16="http://schemas.microsoft.com/office/drawing/2014/main" id="{773F2DFC-12B4-4220-84A8-05717C79781E}"/>
              </a:ext>
            </a:extLst>
          </p:cNvPr>
          <p:cNvSpPr/>
          <p:nvPr/>
        </p:nvSpPr>
        <p:spPr>
          <a:xfrm>
            <a:off x="4674008" y="5176407"/>
            <a:ext cx="1506503" cy="424732"/>
          </a:xfrm>
          <a:prstGeom prst="rect">
            <a:avLst/>
          </a:prstGeom>
        </p:spPr>
        <p:txBody>
          <a:bodyPr wrap="none">
            <a:spAutoFit/>
          </a:bodyPr>
          <a:lstStyle/>
          <a:p>
            <a:pPr marL="643890" marR="0">
              <a:lnSpc>
                <a:spcPts val="2395"/>
              </a:lnSpc>
              <a:spcBef>
                <a:spcPts val="0"/>
              </a:spcBef>
              <a:spcAft>
                <a:spcPts val="0"/>
              </a:spcAft>
            </a:pPr>
            <a:r>
              <a:rPr lang="en-US" sz="3000" dirty="0">
                <a:solidFill>
                  <a:srgbClr val="E9BD1F"/>
                </a:solidFill>
                <a:latin typeface="Calibri" panose="020F0502020204030204" pitchFamily="34" charset="0"/>
                <a:ea typeface="Calibri" panose="020F0502020204030204" pitchFamily="34" charset="0"/>
              </a:rPr>
              <a:t>88%</a:t>
            </a:r>
            <a:endParaRPr lang="en-US" sz="3000" dirty="0">
              <a:latin typeface="Calibri" panose="020F0502020204030204" pitchFamily="34" charset="0"/>
              <a:ea typeface="Calibri" panose="020F0502020204030204" pitchFamily="34" charset="0"/>
            </a:endParaRPr>
          </a:p>
        </p:txBody>
      </p:sp>
      <p:sp>
        <p:nvSpPr>
          <p:cNvPr id="1044" name="Rectangle 1043">
            <a:extLst>
              <a:ext uri="{FF2B5EF4-FFF2-40B4-BE49-F238E27FC236}">
                <a16:creationId xmlns:a16="http://schemas.microsoft.com/office/drawing/2014/main" id="{709FE340-B7DF-4FF9-AA41-2CF28C7981D2}"/>
              </a:ext>
            </a:extLst>
          </p:cNvPr>
          <p:cNvSpPr/>
          <p:nvPr/>
        </p:nvSpPr>
        <p:spPr>
          <a:xfrm>
            <a:off x="4693057" y="5760572"/>
            <a:ext cx="1103828" cy="482440"/>
          </a:xfrm>
          <a:prstGeom prst="rect">
            <a:avLst/>
          </a:prstGeom>
        </p:spPr>
        <p:txBody>
          <a:bodyPr wrap="none">
            <a:spAutoFit/>
          </a:bodyPr>
          <a:lstStyle/>
          <a:p>
            <a:pPr marL="708660" marR="0">
              <a:lnSpc>
                <a:spcPts val="2980"/>
              </a:lnSpc>
              <a:spcBef>
                <a:spcPts val="0"/>
              </a:spcBef>
              <a:spcAft>
                <a:spcPts val="0"/>
              </a:spcAft>
            </a:pPr>
            <a:r>
              <a:rPr lang="en-US" sz="3000" b="1" dirty="0">
                <a:solidFill>
                  <a:srgbClr val="E9BD1F"/>
                </a:solidFill>
                <a:latin typeface="Calibri" panose="020F0502020204030204" pitchFamily="34" charset="0"/>
                <a:ea typeface="Calibri" panose="020F0502020204030204" pitchFamily="34" charset="0"/>
              </a:rPr>
              <a:t>C</a:t>
            </a:r>
            <a:endParaRPr lang="en-US" sz="3000" b="1" dirty="0">
              <a:latin typeface="Calibri" panose="020F0502020204030204" pitchFamily="34" charset="0"/>
              <a:ea typeface="Calibri" panose="020F0502020204030204" pitchFamily="34" charset="0"/>
            </a:endParaRPr>
          </a:p>
        </p:txBody>
      </p:sp>
      <p:sp>
        <p:nvSpPr>
          <p:cNvPr id="1045" name="Rectangle 1044">
            <a:extLst>
              <a:ext uri="{FF2B5EF4-FFF2-40B4-BE49-F238E27FC236}">
                <a16:creationId xmlns:a16="http://schemas.microsoft.com/office/drawing/2014/main" id="{A0281814-BA4B-49D5-BA22-EA8EDBD12CC2}"/>
              </a:ext>
            </a:extLst>
          </p:cNvPr>
          <p:cNvSpPr/>
          <p:nvPr/>
        </p:nvSpPr>
        <p:spPr>
          <a:xfrm>
            <a:off x="4796859" y="6266286"/>
            <a:ext cx="1587871" cy="261867"/>
          </a:xfrm>
          <a:prstGeom prst="rect">
            <a:avLst/>
          </a:prstGeom>
        </p:spPr>
        <p:txBody>
          <a:bodyPr wrap="none">
            <a:spAutoFit/>
          </a:bodyPr>
          <a:lstStyle/>
          <a:p>
            <a:pPr marL="652780" marR="0">
              <a:lnSpc>
                <a:spcPts val="1195"/>
              </a:lnSpc>
              <a:spcBef>
                <a:spcPts val="0"/>
              </a:spcBef>
              <a:spcAft>
                <a:spcPts val="0"/>
              </a:spcAft>
            </a:pPr>
            <a:r>
              <a:rPr lang="en-US" sz="1600" dirty="0">
                <a:solidFill>
                  <a:srgbClr val="E9BD1F"/>
                </a:solidFill>
                <a:latin typeface="Calibri" panose="020F0502020204030204" pitchFamily="34" charset="0"/>
                <a:ea typeface="Calibri" panose="020F0502020204030204" pitchFamily="34" charset="0"/>
              </a:rPr>
              <a:t>or better</a:t>
            </a:r>
            <a:endParaRPr lang="en-US" sz="1600" dirty="0">
              <a:latin typeface="Calibri" panose="020F0502020204030204" pitchFamily="34" charset="0"/>
              <a:ea typeface="Calibri" panose="020F0502020204030204" pitchFamily="34" charset="0"/>
            </a:endParaRPr>
          </a:p>
        </p:txBody>
      </p:sp>
      <p:sp>
        <p:nvSpPr>
          <p:cNvPr id="1049" name="TextBox 1048">
            <a:extLst>
              <a:ext uri="{FF2B5EF4-FFF2-40B4-BE49-F238E27FC236}">
                <a16:creationId xmlns:a16="http://schemas.microsoft.com/office/drawing/2014/main" id="{844FA38C-7E08-4CA5-92A4-A0CF2D58B33A}"/>
              </a:ext>
            </a:extLst>
          </p:cNvPr>
          <p:cNvSpPr txBox="1"/>
          <p:nvPr/>
        </p:nvSpPr>
        <p:spPr>
          <a:xfrm>
            <a:off x="6918730" y="388705"/>
            <a:ext cx="2080670" cy="5693866"/>
          </a:xfrm>
          <a:prstGeom prst="rect">
            <a:avLst/>
          </a:prstGeom>
          <a:noFill/>
        </p:spPr>
        <p:txBody>
          <a:bodyPr wrap="square" rtlCol="0">
            <a:spAutoFit/>
          </a:bodyPr>
          <a:lstStyle/>
          <a:p>
            <a:r>
              <a:rPr lang="en-US" sz="2400" dirty="0"/>
              <a:t>Values unique to UCF were entered into</a:t>
            </a:r>
          </a:p>
          <a:p>
            <a:r>
              <a:rPr lang="en-US" sz="2400" dirty="0">
                <a:solidFill>
                  <a:srgbClr val="FFC000"/>
                </a:solidFill>
              </a:rPr>
              <a:t>Lumen Learning Calculator</a:t>
            </a:r>
            <a:r>
              <a:rPr lang="en-US" sz="2400" dirty="0"/>
              <a:t>.  </a:t>
            </a:r>
          </a:p>
          <a:p>
            <a:endParaRPr lang="en-US" dirty="0"/>
          </a:p>
          <a:p>
            <a:r>
              <a:rPr lang="en-US" sz="2200" dirty="0"/>
              <a:t>Results based on Open Ed Group research, </a:t>
            </a:r>
          </a:p>
          <a:p>
            <a:r>
              <a:rPr lang="en-US" sz="2200" dirty="0"/>
              <a:t>which included over 40,000</a:t>
            </a:r>
          </a:p>
          <a:p>
            <a:r>
              <a:rPr lang="en-US" sz="2200" dirty="0"/>
              <a:t>students from 11 institutions.</a:t>
            </a:r>
          </a:p>
          <a:p>
            <a:endParaRPr lang="en-US" dirty="0"/>
          </a:p>
          <a:p>
            <a:r>
              <a:rPr lang="en-US" sz="1000" dirty="0"/>
              <a:t>https://analytics.lumenlearning.com/impact/</a:t>
            </a:r>
          </a:p>
        </p:txBody>
      </p:sp>
    </p:spTree>
    <p:extLst>
      <p:ext uri="{BB962C8B-B14F-4D97-AF65-F5344CB8AC3E}">
        <p14:creationId xmlns:p14="http://schemas.microsoft.com/office/powerpoint/2010/main" val="355694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311700" y="535657"/>
            <a:ext cx="8520600" cy="572700"/>
          </a:xfrm>
          <a:prstGeom prst="rect">
            <a:avLst/>
          </a:prstGeom>
        </p:spPr>
        <p:txBody>
          <a:bodyPr spcFirstLastPara="1" vert="horz" wrap="square" lIns="91425" tIns="91425" rIns="91425" bIns="91425" rtlCol="0" anchor="t" anchorCtr="0">
            <a:noAutofit/>
          </a:bodyPr>
          <a:lstStyle/>
          <a:p>
            <a:r>
              <a:rPr lang="en" sz="4000" dirty="0"/>
              <a:t>Outcomes – </a:t>
            </a:r>
            <a:r>
              <a:rPr lang="en-US" sz="4000" dirty="0"/>
              <a:t>Academic Performance</a:t>
            </a:r>
            <a:endParaRPr sz="4000" dirty="0"/>
          </a:p>
        </p:txBody>
      </p:sp>
      <p:sp>
        <p:nvSpPr>
          <p:cNvPr id="182" name="Google Shape;182;p33"/>
          <p:cNvSpPr txBox="1">
            <a:spLocks noGrp="1"/>
          </p:cNvSpPr>
          <p:nvPr>
            <p:ph type="body" idx="1"/>
          </p:nvPr>
        </p:nvSpPr>
        <p:spPr>
          <a:xfrm>
            <a:off x="228573" y="1427834"/>
            <a:ext cx="8520600" cy="2248239"/>
          </a:xfrm>
          <a:prstGeom prst="rect">
            <a:avLst/>
          </a:prstGeom>
        </p:spPr>
        <p:txBody>
          <a:bodyPr spcFirstLastPara="1" vert="horz" wrap="square" lIns="91425" tIns="91425" rIns="91425" bIns="91425" rtlCol="0" anchor="t" anchorCtr="0">
            <a:noAutofit/>
          </a:bodyPr>
          <a:lstStyle/>
          <a:p>
            <a:pPr marL="0" indent="0">
              <a:buNone/>
            </a:pPr>
            <a:r>
              <a:rPr lang="en" sz="2400" dirty="0">
                <a:solidFill>
                  <a:srgbClr val="FFC000"/>
                </a:solidFill>
                <a:latin typeface="Times New Roman"/>
                <a:ea typeface="Times New Roman"/>
                <a:cs typeface="Times New Roman"/>
                <a:sym typeface="Times New Roman"/>
              </a:rPr>
              <a:t>Method: Two semesters of pre-OER adoption (N=517) student data were compared to two semesters of post-OER adoption (N=471) data.</a:t>
            </a:r>
            <a:endParaRPr sz="2400" dirty="0">
              <a:solidFill>
                <a:srgbClr val="FFC000"/>
              </a:solidFill>
              <a:latin typeface="Times New Roman"/>
              <a:ea typeface="Times New Roman"/>
              <a:cs typeface="Times New Roman"/>
              <a:sym typeface="Times New Roman"/>
            </a:endParaRPr>
          </a:p>
          <a:p>
            <a:pPr marL="0" indent="0">
              <a:buNone/>
            </a:pPr>
            <a:endParaRPr sz="2400" dirty="0">
              <a:solidFill>
                <a:srgbClr val="FFC000"/>
              </a:solidFill>
              <a:latin typeface="Times New Roman"/>
              <a:ea typeface="Times New Roman"/>
              <a:cs typeface="Times New Roman"/>
              <a:sym typeface="Times New Roman"/>
            </a:endParaRPr>
          </a:p>
          <a:p>
            <a:pPr marL="0" indent="0">
              <a:buNone/>
            </a:pPr>
            <a:r>
              <a:rPr lang="en-US" sz="2400" dirty="0">
                <a:solidFill>
                  <a:srgbClr val="FFC000"/>
                </a:solidFill>
                <a:latin typeface="Times New Roman"/>
                <a:ea typeface="Times New Roman"/>
                <a:cs typeface="Times New Roman"/>
                <a:sym typeface="Times New Roman"/>
              </a:rPr>
              <a:t>Variables: drops during Drop/Add period; Pass rate; DFW rate; Course GPA.</a:t>
            </a:r>
            <a:endParaRPr lang="en" sz="2400" dirty="0">
              <a:solidFill>
                <a:srgbClr val="FFC000"/>
              </a:solidFill>
              <a:latin typeface="Times New Roman"/>
              <a:ea typeface="Times New Roman"/>
              <a:cs typeface="Times New Roman"/>
              <a:sym typeface="Times New Roman"/>
            </a:endParaRPr>
          </a:p>
          <a:p>
            <a:pPr marL="0" indent="0">
              <a:buNone/>
            </a:pPr>
            <a:endParaRPr lang="en" sz="2400" dirty="0">
              <a:solidFill>
                <a:srgbClr val="FFC000"/>
              </a:solidFill>
              <a:latin typeface="Times New Roman"/>
              <a:ea typeface="Times New Roman"/>
              <a:cs typeface="Times New Roman"/>
              <a:sym typeface="Times New Roman"/>
            </a:endParaRPr>
          </a:p>
          <a:p>
            <a:pPr marL="0" indent="0">
              <a:buNone/>
            </a:pPr>
            <a:r>
              <a:rPr lang="en" sz="2400" dirty="0">
                <a:solidFill>
                  <a:srgbClr val="FFC000"/>
                </a:solidFill>
                <a:latin typeface="Times New Roman"/>
                <a:ea typeface="Times New Roman"/>
                <a:cs typeface="Times New Roman"/>
                <a:sym typeface="Times New Roman"/>
              </a:rPr>
              <a:t>Findings: Quantitative analysis of student academic outcomes revealed no statistically significant differences between groups. </a:t>
            </a:r>
          </a:p>
          <a:p>
            <a:pPr marL="0" indent="0">
              <a:buNone/>
            </a:pPr>
            <a:endParaRPr lang="en" sz="2400" dirty="0">
              <a:solidFill>
                <a:srgbClr val="FFC000"/>
              </a:solidFill>
              <a:latin typeface="Times New Roman"/>
              <a:ea typeface="Times New Roman"/>
              <a:cs typeface="Times New Roman"/>
              <a:sym typeface="Times New Roman"/>
            </a:endParaRPr>
          </a:p>
          <a:p>
            <a:pPr marL="0" indent="0">
              <a:buNone/>
            </a:pPr>
            <a:r>
              <a:rPr lang="en" sz="2400" dirty="0">
                <a:solidFill>
                  <a:srgbClr val="FFC000"/>
                </a:solidFill>
                <a:latin typeface="Times New Roman"/>
                <a:ea typeface="Times New Roman"/>
                <a:cs typeface="Times New Roman"/>
                <a:sym typeface="Times New Roman"/>
              </a:rPr>
              <a:t>			    </a:t>
            </a:r>
            <a:r>
              <a:rPr lang="en-US" sz="2400" dirty="0">
                <a:solidFill>
                  <a:srgbClr val="FFC000"/>
                </a:solidFill>
                <a:latin typeface="Times New Roman"/>
                <a:ea typeface="Times New Roman"/>
                <a:cs typeface="Times New Roman"/>
                <a:sym typeface="Times New Roman"/>
              </a:rPr>
              <a:t>Pre-OER		   Post-OER</a:t>
            </a:r>
            <a:endParaRPr lang="en" sz="2400" dirty="0">
              <a:solidFill>
                <a:srgbClr val="FFC000"/>
              </a:solidFill>
              <a:latin typeface="Times New Roman"/>
              <a:ea typeface="Times New Roman"/>
              <a:cs typeface="Times New Roman"/>
              <a:sym typeface="Times New Roman"/>
            </a:endParaRPr>
          </a:p>
          <a:p>
            <a:pPr marL="0" indent="0">
              <a:buNone/>
            </a:pPr>
            <a:r>
              <a:rPr lang="en" sz="2400" dirty="0">
                <a:solidFill>
                  <a:srgbClr val="FFC000"/>
                </a:solidFill>
                <a:latin typeface="Times New Roman"/>
                <a:ea typeface="Times New Roman"/>
                <a:cs typeface="Times New Roman"/>
                <a:sym typeface="Times New Roman"/>
              </a:rPr>
              <a:t>Course GPA		  </a:t>
            </a:r>
            <a:r>
              <a:rPr lang="en-US" sz="2400" dirty="0">
                <a:solidFill>
                  <a:srgbClr val="FFC000"/>
                </a:solidFill>
                <a:latin typeface="Times New Roman"/>
                <a:ea typeface="Times New Roman"/>
                <a:cs typeface="Times New Roman"/>
                <a:sym typeface="Times New Roman"/>
              </a:rPr>
              <a:t>N   Mean  SD	  N   Mean  SD</a:t>
            </a:r>
            <a:endParaRPr lang="en" sz="2400" dirty="0">
              <a:solidFill>
                <a:srgbClr val="FFC000"/>
              </a:solidFill>
              <a:latin typeface="Times New Roman"/>
              <a:ea typeface="Times New Roman"/>
              <a:cs typeface="Times New Roman"/>
              <a:sym typeface="Times New Roman"/>
            </a:endParaRPr>
          </a:p>
          <a:p>
            <a:pPr marL="0" indent="0">
              <a:buNone/>
            </a:pPr>
            <a:r>
              <a:rPr lang="en" sz="2400" dirty="0">
                <a:solidFill>
                  <a:srgbClr val="FFC000"/>
                </a:solidFill>
                <a:latin typeface="Times New Roman"/>
                <a:ea typeface="Times New Roman"/>
                <a:cs typeface="Times New Roman"/>
                <a:sym typeface="Times New Roman"/>
              </a:rPr>
              <a:t> 			418   2.82   1.2	494   2.85   1.1	</a:t>
            </a:r>
            <a:endParaRPr sz="2400" dirty="0">
              <a:solidFill>
                <a:srgbClr val="FFC000"/>
              </a:solidFill>
              <a:latin typeface="Times New Roman"/>
              <a:ea typeface="Times New Roman"/>
              <a:cs typeface="Times New Roman"/>
              <a:sym typeface="Times New Roman"/>
            </a:endParaRPr>
          </a:p>
          <a:p>
            <a:pPr marL="0" indent="0">
              <a:lnSpc>
                <a:spcPct val="120000"/>
              </a:lnSpc>
              <a:buNone/>
            </a:pPr>
            <a:endParaRPr sz="1100" b="1" dirty="0">
              <a:solidFill>
                <a:schemeClr val="dk1"/>
              </a:solidFill>
              <a:highlight>
                <a:srgbClr val="FFFFFF"/>
              </a:highlight>
            </a:endParaRPr>
          </a:p>
          <a:p>
            <a:pPr marL="2286000" indent="457200">
              <a:lnSpc>
                <a:spcPct val="120000"/>
              </a:lnSpc>
              <a:buClr>
                <a:schemeClr val="dk1"/>
              </a:buClr>
              <a:buSzPts val="1100"/>
              <a:buNone/>
            </a:pPr>
            <a:endParaRPr sz="1100" b="1" dirty="0">
              <a:solidFill>
                <a:schemeClr val="dk1"/>
              </a:solidFill>
              <a:highlight>
                <a:srgbClr val="FFFFFF"/>
              </a:highlight>
            </a:endParaRPr>
          </a:p>
          <a:p>
            <a:pPr marL="0" indent="0">
              <a:buClr>
                <a:schemeClr val="dk1"/>
              </a:buClr>
              <a:buSzPts val="1100"/>
              <a:buNone/>
            </a:pPr>
            <a:r>
              <a:rPr lang="en" sz="1100" dirty="0">
                <a:solidFill>
                  <a:schemeClr val="dk1"/>
                </a:solidFill>
              </a:rPr>
              <a:t>          	  					   </a:t>
            </a:r>
            <a:r>
              <a:rPr lang="en" sz="1100" u="sng" dirty="0">
                <a:solidFill>
                  <a:schemeClr val="dk1"/>
                </a:solidFill>
              </a:rPr>
              <a:t>N</a:t>
            </a:r>
            <a:r>
              <a:rPr lang="en" sz="1100" dirty="0">
                <a:solidFill>
                  <a:schemeClr val="dk1"/>
                </a:solidFill>
              </a:rPr>
              <a:t>        </a:t>
            </a:r>
            <a:r>
              <a:rPr lang="en" sz="1100" u="sng" dirty="0">
                <a:solidFill>
                  <a:schemeClr val="dk1"/>
                </a:solidFill>
              </a:rPr>
              <a:t>Mean</a:t>
            </a:r>
            <a:r>
              <a:rPr lang="en" sz="1100" dirty="0">
                <a:solidFill>
                  <a:schemeClr val="dk1"/>
                </a:solidFill>
              </a:rPr>
              <a:t>	  </a:t>
            </a:r>
            <a:r>
              <a:rPr lang="en" sz="1100" u="sng" dirty="0">
                <a:solidFill>
                  <a:schemeClr val="dk1"/>
                </a:solidFill>
              </a:rPr>
              <a:t>SD</a:t>
            </a:r>
            <a:r>
              <a:rPr lang="en" sz="1100" dirty="0">
                <a:solidFill>
                  <a:schemeClr val="dk1"/>
                </a:solidFill>
              </a:rPr>
              <a:t>     	          	  </a:t>
            </a:r>
            <a:r>
              <a:rPr lang="en" sz="1100" u="sng" dirty="0">
                <a:solidFill>
                  <a:schemeClr val="dk1"/>
                </a:solidFill>
              </a:rPr>
              <a:t>N</a:t>
            </a:r>
            <a:r>
              <a:rPr lang="en" sz="1100" dirty="0">
                <a:solidFill>
                  <a:schemeClr val="dk1"/>
                </a:solidFill>
              </a:rPr>
              <a:t>       </a:t>
            </a:r>
            <a:r>
              <a:rPr lang="en" sz="1100" u="sng" dirty="0">
                <a:solidFill>
                  <a:schemeClr val="dk1"/>
                </a:solidFill>
              </a:rPr>
              <a:t>Mean</a:t>
            </a:r>
            <a:r>
              <a:rPr lang="en" sz="1100" dirty="0">
                <a:solidFill>
                  <a:schemeClr val="dk1"/>
                </a:solidFill>
              </a:rPr>
              <a:t>	  </a:t>
            </a:r>
            <a:r>
              <a:rPr lang="en" sz="1100" u="sng" dirty="0">
                <a:solidFill>
                  <a:schemeClr val="dk1"/>
                </a:solidFill>
              </a:rPr>
              <a:t>SD</a:t>
            </a:r>
            <a:r>
              <a:rPr lang="en" sz="1100" dirty="0">
                <a:solidFill>
                  <a:schemeClr val="dk1"/>
                </a:solidFill>
              </a:rPr>
              <a:t>  </a:t>
            </a:r>
            <a:endParaRPr sz="1100" dirty="0">
              <a:solidFill>
                <a:schemeClr val="dk1"/>
              </a:solidFill>
            </a:endParaRPr>
          </a:p>
          <a:p>
            <a:pPr marL="0" indent="0">
              <a:buClr>
                <a:schemeClr val="dk1"/>
              </a:buClr>
              <a:buSzPts val="1100"/>
              <a:buNone/>
            </a:pPr>
            <a:r>
              <a:rPr lang="en" sz="1100" dirty="0">
                <a:solidFill>
                  <a:schemeClr val="dk1"/>
                </a:solidFill>
              </a:rPr>
              <a:t>Course GPA					494   	  2.85     1.1     	          	418  	2.82       1.2</a:t>
            </a:r>
            <a:endParaRPr sz="1100" dirty="0">
              <a:solidFill>
                <a:schemeClr val="dk1"/>
              </a:solidFill>
            </a:endParaRPr>
          </a:p>
          <a:p>
            <a:pPr marL="0" indent="0">
              <a:spcBef>
                <a:spcPts val="1600"/>
              </a:spcBef>
              <a:spcAft>
                <a:spcPts val="1600"/>
              </a:spcAft>
              <a:buNone/>
            </a:pPr>
            <a:endParaRPr dirty="0"/>
          </a:p>
        </p:txBody>
      </p:sp>
    </p:spTree>
    <p:extLst>
      <p:ext uri="{BB962C8B-B14F-4D97-AF65-F5344CB8AC3E}">
        <p14:creationId xmlns:p14="http://schemas.microsoft.com/office/powerpoint/2010/main" val="199968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C134-4C25-444D-BC46-8B9697974069}"/>
              </a:ext>
            </a:extLst>
          </p:cNvPr>
          <p:cNvSpPr>
            <a:spLocks noGrp="1"/>
          </p:cNvSpPr>
          <p:nvPr>
            <p:ph type="title"/>
          </p:nvPr>
        </p:nvSpPr>
        <p:spPr/>
        <p:txBody>
          <a:bodyPr/>
          <a:lstStyle/>
          <a:p>
            <a:r>
              <a:rPr lang="en-US" dirty="0"/>
              <a:t>Since Spring 2016…</a:t>
            </a:r>
          </a:p>
        </p:txBody>
      </p:sp>
      <p:sp>
        <p:nvSpPr>
          <p:cNvPr id="3" name="Content Placeholder 2">
            <a:extLst>
              <a:ext uri="{FF2B5EF4-FFF2-40B4-BE49-F238E27FC236}">
                <a16:creationId xmlns:a16="http://schemas.microsoft.com/office/drawing/2014/main" id="{3AE2FC98-9D0E-4331-8307-48316A148772}"/>
              </a:ext>
            </a:extLst>
          </p:cNvPr>
          <p:cNvSpPr>
            <a:spLocks noGrp="1"/>
          </p:cNvSpPr>
          <p:nvPr>
            <p:ph idx="1"/>
          </p:nvPr>
        </p:nvSpPr>
        <p:spPr/>
        <p:txBody>
          <a:bodyPr>
            <a:normAutofit/>
          </a:bodyPr>
          <a:lstStyle/>
          <a:p>
            <a:pPr marL="0" indent="0" algn="ctr">
              <a:buNone/>
            </a:pPr>
            <a:r>
              <a:rPr lang="en-US" sz="3600" dirty="0">
                <a:solidFill>
                  <a:srgbClr val="FFC000"/>
                </a:solidFill>
              </a:rPr>
              <a:t>122 unique faculty </a:t>
            </a:r>
            <a:r>
              <a:rPr lang="en-US" sz="3600" dirty="0"/>
              <a:t>teaching </a:t>
            </a:r>
            <a:br>
              <a:rPr lang="en-US" sz="3600" dirty="0"/>
            </a:br>
            <a:r>
              <a:rPr lang="en-US" sz="3600" dirty="0">
                <a:solidFill>
                  <a:srgbClr val="FFC000"/>
                </a:solidFill>
              </a:rPr>
              <a:t>274 sections</a:t>
            </a:r>
            <a:r>
              <a:rPr lang="en-US" sz="3600" dirty="0"/>
              <a:t> have reached </a:t>
            </a:r>
            <a:br>
              <a:rPr lang="en-US" sz="3600" dirty="0"/>
            </a:br>
            <a:r>
              <a:rPr lang="en-US" sz="3600" dirty="0">
                <a:solidFill>
                  <a:srgbClr val="FFC000"/>
                </a:solidFill>
              </a:rPr>
              <a:t>12,314 students</a:t>
            </a:r>
            <a:r>
              <a:rPr lang="en-US" sz="3600" dirty="0"/>
              <a:t>, potentially saving them </a:t>
            </a:r>
            <a:r>
              <a:rPr lang="en-US" sz="4500" b="1" dirty="0">
                <a:solidFill>
                  <a:srgbClr val="FFC000"/>
                </a:solidFill>
              </a:rPr>
              <a:t>$1,050,172.*</a:t>
            </a:r>
          </a:p>
          <a:p>
            <a:pPr marL="0" indent="0">
              <a:buNone/>
            </a:pPr>
            <a:endParaRPr lang="en-US" dirty="0"/>
          </a:p>
          <a:p>
            <a:pPr marL="0" indent="0">
              <a:buNone/>
            </a:pPr>
            <a:r>
              <a:rPr lang="en-US" dirty="0" err="1"/>
              <a:t>Avg</a:t>
            </a:r>
            <a:r>
              <a:rPr lang="en-US" dirty="0"/>
              <a:t> cost of text transitioned: $73.</a:t>
            </a:r>
          </a:p>
          <a:p>
            <a:pPr marL="0" indent="0">
              <a:buNone/>
            </a:pPr>
            <a:endParaRPr lang="en-US" sz="1800" dirty="0"/>
          </a:p>
          <a:p>
            <a:pPr marL="0" indent="0">
              <a:buNone/>
            </a:pPr>
            <a:r>
              <a:rPr lang="en-US" sz="1800" dirty="0"/>
              <a:t>*Savings based on number of students enrolled in section by cost of a new textbook.</a:t>
            </a:r>
          </a:p>
        </p:txBody>
      </p:sp>
    </p:spTree>
    <p:extLst>
      <p:ext uri="{BB962C8B-B14F-4D97-AF65-F5344CB8AC3E}">
        <p14:creationId xmlns:p14="http://schemas.microsoft.com/office/powerpoint/2010/main" val="266115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raphic depicting savings by type of adoption:  library sourced textbooks account for almost 50% of savings and using existing OER, like OpenStax, the other 50%. " title="Donut graphic">
            <a:extLst>
              <a:ext uri="{FF2B5EF4-FFF2-40B4-BE49-F238E27FC236}">
                <a16:creationId xmlns:a16="http://schemas.microsoft.com/office/drawing/2014/main" id="{6095A170-133A-4860-BFF2-7A45BD727436}"/>
              </a:ext>
            </a:extLst>
          </p:cNvPr>
          <p:cNvSpPr>
            <a:spLocks noGrp="1"/>
          </p:cNvSpPr>
          <p:nvPr>
            <p:ph type="title"/>
          </p:nvPr>
        </p:nvSpPr>
        <p:spPr/>
        <p:txBody>
          <a:bodyPr/>
          <a:lstStyle/>
          <a:p>
            <a:r>
              <a:rPr lang="en-US" dirty="0"/>
              <a:t>Savings by type of adoption</a:t>
            </a:r>
          </a:p>
        </p:txBody>
      </p:sp>
      <mc:AlternateContent xmlns:mc="http://schemas.openxmlformats.org/markup-compatibility/2006" xmlns:cx1="http://schemas.microsoft.com/office/drawing/2015/9/8/chartex">
        <mc:Choice Requires="cx1">
          <p:graphicFrame>
            <p:nvGraphicFramePr>
              <p:cNvPr id="6" name="Content Placeholder 5" descr="Of the three models pursued at UCF, total savings tops $1 million; of that, library sourced materials account for almost half of savings." title="Savings by type of adoption">
                <a:extLst>
                  <a:ext uri="{FF2B5EF4-FFF2-40B4-BE49-F238E27FC236}">
                    <a16:creationId xmlns:a16="http://schemas.microsoft.com/office/drawing/2014/main" id="{2E5F238F-84FB-4853-99F4-BC2E731E523C}"/>
                  </a:ext>
                </a:extLst>
              </p:cNvPr>
              <p:cNvGraphicFramePr>
                <a:graphicFrameLocks noGrp="1"/>
              </p:cNvGraphicFramePr>
              <p:nvPr>
                <p:ph idx="1"/>
                <p:extLst/>
              </p:nvPr>
            </p:nvGraphicFramePr>
            <p:xfrm>
              <a:off x="628650" y="1524000"/>
              <a:ext cx="7886700" cy="496887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ontent Placeholder 5" descr="Of the three models pursued at UCF, total savings tops $1 million; of that, library sourced materials account for almost half of savings." title="Savings by type of adoption">
                <a:extLst>
                  <a:ext uri="{FF2B5EF4-FFF2-40B4-BE49-F238E27FC236}">
                    <a16:creationId xmlns:a16="http://schemas.microsoft.com/office/drawing/2014/main" id="{2E5F238F-84FB-4853-99F4-BC2E731E523C}"/>
                  </a:ext>
                </a:extLst>
              </p:cNvPr>
              <p:cNvPicPr>
                <a:picLocks noGrp="1" noRot="1" noChangeAspect="1" noMove="1" noResize="1" noEditPoints="1" noAdjustHandles="1" noChangeArrowheads="1" noChangeShapeType="1"/>
              </p:cNvPicPr>
              <p:nvPr/>
            </p:nvPicPr>
            <p:blipFill>
              <a:blip r:embed="rId3"/>
              <a:stretch>
                <a:fillRect/>
              </a:stretch>
            </p:blipFill>
            <p:spPr>
              <a:xfrm>
                <a:off x="628650" y="1524000"/>
                <a:ext cx="7886700" cy="4968874"/>
              </a:xfrm>
              <a:prstGeom prst="rect">
                <a:avLst/>
              </a:prstGeom>
            </p:spPr>
          </p:pic>
        </mc:Fallback>
      </mc:AlternateContent>
    </p:spTree>
    <p:extLst>
      <p:ext uri="{BB962C8B-B14F-4D97-AF65-F5344CB8AC3E}">
        <p14:creationId xmlns:p14="http://schemas.microsoft.com/office/powerpoint/2010/main" val="1242051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bar chart showing how adoptions have increased over time, and that most savings in the last semester were due to use of library-sourced textbooks." title="Savings by semester and type of adoption">
            <a:extLst>
              <a:ext uri="{FF2B5EF4-FFF2-40B4-BE49-F238E27FC236}">
                <a16:creationId xmlns:a16="http://schemas.microsoft.com/office/drawing/2014/main" id="{6095A170-133A-4860-BFF2-7A45BD727436}"/>
              </a:ext>
            </a:extLst>
          </p:cNvPr>
          <p:cNvSpPr>
            <a:spLocks noGrp="1"/>
          </p:cNvSpPr>
          <p:nvPr>
            <p:ph type="title"/>
          </p:nvPr>
        </p:nvSpPr>
        <p:spPr/>
        <p:txBody>
          <a:bodyPr/>
          <a:lstStyle/>
          <a:p>
            <a:r>
              <a:rPr lang="en-US" dirty="0"/>
              <a:t>Savings by semester and type of adoption</a:t>
            </a:r>
          </a:p>
        </p:txBody>
      </p:sp>
      <p:graphicFrame>
        <p:nvGraphicFramePr>
          <p:cNvPr id="4" name="Content Placeholder 3" descr="Chart showing savings by type of adoption over past three years and by semester.  Library sourced materials are increasingly making up the largest part of savings. " title="Savings by semester and type of adoption">
            <a:extLst>
              <a:ext uri="{FF2B5EF4-FFF2-40B4-BE49-F238E27FC236}">
                <a16:creationId xmlns:a16="http://schemas.microsoft.com/office/drawing/2014/main" id="{780CED8D-5226-4CC9-804D-D9A419FA8B41}"/>
              </a:ext>
            </a:extLst>
          </p:cNvPr>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31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D14E-1F44-453D-8D84-B7BB7CCF0308}"/>
              </a:ext>
            </a:extLst>
          </p:cNvPr>
          <p:cNvSpPr>
            <a:spLocks noGrp="1"/>
          </p:cNvSpPr>
          <p:nvPr>
            <p:ph type="title"/>
          </p:nvPr>
        </p:nvSpPr>
        <p:spPr/>
        <p:txBody>
          <a:bodyPr/>
          <a:lstStyle/>
          <a:p>
            <a:r>
              <a:rPr lang="en-US" dirty="0"/>
              <a:t>How this was accomplished</a:t>
            </a:r>
          </a:p>
        </p:txBody>
      </p:sp>
      <p:sp>
        <p:nvSpPr>
          <p:cNvPr id="3" name="Text Placeholder 2">
            <a:extLst>
              <a:ext uri="{FF2B5EF4-FFF2-40B4-BE49-F238E27FC236}">
                <a16:creationId xmlns:a16="http://schemas.microsoft.com/office/drawing/2014/main" id="{05EEB572-A6F0-4459-AC46-52EDBED7F582}"/>
              </a:ext>
            </a:extLst>
          </p:cNvPr>
          <p:cNvSpPr>
            <a:spLocks noGrp="1"/>
          </p:cNvSpPr>
          <p:nvPr>
            <p:ph type="body" idx="1"/>
          </p:nvPr>
        </p:nvSpPr>
        <p:spPr>
          <a:xfrm>
            <a:off x="646511" y="1681163"/>
            <a:ext cx="3868340" cy="574675"/>
          </a:xfrm>
        </p:spPr>
        <p:txBody>
          <a:bodyPr>
            <a:normAutofit/>
          </a:bodyPr>
          <a:lstStyle/>
          <a:p>
            <a:pPr algn="ctr"/>
            <a:r>
              <a:rPr lang="en-US" sz="2600" dirty="0">
                <a:solidFill>
                  <a:srgbClr val="FFC000"/>
                </a:solidFill>
              </a:rPr>
              <a:t>Internal (library) depts</a:t>
            </a:r>
          </a:p>
        </p:txBody>
      </p:sp>
      <p:sp>
        <p:nvSpPr>
          <p:cNvPr id="4" name="Content Placeholder 3">
            <a:extLst>
              <a:ext uri="{FF2B5EF4-FFF2-40B4-BE49-F238E27FC236}">
                <a16:creationId xmlns:a16="http://schemas.microsoft.com/office/drawing/2014/main" id="{AC119130-3CFE-49C9-A20C-BF0B89BEDB67}"/>
              </a:ext>
            </a:extLst>
          </p:cNvPr>
          <p:cNvSpPr>
            <a:spLocks noGrp="1"/>
          </p:cNvSpPr>
          <p:nvPr>
            <p:ph sz="half" idx="2"/>
          </p:nvPr>
        </p:nvSpPr>
        <p:spPr>
          <a:xfrm>
            <a:off x="629842" y="2505075"/>
            <a:ext cx="3766667" cy="3684588"/>
          </a:xfrm>
        </p:spPr>
        <p:txBody>
          <a:bodyPr>
            <a:normAutofit fontScale="92500" lnSpcReduction="10000"/>
          </a:bodyPr>
          <a:lstStyle/>
          <a:p>
            <a:r>
              <a:rPr lang="en-US" dirty="0"/>
              <a:t>Acquisitions</a:t>
            </a:r>
          </a:p>
          <a:p>
            <a:r>
              <a:rPr lang="en-US" dirty="0"/>
              <a:t>Collection development</a:t>
            </a:r>
          </a:p>
          <a:p>
            <a:r>
              <a:rPr lang="en-US" dirty="0"/>
              <a:t>RIS (SLs)</a:t>
            </a:r>
          </a:p>
          <a:p>
            <a:r>
              <a:rPr lang="en-US" dirty="0"/>
              <a:t>T&amp;E (Engagement)</a:t>
            </a:r>
          </a:p>
          <a:p>
            <a:r>
              <a:rPr lang="en-US" dirty="0"/>
              <a:t>Circulation (Reserves)</a:t>
            </a:r>
          </a:p>
          <a:p>
            <a:r>
              <a:rPr lang="en-US" dirty="0" err="1"/>
              <a:t>Schol</a:t>
            </a:r>
            <a:r>
              <a:rPr lang="en-US" dirty="0"/>
              <a:t> Communication</a:t>
            </a:r>
          </a:p>
          <a:p>
            <a:r>
              <a:rPr lang="en-US" dirty="0"/>
              <a:t>Library Administration</a:t>
            </a:r>
          </a:p>
        </p:txBody>
      </p:sp>
      <p:sp>
        <p:nvSpPr>
          <p:cNvPr id="5" name="Text Placeholder 4">
            <a:extLst>
              <a:ext uri="{FF2B5EF4-FFF2-40B4-BE49-F238E27FC236}">
                <a16:creationId xmlns:a16="http://schemas.microsoft.com/office/drawing/2014/main" id="{01252AD0-20EC-4193-9374-E7D8DC44BA74}"/>
              </a:ext>
            </a:extLst>
          </p:cNvPr>
          <p:cNvSpPr>
            <a:spLocks noGrp="1"/>
          </p:cNvSpPr>
          <p:nvPr>
            <p:ph type="body" sz="quarter" idx="3"/>
          </p:nvPr>
        </p:nvSpPr>
        <p:spPr>
          <a:xfrm>
            <a:off x="4610098" y="1699924"/>
            <a:ext cx="3887391" cy="574676"/>
          </a:xfrm>
        </p:spPr>
        <p:txBody>
          <a:bodyPr>
            <a:normAutofit/>
          </a:bodyPr>
          <a:lstStyle/>
          <a:p>
            <a:pPr algn="ctr"/>
            <a:r>
              <a:rPr lang="en-US" sz="2600" dirty="0">
                <a:solidFill>
                  <a:srgbClr val="FFC000"/>
                </a:solidFill>
              </a:rPr>
              <a:t>External partners</a:t>
            </a:r>
          </a:p>
        </p:txBody>
      </p:sp>
      <p:sp>
        <p:nvSpPr>
          <p:cNvPr id="6" name="Content Placeholder 5">
            <a:extLst>
              <a:ext uri="{FF2B5EF4-FFF2-40B4-BE49-F238E27FC236}">
                <a16:creationId xmlns:a16="http://schemas.microsoft.com/office/drawing/2014/main" id="{C7BDA177-3938-4EB6-B44A-FDA145B2C755}"/>
              </a:ext>
            </a:extLst>
          </p:cNvPr>
          <p:cNvSpPr>
            <a:spLocks noGrp="1"/>
          </p:cNvSpPr>
          <p:nvPr>
            <p:ph sz="quarter" idx="4"/>
          </p:nvPr>
        </p:nvSpPr>
        <p:spPr/>
        <p:txBody>
          <a:bodyPr>
            <a:normAutofit fontScale="92500" lnSpcReduction="10000"/>
          </a:bodyPr>
          <a:lstStyle/>
          <a:p>
            <a:r>
              <a:rPr lang="en-US" dirty="0"/>
              <a:t>Instructional designers</a:t>
            </a:r>
          </a:p>
          <a:p>
            <a:r>
              <a:rPr lang="en-US" dirty="0"/>
              <a:t>Faculty development center</a:t>
            </a:r>
          </a:p>
          <a:p>
            <a:r>
              <a:rPr lang="en-US" dirty="0"/>
              <a:t>Student Gov’t </a:t>
            </a:r>
            <a:r>
              <a:rPr lang="en-US" dirty="0" err="1"/>
              <a:t>Assoc</a:t>
            </a:r>
            <a:r>
              <a:rPr lang="en-US" dirty="0"/>
              <a:t> </a:t>
            </a:r>
          </a:p>
          <a:p>
            <a:r>
              <a:rPr lang="en-US" dirty="0"/>
              <a:t>Faculty Senate</a:t>
            </a:r>
          </a:p>
          <a:p>
            <a:r>
              <a:rPr lang="en-US" dirty="0" err="1"/>
              <a:t>Inst’l</a:t>
            </a:r>
            <a:r>
              <a:rPr lang="en-US" dirty="0"/>
              <a:t> Effectiveness</a:t>
            </a:r>
          </a:p>
          <a:p>
            <a:r>
              <a:rPr lang="en-US" dirty="0"/>
              <a:t>Business Services</a:t>
            </a:r>
          </a:p>
          <a:p>
            <a:r>
              <a:rPr lang="en-US" dirty="0"/>
              <a:t>FACULTY</a:t>
            </a:r>
          </a:p>
          <a:p>
            <a:endParaRPr lang="en-US" dirty="0"/>
          </a:p>
        </p:txBody>
      </p:sp>
    </p:spTree>
    <p:extLst>
      <p:ext uri="{BB962C8B-B14F-4D97-AF65-F5344CB8AC3E}">
        <p14:creationId xmlns:p14="http://schemas.microsoft.com/office/powerpoint/2010/main" val="28631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0004-D1F2-432D-9959-76CE33A8E91D}"/>
              </a:ext>
            </a:extLst>
          </p:cNvPr>
          <p:cNvSpPr>
            <a:spLocks noGrp="1"/>
          </p:cNvSpPr>
          <p:nvPr>
            <p:ph type="title"/>
          </p:nvPr>
        </p:nvSpPr>
        <p:spPr/>
        <p:txBody>
          <a:bodyPr/>
          <a:lstStyle/>
          <a:p>
            <a:r>
              <a:rPr lang="en-US" dirty="0"/>
              <a:t>How this was communicated</a:t>
            </a:r>
          </a:p>
        </p:txBody>
      </p:sp>
      <p:sp>
        <p:nvSpPr>
          <p:cNvPr id="3" name="Content Placeholder 2">
            <a:extLst>
              <a:ext uri="{FF2B5EF4-FFF2-40B4-BE49-F238E27FC236}">
                <a16:creationId xmlns:a16="http://schemas.microsoft.com/office/drawing/2014/main" id="{5815BC11-98AC-4DE2-A40D-EA613E8B2837}"/>
              </a:ext>
            </a:extLst>
          </p:cNvPr>
          <p:cNvSpPr>
            <a:spLocks noGrp="1"/>
          </p:cNvSpPr>
          <p:nvPr>
            <p:ph idx="1"/>
          </p:nvPr>
        </p:nvSpPr>
        <p:spPr>
          <a:xfrm>
            <a:off x="480291" y="1917988"/>
            <a:ext cx="8248073" cy="4574886"/>
          </a:xfrm>
        </p:spPr>
        <p:txBody>
          <a:bodyPr>
            <a:normAutofit/>
          </a:bodyPr>
          <a:lstStyle/>
          <a:p>
            <a:r>
              <a:rPr lang="en-US" sz="3000" dirty="0"/>
              <a:t>Metrics sent to IE for state performance funding report</a:t>
            </a:r>
          </a:p>
          <a:p>
            <a:r>
              <a:rPr lang="en-US" sz="3000" dirty="0"/>
              <a:t>Metrics sent to Provost for report to FL DOE / legislative mandate</a:t>
            </a:r>
          </a:p>
          <a:p>
            <a:r>
              <a:rPr lang="en-US" sz="3000" dirty="0"/>
              <a:t>Institutional and faculty newsletters</a:t>
            </a:r>
          </a:p>
          <a:p>
            <a:r>
              <a:rPr lang="en-US" sz="3000" dirty="0"/>
              <a:t>Reports to </a:t>
            </a:r>
            <a:r>
              <a:rPr lang="en-US" sz="3000" dirty="0" err="1"/>
              <a:t>Univ</a:t>
            </a:r>
            <a:r>
              <a:rPr lang="en-US" sz="3000" dirty="0"/>
              <a:t> Admins (Pres to BOG)</a:t>
            </a:r>
          </a:p>
          <a:p>
            <a:r>
              <a:rPr lang="en-US" sz="3000" dirty="0"/>
              <a:t>Presentations to faculty, advisors, students, advisory boards, other campus partners</a:t>
            </a:r>
          </a:p>
          <a:p>
            <a:r>
              <a:rPr lang="en-US" sz="3000" dirty="0"/>
              <a:t>Student Success Investment Model committee</a:t>
            </a:r>
          </a:p>
        </p:txBody>
      </p:sp>
    </p:spTree>
    <p:extLst>
      <p:ext uri="{BB962C8B-B14F-4D97-AF65-F5344CB8AC3E}">
        <p14:creationId xmlns:p14="http://schemas.microsoft.com/office/powerpoint/2010/main" val="261798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9AA9-2372-44D6-BE8E-694F4A9AFDBA}"/>
              </a:ext>
            </a:extLst>
          </p:cNvPr>
          <p:cNvSpPr>
            <a:spLocks noGrp="1"/>
          </p:cNvSpPr>
          <p:nvPr>
            <p:ph type="title"/>
          </p:nvPr>
        </p:nvSpPr>
        <p:spPr/>
        <p:txBody>
          <a:bodyPr/>
          <a:lstStyle/>
          <a:p>
            <a:r>
              <a:rPr lang="en-US" dirty="0"/>
              <a:t>Outcomes and interest to date</a:t>
            </a:r>
          </a:p>
        </p:txBody>
      </p:sp>
      <p:sp>
        <p:nvSpPr>
          <p:cNvPr id="3" name="Content Placeholder 2">
            <a:extLst>
              <a:ext uri="{FF2B5EF4-FFF2-40B4-BE49-F238E27FC236}">
                <a16:creationId xmlns:a16="http://schemas.microsoft.com/office/drawing/2014/main" id="{8F86B291-D2F6-431C-8D65-45155B7BE3BC}"/>
              </a:ext>
            </a:extLst>
          </p:cNvPr>
          <p:cNvSpPr>
            <a:spLocks noGrp="1"/>
          </p:cNvSpPr>
          <p:nvPr>
            <p:ph idx="1"/>
          </p:nvPr>
        </p:nvSpPr>
        <p:spPr/>
        <p:txBody>
          <a:bodyPr>
            <a:normAutofit lnSpcReduction="10000"/>
          </a:bodyPr>
          <a:lstStyle/>
          <a:p>
            <a:pPr marL="419100" indent="-342900">
              <a:buSzPts val="2400"/>
            </a:pPr>
            <a:r>
              <a:rPr lang="en-US" dirty="0"/>
              <a:t>Requests from </a:t>
            </a:r>
            <a:r>
              <a:rPr lang="en-US" dirty="0" err="1"/>
              <a:t>Univ</a:t>
            </a:r>
            <a:r>
              <a:rPr lang="en-US" dirty="0"/>
              <a:t> Admins for reports</a:t>
            </a:r>
          </a:p>
          <a:p>
            <a:pPr marL="419100" indent="-342900">
              <a:buSzPts val="2400"/>
            </a:pPr>
            <a:r>
              <a:rPr lang="en-US" dirty="0">
                <a:solidFill>
                  <a:srgbClr val="FFC000"/>
                </a:solidFill>
              </a:rPr>
              <a:t>Provost-funded library position dedicated to textbook affordability and student success</a:t>
            </a:r>
          </a:p>
          <a:p>
            <a:pPr marL="419100" indent="-342900">
              <a:buSzPts val="2400"/>
            </a:pPr>
            <a:r>
              <a:rPr lang="en-US" dirty="0"/>
              <a:t>Faculty Senate action</a:t>
            </a:r>
          </a:p>
          <a:p>
            <a:pPr marL="419100" indent="-342900">
              <a:buSzPts val="2400"/>
            </a:pPr>
            <a:r>
              <a:rPr lang="en-US" dirty="0"/>
              <a:t>Collaboration with </a:t>
            </a:r>
            <a:r>
              <a:rPr lang="en-US" dirty="0" err="1"/>
              <a:t>add’l</a:t>
            </a:r>
            <a:r>
              <a:rPr lang="en-US" dirty="0"/>
              <a:t> campus partners</a:t>
            </a:r>
          </a:p>
          <a:p>
            <a:pPr marL="419100" indent="-342900">
              <a:buSzPts val="2400"/>
            </a:pPr>
            <a:r>
              <a:rPr lang="en-US" dirty="0"/>
              <a:t>Faculty Center - GEP “refresh”</a:t>
            </a:r>
          </a:p>
          <a:p>
            <a:pPr marL="419100" indent="-342900">
              <a:buSzPts val="2400"/>
            </a:pPr>
            <a:r>
              <a:rPr lang="en-US" dirty="0"/>
              <a:t>SGA-provided funding to purchase textbooks</a:t>
            </a:r>
          </a:p>
          <a:p>
            <a:pPr marL="419100" indent="-342900">
              <a:buSzPts val="2400"/>
            </a:pPr>
            <a:r>
              <a:rPr lang="en-US" dirty="0"/>
              <a:t>Research planned and in process</a:t>
            </a:r>
          </a:p>
          <a:p>
            <a:pPr marL="419100" indent="-342900">
              <a:buSzPts val="2400"/>
            </a:pPr>
            <a:r>
              <a:rPr lang="en-US" dirty="0"/>
              <a:t>Working with Provost’s Office and others</a:t>
            </a:r>
          </a:p>
          <a:p>
            <a:endParaRPr lang="en-US" dirty="0"/>
          </a:p>
        </p:txBody>
      </p:sp>
    </p:spTree>
    <p:extLst>
      <p:ext uri="{BB962C8B-B14F-4D97-AF65-F5344CB8AC3E}">
        <p14:creationId xmlns:p14="http://schemas.microsoft.com/office/powerpoint/2010/main" val="3588759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581" y="365126"/>
            <a:ext cx="5363153" cy="3833387"/>
          </a:xfrm>
        </p:spPr>
        <p:txBody>
          <a:bodyPr anchor="t">
            <a:normAutofit/>
          </a:bodyPr>
          <a:lstStyle/>
          <a:p>
            <a:r>
              <a:rPr lang="en-US" b="1" dirty="0">
                <a:latin typeface="Helvetica" charset="0"/>
                <a:ea typeface="Helvetica" charset="0"/>
                <a:cs typeface="Helvetica" charset="0"/>
              </a:rPr>
              <a:t>Textbooks </a:t>
            </a:r>
            <a:r>
              <a:rPr lang="en-US" b="1" dirty="0">
                <a:solidFill>
                  <a:schemeClr val="accent4"/>
                </a:solidFill>
                <a:latin typeface="Helvetica" charset="0"/>
                <a:ea typeface="Helvetica" charset="0"/>
                <a:cs typeface="Helvetica" charset="0"/>
              </a:rPr>
              <a:t>cost</a:t>
            </a:r>
            <a:r>
              <a:rPr lang="en-US" b="1" dirty="0">
                <a:latin typeface="Helvetica" charset="0"/>
                <a:ea typeface="Helvetica" charset="0"/>
                <a:cs typeface="Helvetica" charset="0"/>
              </a:rPr>
              <a:t>…. sometimes a lot.</a:t>
            </a:r>
            <a:br>
              <a:rPr lang="en-US" b="1" dirty="0">
                <a:latin typeface="Helvetica" charset="0"/>
                <a:ea typeface="Helvetica" charset="0"/>
                <a:cs typeface="Helvetica" charset="0"/>
              </a:rPr>
            </a:br>
            <a:r>
              <a:rPr lang="en-US" b="1" dirty="0">
                <a:latin typeface="Helvetica" charset="0"/>
                <a:ea typeface="Helvetica" charset="0"/>
                <a:cs typeface="Helvetica" charset="0"/>
              </a:rPr>
              <a:t>The problem and the promise.</a:t>
            </a:r>
          </a:p>
        </p:txBody>
      </p:sp>
    </p:spTree>
    <p:extLst>
      <p:ext uri="{BB962C8B-B14F-4D97-AF65-F5344CB8AC3E}">
        <p14:creationId xmlns:p14="http://schemas.microsoft.com/office/powerpoint/2010/main" val="1727127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968CD-B48B-46F3-A0BC-84B2BE1167C5}"/>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9C57FDB8-8827-4EAE-98A9-98AD401C49DA}"/>
              </a:ext>
            </a:extLst>
          </p:cNvPr>
          <p:cNvSpPr>
            <a:spLocks noGrp="1"/>
          </p:cNvSpPr>
          <p:nvPr>
            <p:ph idx="1"/>
          </p:nvPr>
        </p:nvSpPr>
        <p:spPr>
          <a:xfrm>
            <a:off x="628650" y="1690689"/>
            <a:ext cx="7886700" cy="4968873"/>
          </a:xfrm>
        </p:spPr>
        <p:txBody>
          <a:bodyPr>
            <a:normAutofit fontScale="92500" lnSpcReduction="20000"/>
          </a:bodyPr>
          <a:lstStyle/>
          <a:p>
            <a:r>
              <a:rPr lang="en-US" sz="3000" dirty="0">
                <a:solidFill>
                  <a:srgbClr val="FFC000"/>
                </a:solidFill>
              </a:rPr>
              <a:t>Plan</a:t>
            </a:r>
          </a:p>
          <a:p>
            <a:pPr lvl="1"/>
            <a:r>
              <a:rPr lang="en-US" sz="2600" dirty="0"/>
              <a:t>Scan state performance funding / legislation</a:t>
            </a:r>
          </a:p>
          <a:p>
            <a:pPr lvl="1"/>
            <a:r>
              <a:rPr lang="en-US" sz="2600" dirty="0"/>
              <a:t>Review institutional strategic plan</a:t>
            </a:r>
          </a:p>
          <a:p>
            <a:pPr lvl="1"/>
            <a:r>
              <a:rPr lang="en-US" sz="2600" dirty="0"/>
              <a:t>Determine how to support in measurable ways</a:t>
            </a:r>
          </a:p>
          <a:p>
            <a:pPr lvl="1"/>
            <a:r>
              <a:rPr lang="en-US" sz="2600" dirty="0"/>
              <a:t>Identify stakeholders / partners</a:t>
            </a:r>
          </a:p>
          <a:p>
            <a:r>
              <a:rPr lang="en-US" sz="3000" dirty="0">
                <a:solidFill>
                  <a:srgbClr val="FFC000"/>
                </a:solidFill>
              </a:rPr>
              <a:t>Execute</a:t>
            </a:r>
          </a:p>
          <a:p>
            <a:pPr lvl="1"/>
            <a:r>
              <a:rPr lang="en-US" sz="2600" dirty="0"/>
              <a:t>Where to put limited resources?</a:t>
            </a:r>
          </a:p>
          <a:p>
            <a:pPr lvl="1"/>
            <a:r>
              <a:rPr lang="en-US" sz="2600" dirty="0"/>
              <a:t>Admins… Support these initiatives!</a:t>
            </a:r>
          </a:p>
          <a:p>
            <a:r>
              <a:rPr lang="en-US" sz="3000" dirty="0">
                <a:solidFill>
                  <a:srgbClr val="FFC000"/>
                </a:solidFill>
              </a:rPr>
              <a:t>Measure! Assess!</a:t>
            </a:r>
          </a:p>
          <a:p>
            <a:r>
              <a:rPr lang="en-US" sz="3000" dirty="0">
                <a:solidFill>
                  <a:srgbClr val="FFC000"/>
                </a:solidFill>
              </a:rPr>
              <a:t>Report</a:t>
            </a:r>
          </a:p>
          <a:p>
            <a:pPr lvl="1"/>
            <a:r>
              <a:rPr lang="en-US" sz="2600" dirty="0"/>
              <a:t>Connect the dots to SP goals</a:t>
            </a:r>
          </a:p>
          <a:p>
            <a:pPr lvl="1"/>
            <a:r>
              <a:rPr lang="en-US" sz="2600" dirty="0"/>
              <a:t>Send to identified units (IE, Provost, Business Services)</a:t>
            </a:r>
          </a:p>
          <a:p>
            <a:endParaRPr lang="en-US" dirty="0"/>
          </a:p>
        </p:txBody>
      </p:sp>
    </p:spTree>
    <p:extLst>
      <p:ext uri="{BB962C8B-B14F-4D97-AF65-F5344CB8AC3E}">
        <p14:creationId xmlns:p14="http://schemas.microsoft.com/office/powerpoint/2010/main" val="114207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4127-B823-4F62-A508-15400BB87E8F}"/>
              </a:ext>
            </a:extLst>
          </p:cNvPr>
          <p:cNvSpPr>
            <a:spLocks noGrp="1"/>
          </p:cNvSpPr>
          <p:nvPr>
            <p:ph type="title"/>
          </p:nvPr>
        </p:nvSpPr>
        <p:spPr/>
        <p:txBody>
          <a:bodyPr/>
          <a:lstStyle/>
          <a:p>
            <a:r>
              <a:rPr lang="en-US" dirty="0"/>
              <a:t>Bibliography / additional info</a:t>
            </a:r>
          </a:p>
        </p:txBody>
      </p:sp>
      <p:sp>
        <p:nvSpPr>
          <p:cNvPr id="3" name="Content Placeholder 2">
            <a:extLst>
              <a:ext uri="{FF2B5EF4-FFF2-40B4-BE49-F238E27FC236}">
                <a16:creationId xmlns:a16="http://schemas.microsoft.com/office/drawing/2014/main" id="{444B7C39-27B4-4F9C-BA76-CA0D679BEC80}"/>
              </a:ext>
            </a:extLst>
          </p:cNvPr>
          <p:cNvSpPr>
            <a:spLocks noGrp="1"/>
          </p:cNvSpPr>
          <p:nvPr>
            <p:ph idx="1"/>
          </p:nvPr>
        </p:nvSpPr>
        <p:spPr>
          <a:xfrm>
            <a:off x="628650" y="1570182"/>
            <a:ext cx="7886700" cy="4922692"/>
          </a:xfrm>
        </p:spPr>
        <p:txBody>
          <a:bodyPr>
            <a:normAutofit fontScale="47500" lnSpcReduction="20000"/>
          </a:bodyPr>
          <a:lstStyle/>
          <a:p>
            <a:r>
              <a:rPr lang="en-US" sz="2900" dirty="0">
                <a:latin typeface="Helvetica Neue"/>
              </a:rPr>
              <a:t>Slide 3 - </a:t>
            </a:r>
            <a:r>
              <a:rPr lang="en-US" sz="2900" dirty="0">
                <a:solidFill>
                  <a:prstClr val="white"/>
                </a:solidFill>
                <a:latin typeface="Helvetica Neue"/>
              </a:rPr>
              <a:t>Data based on US Bureau of Labor Statistics, compiled by economist Barry </a:t>
            </a:r>
            <a:r>
              <a:rPr lang="en-US" sz="2900" dirty="0" err="1">
                <a:solidFill>
                  <a:prstClr val="white"/>
                </a:solidFill>
                <a:latin typeface="Helvetica Neue"/>
              </a:rPr>
              <a:t>Ritholtz</a:t>
            </a:r>
            <a:r>
              <a:rPr lang="en-US" sz="2900" dirty="0">
                <a:solidFill>
                  <a:prstClr val="white"/>
                </a:solidFill>
                <a:latin typeface="Helvetica Neue"/>
              </a:rPr>
              <a:t>, </a:t>
            </a:r>
            <a:r>
              <a:rPr lang="en-US" sz="2900" dirty="0">
                <a:solidFill>
                  <a:prstClr val="white"/>
                </a:solidFill>
                <a:latin typeface="Helvetica Neue"/>
                <a:hlinkClick r:id="rId2"/>
              </a:rPr>
              <a:t>http://ritholtz.com/wp-content/uploads/2018/02/pricechanges.png</a:t>
            </a:r>
            <a:r>
              <a:rPr lang="en-US" sz="2900" dirty="0">
                <a:solidFill>
                  <a:prstClr val="white"/>
                </a:solidFill>
                <a:latin typeface="Helvetica Neue"/>
              </a:rPr>
              <a:t> </a:t>
            </a:r>
          </a:p>
          <a:p>
            <a:r>
              <a:rPr lang="en-US" sz="2900" dirty="0">
                <a:latin typeface="Helvetica Neue"/>
              </a:rPr>
              <a:t>Slide 4 - </a:t>
            </a:r>
            <a:r>
              <a:rPr lang="en-US" sz="2900" i="1" dirty="0">
                <a:latin typeface="Helvetica Neue"/>
              </a:rPr>
              <a:t>2016 Student Textbook and Course Materials Survey: Results and Findings</a:t>
            </a:r>
            <a:r>
              <a:rPr lang="en-US" sz="2900" dirty="0">
                <a:latin typeface="Helvetica Neue"/>
              </a:rPr>
              <a:t>.  (2016).  </a:t>
            </a:r>
            <a:br>
              <a:rPr lang="en-US" sz="2900" dirty="0">
                <a:latin typeface="Helvetica Neue"/>
              </a:rPr>
            </a:br>
            <a:r>
              <a:rPr lang="en-US" sz="2900" dirty="0">
                <a:latin typeface="Helvetica Neue"/>
              </a:rPr>
              <a:t>Florida Virtual Campus, </a:t>
            </a:r>
            <a:r>
              <a:rPr lang="en-US" sz="2900" dirty="0">
                <a:latin typeface="Helvetica Neue"/>
                <a:hlinkClick r:id="rId3"/>
              </a:rPr>
              <a:t>http://www.openaccesstextbooks.org/pdf/2016_Florida_Student_Textbook_Survey.pdf</a:t>
            </a:r>
            <a:endParaRPr lang="en-US" sz="2900" dirty="0">
              <a:latin typeface="Helvetica Neue"/>
            </a:endParaRPr>
          </a:p>
          <a:p>
            <a:r>
              <a:rPr lang="en-US" sz="2900" dirty="0">
                <a:latin typeface="Helvetica Neue"/>
              </a:rPr>
              <a:t>Slide 8 – </a:t>
            </a:r>
            <a:r>
              <a:rPr lang="en-US" sz="2900" i="1" dirty="0">
                <a:latin typeface="Helvetica Neue"/>
              </a:rPr>
              <a:t>FL Statute 1004.085, Textbook and Instructional Materials Affordability</a:t>
            </a:r>
            <a:r>
              <a:rPr lang="en-US" sz="2900" dirty="0">
                <a:latin typeface="Helvetica Neue"/>
              </a:rPr>
              <a:t>, https://www.lawserver.com/law/state/florida/statutes/florida_statutes_1004-085 </a:t>
            </a:r>
            <a:br>
              <a:rPr lang="en-US" sz="2900" dirty="0">
                <a:latin typeface="Helvetica Neue"/>
              </a:rPr>
            </a:br>
            <a:r>
              <a:rPr lang="en-US" sz="2900" dirty="0">
                <a:latin typeface="Helvetica Neue"/>
              </a:rPr>
              <a:t>and </a:t>
            </a:r>
            <a:r>
              <a:rPr lang="en-US" sz="2900" i="1" dirty="0">
                <a:latin typeface="Helvetica Neue"/>
              </a:rPr>
              <a:t>SPARC OER State Policy Tracker</a:t>
            </a:r>
            <a:r>
              <a:rPr lang="en-US" sz="2900" dirty="0">
                <a:latin typeface="Helvetica Neue"/>
              </a:rPr>
              <a:t>, </a:t>
            </a:r>
            <a:r>
              <a:rPr lang="en-US" sz="2900" dirty="0">
                <a:latin typeface="Helvetica Neue"/>
                <a:hlinkClick r:id="rId4"/>
              </a:rPr>
              <a:t>https://sparcopen.org/our-work/state-policy-tracking/</a:t>
            </a:r>
            <a:r>
              <a:rPr lang="en-US" sz="2900" dirty="0">
                <a:latin typeface="Helvetica Neue"/>
              </a:rPr>
              <a:t> </a:t>
            </a:r>
          </a:p>
          <a:p>
            <a:r>
              <a:rPr lang="en-US" sz="2900" dirty="0">
                <a:latin typeface="Helvetica Neue"/>
              </a:rPr>
              <a:t>Slide 9 – </a:t>
            </a:r>
            <a:r>
              <a:rPr lang="en-US" sz="2900" i="1" dirty="0">
                <a:latin typeface="Helvetica Neue"/>
              </a:rPr>
              <a:t>FL SUS PBF Model, </a:t>
            </a:r>
            <a:r>
              <a:rPr lang="en-US" sz="2900" dirty="0">
                <a:latin typeface="Helvetica Neue"/>
              </a:rPr>
              <a:t>https://www.flbog.edu/board/office/budget/performance_funding.php and </a:t>
            </a:r>
            <a:r>
              <a:rPr lang="en-US" sz="2900" i="1" dirty="0">
                <a:latin typeface="Helvetica Neue"/>
              </a:rPr>
              <a:t>Higher Ed Performance Funding </a:t>
            </a:r>
            <a:r>
              <a:rPr lang="en-US" sz="2900" dirty="0">
                <a:latin typeface="Helvetica Neue"/>
              </a:rPr>
              <a:t>info, </a:t>
            </a:r>
            <a:r>
              <a:rPr lang="en-US" sz="2900" dirty="0">
                <a:latin typeface="Helvetica Neue"/>
                <a:hlinkClick r:id="rId5"/>
              </a:rPr>
              <a:t>https://www.washingtonpost.com/news/grade-point/wp/2016/05/26/states-that-tie-higher-education-funding-to-performance-have-it-all-wrong-report-says/?noredirect=on&amp;utm_term=.ab9ed2affe3c</a:t>
            </a:r>
            <a:r>
              <a:rPr lang="en-US" sz="2900" dirty="0">
                <a:latin typeface="Helvetica Neue"/>
              </a:rPr>
              <a:t> </a:t>
            </a:r>
          </a:p>
          <a:p>
            <a:r>
              <a:rPr lang="en-US" sz="2900" dirty="0">
                <a:latin typeface="Helvetica Neue"/>
              </a:rPr>
              <a:t>Slide 10 – </a:t>
            </a:r>
            <a:r>
              <a:rPr lang="en-US" sz="2900" i="1" dirty="0">
                <a:latin typeface="Helvetica Neue"/>
              </a:rPr>
              <a:t>UCF Preeminence metrics </a:t>
            </a:r>
            <a:r>
              <a:rPr lang="en-US" sz="2900" dirty="0">
                <a:latin typeface="Helvetica Neue"/>
                <a:hlinkClick r:id="rId6"/>
              </a:rPr>
              <a:t>https://www.flbog.edu/documents_meetings/0201_1010_7588_7.5.2%20SPC%2004b%20UCF%205-Year%20Emerging%20Preeminence%20Plan.pdf</a:t>
            </a:r>
            <a:r>
              <a:rPr lang="en-US" sz="2900" dirty="0">
                <a:latin typeface="Helvetica Neue"/>
              </a:rPr>
              <a:t> and </a:t>
            </a:r>
            <a:r>
              <a:rPr lang="en-US" sz="2900" i="1" dirty="0">
                <a:latin typeface="Helvetica Neue"/>
              </a:rPr>
              <a:t>Strat Plan </a:t>
            </a:r>
            <a:r>
              <a:rPr lang="en-US" sz="2900" dirty="0">
                <a:latin typeface="Helvetica Neue"/>
                <a:hlinkClick r:id="rId7"/>
              </a:rPr>
              <a:t>https://www.ucf.edu/strategic-plan/</a:t>
            </a:r>
            <a:r>
              <a:rPr lang="en-US" sz="2900" dirty="0">
                <a:latin typeface="Helvetica Neue"/>
              </a:rPr>
              <a:t> </a:t>
            </a:r>
          </a:p>
          <a:p>
            <a:r>
              <a:rPr lang="en-US" sz="2900" dirty="0">
                <a:latin typeface="Helvetica Neue"/>
              </a:rPr>
              <a:t>Slide 11 - Fischer, Hilton, Robinson, and Wiley. (2015).  A Multi-institutional study of the impact of Open Textbook adoption on the learning outcomes of post-secondary students.  </a:t>
            </a:r>
            <a:r>
              <a:rPr lang="en-US" sz="2900" i="1" dirty="0">
                <a:latin typeface="Helvetica Neue"/>
              </a:rPr>
              <a:t>Journal of Computing in Higher Education</a:t>
            </a:r>
            <a:r>
              <a:rPr lang="en-US" sz="2900" dirty="0">
                <a:latin typeface="Helvetica Neue"/>
              </a:rPr>
              <a:t>, 22. </a:t>
            </a:r>
            <a:r>
              <a:rPr lang="en-US" sz="2900" dirty="0">
                <a:latin typeface="Helvetica Neue"/>
                <a:hlinkClick r:id="rId8"/>
              </a:rPr>
              <a:t>https://link.springer.com/article/10.1007%2Fs12528-015-9101-x</a:t>
            </a:r>
            <a:r>
              <a:rPr lang="en-US" sz="2900" dirty="0">
                <a:latin typeface="Helvetica Neue"/>
              </a:rPr>
              <a:t> and Colvard, Watson, and Park. (2018). The impact of OER on various student success metrics.  </a:t>
            </a:r>
            <a:r>
              <a:rPr lang="en-US" sz="2900" i="1" dirty="0">
                <a:latin typeface="Helvetica Neue"/>
              </a:rPr>
              <a:t>Int’l Journal of Teaching and Learning in Higher Education, </a:t>
            </a:r>
            <a:r>
              <a:rPr lang="en-US" sz="2900" dirty="0">
                <a:latin typeface="Helvetica Neue"/>
              </a:rPr>
              <a:t>30(2). </a:t>
            </a:r>
            <a:r>
              <a:rPr lang="en-US" sz="2900" dirty="0">
                <a:latin typeface="Helvetica Neue"/>
                <a:hlinkClick r:id="rId9"/>
              </a:rPr>
              <a:t>http://www.isetl.org/ijtlhe/pdf/IJTLHE3386.pdf</a:t>
            </a:r>
            <a:r>
              <a:rPr lang="en-US" sz="2900" dirty="0">
                <a:latin typeface="Helvetica Neue"/>
              </a:rPr>
              <a:t> </a:t>
            </a:r>
          </a:p>
          <a:p>
            <a:r>
              <a:rPr lang="en-US" sz="2900" dirty="0">
                <a:latin typeface="Helvetica Neue"/>
              </a:rPr>
              <a:t>Slide 12 – Lumen Learning, OER Adoption Impact Calculator, </a:t>
            </a:r>
            <a:r>
              <a:rPr lang="en-US" sz="2900" dirty="0">
                <a:latin typeface="Helvetica Neue"/>
                <a:hlinkClick r:id="rId10"/>
              </a:rPr>
              <a:t>https://analytics.lumenlearning.com/impact/</a:t>
            </a:r>
            <a:endParaRPr lang="en-US" sz="2900" dirty="0">
              <a:latin typeface="Helvetica Neue"/>
            </a:endParaRPr>
          </a:p>
          <a:p>
            <a:r>
              <a:rPr lang="en-US" sz="2900" dirty="0">
                <a:latin typeface="Helvetica Neue"/>
              </a:rPr>
              <a:t>Slide 13 – Open Education Group, COUP Framework, </a:t>
            </a:r>
            <a:r>
              <a:rPr lang="en-US" sz="2900" dirty="0">
                <a:latin typeface="Helvetica Neue"/>
                <a:hlinkClick r:id="rId11"/>
              </a:rPr>
              <a:t>http://openedgroup.org/coup</a:t>
            </a:r>
            <a:r>
              <a:rPr lang="en-US" sz="2900" dirty="0">
                <a:latin typeface="Helvetica Neue"/>
              </a:rPr>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19108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80B9-D373-4E36-86D9-33C10F02FE7E}"/>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0398F2CD-3E23-45CB-B46F-1916687BB15C}"/>
              </a:ext>
            </a:extLst>
          </p:cNvPr>
          <p:cNvSpPr>
            <a:spLocks noGrp="1"/>
          </p:cNvSpPr>
          <p:nvPr>
            <p:ph idx="1"/>
          </p:nvPr>
        </p:nvSpPr>
        <p:spPr>
          <a:xfrm>
            <a:off x="628650" y="2678545"/>
            <a:ext cx="7886700" cy="3498418"/>
          </a:xfrm>
        </p:spPr>
        <p:txBody>
          <a:bodyPr/>
          <a:lstStyle/>
          <a:p>
            <a:pPr marL="0" indent="0" algn="ctr">
              <a:buNone/>
            </a:pPr>
            <a:r>
              <a:rPr lang="en-US" dirty="0"/>
              <a:t>pbeile@ucf.edu</a:t>
            </a:r>
          </a:p>
          <a:p>
            <a:pPr marL="0" indent="0" algn="ctr">
              <a:buNone/>
            </a:pPr>
            <a:r>
              <a:rPr lang="en-US" dirty="0"/>
              <a:t>ucf.academia.edu/</a:t>
            </a:r>
            <a:r>
              <a:rPr lang="en-US" dirty="0" err="1"/>
              <a:t>pennybeile</a:t>
            </a:r>
            <a:endParaRPr lang="en-US" dirty="0"/>
          </a:p>
          <a:p>
            <a:pPr marL="0" indent="0" algn="ctr">
              <a:buNone/>
            </a:pPr>
            <a:r>
              <a:rPr lang="en-US" dirty="0"/>
              <a:t>@</a:t>
            </a:r>
            <a:r>
              <a:rPr lang="en-US" dirty="0" err="1"/>
              <a:t>pbeile</a:t>
            </a:r>
            <a:r>
              <a:rPr lang="en-US" dirty="0"/>
              <a:t> </a:t>
            </a:r>
          </a:p>
        </p:txBody>
      </p:sp>
    </p:spTree>
    <p:extLst>
      <p:ext uri="{BB962C8B-B14F-4D97-AF65-F5344CB8AC3E}">
        <p14:creationId xmlns:p14="http://schemas.microsoft.com/office/powerpoint/2010/main" val="340500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9523" y="517448"/>
            <a:ext cx="3058638" cy="5533903"/>
          </a:xfrm>
        </p:spPr>
        <p:txBody>
          <a:bodyPr/>
          <a:lstStyle/>
          <a:p>
            <a:pPr marL="0" indent="0">
              <a:buNone/>
            </a:pPr>
            <a:r>
              <a:rPr lang="en-US" dirty="0"/>
              <a:t>The </a:t>
            </a:r>
            <a:r>
              <a:rPr lang="en-US" dirty="0">
                <a:solidFill>
                  <a:srgbClr val="FFC000"/>
                </a:solidFill>
              </a:rPr>
              <a:t>problem</a:t>
            </a:r>
            <a:r>
              <a:rPr lang="en-US" dirty="0"/>
              <a:t>:</a:t>
            </a:r>
          </a:p>
          <a:p>
            <a:pPr marL="0" indent="0">
              <a:buNone/>
            </a:pPr>
            <a:r>
              <a:rPr lang="en-US" dirty="0"/>
              <a:t>Textbook costs have doubled over the past 20 years, even controlling for a 55% inflation rate.  As a result, some publishers have effectively priced textbooks out of the market for many students.</a:t>
            </a:r>
          </a:p>
        </p:txBody>
      </p:sp>
      <p:pic>
        <p:nvPicPr>
          <p:cNvPr id="1027" name="Picture 3" descr="http://ritholtz.com/wp-content/uploads/2018/02/pricechanges.png&#10;graph showing how textbook costs have increased 200% over 20 years even controlling for inflation."/>
          <p:cNvPicPr>
            <a:picLocks noChangeAspect="1" noChangeArrowheads="1"/>
          </p:cNvPicPr>
          <p:nvPr/>
        </p:nvPicPr>
        <p:blipFill rotWithShape="1">
          <a:blip r:embed="rId2">
            <a:extLst>
              <a:ext uri="{28A0092B-C50C-407E-A947-70E740481C1C}">
                <a14:useLocalDpi xmlns:a14="http://schemas.microsoft.com/office/drawing/2010/main" val="0"/>
              </a:ext>
            </a:extLst>
          </a:blip>
          <a:srcRect r="1635" b="5870"/>
          <a:stretch/>
        </p:blipFill>
        <p:spPr bwMode="auto">
          <a:xfrm>
            <a:off x="407886" y="206173"/>
            <a:ext cx="4665961" cy="63786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26083" y="5986038"/>
            <a:ext cx="34704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Data based on US BLS; compiled by http://ritholtz.com/wp-content/uploads/2018/02/pricechanges.png </a:t>
            </a:r>
          </a:p>
        </p:txBody>
      </p:sp>
    </p:spTree>
    <p:extLst>
      <p:ext uri="{BB962C8B-B14F-4D97-AF65-F5344CB8AC3E}">
        <p14:creationId xmlns:p14="http://schemas.microsoft.com/office/powerpoint/2010/main" val="214753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2016 UCF student survey results, n=1,975, and local surveys</a:t>
            </a:r>
          </a:p>
        </p:txBody>
      </p:sp>
      <p:sp>
        <p:nvSpPr>
          <p:cNvPr id="3" name="Content Placeholder 2"/>
          <p:cNvSpPr>
            <a:spLocks noGrp="1"/>
          </p:cNvSpPr>
          <p:nvPr>
            <p:ph idx="1"/>
          </p:nvPr>
        </p:nvSpPr>
        <p:spPr>
          <a:xfrm>
            <a:off x="628650" y="2007219"/>
            <a:ext cx="7886700" cy="4169743"/>
          </a:xfrm>
        </p:spPr>
        <p:txBody>
          <a:bodyPr>
            <a:normAutofit/>
          </a:bodyPr>
          <a:lstStyle/>
          <a:p>
            <a:pPr marL="177800" lvl="0" indent="-38100">
              <a:spcBef>
                <a:spcPts val="800"/>
              </a:spcBef>
              <a:spcAft>
                <a:spcPts val="0"/>
              </a:spcAft>
              <a:buNone/>
            </a:pPr>
            <a:r>
              <a:rPr lang="en-US" dirty="0">
                <a:solidFill>
                  <a:srgbClr val="FFC000"/>
                </a:solidFill>
              </a:rPr>
              <a:t>% of students indicating that, due to textbook costs, they “frequently” or “occasionally”:</a:t>
            </a:r>
            <a:endParaRPr lang="en-US" sz="1600" dirty="0"/>
          </a:p>
          <a:p>
            <a:pPr marL="419100" indent="-342900">
              <a:buSzPts val="2400"/>
            </a:pPr>
            <a:r>
              <a:rPr lang="en-US" dirty="0"/>
              <a:t>83% delayed purchasing the textbook</a:t>
            </a:r>
          </a:p>
          <a:p>
            <a:pPr marL="419100" indent="-342900">
              <a:buSzPts val="2400"/>
            </a:pPr>
            <a:r>
              <a:rPr lang="en-US" dirty="0"/>
              <a:t>53% did not buy the textbook</a:t>
            </a:r>
          </a:p>
          <a:p>
            <a:pPr marL="419100" indent="-342900">
              <a:buSzPts val="2400"/>
            </a:pPr>
            <a:r>
              <a:rPr lang="en-US" dirty="0"/>
              <a:t>21% did not register for a specific course </a:t>
            </a:r>
          </a:p>
          <a:p>
            <a:pPr marL="419100" indent="-342900">
              <a:buSzPts val="2400"/>
            </a:pPr>
            <a:r>
              <a:rPr lang="en-US" dirty="0"/>
              <a:t>20% took fewer courses in general</a:t>
            </a:r>
          </a:p>
          <a:p>
            <a:pPr marL="419100" indent="-342900">
              <a:buSzPts val="2400"/>
            </a:pPr>
            <a:r>
              <a:rPr lang="en-US" dirty="0"/>
              <a:t>19% earned poor grade due to not buying textbook</a:t>
            </a:r>
          </a:p>
        </p:txBody>
      </p:sp>
      <p:sp>
        <p:nvSpPr>
          <p:cNvPr id="4" name="TextBox 3"/>
          <p:cNvSpPr txBox="1"/>
          <p:nvPr/>
        </p:nvSpPr>
        <p:spPr>
          <a:xfrm>
            <a:off x="1171032" y="6176963"/>
            <a:ext cx="5622052" cy="400110"/>
          </a:xfrm>
          <a:prstGeom prst="rect">
            <a:avLst/>
          </a:prstGeom>
          <a:noFill/>
        </p:spPr>
        <p:txBody>
          <a:bodyPr wrap="none" rtlCol="0">
            <a:spAutoFit/>
          </a:bodyPr>
          <a:lstStyle/>
          <a:p>
            <a:r>
              <a:rPr lang="en-US" sz="1000" i="1" dirty="0"/>
              <a:t>2016 Student Textbook and Course Materials Survey: Results and Findings</a:t>
            </a:r>
            <a:r>
              <a:rPr lang="en-US" sz="1000" dirty="0"/>
              <a:t>.  (2016).  Florida</a:t>
            </a:r>
            <a:br>
              <a:rPr lang="en-US" sz="1000" dirty="0"/>
            </a:br>
            <a:r>
              <a:rPr lang="en-US" sz="1000" dirty="0"/>
              <a:t>Virtual Campus. http://www.openaccesstextbooks.org/pdf/2016_Florida_Student_Textbook_Survey.pdf</a:t>
            </a:r>
          </a:p>
        </p:txBody>
      </p:sp>
    </p:spTree>
    <p:extLst>
      <p:ext uri="{BB962C8B-B14F-4D97-AF65-F5344CB8AC3E}">
        <p14:creationId xmlns:p14="http://schemas.microsoft.com/office/powerpoint/2010/main" val="282944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24950" y="962088"/>
            <a:ext cx="8406348" cy="994172"/>
          </a:xfrm>
          <a:prstGeom prst="rect">
            <a:avLst/>
          </a:prstGeom>
          <a:noFill/>
          <a:ln>
            <a:noFill/>
          </a:ln>
        </p:spPr>
        <p:txBody>
          <a:bodyPr vert="horz" wrap="square" lIns="68575" tIns="34275" rIns="68575" bIns="34275" rtlCol="0" anchor="ctr" anchorCtr="0">
            <a:noAutofit/>
          </a:bodyPr>
          <a:lstStyle/>
          <a:p>
            <a:pPr>
              <a:spcBef>
                <a:spcPts val="0"/>
              </a:spcBef>
              <a:buClr>
                <a:schemeClr val="dk1"/>
              </a:buClr>
              <a:buSzPct val="25000"/>
            </a:pPr>
            <a:r>
              <a:rPr lang="en" sz="4000" dirty="0"/>
              <a:t>Three ways </a:t>
            </a:r>
            <a:r>
              <a:rPr lang="en-US" sz="4000" dirty="0"/>
              <a:t>we’ve </a:t>
            </a:r>
            <a:r>
              <a:rPr lang="en" sz="4000" dirty="0">
                <a:solidFill>
                  <a:srgbClr val="FFC000"/>
                </a:solidFill>
              </a:rPr>
              <a:t>lowered the cost </a:t>
            </a:r>
            <a:r>
              <a:rPr lang="en" sz="4000" dirty="0"/>
              <a:t>of course materials </a:t>
            </a:r>
            <a:r>
              <a:rPr lang="en-US" sz="4000" dirty="0"/>
              <a:t>at UCF </a:t>
            </a:r>
            <a:endParaRPr lang="en" sz="4000" dirty="0"/>
          </a:p>
        </p:txBody>
      </p:sp>
      <p:sp>
        <p:nvSpPr>
          <p:cNvPr id="267" name="Shape 267"/>
          <p:cNvSpPr txBox="1">
            <a:spLocks noGrp="1"/>
          </p:cNvSpPr>
          <p:nvPr>
            <p:ph type="body" idx="1"/>
          </p:nvPr>
        </p:nvSpPr>
        <p:spPr>
          <a:xfrm>
            <a:off x="424950" y="1965725"/>
            <a:ext cx="8090400" cy="3263400"/>
          </a:xfrm>
          <a:prstGeom prst="rect">
            <a:avLst/>
          </a:prstGeom>
          <a:noFill/>
          <a:ln>
            <a:noFill/>
          </a:ln>
        </p:spPr>
        <p:txBody>
          <a:bodyPr vert="horz" wrap="square" lIns="68575" tIns="34275" rIns="68575" bIns="34275" rtlCol="0" anchor="t" anchorCtr="0">
            <a:noAutofit/>
          </a:bodyPr>
          <a:lstStyle/>
          <a:p>
            <a:pPr marL="0" indent="0">
              <a:spcBef>
                <a:spcPts val="800"/>
              </a:spcBef>
              <a:buNone/>
            </a:pPr>
            <a:endParaRPr dirty="0"/>
          </a:p>
          <a:p>
            <a:pPr>
              <a:spcBef>
                <a:spcPts val="0"/>
              </a:spcBef>
            </a:pPr>
            <a:r>
              <a:rPr lang="en-US" dirty="0"/>
              <a:t>Adopt an existing open text (</a:t>
            </a:r>
            <a:r>
              <a:rPr lang="en-US" dirty="0" err="1"/>
              <a:t>cfe</a:t>
            </a:r>
            <a:r>
              <a:rPr lang="en-US" dirty="0"/>
              <a:t>, OpenStax, option for GEP level)</a:t>
            </a:r>
            <a:br>
              <a:rPr lang="en-US" dirty="0"/>
            </a:br>
            <a:endParaRPr lang="en-US" dirty="0"/>
          </a:p>
          <a:p>
            <a:pPr indent="-215900">
              <a:spcBef>
                <a:spcPts val="0"/>
              </a:spcBef>
            </a:pPr>
            <a:r>
              <a:rPr lang="en-US" dirty="0"/>
              <a:t>Create open text using various CR-compliant sources</a:t>
            </a:r>
          </a:p>
          <a:p>
            <a:pPr marL="0" indent="0">
              <a:spcBef>
                <a:spcPts val="0"/>
              </a:spcBef>
              <a:buNone/>
            </a:pPr>
            <a:endParaRPr lang="en-US" dirty="0"/>
          </a:p>
          <a:p>
            <a:pPr indent="-215900"/>
            <a:r>
              <a:rPr lang="en-US" dirty="0"/>
              <a:t>Use a library-sourced item as a one-to-one replacement for traditional textbook </a:t>
            </a:r>
          </a:p>
          <a:p>
            <a:pPr marL="0" indent="0">
              <a:spcBef>
                <a:spcPts val="800"/>
              </a:spcBef>
              <a:buNone/>
            </a:pPr>
            <a:endParaRPr dirty="0"/>
          </a:p>
        </p:txBody>
      </p:sp>
    </p:spTree>
    <p:extLst>
      <p:ext uri="{BB962C8B-B14F-4D97-AF65-F5344CB8AC3E}">
        <p14:creationId xmlns:p14="http://schemas.microsoft.com/office/powerpoint/2010/main" val="271711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0004-D1F2-432D-9959-76CE33A8E91D}"/>
              </a:ext>
            </a:extLst>
          </p:cNvPr>
          <p:cNvSpPr>
            <a:spLocks noGrp="1"/>
          </p:cNvSpPr>
          <p:nvPr>
            <p:ph type="title"/>
          </p:nvPr>
        </p:nvSpPr>
        <p:spPr/>
        <p:txBody>
          <a:bodyPr/>
          <a:lstStyle/>
          <a:p>
            <a:r>
              <a:rPr lang="en-US" dirty="0"/>
              <a:t>Print textbook reserve collection  (</a:t>
            </a:r>
            <a:r>
              <a:rPr lang="en-US" dirty="0">
                <a:solidFill>
                  <a:srgbClr val="FFC000"/>
                </a:solidFill>
              </a:rPr>
              <a:t>4</a:t>
            </a:r>
            <a:r>
              <a:rPr lang="en-US" baseline="30000" dirty="0">
                <a:solidFill>
                  <a:srgbClr val="FFC000"/>
                </a:solidFill>
              </a:rPr>
              <a:t>th</a:t>
            </a:r>
            <a:r>
              <a:rPr lang="en-US" dirty="0">
                <a:solidFill>
                  <a:srgbClr val="FFC000"/>
                </a:solidFill>
              </a:rPr>
              <a:t> way!</a:t>
            </a:r>
            <a:r>
              <a:rPr lang="en-US" dirty="0"/>
              <a:t>)</a:t>
            </a:r>
          </a:p>
        </p:txBody>
      </p:sp>
      <p:sp>
        <p:nvSpPr>
          <p:cNvPr id="3" name="Content Placeholder 2">
            <a:extLst>
              <a:ext uri="{FF2B5EF4-FFF2-40B4-BE49-F238E27FC236}">
                <a16:creationId xmlns:a16="http://schemas.microsoft.com/office/drawing/2014/main" id="{5815BC11-98AC-4DE2-A40D-EA613E8B2837}"/>
              </a:ext>
            </a:extLst>
          </p:cNvPr>
          <p:cNvSpPr>
            <a:spLocks noGrp="1"/>
          </p:cNvSpPr>
          <p:nvPr>
            <p:ph idx="1"/>
          </p:nvPr>
        </p:nvSpPr>
        <p:spPr>
          <a:xfrm>
            <a:off x="628650" y="1917988"/>
            <a:ext cx="7886700" cy="4351338"/>
          </a:xfrm>
        </p:spPr>
        <p:txBody>
          <a:bodyPr>
            <a:normAutofit/>
          </a:bodyPr>
          <a:lstStyle/>
          <a:p>
            <a:r>
              <a:rPr lang="en-US" dirty="0"/>
              <a:t>Implemented fall 2018</a:t>
            </a:r>
          </a:p>
          <a:p>
            <a:r>
              <a:rPr lang="en-US" dirty="0"/>
              <a:t>$10,000 in “seed” money from library funds</a:t>
            </a:r>
          </a:p>
          <a:p>
            <a:r>
              <a:rPr lang="en-US" dirty="0"/>
              <a:t>Supplemented with SI donation</a:t>
            </a:r>
          </a:p>
          <a:p>
            <a:r>
              <a:rPr lang="en-US" dirty="0"/>
              <a:t>$2,000 additional from Student Gov’t </a:t>
            </a:r>
            <a:r>
              <a:rPr lang="en-US" dirty="0" err="1"/>
              <a:t>Assoc</a:t>
            </a:r>
            <a:endParaRPr lang="en-US" dirty="0"/>
          </a:p>
          <a:p>
            <a:r>
              <a:rPr lang="en-US" dirty="0"/>
              <a:t>Access to course materials from day one</a:t>
            </a:r>
          </a:p>
          <a:p>
            <a:r>
              <a:rPr lang="en-US" dirty="0"/>
              <a:t>Emphasis placed on 25 high DFW, GEP courses…</a:t>
            </a:r>
          </a:p>
          <a:p>
            <a:pPr lvl="1"/>
            <a:r>
              <a:rPr lang="en-US" dirty="0"/>
              <a:t>Helps support over 13,000 students enrolled in 432 sections</a:t>
            </a:r>
          </a:p>
        </p:txBody>
      </p:sp>
    </p:spTree>
    <p:extLst>
      <p:ext uri="{BB962C8B-B14F-4D97-AF65-F5344CB8AC3E}">
        <p14:creationId xmlns:p14="http://schemas.microsoft.com/office/powerpoint/2010/main" val="3867746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25" y="780763"/>
            <a:ext cx="8004711" cy="1325563"/>
          </a:xfrm>
        </p:spPr>
        <p:txBody>
          <a:bodyPr/>
          <a:lstStyle/>
          <a:p>
            <a:r>
              <a:rPr lang="en-US" dirty="0" err="1"/>
              <a:t>Avg</a:t>
            </a:r>
            <a:r>
              <a:rPr lang="en-US" dirty="0"/>
              <a:t> cost of a new textbook</a:t>
            </a:r>
          </a:p>
        </p:txBody>
      </p:sp>
      <p:graphicFrame>
        <p:nvGraphicFramePr>
          <p:cNvPr id="4" name="Content Placeholder 3" descr="Chart depicting average cost of a textbook; includes national level data ($90), UCF data ($78), and average cost of textbook for the 25 high drop, fail, withdrawal rate GEP courses ($178)." title="textbook price chart"/>
          <p:cNvGraphicFramePr>
            <a:graphicFrameLocks noGrp="1"/>
          </p:cNvGraphicFramePr>
          <p:nvPr>
            <p:ph idx="1"/>
            <p:extLst>
              <p:ext uri="{D42A27DB-BD31-4B8C-83A1-F6EECF244321}">
                <p14:modId xmlns:p14="http://schemas.microsoft.com/office/powerpoint/2010/main" val="2961127337"/>
              </p:ext>
            </p:extLst>
          </p:nvPr>
        </p:nvGraphicFramePr>
        <p:xfrm>
          <a:off x="1235034" y="2326367"/>
          <a:ext cx="6192982" cy="3230880"/>
        </p:xfrm>
        <a:graphic>
          <a:graphicData uri="http://schemas.openxmlformats.org/drawingml/2006/table">
            <a:tbl>
              <a:tblPr firstRow="1" bandRow="1">
                <a:tableStyleId>{5C22544A-7EE6-4342-B048-85BDC9FD1C3A}</a:tableStyleId>
              </a:tblPr>
              <a:tblGrid>
                <a:gridCol w="1266690">
                  <a:extLst>
                    <a:ext uri="{9D8B030D-6E8A-4147-A177-3AD203B41FA5}">
                      <a16:colId xmlns:a16="http://schemas.microsoft.com/office/drawing/2014/main" val="1631632260"/>
                    </a:ext>
                  </a:extLst>
                </a:gridCol>
                <a:gridCol w="1542195">
                  <a:extLst>
                    <a:ext uri="{9D8B030D-6E8A-4147-A177-3AD203B41FA5}">
                      <a16:colId xmlns:a16="http://schemas.microsoft.com/office/drawing/2014/main" val="131170712"/>
                    </a:ext>
                  </a:extLst>
                </a:gridCol>
                <a:gridCol w="1529840">
                  <a:extLst>
                    <a:ext uri="{9D8B030D-6E8A-4147-A177-3AD203B41FA5}">
                      <a16:colId xmlns:a16="http://schemas.microsoft.com/office/drawing/2014/main" val="3737991631"/>
                    </a:ext>
                  </a:extLst>
                </a:gridCol>
                <a:gridCol w="1854257">
                  <a:extLst>
                    <a:ext uri="{9D8B030D-6E8A-4147-A177-3AD203B41FA5}">
                      <a16:colId xmlns:a16="http://schemas.microsoft.com/office/drawing/2014/main" val="2067660032"/>
                    </a:ext>
                  </a:extLst>
                </a:gridCol>
              </a:tblGrid>
              <a:tr h="370840">
                <a:tc>
                  <a:txBody>
                    <a:bodyPr/>
                    <a:lstStyle/>
                    <a:p>
                      <a:endParaRPr lang="en-US" sz="2400" dirty="0">
                        <a:solidFill>
                          <a:schemeClr val="bg1"/>
                        </a:solidFill>
                      </a:endParaRPr>
                    </a:p>
                  </a:txBody>
                  <a:tcPr>
                    <a:solidFill>
                      <a:srgbClr val="FFC000"/>
                    </a:solidFill>
                  </a:tcPr>
                </a:tc>
                <a:tc>
                  <a:txBody>
                    <a:bodyPr/>
                    <a:lstStyle/>
                    <a:p>
                      <a:pPr algn="ctr"/>
                      <a:endParaRPr lang="en-US" sz="1000" dirty="0">
                        <a:solidFill>
                          <a:schemeClr val="bg1"/>
                        </a:solidFill>
                      </a:endParaRPr>
                    </a:p>
                    <a:p>
                      <a:pPr algn="ctr"/>
                      <a:r>
                        <a:rPr lang="en-US" sz="2400" dirty="0">
                          <a:solidFill>
                            <a:schemeClr val="bg1"/>
                          </a:solidFill>
                        </a:rPr>
                        <a:t>National</a:t>
                      </a:r>
                    </a:p>
                  </a:txBody>
                  <a:tcPr>
                    <a:solidFill>
                      <a:srgbClr val="FFC000"/>
                    </a:solidFill>
                  </a:tcPr>
                </a:tc>
                <a:tc>
                  <a:txBody>
                    <a:bodyPr/>
                    <a:lstStyle/>
                    <a:p>
                      <a:pPr algn="ctr"/>
                      <a:endParaRPr lang="en-US" sz="1000" dirty="0">
                        <a:solidFill>
                          <a:schemeClr val="bg1"/>
                        </a:solidFill>
                      </a:endParaRPr>
                    </a:p>
                    <a:p>
                      <a:pPr algn="ctr"/>
                      <a:r>
                        <a:rPr lang="en-US" sz="2400" dirty="0">
                          <a:solidFill>
                            <a:schemeClr val="bg1"/>
                          </a:solidFill>
                        </a:rPr>
                        <a:t>UCF</a:t>
                      </a:r>
                    </a:p>
                  </a:txBody>
                  <a:tcPr>
                    <a:solidFill>
                      <a:srgbClr val="FFC000"/>
                    </a:solidFill>
                  </a:tcPr>
                </a:tc>
                <a:tc>
                  <a:txBody>
                    <a:bodyPr/>
                    <a:lstStyle/>
                    <a:p>
                      <a:pPr algn="ctr"/>
                      <a:endParaRPr lang="en-US" sz="1000" dirty="0">
                        <a:solidFill>
                          <a:schemeClr val="bg1"/>
                        </a:solidFill>
                      </a:endParaRPr>
                    </a:p>
                    <a:p>
                      <a:pPr algn="ctr"/>
                      <a:r>
                        <a:rPr lang="en-US" sz="2400" dirty="0">
                          <a:solidFill>
                            <a:schemeClr val="bg1"/>
                          </a:solidFill>
                        </a:rPr>
                        <a:t>25 High DFW GEP texts</a:t>
                      </a:r>
                    </a:p>
                    <a:p>
                      <a:pPr algn="ctr"/>
                      <a:endParaRPr lang="en-US" sz="1000" dirty="0">
                        <a:solidFill>
                          <a:schemeClr val="bg1"/>
                        </a:solidFill>
                      </a:endParaRPr>
                    </a:p>
                  </a:txBody>
                  <a:tcPr>
                    <a:solidFill>
                      <a:srgbClr val="FFC000"/>
                    </a:solidFill>
                  </a:tcPr>
                </a:tc>
                <a:extLst>
                  <a:ext uri="{0D108BD9-81ED-4DB2-BD59-A6C34878D82A}">
                    <a16:rowId xmlns:a16="http://schemas.microsoft.com/office/drawing/2014/main" val="3665681569"/>
                  </a:ext>
                </a:extLst>
              </a:tr>
              <a:tr h="370840">
                <a:tc>
                  <a:txBody>
                    <a:bodyPr/>
                    <a:lstStyle/>
                    <a:p>
                      <a:endParaRPr lang="en-US" sz="1000" dirty="0"/>
                    </a:p>
                    <a:p>
                      <a:r>
                        <a:rPr lang="en-US" sz="2400" dirty="0"/>
                        <a:t>Average</a:t>
                      </a:r>
                      <a:br>
                        <a:rPr lang="en-US" sz="2400" dirty="0"/>
                      </a:br>
                      <a:endParaRPr lang="en-US" sz="2400" dirty="0"/>
                    </a:p>
                  </a:txBody>
                  <a:tcPr>
                    <a:solidFill>
                      <a:srgbClr val="FFC000">
                        <a:alpha val="80000"/>
                      </a:srgbClr>
                    </a:solidFill>
                  </a:tcPr>
                </a:tc>
                <a:tc>
                  <a:txBody>
                    <a:bodyPr/>
                    <a:lstStyle/>
                    <a:p>
                      <a:pPr algn="ctr"/>
                      <a:endParaRPr lang="en-US" sz="1000" dirty="0"/>
                    </a:p>
                    <a:p>
                      <a:pPr algn="ctr"/>
                      <a:r>
                        <a:rPr lang="en-US" sz="2400" dirty="0"/>
                        <a:t>$90</a:t>
                      </a:r>
                    </a:p>
                  </a:txBody>
                  <a:tcPr>
                    <a:solidFill>
                      <a:srgbClr val="FFC000">
                        <a:alpha val="80000"/>
                      </a:srgbClr>
                    </a:solidFill>
                  </a:tcPr>
                </a:tc>
                <a:tc>
                  <a:txBody>
                    <a:bodyPr/>
                    <a:lstStyle/>
                    <a:p>
                      <a:pPr algn="ctr"/>
                      <a:endParaRPr lang="en-US" sz="1000" dirty="0"/>
                    </a:p>
                    <a:p>
                      <a:pPr algn="ctr"/>
                      <a:r>
                        <a:rPr lang="en-US" sz="2400" dirty="0"/>
                        <a:t>$78</a:t>
                      </a:r>
                    </a:p>
                  </a:txBody>
                  <a:tcPr>
                    <a:solidFill>
                      <a:srgbClr val="FFC000">
                        <a:alpha val="80000"/>
                      </a:srgbClr>
                    </a:solidFill>
                  </a:tcPr>
                </a:tc>
                <a:tc>
                  <a:txBody>
                    <a:bodyPr/>
                    <a:lstStyle/>
                    <a:p>
                      <a:pPr algn="ctr"/>
                      <a:endParaRPr lang="en-US" sz="1000" dirty="0"/>
                    </a:p>
                    <a:p>
                      <a:pPr algn="ctr"/>
                      <a:r>
                        <a:rPr lang="en-US" sz="2400" dirty="0"/>
                        <a:t>$178</a:t>
                      </a:r>
                    </a:p>
                  </a:txBody>
                  <a:tcPr>
                    <a:solidFill>
                      <a:srgbClr val="FFC000">
                        <a:alpha val="80000"/>
                      </a:srgbClr>
                    </a:solidFill>
                  </a:tcPr>
                </a:tc>
                <a:extLst>
                  <a:ext uri="{0D108BD9-81ED-4DB2-BD59-A6C34878D82A}">
                    <a16:rowId xmlns:a16="http://schemas.microsoft.com/office/drawing/2014/main" val="1410727581"/>
                  </a:ext>
                </a:extLst>
              </a:tr>
              <a:tr h="370840">
                <a:tc>
                  <a:txBody>
                    <a:bodyPr/>
                    <a:lstStyle/>
                    <a:p>
                      <a:endParaRPr lang="en-US" sz="1000" dirty="0"/>
                    </a:p>
                    <a:p>
                      <a:r>
                        <a:rPr lang="en-US" sz="2400" dirty="0"/>
                        <a:t>Range</a:t>
                      </a:r>
                    </a:p>
                  </a:txBody>
                  <a:tcPr>
                    <a:solidFill>
                      <a:srgbClr val="FFC000">
                        <a:alpha val="60000"/>
                      </a:srgbClr>
                    </a:solidFill>
                  </a:tcPr>
                </a:tc>
                <a:tc>
                  <a:txBody>
                    <a:bodyPr/>
                    <a:lstStyle/>
                    <a:p>
                      <a:pPr algn="ctr"/>
                      <a:endParaRPr lang="en-US" sz="1000" dirty="0"/>
                    </a:p>
                    <a:p>
                      <a:pPr algn="ctr"/>
                      <a:r>
                        <a:rPr lang="en-US" sz="2400" dirty="0"/>
                        <a:t>By discipline</a:t>
                      </a:r>
                    </a:p>
                    <a:p>
                      <a:pPr algn="ctr"/>
                      <a:endParaRPr lang="en-US" sz="1000" dirty="0"/>
                    </a:p>
                  </a:txBody>
                  <a:tcPr>
                    <a:solidFill>
                      <a:srgbClr val="FFC000">
                        <a:alpha val="60000"/>
                      </a:srgbClr>
                    </a:solidFill>
                  </a:tcPr>
                </a:tc>
                <a:tc>
                  <a:txBody>
                    <a:bodyPr/>
                    <a:lstStyle/>
                    <a:p>
                      <a:pPr algn="ctr"/>
                      <a:endParaRPr lang="en-US" sz="1000" dirty="0"/>
                    </a:p>
                    <a:p>
                      <a:pPr algn="ctr"/>
                      <a:r>
                        <a:rPr lang="en-US" sz="2400" dirty="0"/>
                        <a:t>$0-766</a:t>
                      </a:r>
                    </a:p>
                  </a:txBody>
                  <a:tcPr>
                    <a:solidFill>
                      <a:srgbClr val="FFC000">
                        <a:alpha val="60000"/>
                      </a:srgbClr>
                    </a:solidFill>
                  </a:tcPr>
                </a:tc>
                <a:tc>
                  <a:txBody>
                    <a:bodyPr/>
                    <a:lstStyle/>
                    <a:p>
                      <a:pPr algn="ctr"/>
                      <a:endParaRPr lang="en-US" sz="1000" dirty="0"/>
                    </a:p>
                    <a:p>
                      <a:pPr algn="ctr"/>
                      <a:r>
                        <a:rPr lang="en-US" sz="2400" dirty="0"/>
                        <a:t>$12-340</a:t>
                      </a:r>
                    </a:p>
                  </a:txBody>
                  <a:tcPr>
                    <a:solidFill>
                      <a:srgbClr val="FFC000">
                        <a:alpha val="60000"/>
                      </a:srgbClr>
                    </a:solidFill>
                  </a:tcPr>
                </a:tc>
                <a:extLst>
                  <a:ext uri="{0D108BD9-81ED-4DB2-BD59-A6C34878D82A}">
                    <a16:rowId xmlns:a16="http://schemas.microsoft.com/office/drawing/2014/main" val="701509113"/>
                  </a:ext>
                </a:extLst>
              </a:tr>
            </a:tbl>
          </a:graphicData>
        </a:graphic>
      </p:graphicFrame>
    </p:spTree>
    <p:extLst>
      <p:ext uri="{BB962C8B-B14F-4D97-AF65-F5344CB8AC3E}">
        <p14:creationId xmlns:p14="http://schemas.microsoft.com/office/powerpoint/2010/main" val="173950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B95D-BC8D-431F-8FE2-34126380204A}"/>
              </a:ext>
            </a:extLst>
          </p:cNvPr>
          <p:cNvSpPr>
            <a:spLocks noGrp="1"/>
          </p:cNvSpPr>
          <p:nvPr>
            <p:ph type="title"/>
          </p:nvPr>
        </p:nvSpPr>
        <p:spPr/>
        <p:txBody>
          <a:bodyPr>
            <a:normAutofit fontScale="90000"/>
          </a:bodyPr>
          <a:lstStyle/>
          <a:p>
            <a:r>
              <a:rPr lang="en-US" dirty="0"/>
              <a:t>FL 1004.085 – Textbook and instructional materials affordability</a:t>
            </a:r>
          </a:p>
        </p:txBody>
      </p:sp>
      <p:sp>
        <p:nvSpPr>
          <p:cNvPr id="3" name="Content Placeholder 2">
            <a:extLst>
              <a:ext uri="{FF2B5EF4-FFF2-40B4-BE49-F238E27FC236}">
                <a16:creationId xmlns:a16="http://schemas.microsoft.com/office/drawing/2014/main" id="{08C8E93E-6CF2-419E-9D3B-9E8F4FA3C878}"/>
              </a:ext>
            </a:extLst>
          </p:cNvPr>
          <p:cNvSpPr>
            <a:spLocks noGrp="1"/>
          </p:cNvSpPr>
          <p:nvPr>
            <p:ph idx="1"/>
          </p:nvPr>
        </p:nvSpPr>
        <p:spPr/>
        <p:txBody>
          <a:bodyPr>
            <a:normAutofit fontScale="62500" lnSpcReduction="20000"/>
          </a:bodyPr>
          <a:lstStyle/>
          <a:p>
            <a:r>
              <a:rPr lang="en-US" dirty="0"/>
              <a:t>Reaffirmed and expanded in 2016</a:t>
            </a:r>
          </a:p>
          <a:p>
            <a:r>
              <a:rPr lang="en-US" dirty="0"/>
              <a:t>Requires that each FL system institution:</a:t>
            </a:r>
          </a:p>
          <a:p>
            <a:pPr lvl="1"/>
            <a:r>
              <a:rPr lang="en-US" dirty="0"/>
              <a:t>examine the cost of textbooks by course and course section for all general education courses to identify variance in the cost of textbooks among sections of the same course </a:t>
            </a:r>
          </a:p>
          <a:p>
            <a:pPr lvl="1"/>
            <a:r>
              <a:rPr lang="en-US" dirty="0"/>
              <a:t>post prominently in the course registration system at least 45 days before the first day of class for each term lists of required and recommended textbooks for at least 95 percent of all courses and course sections offered during the upcoming term. </a:t>
            </a:r>
          </a:p>
          <a:p>
            <a:r>
              <a:rPr lang="en-US" dirty="0"/>
              <a:t>A report is due from each institution, which is sent to the board of trustees, then the Chancellor, then the State Board of Education and the Board of Governors.</a:t>
            </a:r>
          </a:p>
          <a:p>
            <a:r>
              <a:rPr lang="en-US" dirty="0"/>
              <a:t>The report must contain:</a:t>
            </a:r>
          </a:p>
          <a:p>
            <a:pPr lvl="1"/>
            <a:r>
              <a:rPr lang="en-US" dirty="0"/>
              <a:t>the selection process for GEP courses with a wide cost variance I</a:t>
            </a:r>
          </a:p>
          <a:p>
            <a:pPr lvl="1"/>
            <a:r>
              <a:rPr lang="en-US" dirty="0"/>
              <a:t>specific initiatives of the institution designed to reduce the costs of textbooks</a:t>
            </a:r>
          </a:p>
          <a:p>
            <a:pPr lvl="1"/>
            <a:r>
              <a:rPr lang="en-US" dirty="0"/>
              <a:t>and the number of courses and course sections that did not meet the textbook posting deadline </a:t>
            </a:r>
          </a:p>
          <a:p>
            <a:r>
              <a:rPr lang="en-US" dirty="0"/>
              <a:t>SPARC State Policy Tracker: </a:t>
            </a:r>
            <a:r>
              <a:rPr lang="en-US" dirty="0">
                <a:hlinkClick r:id="rId2"/>
              </a:rPr>
              <a:t>https://sparcopen.org/our-work/state-policy-tracking/</a:t>
            </a:r>
            <a:r>
              <a:rPr lang="en-US" dirty="0"/>
              <a:t> </a:t>
            </a:r>
          </a:p>
        </p:txBody>
      </p:sp>
    </p:spTree>
    <p:extLst>
      <p:ext uri="{BB962C8B-B14F-4D97-AF65-F5344CB8AC3E}">
        <p14:creationId xmlns:p14="http://schemas.microsoft.com/office/powerpoint/2010/main" val="204224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F00D-1C44-49A0-A7B0-31C993FFD8A5}"/>
              </a:ext>
            </a:extLst>
          </p:cNvPr>
          <p:cNvSpPr>
            <a:spLocks noGrp="1"/>
          </p:cNvSpPr>
          <p:nvPr>
            <p:ph type="title"/>
          </p:nvPr>
        </p:nvSpPr>
        <p:spPr/>
        <p:txBody>
          <a:bodyPr/>
          <a:lstStyle/>
          <a:p>
            <a:r>
              <a:rPr lang="en-US" dirty="0"/>
              <a:t>Performance-based Funding</a:t>
            </a:r>
          </a:p>
        </p:txBody>
      </p:sp>
      <p:sp>
        <p:nvSpPr>
          <p:cNvPr id="3" name="Content Placeholder 2">
            <a:extLst>
              <a:ext uri="{FF2B5EF4-FFF2-40B4-BE49-F238E27FC236}">
                <a16:creationId xmlns:a16="http://schemas.microsoft.com/office/drawing/2014/main" id="{2E913B28-5FA3-4533-9697-01AC2A550BB9}"/>
              </a:ext>
            </a:extLst>
          </p:cNvPr>
          <p:cNvSpPr>
            <a:spLocks noGrp="1"/>
          </p:cNvSpPr>
          <p:nvPr>
            <p:ph idx="1"/>
          </p:nvPr>
        </p:nvSpPr>
        <p:spPr/>
        <p:txBody>
          <a:bodyPr>
            <a:normAutofit fontScale="92500" lnSpcReduction="10000"/>
          </a:bodyPr>
          <a:lstStyle/>
          <a:p>
            <a:r>
              <a:rPr lang="en-US" dirty="0"/>
              <a:t>State level, FL BOG – 2014, budget moves from enrollment numbers to student outcomes</a:t>
            </a:r>
          </a:p>
          <a:p>
            <a:r>
              <a:rPr lang="en-US" dirty="0"/>
              <a:t>Ten metrics common to all FL universities</a:t>
            </a:r>
          </a:p>
          <a:p>
            <a:pPr lvl="1"/>
            <a:r>
              <a:rPr lang="en-US" dirty="0"/>
              <a:t>Second year retention rate</a:t>
            </a:r>
          </a:p>
          <a:p>
            <a:pPr lvl="1"/>
            <a:r>
              <a:rPr lang="en-US" dirty="0"/>
              <a:t>Time to graduation</a:t>
            </a:r>
          </a:p>
          <a:p>
            <a:pPr lvl="1"/>
            <a:r>
              <a:rPr lang="en-US" dirty="0"/>
              <a:t>Bachelor’s degrees awarded</a:t>
            </a:r>
          </a:p>
          <a:p>
            <a:pPr lvl="1"/>
            <a:r>
              <a:rPr lang="en-US" dirty="0">
                <a:solidFill>
                  <a:srgbClr val="FFC000"/>
                </a:solidFill>
              </a:rPr>
              <a:t>Average cost to attain a college degree</a:t>
            </a:r>
            <a:endParaRPr lang="en-US" dirty="0"/>
          </a:p>
          <a:p>
            <a:r>
              <a:rPr lang="en-US" dirty="0"/>
              <a:t>TA as a sub-metric: percentage of students who can have access to the textbook materials free of charge. Calculated by dividing the number of required textbooks by the total section enrollment </a:t>
            </a:r>
          </a:p>
          <a:p>
            <a:r>
              <a:rPr lang="en-US" dirty="0"/>
              <a:t>In 2016, Wash Post – 32 states had PBF </a:t>
            </a:r>
          </a:p>
        </p:txBody>
      </p:sp>
    </p:spTree>
    <p:extLst>
      <p:ext uri="{BB962C8B-B14F-4D97-AF65-F5344CB8AC3E}">
        <p14:creationId xmlns:p14="http://schemas.microsoft.com/office/powerpoint/2010/main" val="26269409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A404354-1C83-A941-BD6B-EFF3AA82C30D}" vid="{D9AEB95B-2F2D-6B4F-B5FB-49A25E0A32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UCF Brand-Standard Size Powerpoint</Template>
  <TotalTime>5121</TotalTime>
  <Words>1140</Words>
  <Application>Microsoft Office PowerPoint</Application>
  <PresentationFormat>On-screen Show (4:3)</PresentationFormat>
  <Paragraphs>231</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Helvetica</vt:lpstr>
      <vt:lpstr>Helvetica Neue</vt:lpstr>
      <vt:lpstr>Helvetica Neue Medium</vt:lpstr>
      <vt:lpstr>Times New Roman</vt:lpstr>
      <vt:lpstr>Office Theme</vt:lpstr>
      <vt:lpstr>Aligning textbook affordability with performance-based funding metrics</vt:lpstr>
      <vt:lpstr>Textbooks cost…. sometimes a lot. The problem and the promise.</vt:lpstr>
      <vt:lpstr>PowerPoint Presentation</vt:lpstr>
      <vt:lpstr>2016 UCF student survey results, n=1,975, and local surveys</vt:lpstr>
      <vt:lpstr>Three ways we’ve lowered the cost of course materials at UCF </vt:lpstr>
      <vt:lpstr>Print textbook reserve collection  (4th way!)</vt:lpstr>
      <vt:lpstr>Avg cost of a new textbook</vt:lpstr>
      <vt:lpstr>FL 1004.085 – Textbook and instructional materials affordability</vt:lpstr>
      <vt:lpstr>Performance-based Funding</vt:lpstr>
      <vt:lpstr>PowerPoint Presentation</vt:lpstr>
      <vt:lpstr>The promise of affordable textbooks</vt:lpstr>
      <vt:lpstr>PowerPoint Presentation</vt:lpstr>
      <vt:lpstr>Outcomes – Academic Performance</vt:lpstr>
      <vt:lpstr>Since Spring 2016…</vt:lpstr>
      <vt:lpstr>Savings by type of adoption</vt:lpstr>
      <vt:lpstr>Savings by semester and type of adoption</vt:lpstr>
      <vt:lpstr>How this was accomplished</vt:lpstr>
      <vt:lpstr>How this was communicated</vt:lpstr>
      <vt:lpstr>Outcomes and interest to date</vt:lpstr>
      <vt:lpstr>Recommendations</vt:lpstr>
      <vt:lpstr>Bibliography / additional info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Beile-Aligning Textbook Affordability</dc:title>
  <dc:creator>Microsoft Office User;PBeile@ucf.edu</dc:creator>
  <cp:keywords>OER textbook affordability</cp:keywords>
  <cp:lastModifiedBy>Penny Beile</cp:lastModifiedBy>
  <cp:revision>59</cp:revision>
  <cp:lastPrinted>2018-03-14T17:56:05Z</cp:lastPrinted>
  <dcterms:created xsi:type="dcterms:W3CDTF">2016-09-13T13:48:41Z</dcterms:created>
  <dcterms:modified xsi:type="dcterms:W3CDTF">2018-11-30T17:54:38Z</dcterms:modified>
</cp:coreProperties>
</file>