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  <p:sldMasterId id="2147483669" r:id="rId3"/>
    <p:sldMasterId id="2147483670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embeddedFontLst>
    <p:embeddedFont>
      <p:font typeface="Questrial" panose="020B0604020202020204" charset="0"/>
      <p:regular r:id="rId16"/>
    </p:embeddedFont>
    <p:embeddedFont>
      <p:font typeface="Encode Sans Black" panose="020B0604020202020204" charset="0"/>
      <p:bold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Light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7172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355b452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f355b452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616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981f3d51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4981f3d5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756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83abfb3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31" name="Google Shape;131;g483abfb3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789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4a885282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4a885282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44a885282f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107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4cab1619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45" name="Google Shape;145;g44cab1619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8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4cab1619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53" name="Google Shape;153;g44cab1619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71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4cab1619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60" name="Google Shape;160;g44cab1619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840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4a7c8ce6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67" name="Google Shape;167;g44a7c8ce6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7192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4cab1619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75" name="Google Shape;175;g44cab1619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411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4cab1619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82" name="Google Shape;182;g44cab1619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98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4664075"/>
            <a:ext cx="9150300" cy="0"/>
          </a:xfrm>
          <a:prstGeom prst="rtTriangle">
            <a:avLst/>
          </a:prstGeom>
          <a:gradFill>
            <a:gsLst>
              <a:gs pos="0">
                <a:srgbClr val="830000"/>
              </a:gs>
              <a:gs pos="55000">
                <a:srgbClr val="C44549"/>
              </a:gs>
              <a:gs pos="100000">
                <a:srgbClr val="830000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20;p2"/>
          <p:cNvGrpSpPr/>
          <p:nvPr/>
        </p:nvGrpSpPr>
        <p:grpSpPr>
          <a:xfrm>
            <a:off x="-3175" y="4952825"/>
            <a:ext cx="9146985" cy="1911276"/>
            <a:chOff x="-3765" y="4832896"/>
            <a:chExt cx="9147900" cy="2032192"/>
          </a:xfrm>
        </p:grpSpPr>
        <p:sp>
          <p:nvSpPr>
            <p:cNvPr id="21" name="Google Shape;21;p2"/>
            <p:cNvSpPr/>
            <p:nvPr/>
          </p:nvSpPr>
          <p:spPr>
            <a:xfrm>
              <a:off x="1687032" y="4832896"/>
              <a:ext cx="7457100" cy="51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CC9B9B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926" y="5135025"/>
              <a:ext cx="9108000" cy="83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2" sy="50002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" name="Google Shape;24;p2"/>
            <p:cNvCxnSpPr/>
            <p:nvPr/>
          </p:nvCxnSpPr>
          <p:spPr>
            <a:xfrm>
              <a:off x="-3765" y="4880373"/>
              <a:ext cx="9147900" cy="840000"/>
            </a:xfrm>
            <a:prstGeom prst="straightConnector1">
              <a:avLst/>
            </a:prstGeom>
            <a:noFill/>
            <a:ln w="12050" cap="flat" cmpd="sng">
              <a:solidFill>
                <a:srgbClr val="C6919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64008" lvl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ldNum" idx="12"/>
          </p:nvPr>
        </p:nvSpPr>
        <p:spPr>
          <a:xfrm>
            <a:off x="8778875" y="6492875"/>
            <a:ext cx="36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090072" cy="9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2" descr="\\Files\shareddocs\AdminServices\Libraries Communications\communications\logos\2008_libraries_logos\UW_Libraries_Logo_color.jpg"/>
          <p:cNvPicPr preferRelativeResize="0"/>
          <p:nvPr/>
        </p:nvPicPr>
        <p:blipFill rotWithShape="1">
          <a:blip r:embed="rId3">
            <a:alphaModFix/>
          </a:blip>
          <a:srcRect l="25824" r="2202"/>
          <a:stretch/>
        </p:blipFill>
        <p:spPr>
          <a:xfrm>
            <a:off x="687800" y="6130288"/>
            <a:ext cx="2486837" cy="64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090072" cy="9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 descr="\\Files\shareddocs\AdminServices\Libraries Communications\communications\logos\2008_libraries_logos\UW_Libraries_Logo_color.jpg"/>
          <p:cNvPicPr preferRelativeResize="0"/>
          <p:nvPr/>
        </p:nvPicPr>
        <p:blipFill rotWithShape="1">
          <a:blip r:embed="rId3">
            <a:alphaModFix/>
          </a:blip>
          <a:srcRect l="25824" r="2202"/>
          <a:stretch/>
        </p:blipFill>
        <p:spPr>
          <a:xfrm>
            <a:off x="687800" y="6130288"/>
            <a:ext cx="2486837" cy="64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090072" cy="9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 descr="\\Files\shareddocs\AdminServices\Libraries Communications\communications\logos\2008_libraries_logos\UW_Libraries_Logo_color.jpg"/>
          <p:cNvPicPr preferRelativeResize="0"/>
          <p:nvPr/>
        </p:nvPicPr>
        <p:blipFill rotWithShape="1">
          <a:blip r:embed="rId3">
            <a:alphaModFix/>
          </a:blip>
          <a:srcRect l="25824" r="2202"/>
          <a:stretch/>
        </p:blipFill>
        <p:spPr>
          <a:xfrm>
            <a:off x="687800" y="6130288"/>
            <a:ext cx="2486837" cy="64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090072" cy="9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50899"/>
            <a:ext cx="2417799" cy="16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671757" y="2046060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4687816"/>
            <a:ext cx="1580331" cy="13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07222"/>
            <a:ext cx="1362090" cy="920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 descr="\\Files\shareddocs\AdminServices\Libraries Communications\communications\logos\2008_libraries_logos\UW_Libraries_Logo_color.jpg"/>
          <p:cNvPicPr preferRelativeResize="0"/>
          <p:nvPr/>
        </p:nvPicPr>
        <p:blipFill rotWithShape="1">
          <a:blip r:embed="rId4">
            <a:alphaModFix/>
          </a:blip>
          <a:srcRect l="25824" r="2202"/>
          <a:stretch/>
        </p:blipFill>
        <p:spPr>
          <a:xfrm>
            <a:off x="687800" y="6130288"/>
            <a:ext cx="2486837" cy="64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090072" cy="9617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" name="Google Shape;100;p18" descr="\\Files\shareddocs\AdminServices\Libraries Communications\communications\logos\2008_libraries_logos\UW_Libraries_Logo_color.jpg"/>
          <p:cNvPicPr preferRelativeResize="0"/>
          <p:nvPr/>
        </p:nvPicPr>
        <p:blipFill rotWithShape="1">
          <a:blip r:embed="rId3">
            <a:alphaModFix/>
          </a:blip>
          <a:srcRect l="25824" r="2202"/>
          <a:stretch/>
        </p:blipFill>
        <p:spPr>
          <a:xfrm>
            <a:off x="687800" y="6130288"/>
            <a:ext cx="2486837" cy="64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671757" y="1842045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4716352"/>
            <a:ext cx="1580331" cy="13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378987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 descr="\\Files\shareddocs\AdminServices\Libraries Communications\communications\logos\2008_libraries_logos\UW_Libraries_Logo_color.jpg"/>
          <p:cNvPicPr preferRelativeResize="0"/>
          <p:nvPr/>
        </p:nvPicPr>
        <p:blipFill rotWithShape="1">
          <a:blip r:embed="rId4">
            <a:alphaModFix/>
          </a:blip>
          <a:srcRect l="25824" r="2202"/>
          <a:stretch/>
        </p:blipFill>
        <p:spPr>
          <a:xfrm>
            <a:off x="687800" y="6130288"/>
            <a:ext cx="2486837" cy="64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090072" cy="9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 descr="\\Files\shareddocs\AdminServices\Libraries Communications\communications\logos\2008_libraries_logos\UW_Libraries_Logo_color.jpg"/>
          <p:cNvPicPr preferRelativeResize="0"/>
          <p:nvPr/>
        </p:nvPicPr>
        <p:blipFill rotWithShape="1">
          <a:blip r:embed="rId3">
            <a:alphaModFix/>
          </a:blip>
          <a:srcRect l="25824" r="2202"/>
          <a:stretch/>
        </p:blipFill>
        <p:spPr>
          <a:xfrm>
            <a:off x="687800" y="6130288"/>
            <a:ext cx="2486837" cy="64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090072" cy="9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 descr="\\Files\shareddocs\AdminServices\Libraries Communications\communications\logos\2008_libraries_logos\UW_Libraries_Logo_color.jpg"/>
          <p:cNvPicPr preferRelativeResize="0"/>
          <p:nvPr/>
        </p:nvPicPr>
        <p:blipFill rotWithShape="1">
          <a:blip r:embed="rId3">
            <a:alphaModFix/>
          </a:blip>
          <a:srcRect l="25824" r="2202"/>
          <a:stretch/>
        </p:blipFill>
        <p:spPr>
          <a:xfrm>
            <a:off x="687800" y="6130288"/>
            <a:ext cx="2486837" cy="64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090072" cy="9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 descr="\\Files\shareddocs\AdminServices\Libraries Communications\communications\logos\2008_libraries_logos\UW_Libraries_Logo_color.jpg"/>
          <p:cNvPicPr preferRelativeResize="0"/>
          <p:nvPr/>
        </p:nvPicPr>
        <p:blipFill rotWithShape="1">
          <a:blip r:embed="rId3">
            <a:alphaModFix/>
          </a:blip>
          <a:srcRect l="25824" r="2202"/>
          <a:stretch/>
        </p:blipFill>
        <p:spPr>
          <a:xfrm>
            <a:off x="687800" y="6130288"/>
            <a:ext cx="2486837" cy="64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50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8778875" y="6492875"/>
            <a:ext cx="36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50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778875" y="6492875"/>
            <a:ext cx="36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00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900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00" cy="3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22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900" cy="3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22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778875" y="6492875"/>
            <a:ext cx="36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778875" y="6492875"/>
            <a:ext cx="36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778875" y="6492875"/>
            <a:ext cx="36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671757" y="1842045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0" name="Google Shape;6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4716352"/>
            <a:ext cx="1580331" cy="13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0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378987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0" descr="\\Files\shareddocs\AdminServices\Libraries Communications\communications\logos\2008_libraries_logos\UW_Libraries_Logo_color.jpg"/>
          <p:cNvPicPr preferRelativeResize="0"/>
          <p:nvPr/>
        </p:nvPicPr>
        <p:blipFill rotWithShape="1">
          <a:blip r:embed="rId4">
            <a:alphaModFix/>
          </a:blip>
          <a:srcRect l="25824" r="2202"/>
          <a:stretch/>
        </p:blipFill>
        <p:spPr>
          <a:xfrm>
            <a:off x="687800" y="6130288"/>
            <a:ext cx="2486837" cy="64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090072" cy="9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 descr="\\Files\shareddocs\AdminServices\Libraries Communications\communications\logos\2008_libraries_logos\UW_Libraries_Logo_color.jpg"/>
          <p:cNvPicPr preferRelativeResize="0"/>
          <p:nvPr/>
        </p:nvPicPr>
        <p:blipFill rotWithShape="1">
          <a:blip r:embed="rId3">
            <a:alphaModFix/>
          </a:blip>
          <a:srcRect l="25824" r="2202"/>
          <a:stretch/>
        </p:blipFill>
        <p:spPr>
          <a:xfrm>
            <a:off x="687800" y="6130288"/>
            <a:ext cx="2486837" cy="64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500063" y="5945188"/>
            <a:ext cx="4940400" cy="920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CC9B9B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85775" y="5938838"/>
            <a:ext cx="3690900" cy="93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-6042" y="5791253"/>
            <a:ext cx="3402300" cy="1080900"/>
          </a:xfrm>
          <a:prstGeom prst="rtTriangle">
            <a:avLst/>
          </a:prstGeom>
          <a:blipFill rotWithShape="1">
            <a:blip r:embed="rId9">
              <a:alphaModFix amt="50000"/>
            </a:blip>
            <a:tile tx="0" ty="0" sx="50002" sy="50002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1"/>
          <p:cNvCxnSpPr/>
          <p:nvPr/>
        </p:nvCxnSpPr>
        <p:spPr>
          <a:xfrm>
            <a:off x="-9237" y="5787738"/>
            <a:ext cx="3405600" cy="1084500"/>
          </a:xfrm>
          <a:prstGeom prst="straightConnector1">
            <a:avLst/>
          </a:prstGeom>
          <a:noFill/>
          <a:ln w="12050" cap="flat" cmpd="sng">
            <a:solidFill>
              <a:srgbClr val="C6919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50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8778875" y="6492875"/>
            <a:ext cx="36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80000">
              <a:schemeClr val="accent2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80000">
              <a:schemeClr val="accent2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271900" y="1577525"/>
            <a:ext cx="8680800" cy="27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Font typeface="Arial"/>
              <a:buNone/>
            </a:pPr>
            <a:r>
              <a:rPr lang="en-US" sz="4200">
                <a:solidFill>
                  <a:srgbClr val="33006F"/>
                </a:solidFill>
              </a:rPr>
              <a:t>Getting to scale: developing a collaborative, mixed-method approach to space assessment at UW Libraries</a:t>
            </a:r>
            <a:endParaRPr sz="4200">
              <a:solidFill>
                <a:srgbClr val="33006F"/>
              </a:solidFill>
            </a:endParaRPr>
          </a:p>
        </p:txBody>
      </p:sp>
      <p:sp>
        <p:nvSpPr>
          <p:cNvPr id="128" name="Google Shape;128;p24"/>
          <p:cNvSpPr txBox="1"/>
          <p:nvPr/>
        </p:nvSpPr>
        <p:spPr>
          <a:xfrm>
            <a:off x="4211500" y="5108675"/>
            <a:ext cx="47412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Jackie Belanger, Maggie Faber, Jenna Nobs University of Washington Libraries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body" idx="1"/>
          </p:nvPr>
        </p:nvSpPr>
        <p:spPr>
          <a:xfrm>
            <a:off x="671757" y="1842045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endParaRPr sz="5000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192" name="Google Shape;192;p33" descr="http://allthingsd.com/files/2012/07/10Questions.jpeg" title="Questions imag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6352" y="1535850"/>
            <a:ext cx="8031300" cy="4023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/>
          <p:nvPr/>
        </p:nvSpPr>
        <p:spPr>
          <a:xfrm>
            <a:off x="571500" y="6190800"/>
            <a:ext cx="2751300" cy="58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8184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Font typeface="Arial"/>
              <a:buNone/>
            </a:pPr>
            <a:r>
              <a:rPr lang="en-US" sz="3200"/>
              <a:t>Guiding questions</a:t>
            </a:r>
            <a:endParaRPr sz="32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2"/>
          </p:nvPr>
        </p:nvSpPr>
        <p:spPr>
          <a:xfrm>
            <a:off x="348800" y="1499250"/>
            <a:ext cx="8656200" cy="5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&gt;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does scalable, sustainable, mixed-method space assessment look like for a complex research library system?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&gt;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can we develop a programmatic approach to: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–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Understand/respond to user needs in specific libraries </a:t>
            </a:r>
            <a:r>
              <a:rPr lang="en-US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holistically?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–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Gather baseline &amp; longitudinal data to support informed decisions in the future?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&gt;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can we engage libraries stakeholders meaningfully in the assessment process?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4" y="1722350"/>
            <a:ext cx="3369300" cy="9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Our challenge</a:t>
            </a:r>
            <a:endParaRPr/>
          </a:p>
        </p:txBody>
      </p:sp>
      <p:pic>
        <p:nvPicPr>
          <p:cNvPr id="142" name="Google Shape;142;p26" descr="Map showing UW Seattle campus libraries" title="UW Libraries Ma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5775" y="103575"/>
            <a:ext cx="5190275" cy="66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/>
          <p:nvPr/>
        </p:nvSpPr>
        <p:spPr>
          <a:xfrm>
            <a:off x="571500" y="6190800"/>
            <a:ext cx="2751300" cy="58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8184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Font typeface="Arial"/>
              <a:buNone/>
            </a:pPr>
            <a:r>
              <a:rPr lang="en-US" sz="3200"/>
              <a:t>Mixed method approach</a:t>
            </a:r>
            <a:endParaRPr sz="32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2"/>
          </p:nvPr>
        </p:nvSpPr>
        <p:spPr>
          <a:xfrm>
            <a:off x="253675" y="1461200"/>
            <a:ext cx="3636600" cy="5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Char char="&gt;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Library Use Survey </a:t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Char char="&gt;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Space counts</a:t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Char char="&gt;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Observations</a:t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Char char="&gt;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Existing data </a:t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27" descr="Sample map showing UW library space, data collection tool for space counts" title="Sample data collection tool"/>
          <p:cNvPicPr preferRelativeResize="0"/>
          <p:nvPr/>
        </p:nvPicPr>
        <p:blipFill rotWithShape="1">
          <a:blip r:embed="rId3">
            <a:alphaModFix/>
          </a:blip>
          <a:srcRect l="3418" t="1993" r="3437" b="5302"/>
          <a:stretch/>
        </p:blipFill>
        <p:spPr>
          <a:xfrm>
            <a:off x="4111475" y="1011400"/>
            <a:ext cx="4744875" cy="5518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/>
          <p:nvPr/>
        </p:nvSpPr>
        <p:spPr>
          <a:xfrm>
            <a:off x="571500" y="6190800"/>
            <a:ext cx="2751300" cy="58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571500" y="163700"/>
            <a:ext cx="81846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Font typeface="Arial"/>
              <a:buNone/>
            </a:pPr>
            <a:r>
              <a:rPr lang="en-US" sz="3200"/>
              <a:t>Questions &amp; ongoing conversations with staff</a:t>
            </a:r>
            <a:endParaRPr sz="32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157" name="Google Shape;157;p28" descr="Screenshot showing notes from staff discussion session on library spaces" title="Screenshot of staff discussion notes"/>
          <p:cNvPicPr preferRelativeResize="0"/>
          <p:nvPr/>
        </p:nvPicPr>
        <p:blipFill rotWithShape="1">
          <a:blip r:embed="rId3">
            <a:alphaModFix/>
          </a:blip>
          <a:srcRect l="18081" t="26099" r="36579" b="4982"/>
          <a:stretch/>
        </p:blipFill>
        <p:spPr>
          <a:xfrm>
            <a:off x="795675" y="1319700"/>
            <a:ext cx="7466074" cy="54558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571500" y="6190800"/>
            <a:ext cx="2751300" cy="58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8184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Font typeface="Arial"/>
              <a:buNone/>
            </a:pPr>
            <a:r>
              <a:rPr lang="en-US" sz="3200"/>
              <a:t>Tailored reports &amp; visualizations</a:t>
            </a:r>
            <a:endParaRPr sz="32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164" name="Google Shape;164;p29" descr="Screenshot showing Tableau visualization of UW Engineering Library space count data" title="Sample library space visualiz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475" y="1321125"/>
            <a:ext cx="7755050" cy="53815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/>
          <p:nvPr/>
        </p:nvSpPr>
        <p:spPr>
          <a:xfrm>
            <a:off x="571500" y="6190800"/>
            <a:ext cx="2751300" cy="58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642075" y="252750"/>
            <a:ext cx="8184600" cy="10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Font typeface="Arial"/>
              <a:buNone/>
            </a:pPr>
            <a:r>
              <a:rPr lang="en-US" sz="3200"/>
              <a:t>Collaborative analysis, recommendations &amp; decision making</a:t>
            </a:r>
            <a:endParaRPr sz="32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171" name="Google Shape;171;p30" descr="Images from staff brainstorming session --making recommendations on space data." title="Staff brainstorm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75" y="1794500"/>
            <a:ext cx="5561075" cy="32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0550" y="2375075"/>
            <a:ext cx="3193425" cy="41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/>
          <p:nvPr/>
        </p:nvSpPr>
        <p:spPr>
          <a:xfrm>
            <a:off x="571500" y="6190800"/>
            <a:ext cx="2751300" cy="58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8184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Font typeface="Arial"/>
              <a:buNone/>
            </a:pPr>
            <a:r>
              <a:rPr lang="en-US" sz="3200"/>
              <a:t>Key takeaways</a:t>
            </a:r>
            <a:endParaRPr sz="32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2"/>
          </p:nvPr>
        </p:nvSpPr>
        <p:spPr>
          <a:xfrm>
            <a:off x="336025" y="1484425"/>
            <a:ext cx="8808000" cy="51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Char char="&gt;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Start small &amp; scale up </a:t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Char char="&gt;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Provide set of tools that can be easily adapted</a:t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Char char="&gt;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Aim for holistic view via mixed methods</a:t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Char char="&gt;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Focus on ongoing conversations, shared decision-making/prioritizing</a:t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/>
          <p:nvPr/>
        </p:nvSpPr>
        <p:spPr>
          <a:xfrm>
            <a:off x="571500" y="6190800"/>
            <a:ext cx="2751300" cy="58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8184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Font typeface="Arial"/>
              <a:buNone/>
            </a:pPr>
            <a:r>
              <a:rPr lang="en-US" sz="3200"/>
              <a:t>Next steps</a:t>
            </a:r>
            <a:endParaRPr sz="32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2"/>
          </p:nvPr>
        </p:nvSpPr>
        <p:spPr>
          <a:xfrm>
            <a:off x="360050" y="1011400"/>
            <a:ext cx="8808000" cy="55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Char char="&gt;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Rolling out to largest libraries</a:t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Char char="&gt;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System for tracking &amp; communicating improvements</a:t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Char char="&gt;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Centering equity &amp; inclusion</a:t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Char char="–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Partnering with users</a:t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Char char="–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Exploring non-Libraries spaces</a:t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Custom 2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A3171E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464646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177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Questrial</vt:lpstr>
      <vt:lpstr>Arial</vt:lpstr>
      <vt:lpstr>Encode Sans Black</vt:lpstr>
      <vt:lpstr>Noto Sans Symbols</vt:lpstr>
      <vt:lpstr>Open Sans</vt:lpstr>
      <vt:lpstr>Merriweather Sans</vt:lpstr>
      <vt:lpstr>Open Sans Light</vt:lpstr>
      <vt:lpstr>Calibri</vt:lpstr>
      <vt:lpstr>Concourse</vt:lpstr>
      <vt:lpstr>Office Theme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Presentation_Getting to scale</dc:title>
  <dc:subject>space assessment</dc:subject>
  <dc:creator>Jackie Belanger</dc:creator>
  <cp:keywords>space assessment</cp:keywords>
  <cp:lastModifiedBy>Jackie Belanger</cp:lastModifiedBy>
  <cp:revision>3</cp:revision>
  <dcterms:modified xsi:type="dcterms:W3CDTF">2018-12-01T00:00:11Z</dcterms:modified>
</cp:coreProperties>
</file>