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7" r:id="rId2"/>
    <p:sldId id="260" r:id="rId3"/>
    <p:sldId id="265" r:id="rId4"/>
    <p:sldId id="267" r:id="rId5"/>
    <p:sldId id="270" r:id="rId6"/>
    <p:sldId id="278" r:id="rId7"/>
    <p:sldId id="271" r:id="rId8"/>
    <p:sldId id="268" r:id="rId9"/>
    <p:sldId id="277" r:id="rId10"/>
    <p:sldId id="263" r:id="rId11"/>
    <p:sldId id="276" r:id="rId12"/>
    <p:sldId id="272" r:id="rId13"/>
    <p:sldId id="274" r:id="rId14"/>
    <p:sldId id="273" r:id="rId15"/>
  </p:sldIdLst>
  <p:sldSz cx="12192000" cy="6858000"/>
  <p:notesSz cx="7010400" cy="92964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5pPr>
    <a:lvl6pPr marL="2286000" algn="l" defTabSz="457200" rtl="0" eaLnBrk="1" latinLnBrk="0" hangingPunct="1">
      <a:defRPr kern="1200">
        <a:solidFill>
          <a:schemeClr val="tx1"/>
        </a:solidFill>
        <a:latin typeface="Arial" charset="0"/>
        <a:ea typeface="ＭＳ Ｐゴシック" charset="-128"/>
        <a:cs typeface="ＭＳ Ｐゴシック" charset="-128"/>
      </a:defRPr>
    </a:lvl6pPr>
    <a:lvl7pPr marL="2743200" algn="l" defTabSz="457200" rtl="0" eaLnBrk="1" latinLnBrk="0" hangingPunct="1">
      <a:defRPr kern="1200">
        <a:solidFill>
          <a:schemeClr val="tx1"/>
        </a:solidFill>
        <a:latin typeface="Arial" charset="0"/>
        <a:ea typeface="ＭＳ Ｐゴシック" charset="-128"/>
        <a:cs typeface="ＭＳ Ｐゴシック" charset="-128"/>
      </a:defRPr>
    </a:lvl7pPr>
    <a:lvl8pPr marL="3200400" algn="l" defTabSz="457200" rtl="0" eaLnBrk="1" latinLnBrk="0" hangingPunct="1">
      <a:defRPr kern="1200">
        <a:solidFill>
          <a:schemeClr val="tx1"/>
        </a:solidFill>
        <a:latin typeface="Arial" charset="0"/>
        <a:ea typeface="ＭＳ Ｐゴシック" charset="-128"/>
        <a:cs typeface="ＭＳ Ｐゴシック" charset="-128"/>
      </a:defRPr>
    </a:lvl8pPr>
    <a:lvl9pPr marL="3657600" algn="l" defTabSz="457200" rtl="0" eaLnBrk="1" latinLnBrk="0" hangingPunct="1">
      <a:defRPr kern="1200">
        <a:solidFill>
          <a:schemeClr val="tx1"/>
        </a:solidFill>
        <a:latin typeface="Arial" charset="0"/>
        <a:ea typeface="ＭＳ Ｐゴシック" charset="-128"/>
        <a:cs typeface="ＭＳ Ｐゴシック" charset="-128"/>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3A59"/>
    <a:srgbClr val="6A6A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3985" autoAdjust="0"/>
  </p:normalViewPr>
  <p:slideViewPr>
    <p:cSldViewPr snapToGrid="0" snapToObjects="1">
      <p:cViewPr varScale="1">
        <p:scale>
          <a:sx n="71" d="100"/>
          <a:sy n="71" d="100"/>
        </p:scale>
        <p:origin x="2076" y="66"/>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B2479A1-075B-47C5-AB4B-BDACE3F01213}" type="datetimeFigureOut">
              <a:rPr lang="en-US" smtClean="0"/>
              <a:t>12/3/2018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C3A875C-25F4-4539-B61F-22346E48CB0C}" type="slidenum">
              <a:rPr lang="en-US" smtClean="0"/>
              <a:t>‹#›</a:t>
            </a:fld>
            <a:endParaRPr lang="en-US"/>
          </a:p>
        </p:txBody>
      </p:sp>
    </p:spTree>
    <p:extLst>
      <p:ext uri="{BB962C8B-B14F-4D97-AF65-F5344CB8AC3E}">
        <p14:creationId xmlns:p14="http://schemas.microsoft.com/office/powerpoint/2010/main" val="1852363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defTabSz="931774">
              <a:defRPr/>
            </a:pPr>
            <a:r>
              <a:rPr lang="en-US" dirty="0" smtClean="0"/>
              <a:t>Hi! Thank you</a:t>
            </a:r>
            <a:r>
              <a:rPr lang="en-US" baseline="0" dirty="0" smtClean="0"/>
              <a:t> for having me.  I am Liz Bernal, and I am the Library Assessment Officer for Kelvin Smith Library(KSL) at Case Western Reserve University (Case Western) in Cleveland Ohio.  And this is the KSL story on how the library made impact with international rankings and our continuous journey to figure it all out. </a:t>
            </a:r>
          </a:p>
          <a:p>
            <a:endParaRPr lang="en-US" dirty="0"/>
          </a:p>
        </p:txBody>
      </p:sp>
      <p:sp>
        <p:nvSpPr>
          <p:cNvPr id="4" name="Slide Number Placeholder 3"/>
          <p:cNvSpPr>
            <a:spLocks noGrp="1"/>
          </p:cNvSpPr>
          <p:nvPr>
            <p:ph type="sldNum" sz="quarter" idx="10"/>
          </p:nvPr>
        </p:nvSpPr>
        <p:spPr/>
        <p:txBody>
          <a:bodyPr/>
          <a:lstStyle/>
          <a:p>
            <a:fld id="{EC3A875C-25F4-4539-B61F-22346E48CB0C}" type="slidenum">
              <a:rPr lang="en-US" smtClean="0"/>
              <a:t>1</a:t>
            </a:fld>
            <a:endParaRPr lang="en-US"/>
          </a:p>
        </p:txBody>
      </p:sp>
    </p:spTree>
    <p:extLst>
      <p:ext uri="{BB962C8B-B14F-4D97-AF65-F5344CB8AC3E}">
        <p14:creationId xmlns:p14="http://schemas.microsoft.com/office/powerpoint/2010/main" val="22634641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defTabSz="931774">
              <a:defRPr/>
            </a:pPr>
            <a:r>
              <a:rPr lang="en-US" dirty="0" smtClean="0"/>
              <a:t>Leiden is not a</a:t>
            </a:r>
            <a:r>
              <a:rPr lang="en-US" baseline="0" dirty="0" smtClean="0"/>
              <a:t> BIG Three but I wanted to show one that was strictly </a:t>
            </a:r>
            <a:r>
              <a:rPr lang="en-US" baseline="0" dirty="0" err="1" smtClean="0"/>
              <a:t>bibliometrics</a:t>
            </a:r>
            <a:r>
              <a:rPr lang="en-US" baseline="0" dirty="0" smtClean="0"/>
              <a:t>, one spot you can clearly show the library impact.  </a:t>
            </a:r>
            <a:endParaRPr lang="en-US" dirty="0" smtClean="0"/>
          </a:p>
          <a:p>
            <a:pPr defTabSz="931774">
              <a:defRPr/>
            </a:pPr>
            <a:endParaRPr lang="en-US" dirty="0" smtClean="0"/>
          </a:p>
          <a:p>
            <a:pPr defTabSz="931774">
              <a:defRPr/>
            </a:pPr>
            <a:r>
              <a:rPr lang="en-US" dirty="0" smtClean="0"/>
              <a:t>The </a:t>
            </a:r>
            <a:r>
              <a:rPr lang="en-US" dirty="0"/>
              <a:t>CWTS Leiden Ranking 2018 offers important insights into the scientific performance of nearly 1000 major universities worldwide</a:t>
            </a:r>
          </a:p>
          <a:p>
            <a:pPr defTabSz="931774">
              <a:defRPr/>
            </a:pPr>
            <a:r>
              <a:rPr lang="en-US" dirty="0"/>
              <a:t>In 2017 you can see that </a:t>
            </a:r>
            <a:r>
              <a:rPr lang="en-US" dirty="0" smtClean="0"/>
              <a:t>Case Western </a:t>
            </a:r>
            <a:r>
              <a:rPr lang="en-US" dirty="0"/>
              <a:t>was at 143 in the ranking</a:t>
            </a:r>
          </a:p>
          <a:p>
            <a:pPr defTabSz="931774">
              <a:defRPr/>
            </a:pPr>
            <a:r>
              <a:rPr lang="en-US" dirty="0" smtClean="0"/>
              <a:t>CWTS Leiden Ranking 2018 we were at 57 in our ranking</a:t>
            </a:r>
          </a:p>
          <a:p>
            <a:pPr defTabSz="931774">
              <a:defRPr/>
            </a:pPr>
            <a:endParaRPr lang="en-US" dirty="0" smtClean="0"/>
          </a:p>
          <a:p>
            <a:pPr defTabSz="931774">
              <a:defRPr/>
            </a:pPr>
            <a:r>
              <a:rPr lang="en-US" dirty="0" smtClean="0"/>
              <a:t>I can tell you that we did not produce more research in</a:t>
            </a:r>
            <a:r>
              <a:rPr lang="en-US" baseline="0" dirty="0" smtClean="0"/>
              <a:t> the past year, in fact we produced slightly less but because of our clean up you can see that more research was correctly attributed to our institution</a:t>
            </a:r>
          </a:p>
          <a:p>
            <a:pPr defTabSz="931774">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EC3A875C-25F4-4539-B61F-22346E48CB0C}" type="slidenum">
              <a:rPr lang="en-US" smtClean="0"/>
              <a:t>10</a:t>
            </a:fld>
            <a:endParaRPr lang="en-US"/>
          </a:p>
        </p:txBody>
      </p:sp>
    </p:spTree>
    <p:extLst>
      <p:ext uri="{BB962C8B-B14F-4D97-AF65-F5344CB8AC3E}">
        <p14:creationId xmlns:p14="http://schemas.microsoft.com/office/powerpoint/2010/main" val="15226372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smtClean="0"/>
              <a:t>ARWU</a:t>
            </a:r>
            <a:r>
              <a:rPr lang="en-US" baseline="0" dirty="0" smtClean="0"/>
              <a:t> moved from 124 to 123 from 2017 to 2018 (the 3</a:t>
            </a:r>
            <a:r>
              <a:rPr lang="en-US" baseline="30000" dirty="0" smtClean="0"/>
              <a:t>rd</a:t>
            </a:r>
            <a:r>
              <a:rPr lang="en-US" baseline="0" dirty="0" smtClean="0"/>
              <a:t> of the big three)</a:t>
            </a:r>
          </a:p>
          <a:p>
            <a:r>
              <a:rPr lang="en-US" baseline="0" dirty="0" smtClean="0"/>
              <a:t>US </a:t>
            </a:r>
            <a:r>
              <a:rPr lang="en-US" baseline="0" dirty="0" smtClean="0"/>
              <a:t>News Global Rankings 146 to 152 from 2018 to 2019 (out of 1250)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NTU 116 to 124 from 2017 to 2018</a:t>
            </a:r>
          </a:p>
          <a:p>
            <a:endParaRPr lang="en-US" dirty="0"/>
          </a:p>
        </p:txBody>
      </p:sp>
      <p:sp>
        <p:nvSpPr>
          <p:cNvPr id="4" name="Slide Number Placeholder 3"/>
          <p:cNvSpPr>
            <a:spLocks noGrp="1"/>
          </p:cNvSpPr>
          <p:nvPr>
            <p:ph type="sldNum" sz="quarter" idx="10"/>
          </p:nvPr>
        </p:nvSpPr>
        <p:spPr/>
        <p:txBody>
          <a:bodyPr/>
          <a:lstStyle/>
          <a:p>
            <a:fld id="{EC3A875C-25F4-4539-B61F-22346E48CB0C}" type="slidenum">
              <a:rPr lang="en-US" smtClean="0"/>
              <a:t>11</a:t>
            </a:fld>
            <a:endParaRPr lang="en-US"/>
          </a:p>
        </p:txBody>
      </p:sp>
    </p:spTree>
    <p:extLst>
      <p:ext uri="{BB962C8B-B14F-4D97-AF65-F5344CB8AC3E}">
        <p14:creationId xmlns:p14="http://schemas.microsoft.com/office/powerpoint/2010/main" val="17768991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smtClean="0"/>
              <a:t>So we were successful</a:t>
            </a:r>
            <a:r>
              <a:rPr lang="en-US" baseline="0" dirty="0" smtClean="0"/>
              <a:t>…what happens next?</a:t>
            </a:r>
          </a:p>
          <a:p>
            <a:r>
              <a:rPr lang="en-US" baseline="0" dirty="0" smtClean="0"/>
              <a:t>We have a cycle set up to review the affiliation variations and are now in the process of cleaning up author profiles, adding in ORCID IDs and determining connectivity/collaboration </a:t>
            </a:r>
            <a:endParaRPr lang="en-US" dirty="0"/>
          </a:p>
        </p:txBody>
      </p:sp>
      <p:sp>
        <p:nvSpPr>
          <p:cNvPr id="4" name="Slide Number Placeholder 3"/>
          <p:cNvSpPr>
            <a:spLocks noGrp="1"/>
          </p:cNvSpPr>
          <p:nvPr>
            <p:ph type="sldNum" sz="quarter" idx="10"/>
          </p:nvPr>
        </p:nvSpPr>
        <p:spPr/>
        <p:txBody>
          <a:bodyPr/>
          <a:lstStyle/>
          <a:p>
            <a:fld id="{EC3A875C-25F4-4539-B61F-22346E48CB0C}" type="slidenum">
              <a:rPr lang="en-US" smtClean="0"/>
              <a:t>12</a:t>
            </a:fld>
            <a:endParaRPr lang="en-US"/>
          </a:p>
        </p:txBody>
      </p:sp>
    </p:spTree>
    <p:extLst>
      <p:ext uri="{BB962C8B-B14F-4D97-AF65-F5344CB8AC3E}">
        <p14:creationId xmlns:p14="http://schemas.microsoft.com/office/powerpoint/2010/main" val="27997598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defTabSz="931774">
              <a:defRPr/>
            </a:pPr>
            <a:r>
              <a:rPr lang="en-US" b="0" dirty="0" smtClean="0"/>
              <a:t>W</a:t>
            </a:r>
            <a:r>
              <a:rPr lang="en-US" b="0" baseline="0" dirty="0" smtClean="0"/>
              <a:t>e have started to work as a team across all campus.  On the institutional level the UL is a part of the steering committee and I am apart of the working group and we are currently developing a strategic plan that includes the library needs to ensure that we stay a strong supporter and collaborator in the school’s mission</a:t>
            </a:r>
          </a:p>
          <a:p>
            <a:pPr defTabSz="931774">
              <a:defRPr/>
            </a:pPr>
            <a:endParaRPr lang="en-US" b="0" baseline="0" dirty="0" smtClean="0"/>
          </a:p>
          <a:p>
            <a:pPr defTabSz="931774">
              <a:defRPr/>
            </a:pPr>
            <a:r>
              <a:rPr lang="en-US" b="0" baseline="0" dirty="0" smtClean="0"/>
              <a:t>On the library level I have been able to receive support from the RSLs that talk to the faculty that we support where they encourage the ORCID integration as well as cleaning up their profile</a:t>
            </a:r>
          </a:p>
          <a:p>
            <a:pPr defTabSz="931774">
              <a:defRPr/>
            </a:pPr>
            <a:r>
              <a:rPr lang="en-US" b="0" baseline="0" dirty="0" smtClean="0"/>
              <a:t>And as always we are striving for process improvement where we become more efficient in retrieving this information as well as providing it out to researchers, international ranking agencies and our key stakeholders.</a:t>
            </a:r>
            <a:endParaRPr lang="en-US" b="0" dirty="0" smtClean="0"/>
          </a:p>
          <a:p>
            <a:endParaRPr lang="en-US" dirty="0"/>
          </a:p>
        </p:txBody>
      </p:sp>
      <p:sp>
        <p:nvSpPr>
          <p:cNvPr id="4" name="Slide Number Placeholder 3"/>
          <p:cNvSpPr>
            <a:spLocks noGrp="1"/>
          </p:cNvSpPr>
          <p:nvPr>
            <p:ph type="sldNum" sz="quarter" idx="10"/>
          </p:nvPr>
        </p:nvSpPr>
        <p:spPr/>
        <p:txBody>
          <a:bodyPr/>
          <a:lstStyle/>
          <a:p>
            <a:fld id="{EC3A875C-25F4-4539-B61F-22346E48CB0C}" type="slidenum">
              <a:rPr lang="en-US" smtClean="0"/>
              <a:t>13</a:t>
            </a:fld>
            <a:endParaRPr lang="en-US"/>
          </a:p>
        </p:txBody>
      </p:sp>
    </p:spTree>
    <p:extLst>
      <p:ext uri="{BB962C8B-B14F-4D97-AF65-F5344CB8AC3E}">
        <p14:creationId xmlns:p14="http://schemas.microsoft.com/office/powerpoint/2010/main" val="9335806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3A875C-25F4-4539-B61F-22346E48CB0C}" type="slidenum">
              <a:rPr lang="en-US" smtClean="0"/>
              <a:t>14</a:t>
            </a:fld>
            <a:endParaRPr lang="en-US"/>
          </a:p>
        </p:txBody>
      </p:sp>
    </p:spTree>
    <p:extLst>
      <p:ext uri="{BB962C8B-B14F-4D97-AF65-F5344CB8AC3E}">
        <p14:creationId xmlns:p14="http://schemas.microsoft.com/office/powerpoint/2010/main" val="8073076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smtClean="0"/>
              <a:t>In</a:t>
            </a:r>
            <a:r>
              <a:rPr lang="en-US" baseline="0" dirty="0" smtClean="0"/>
              <a:t> early March, 2017 I was asked by the University Librarian the following question: What can the library do to improve our international rankings?  My first question was , what are international rankings? </a:t>
            </a:r>
            <a:r>
              <a:rPr lang="en-US" b="1" baseline="0" dirty="0" smtClean="0"/>
              <a:t>(CLICK)</a:t>
            </a:r>
            <a:r>
              <a:rPr lang="en-US" baseline="0" dirty="0" smtClean="0"/>
              <a:t> Well international rankings help students, parents, researchers, universities and governments worldwide determine which universities are the top ones in the world. This means that if our institution is not in the top 100/150 schools we might lose out on prospective students from other countries, researchers may not want to collaborate with us because we do not have a strong international academic reputation and we might lose out on potential grants and funding from other countries for research.</a:t>
            </a:r>
          </a:p>
          <a:p>
            <a:r>
              <a:rPr lang="en-US" baseline="0" dirty="0" smtClean="0"/>
              <a:t>Ok so what does this mean for us and why is the library involved? </a:t>
            </a:r>
            <a:r>
              <a:rPr lang="en-US" b="1" baseline="0" dirty="0" smtClean="0"/>
              <a:t>(CLICK)  </a:t>
            </a:r>
            <a:r>
              <a:rPr lang="en-US" b="0" baseline="0" dirty="0" smtClean="0"/>
              <a:t>Over the past few years Case Western has been dropping in the international rankings and one of the main components to all of the international rankers are </a:t>
            </a:r>
            <a:r>
              <a:rPr lang="en-US" b="0" baseline="0" dirty="0" err="1" smtClean="0"/>
              <a:t>bibliometrics</a:t>
            </a:r>
            <a:r>
              <a:rPr lang="en-US" b="0" baseline="0" dirty="0" smtClean="0"/>
              <a:t> and after my university librarian began speaking with the VP of International Affairs, they realized that the library would be a KEY contributor to determining and working on how to stop the slide in the Case Western rankings. </a:t>
            </a:r>
            <a:endParaRPr lang="en-US" b="1" baseline="0" dirty="0" smtClean="0"/>
          </a:p>
          <a:p>
            <a:endParaRPr lang="en-US" baseline="0" dirty="0" smtClean="0"/>
          </a:p>
          <a:p>
            <a:r>
              <a:rPr lang="en-US" baseline="0" dirty="0" smtClean="0"/>
              <a:t>So with that context it was my job to determine </a:t>
            </a:r>
            <a:r>
              <a:rPr lang="en-US" b="1" baseline="0" dirty="0" smtClean="0"/>
              <a:t>(CLICK) </a:t>
            </a:r>
            <a:r>
              <a:rPr lang="en-US" baseline="0" dirty="0" smtClean="0"/>
              <a:t>what the process was to determine how we would support this project, what was I looking for exactly?  I began as any good librarian with RESEARCH and a Literature Review (or as best as I could do, to be honest, not a lot has been said so far on the library side on how to support university international rankings) I went through each ranker website and looked at their methodology and how </a:t>
            </a:r>
            <a:r>
              <a:rPr lang="en-US" baseline="0" dirty="0" err="1" smtClean="0"/>
              <a:t>bibliometrics</a:t>
            </a:r>
            <a:r>
              <a:rPr lang="en-US" baseline="0" dirty="0" smtClean="0"/>
              <a:t> played a part of the process, it seemed that it was not going to be a simple review of documents or faculty names.  I was going to have to get into the nitty gritty details and look at both systems that feed data to the ranking agencies (Elsevier's Scopus and </a:t>
            </a:r>
            <a:r>
              <a:rPr lang="en-US" baseline="0" dirty="0" err="1" smtClean="0"/>
              <a:t>Clarivate</a:t>
            </a:r>
            <a:r>
              <a:rPr lang="en-US" baseline="0" dirty="0" smtClean="0"/>
              <a:t> Analytics Web of Science) and it was then I realized that this </a:t>
            </a:r>
            <a:r>
              <a:rPr lang="en-US" b="1" baseline="0" dirty="0" smtClean="0"/>
              <a:t>(CLICK) </a:t>
            </a:r>
            <a:r>
              <a:rPr lang="en-US" baseline="0" dirty="0" smtClean="0"/>
              <a:t>project was going to get bigger than I ever thought.</a:t>
            </a:r>
          </a:p>
        </p:txBody>
      </p:sp>
      <p:sp>
        <p:nvSpPr>
          <p:cNvPr id="4" name="Slide Number Placeholder 3"/>
          <p:cNvSpPr>
            <a:spLocks noGrp="1"/>
          </p:cNvSpPr>
          <p:nvPr>
            <p:ph type="sldNum" sz="quarter" idx="10"/>
          </p:nvPr>
        </p:nvSpPr>
        <p:spPr/>
        <p:txBody>
          <a:bodyPr/>
          <a:lstStyle/>
          <a:p>
            <a:fld id="{EC3A875C-25F4-4539-B61F-22346E48CB0C}" type="slidenum">
              <a:rPr lang="en-US" smtClean="0"/>
              <a:t>2</a:t>
            </a:fld>
            <a:endParaRPr lang="en-US"/>
          </a:p>
        </p:txBody>
      </p:sp>
    </p:spTree>
    <p:extLst>
      <p:ext uri="{BB962C8B-B14F-4D97-AF65-F5344CB8AC3E}">
        <p14:creationId xmlns:p14="http://schemas.microsoft.com/office/powerpoint/2010/main" val="18644924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smtClean="0"/>
              <a:t>After review of the components that make up citation</a:t>
            </a:r>
            <a:r>
              <a:rPr lang="en-US" baseline="0" dirty="0" smtClean="0"/>
              <a:t> impact as related to international rankers it was determined that Variations of the institution and faculty names were critical.  Therefore that is where I started.  I first started looking at what made up an institution variation and affiliation – does the university count the professional schools, hospitals (in our cases) labs and institutes in specific subject areas as part of Case Western or are they considered their own institutions.  After that review (more about the process later) I looked at faculty affiliations, (how was Case Western being referenced and how the faculty themselves have their own naming variations (for example, full name, nickname, initials) this is where the question before of “is this project getting bigger” really started to spiral since all of these impacted how the university was being looked at and reviewed.  Faculty impact which if disambiguate by naming variations and affiliation connection would not only impact the citation area of an international rank but also the area of faculty impact of the ranking methodology and criteria.  That was when I realized that everything was connected on some level to the </a:t>
            </a:r>
            <a:r>
              <a:rPr lang="en-US" baseline="0" dirty="0" err="1" smtClean="0"/>
              <a:t>bibliometrics</a:t>
            </a:r>
            <a:r>
              <a:rPr lang="en-US" baseline="0" dirty="0" smtClean="0"/>
              <a:t> and this meant the project was a lot bigger than originally anticipated. So with all of these pieces and parts would mean I had to keep track of everything </a:t>
            </a:r>
            <a:r>
              <a:rPr lang="en-US" b="1" baseline="0" dirty="0" smtClean="0"/>
              <a:t>(CLICK)</a:t>
            </a:r>
            <a:endParaRPr lang="en-US" b="1" dirty="0"/>
          </a:p>
        </p:txBody>
      </p:sp>
      <p:sp>
        <p:nvSpPr>
          <p:cNvPr id="4" name="Slide Number Placeholder 3"/>
          <p:cNvSpPr>
            <a:spLocks noGrp="1"/>
          </p:cNvSpPr>
          <p:nvPr>
            <p:ph type="sldNum" sz="quarter" idx="10"/>
          </p:nvPr>
        </p:nvSpPr>
        <p:spPr/>
        <p:txBody>
          <a:bodyPr/>
          <a:lstStyle/>
          <a:p>
            <a:fld id="{EC3A875C-25F4-4539-B61F-22346E48CB0C}" type="slidenum">
              <a:rPr lang="en-US" smtClean="0"/>
              <a:t>3</a:t>
            </a:fld>
            <a:endParaRPr lang="en-US"/>
          </a:p>
        </p:txBody>
      </p:sp>
    </p:spTree>
    <p:extLst>
      <p:ext uri="{BB962C8B-B14F-4D97-AF65-F5344CB8AC3E}">
        <p14:creationId xmlns:p14="http://schemas.microsoft.com/office/powerpoint/2010/main" val="39214996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smtClean="0"/>
              <a:t>Now that I have appropriately spiraled</a:t>
            </a:r>
            <a:r>
              <a:rPr lang="en-US" baseline="0" dirty="0" smtClean="0"/>
              <a:t> into data and task overload, I pulled out of the spiral by doing what I do.  Take those pieces and parts and develop a project plan.  This project plan had 8 phases, each phase touching on each aspect of a faculty profile and aspect that we needed to either review, change and/or edit. </a:t>
            </a:r>
          </a:p>
          <a:p>
            <a:r>
              <a:rPr lang="en-US" baseline="0" dirty="0" smtClean="0"/>
              <a:t>Each page includes the review of each school, starting with the ones that KSL directly supported, first followed by the professional schools, we would target the Institutional variations, faculty variations and affiliations which would then include the review of the impact of the faculty before and after the changes (if possible) integrating ORCID, submission institutional lists to the ranking organizations to ensure they had the information, a Peer review and reviewing collaboration.</a:t>
            </a:r>
          </a:p>
          <a:p>
            <a:endParaRPr lang="en-US" baseline="0" dirty="0" smtClean="0"/>
          </a:p>
          <a:p>
            <a:r>
              <a:rPr lang="en-US" baseline="0" dirty="0" smtClean="0"/>
              <a:t>Sounds really ambitious and involved, but since this is an on going effort and we only a year into this project I can tell you we have only accomplished a small part of this review and have created new offshoot projects from this original plan which including involving other librarians in the mix.  But the most important aspects, the institution and faculty affiliation/variations are on a project cycle.  Last December we had 5 weeks to put together all of our international collaborators (a minimum of 1000) over the past 5 years for our submissions and this year, we started in March, 2018, reviewed over another 600 collaborators in painstaking detail and were able to complete this over a 6 month period and able to submit the report to leadership in a much more timely fashion with minimum stress. </a:t>
            </a:r>
          </a:p>
          <a:p>
            <a:endParaRPr lang="en-US" baseline="0" dirty="0" smtClean="0"/>
          </a:p>
          <a:p>
            <a:r>
              <a:rPr lang="en-US" baseline="0" dirty="0" smtClean="0"/>
              <a:t>So I bet or hope you are all wondering how exactly did they do all of this </a:t>
            </a:r>
            <a:r>
              <a:rPr lang="en-US" b="1" baseline="0" dirty="0" smtClean="0"/>
              <a:t>(CLICK)</a:t>
            </a:r>
            <a:endParaRPr lang="en-US" b="1" dirty="0"/>
          </a:p>
        </p:txBody>
      </p:sp>
      <p:sp>
        <p:nvSpPr>
          <p:cNvPr id="4" name="Slide Number Placeholder 3"/>
          <p:cNvSpPr>
            <a:spLocks noGrp="1"/>
          </p:cNvSpPr>
          <p:nvPr>
            <p:ph type="sldNum" sz="quarter" idx="10"/>
          </p:nvPr>
        </p:nvSpPr>
        <p:spPr/>
        <p:txBody>
          <a:bodyPr/>
          <a:lstStyle/>
          <a:p>
            <a:fld id="{EC3A875C-25F4-4539-B61F-22346E48CB0C}" type="slidenum">
              <a:rPr lang="en-US" smtClean="0"/>
              <a:t>4</a:t>
            </a:fld>
            <a:endParaRPr lang="en-US"/>
          </a:p>
        </p:txBody>
      </p:sp>
    </p:spTree>
    <p:extLst>
      <p:ext uri="{BB962C8B-B14F-4D97-AF65-F5344CB8AC3E}">
        <p14:creationId xmlns:p14="http://schemas.microsoft.com/office/powerpoint/2010/main" val="55431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defTabSz="931774">
              <a:defRPr/>
            </a:pPr>
            <a:r>
              <a:rPr lang="en-US" dirty="0" smtClean="0"/>
              <a:t>We did it</a:t>
            </a:r>
            <a:r>
              <a:rPr lang="en-US" baseline="0" dirty="0" smtClean="0"/>
              <a:t> using </a:t>
            </a:r>
            <a:r>
              <a:rPr lang="en-US" baseline="0" dirty="0" err="1" smtClean="0"/>
              <a:t>Clarivate</a:t>
            </a:r>
            <a:r>
              <a:rPr lang="en-US" baseline="0" dirty="0" smtClean="0"/>
              <a:t> </a:t>
            </a:r>
            <a:r>
              <a:rPr lang="en-US" baseline="0" dirty="0" err="1" smtClean="0"/>
              <a:t>Analytic’s</a:t>
            </a:r>
            <a:r>
              <a:rPr lang="en-US" baseline="0" dirty="0" smtClean="0"/>
              <a:t> </a:t>
            </a:r>
            <a:r>
              <a:rPr lang="en-US" baseline="0" dirty="0" err="1" smtClean="0"/>
              <a:t>WoS</a:t>
            </a:r>
            <a:r>
              <a:rPr lang="en-US" baseline="0" dirty="0" smtClean="0"/>
              <a:t> and </a:t>
            </a:r>
            <a:r>
              <a:rPr lang="en-US" baseline="0" dirty="0" err="1" smtClean="0"/>
              <a:t>InCites</a:t>
            </a:r>
            <a:r>
              <a:rPr lang="en-US" baseline="0" dirty="0" smtClean="0"/>
              <a:t> as well as Elsevier’s Scopus and </a:t>
            </a:r>
            <a:r>
              <a:rPr lang="en-US" baseline="0" dirty="0" err="1" smtClean="0"/>
              <a:t>SciVal</a:t>
            </a:r>
            <a:endParaRPr lang="en-US" baseline="0" dirty="0" smtClean="0"/>
          </a:p>
          <a:p>
            <a:pPr defTabSz="931774">
              <a:defRPr/>
            </a:pPr>
            <a:endParaRPr lang="en-US" baseline="0" dirty="0" smtClean="0"/>
          </a:p>
          <a:p>
            <a:pPr defTabSz="931774">
              <a:defRPr/>
            </a:pPr>
            <a:r>
              <a:rPr lang="en-US" dirty="0" smtClean="0"/>
              <a:t>First we started with Institutional Variations, low hanging fruit</a:t>
            </a:r>
            <a:r>
              <a:rPr lang="en-US" baseline="0" dirty="0" smtClean="0"/>
              <a:t>, right? We know what our variations are, we can’t have more than a couple hundred?  </a:t>
            </a:r>
            <a:r>
              <a:rPr lang="en-US" b="1" baseline="0" dirty="0" smtClean="0"/>
              <a:t>(CLICK) </a:t>
            </a:r>
            <a:r>
              <a:rPr lang="en-US" baseline="0" dirty="0" smtClean="0"/>
              <a:t>Well according to the first review of </a:t>
            </a:r>
            <a:r>
              <a:rPr lang="en-US" baseline="0" dirty="0" err="1" smtClean="0"/>
              <a:t>WoS</a:t>
            </a:r>
            <a:r>
              <a:rPr lang="en-US" baseline="0" dirty="0" smtClean="0"/>
              <a:t> “Organizational – Enhanced” section we had about 215 variations.  That was great, I can’t imagine we have more than that, So split them out based on professional school and email the respective library directors. </a:t>
            </a:r>
            <a:r>
              <a:rPr lang="en-US" b="1" baseline="0" dirty="0" smtClean="0"/>
              <a:t>(CLICK)</a:t>
            </a:r>
            <a:r>
              <a:rPr lang="en-US" baseline="0" dirty="0" smtClean="0"/>
              <a:t>  A few weeks later I received another 200 variations from the schools due to the institutes, clinics, affiliations to the university hospitals and foundations and then I went to University Archives to see if there were other names we were called.  I knew we used to be 2 schools prior to the 1960’s and federated in a collaboration between Western Reserve University and the Case School of Applied Science, prior to that we had about another 100 years of slight naming variations to review.</a:t>
            </a:r>
          </a:p>
          <a:p>
            <a:pPr defTabSz="931774">
              <a:defRPr/>
            </a:pPr>
            <a:endParaRPr lang="en-US" baseline="0" dirty="0" smtClean="0"/>
          </a:p>
          <a:p>
            <a:pPr defTabSz="931774">
              <a:defRPr/>
            </a:pPr>
            <a:r>
              <a:rPr lang="en-US" baseline="0" dirty="0" smtClean="0"/>
              <a:t>Almost 2 years later I have a running list of 651 different variations and it is not just because of the name changes or the professional schools.  You also have to check out the typos in not only the name of the school but also location.  I did have to check and confirm there was no Cleveland, Sweden and confirm that we were not at one point Case Western </a:t>
            </a:r>
            <a:r>
              <a:rPr lang="en-US" baseline="0" dirty="0" err="1" smtClean="0"/>
              <a:t>ReserveD</a:t>
            </a:r>
            <a:r>
              <a:rPr lang="en-US" baseline="0" dirty="0" smtClean="0"/>
              <a:t> University or </a:t>
            </a:r>
            <a:r>
              <a:rPr lang="en-US" baseline="0" dirty="0" err="1" smtClean="0"/>
              <a:t>Beserved</a:t>
            </a:r>
            <a:r>
              <a:rPr lang="en-US" baseline="0" dirty="0" smtClean="0"/>
              <a:t> University.  These are the things that make this project a continuous journey.  </a:t>
            </a:r>
            <a:r>
              <a:rPr lang="en-US" b="1" baseline="0" dirty="0" smtClean="0"/>
              <a:t>(CLICK)</a:t>
            </a:r>
            <a:r>
              <a:rPr lang="en-US" b="0" baseline="0" dirty="0" smtClean="0"/>
              <a:t>Over the past year due to the adjustments that we made to </a:t>
            </a:r>
            <a:r>
              <a:rPr lang="en-US" b="0" baseline="0" dirty="0" err="1" smtClean="0"/>
              <a:t>WoS</a:t>
            </a:r>
            <a:r>
              <a:rPr lang="en-US" b="0" baseline="0" dirty="0" smtClean="0"/>
              <a:t> we were able to see an increase of documents from 89,000 to over 110,000 and yes some of that was due to additional publications but that would mean 21000 publications were published in a year and that is not something that the institution has ever done.</a:t>
            </a:r>
            <a:endParaRPr lang="en-US" b="1" dirty="0" smtClean="0"/>
          </a:p>
          <a:p>
            <a:pPr defTabSz="931774">
              <a:defRPr/>
            </a:pPr>
            <a:endParaRPr lang="en-US" dirty="0" smtClean="0"/>
          </a:p>
          <a:p>
            <a:r>
              <a:rPr lang="en-US" dirty="0" smtClean="0"/>
              <a:t>Using</a:t>
            </a:r>
            <a:r>
              <a:rPr lang="en-US" baseline="0" dirty="0" smtClean="0"/>
              <a:t> the list I created using </a:t>
            </a:r>
            <a:r>
              <a:rPr lang="en-US" baseline="0" dirty="0" err="1" smtClean="0"/>
              <a:t>WoS</a:t>
            </a:r>
            <a:r>
              <a:rPr lang="en-US" baseline="0" dirty="0" smtClean="0"/>
              <a:t> I was able to send that to Scopus/</a:t>
            </a:r>
            <a:r>
              <a:rPr lang="en-US" baseline="0" dirty="0" err="1" smtClean="0"/>
              <a:t>SciVal</a:t>
            </a:r>
            <a:r>
              <a:rPr lang="en-US" baseline="0" dirty="0" smtClean="0"/>
              <a:t> to get that updated in their system as well and today send QTRLY updates between </a:t>
            </a:r>
            <a:r>
              <a:rPr lang="en-US" baseline="0" dirty="0" err="1" smtClean="0"/>
              <a:t>WoS</a:t>
            </a:r>
            <a:r>
              <a:rPr lang="en-US" baseline="0" dirty="0" smtClean="0"/>
              <a:t> and Scopus as I find new versions of the school names.  Now that I have some control over the school variations it was time to tackle the author variations </a:t>
            </a:r>
            <a:r>
              <a:rPr lang="en-US" b="1" baseline="0" dirty="0" smtClean="0"/>
              <a:t>(CLICK)</a:t>
            </a:r>
            <a:endParaRPr lang="en-US" b="1" dirty="0"/>
          </a:p>
        </p:txBody>
      </p:sp>
      <p:sp>
        <p:nvSpPr>
          <p:cNvPr id="4" name="Slide Number Placeholder 3"/>
          <p:cNvSpPr>
            <a:spLocks noGrp="1"/>
          </p:cNvSpPr>
          <p:nvPr>
            <p:ph type="sldNum" sz="quarter" idx="10"/>
          </p:nvPr>
        </p:nvSpPr>
        <p:spPr/>
        <p:txBody>
          <a:bodyPr/>
          <a:lstStyle/>
          <a:p>
            <a:fld id="{EC3A875C-25F4-4539-B61F-22346E48CB0C}" type="slidenum">
              <a:rPr lang="en-US" smtClean="0"/>
              <a:t>5</a:t>
            </a:fld>
            <a:endParaRPr lang="en-US"/>
          </a:p>
        </p:txBody>
      </p:sp>
    </p:spTree>
    <p:extLst>
      <p:ext uri="{BB962C8B-B14F-4D97-AF65-F5344CB8AC3E}">
        <p14:creationId xmlns:p14="http://schemas.microsoft.com/office/powerpoint/2010/main" val="9667686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Author</a:t>
            </a:r>
            <a:r>
              <a:rPr lang="en-US" baseline="0" dirty="0" smtClean="0"/>
              <a:t> variations is even more complicated then institutional variations. An author can be seen as J Smith JA Smith, John Andrew Smith John Smith , John A Smith.  And that is only if the name is spelled correctly. You then have to ensure that the name belongs your faculty member.  The example you see is one of Case Westerns most prolific authors and for the longest time he was labelled as such.  </a:t>
            </a:r>
            <a:r>
              <a:rPr lang="en-US" b="1" baseline="0" dirty="0" smtClean="0"/>
              <a:t>(CLICK) </a:t>
            </a:r>
            <a:r>
              <a:rPr lang="en-US" baseline="0" dirty="0" smtClean="0"/>
              <a:t>However, due to the “Request to merge authors” function of  Scopus allowing changes to faculty names and affiliations without much oversight any institution can claim the faculty papers.  So Liming Dai who’s primary affiliation is Case Western but also works at other institutions, either in the past or over the summer when he travels, you are now dealing with institutions that can legitimately “claim” the faculty member even if the papers on the profile level are associated with Case Western. Scopus doesn’t go into each paper and determine affiliation, it becomes your job to make sure your faculty members are appropriately associated. You need to make sure you are only cleaning up the profiles that ARE yours and not another schools. </a:t>
            </a:r>
            <a:r>
              <a:rPr lang="en-US" b="1" baseline="0" dirty="0" smtClean="0"/>
              <a:t>(CLICK) </a:t>
            </a:r>
            <a:r>
              <a:rPr lang="en-US" b="0" baseline="0" dirty="0" smtClean="0"/>
              <a:t>I was able to get Liming Dai’s profile corrected after several months of working with Elsevier and as of last week he was correctly attributed back to Case Western and his other publications were attributed to his other institutions.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baseline="0" dirty="0" smtClean="0"/>
              <a:t>This is where I cannot stress enough the importance of ORCID </a:t>
            </a:r>
            <a:r>
              <a:rPr lang="en-US" baseline="0" dirty="0" err="1" smtClean="0"/>
              <a:t>iD</a:t>
            </a:r>
            <a:r>
              <a:rPr lang="en-US" baseline="0" dirty="0" smtClean="0"/>
              <a:t> Integration for your faculty. You may or may not know that the ID follows the author from school to school and keeps all of the publications together.  If the person is willing to update their profile.  And that is another issue all together that I don’t have time to get into in my remaining few minutes.</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EC3A875C-25F4-4539-B61F-22346E48CB0C}" type="slidenum">
              <a:rPr lang="en-US" smtClean="0"/>
              <a:t>6</a:t>
            </a:fld>
            <a:endParaRPr lang="en-US"/>
          </a:p>
        </p:txBody>
      </p:sp>
    </p:spTree>
    <p:extLst>
      <p:ext uri="{BB962C8B-B14F-4D97-AF65-F5344CB8AC3E}">
        <p14:creationId xmlns:p14="http://schemas.microsoft.com/office/powerpoint/2010/main" val="1366765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smtClean="0"/>
              <a:t>So 1 year later.  I would like to say that it was all me but really the whole university started</a:t>
            </a:r>
            <a:r>
              <a:rPr lang="en-US" baseline="0" dirty="0" smtClean="0"/>
              <a:t> to take this seriously and began actively making changes and as for the </a:t>
            </a:r>
            <a:r>
              <a:rPr lang="en-US" baseline="0" dirty="0" err="1" smtClean="0"/>
              <a:t>bibliometrics</a:t>
            </a:r>
            <a:r>
              <a:rPr lang="en-US" baseline="0" dirty="0" smtClean="0"/>
              <a:t>, I had the support of my supervisor, colleagues, student workers, other libraries and librarians supporting this effort.  So even though I am the one standing here talking the success of what we have done is really a whole team </a:t>
            </a:r>
            <a:r>
              <a:rPr lang="en-US" baseline="0" smtClean="0"/>
              <a:t>of people.</a:t>
            </a:r>
            <a:endParaRPr lang="en-US" dirty="0"/>
          </a:p>
        </p:txBody>
      </p:sp>
      <p:sp>
        <p:nvSpPr>
          <p:cNvPr id="4" name="Slide Number Placeholder 3"/>
          <p:cNvSpPr>
            <a:spLocks noGrp="1"/>
          </p:cNvSpPr>
          <p:nvPr>
            <p:ph type="sldNum" sz="quarter" idx="10"/>
          </p:nvPr>
        </p:nvSpPr>
        <p:spPr/>
        <p:txBody>
          <a:bodyPr/>
          <a:lstStyle/>
          <a:p>
            <a:fld id="{EC3A875C-25F4-4539-B61F-22346E48CB0C}" type="slidenum">
              <a:rPr lang="en-US" smtClean="0"/>
              <a:t>7</a:t>
            </a:fld>
            <a:endParaRPr lang="en-US"/>
          </a:p>
        </p:txBody>
      </p:sp>
    </p:spTree>
    <p:extLst>
      <p:ext uri="{BB962C8B-B14F-4D97-AF65-F5344CB8AC3E}">
        <p14:creationId xmlns:p14="http://schemas.microsoft.com/office/powerpoint/2010/main" val="31468416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As promised I am back at the actual ranking agencies that as an institution we pay close attention to.  QS is one of the BIG Three and w</a:t>
            </a:r>
            <a:r>
              <a:rPr lang="en-US" dirty="0" smtClean="0"/>
              <a:t>e went from 213</a:t>
            </a:r>
            <a:r>
              <a:rPr lang="en-US" baseline="0" dirty="0" smtClean="0"/>
              <a:t> in 2018 to 186 for 2019.  27 spots, not bad for 1 years worth of work.</a:t>
            </a:r>
          </a:p>
          <a:p>
            <a:endParaRPr lang="en-US" dirty="0"/>
          </a:p>
        </p:txBody>
      </p:sp>
      <p:sp>
        <p:nvSpPr>
          <p:cNvPr id="4" name="Slide Number Placeholder 3"/>
          <p:cNvSpPr>
            <a:spLocks noGrp="1"/>
          </p:cNvSpPr>
          <p:nvPr>
            <p:ph type="sldNum" sz="quarter" idx="10"/>
          </p:nvPr>
        </p:nvSpPr>
        <p:spPr/>
        <p:txBody>
          <a:bodyPr/>
          <a:lstStyle/>
          <a:p>
            <a:fld id="{EC3A875C-25F4-4539-B61F-22346E48CB0C}" type="slidenum">
              <a:rPr lang="en-US" smtClean="0"/>
              <a:t>8</a:t>
            </a:fld>
            <a:endParaRPr lang="en-US"/>
          </a:p>
        </p:txBody>
      </p:sp>
    </p:spTree>
    <p:extLst>
      <p:ext uri="{BB962C8B-B14F-4D97-AF65-F5344CB8AC3E}">
        <p14:creationId xmlns:p14="http://schemas.microsoft.com/office/powerpoint/2010/main" val="22733787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smtClean="0"/>
              <a:t>THE is another BIG THREE</a:t>
            </a:r>
            <a:r>
              <a:rPr lang="en-US" baseline="0" dirty="0" smtClean="0"/>
              <a:t> to review </a:t>
            </a:r>
            <a:endParaRPr lang="en-US" dirty="0" smtClean="0"/>
          </a:p>
          <a:p>
            <a:endParaRPr lang="en-US" dirty="0" smtClean="0"/>
          </a:p>
          <a:p>
            <a:r>
              <a:rPr lang="en-US" dirty="0" smtClean="0"/>
              <a:t>1200 institutions – 158 to 132 (2018-2019)</a:t>
            </a:r>
          </a:p>
          <a:p>
            <a:endParaRPr lang="en-US" dirty="0" smtClean="0"/>
          </a:p>
          <a:p>
            <a:pPr defTabSz="931774">
              <a:defRPr/>
            </a:pPr>
            <a:r>
              <a:rPr lang="en-US" dirty="0" smtClean="0">
                <a:effectLst/>
              </a:rPr>
              <a:t>“World University Rankings 2019: Methodology.” </a:t>
            </a:r>
            <a:r>
              <a:rPr lang="en-US" i="1" dirty="0" smtClean="0">
                <a:effectLst/>
              </a:rPr>
              <a:t>Times Higher Education (THE)</a:t>
            </a:r>
            <a:r>
              <a:rPr lang="en-US" dirty="0" smtClean="0">
                <a:effectLst/>
              </a:rPr>
              <a:t>, 25 Oct. 2018, www.timeshighereducation.com/world-university-rankings/methodology-world-university-rankings-2019.</a:t>
            </a:r>
          </a:p>
          <a:p>
            <a:endParaRPr lang="en-US" dirty="0"/>
          </a:p>
        </p:txBody>
      </p:sp>
      <p:sp>
        <p:nvSpPr>
          <p:cNvPr id="4" name="Slide Number Placeholder 3"/>
          <p:cNvSpPr>
            <a:spLocks noGrp="1"/>
          </p:cNvSpPr>
          <p:nvPr>
            <p:ph type="sldNum" sz="quarter" idx="10"/>
          </p:nvPr>
        </p:nvSpPr>
        <p:spPr/>
        <p:txBody>
          <a:bodyPr/>
          <a:lstStyle/>
          <a:p>
            <a:fld id="{EC3A875C-25F4-4539-B61F-22346E48CB0C}" type="slidenum">
              <a:rPr lang="en-US" smtClean="0"/>
              <a:t>9</a:t>
            </a:fld>
            <a:endParaRPr lang="en-US"/>
          </a:p>
        </p:txBody>
      </p:sp>
    </p:spTree>
    <p:extLst>
      <p:ext uri="{BB962C8B-B14F-4D97-AF65-F5344CB8AC3E}">
        <p14:creationId xmlns:p14="http://schemas.microsoft.com/office/powerpoint/2010/main" val="9812842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Placeholder 1"/>
          <p:cNvSpPr>
            <a:spLocks noGrp="1"/>
          </p:cNvSpPr>
          <p:nvPr>
            <p:ph type="title"/>
          </p:nvPr>
        </p:nvSpPr>
        <p:spPr bwMode="auto">
          <a:xfrm>
            <a:off x="578240" y="815598"/>
            <a:ext cx="10972800" cy="784602"/>
          </a:xfrm>
          <a:prstGeom prst="rect">
            <a:avLst/>
          </a:prstGeom>
          <a:noFill/>
          <a:ln w="9525">
            <a:noFill/>
            <a:miter lim="800000"/>
            <a:headEnd/>
            <a:tailEnd/>
          </a:ln>
        </p:spPr>
        <p:txBody>
          <a:bodyPr vert="horz" wrap="square" lIns="91440" tIns="45720" rIns="91440" bIns="0" numCol="1" anchor="t" anchorCtr="0" compatLnSpc="1">
            <a:prstTxWarp prst="textNoShape">
              <a:avLst/>
            </a:prstTxWarp>
          </a:bodyPr>
          <a:lstStyle>
            <a:lvl1pPr>
              <a:defRPr sz="3300">
                <a:solidFill>
                  <a:srgbClr val="123A59"/>
                </a:solidFill>
              </a:defRPr>
            </a:lvl1pPr>
          </a:lstStyle>
          <a:p>
            <a:pPr lvl="0"/>
            <a:r>
              <a:rPr lang="en-US" dirty="0"/>
              <a:t>Click to edit Master title style</a:t>
            </a:r>
          </a:p>
        </p:txBody>
      </p:sp>
      <p:sp>
        <p:nvSpPr>
          <p:cNvPr id="3" name="Text Placeholder 2"/>
          <p:cNvSpPr>
            <a:spLocks noGrp="1"/>
          </p:cNvSpPr>
          <p:nvPr>
            <p:ph idx="1" hasCustomPrompt="1"/>
          </p:nvPr>
        </p:nvSpPr>
        <p:spPr bwMode="auto">
          <a:xfrm>
            <a:off x="1185333" y="2211852"/>
            <a:ext cx="10365707" cy="34056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a:defRPr sz="2000">
                <a:solidFill>
                  <a:srgbClr val="6A6A6A"/>
                </a:solidFill>
                <a:latin typeface="TitilliumMaps26L 500 wt"/>
                <a:cs typeface="TitilliumMaps26L 500 wt"/>
              </a:defRPr>
            </a:lvl1pPr>
            <a:lvl2pPr algn="l">
              <a:defRPr sz="2000">
                <a:solidFill>
                  <a:srgbClr val="6A6A6A"/>
                </a:solidFill>
                <a:latin typeface="TitilliumMaps26L 500 wt"/>
                <a:cs typeface="TitilliumMaps26L 500 wt"/>
              </a:defRPr>
            </a:lvl2pPr>
            <a:lvl3pPr algn="l">
              <a:defRPr sz="2000">
                <a:solidFill>
                  <a:srgbClr val="6A6A6A"/>
                </a:solidFill>
                <a:latin typeface="TitilliumMaps26L 500 wt"/>
                <a:cs typeface="TitilliumMaps26L 500 wt"/>
              </a:defRPr>
            </a:lvl3pPr>
          </a:lstStyle>
          <a:p>
            <a:pPr lvl="0"/>
            <a:r>
              <a:rPr lang="en-US" dirty="0"/>
              <a:t>Click to edit Master text </a:t>
            </a:r>
            <a:r>
              <a:rPr lang="en-US" dirty="0" smtClean="0"/>
              <a:t>styles</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123A5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1660820"/>
            <a:ext cx="10363200" cy="4108156"/>
          </a:xfrm>
          <a:prstGeom prst="rect">
            <a:avLst/>
          </a:prstGeom>
        </p:spPr>
        <p:txBody>
          <a:bodyPr anchor="t"/>
          <a:lstStyle>
            <a:lvl1pPr algn="ctr">
              <a:defRPr sz="4000" b="1" cap="all">
                <a:solidFill>
                  <a:schemeClr val="bg1"/>
                </a:solidFill>
              </a:defRPr>
            </a:lvl1pPr>
          </a:lstStyle>
          <a:p>
            <a:r>
              <a:rPr lang="en-US" dirty="0" smtClean="0"/>
              <a:t>Click to edit Master title style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solidFill>
                  <a:srgbClr val="123A59"/>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solidFill>
                  <a:srgbClr val="123A59"/>
                </a:solidFill>
              </a:defRPr>
            </a:lvl1pPr>
          </a:lstStyle>
          <a:p>
            <a:r>
              <a:rPr lang="en-US" dirty="0"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tangle 10"/>
          <p:cNvSpPr/>
          <p:nvPr userDrawn="1"/>
        </p:nvSpPr>
        <p:spPr>
          <a:xfrm>
            <a:off x="0" y="5695950"/>
            <a:ext cx="12192000" cy="1162050"/>
          </a:xfrm>
          <a:prstGeom prst="rect">
            <a:avLst/>
          </a:prstGeom>
          <a:solidFill>
            <a:srgbClr val="123A59"/>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6A6A6A"/>
              </a:solidFill>
            </a:endParaRPr>
          </a:p>
        </p:txBody>
      </p:sp>
      <p:pic>
        <p:nvPicPr>
          <p:cNvPr id="12" name="Picture 6" descr="cwru formal logo white-rev tag.wmf"/>
          <p:cNvPicPr>
            <a:picLocks noChangeAspect="1"/>
          </p:cNvPicPr>
          <p:nvPr userDrawn="1"/>
        </p:nvPicPr>
        <p:blipFill>
          <a:blip r:embed="rId8"/>
          <a:srcRect/>
          <a:stretch>
            <a:fillRect/>
          </a:stretch>
        </p:blipFill>
        <p:spPr bwMode="auto">
          <a:xfrm>
            <a:off x="728134" y="6018213"/>
            <a:ext cx="3420533" cy="6080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lgn="l" defTabSz="457200" rtl="0" eaLnBrk="0" fontAlgn="base" hangingPunct="0">
        <a:spcBef>
          <a:spcPct val="0"/>
        </a:spcBef>
        <a:spcAft>
          <a:spcPct val="0"/>
        </a:spcAft>
        <a:defRPr sz="3400" kern="1200">
          <a:solidFill>
            <a:srgbClr val="6A6A6A"/>
          </a:solidFill>
          <a:latin typeface="TitilliumMaps26L 999 wt"/>
          <a:ea typeface="헤드라인A"/>
          <a:cs typeface="TitilliumMaps26L 999 wt"/>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Tx/>
        <a:buNone/>
        <a:defRPr sz="1800" kern="1200">
          <a:solidFill>
            <a:srgbClr val="6A6A6A"/>
          </a:solidFill>
          <a:latin typeface="TitilliumMaps26L 500 wt"/>
          <a:ea typeface="ＭＳ Ｐゴシック" charset="-128"/>
          <a:cs typeface="ＭＳ Ｐゴシック" charset="-128"/>
        </a:defRPr>
      </a:lvl1pPr>
      <a:lvl2pPr marL="742950" indent="-285750" algn="l" defTabSz="457200" rtl="0" eaLnBrk="0" fontAlgn="base" hangingPunct="0">
        <a:spcBef>
          <a:spcPct val="20000"/>
        </a:spcBef>
        <a:spcAft>
          <a:spcPct val="0"/>
        </a:spcAft>
        <a:buFontTx/>
        <a:buNone/>
        <a:defRPr sz="1600" kern="1200">
          <a:solidFill>
            <a:srgbClr val="6A6A6A"/>
          </a:solidFill>
          <a:latin typeface="TitilliumMaps26L 500 wt"/>
          <a:ea typeface="ＭＳ Ｐゴシック" charset="-128"/>
          <a:cs typeface="+mn-cs"/>
        </a:defRPr>
      </a:lvl2pPr>
      <a:lvl3pPr marL="1143000" indent="-228600" algn="l" defTabSz="457200" rtl="0" eaLnBrk="0" fontAlgn="base" hangingPunct="0">
        <a:spcBef>
          <a:spcPct val="20000"/>
        </a:spcBef>
        <a:spcAft>
          <a:spcPct val="0"/>
        </a:spcAft>
        <a:buFontTx/>
        <a:buNone/>
        <a:defRPr sz="1400" kern="1200">
          <a:solidFill>
            <a:srgbClr val="6A6A6A"/>
          </a:solidFill>
          <a:latin typeface="TitilliumMaps26L 500 wt"/>
          <a:ea typeface="ＭＳ Ｐゴシック" charset="-128"/>
          <a:cs typeface="+mn-cs"/>
        </a:defRPr>
      </a:lvl3pPr>
      <a:lvl4pPr marL="1600200" indent="-228600" algn="l" defTabSz="457200" rtl="0" eaLnBrk="0" fontAlgn="base" hangingPunct="0">
        <a:spcBef>
          <a:spcPct val="20000"/>
        </a:spcBef>
        <a:spcAft>
          <a:spcPct val="0"/>
        </a:spcAft>
        <a:buFontTx/>
        <a:buNone/>
        <a:defRPr sz="1200" kern="1200">
          <a:solidFill>
            <a:srgbClr val="6A6A6A"/>
          </a:solidFill>
          <a:latin typeface="TitilliumMaps26L 500 wt"/>
          <a:ea typeface="ＭＳ Ｐゴシック" charset="-128"/>
          <a:cs typeface="+mn-cs"/>
        </a:defRPr>
      </a:lvl4pPr>
      <a:lvl5pPr marL="2057400" indent="-228600" algn="l" defTabSz="457200" rtl="0" eaLnBrk="0" fontAlgn="base" hangingPunct="0">
        <a:spcBef>
          <a:spcPct val="20000"/>
        </a:spcBef>
        <a:spcAft>
          <a:spcPct val="0"/>
        </a:spcAft>
        <a:buFontTx/>
        <a:buNone/>
        <a:defRPr sz="1200" kern="1200">
          <a:solidFill>
            <a:srgbClr val="6A6A6A"/>
          </a:solidFill>
          <a:latin typeface="TitilliumMaps26L 500 w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571066" y="1851848"/>
            <a:ext cx="5613400" cy="2062103"/>
          </a:xfrm>
          <a:prstGeom prst="rect">
            <a:avLst/>
          </a:prstGeom>
        </p:spPr>
        <p:txBody>
          <a:bodyPr wrap="square">
            <a:spAutoFit/>
          </a:bodyPr>
          <a:lstStyle/>
          <a:p>
            <a:r>
              <a:rPr lang="en-US" sz="3200" dirty="0">
                <a:solidFill>
                  <a:srgbClr val="123A59"/>
                </a:solidFill>
              </a:rPr>
              <a:t>Library Impact with International Rankings - One Library’s Continuous Journey to Figure it Out</a:t>
            </a:r>
          </a:p>
        </p:txBody>
      </p:sp>
      <p:pic>
        <p:nvPicPr>
          <p:cNvPr id="6" name="Picture 5"/>
          <p:cNvPicPr>
            <a:picLocks noChangeAspect="1"/>
          </p:cNvPicPr>
          <p:nvPr/>
        </p:nvPicPr>
        <p:blipFill>
          <a:blip r:embed="rId3"/>
          <a:stretch>
            <a:fillRect/>
          </a:stretch>
        </p:blipFill>
        <p:spPr>
          <a:xfrm>
            <a:off x="893233" y="368300"/>
            <a:ext cx="3759200" cy="5029200"/>
          </a:xfrm>
          <a:prstGeom prst="rect">
            <a:avLst/>
          </a:prstGeom>
        </p:spPr>
      </p:pic>
      <p:sp>
        <p:nvSpPr>
          <p:cNvPr id="7" name="TextBox 6"/>
          <p:cNvSpPr txBox="1"/>
          <p:nvPr/>
        </p:nvSpPr>
        <p:spPr>
          <a:xfrm>
            <a:off x="5571066" y="4434599"/>
            <a:ext cx="3604260" cy="861774"/>
          </a:xfrm>
          <a:prstGeom prst="rect">
            <a:avLst/>
          </a:prstGeom>
          <a:noFill/>
        </p:spPr>
        <p:txBody>
          <a:bodyPr wrap="square" rtlCol="0">
            <a:spAutoFit/>
          </a:bodyPr>
          <a:lstStyle/>
          <a:p>
            <a:r>
              <a:rPr lang="en-US" dirty="0" smtClean="0"/>
              <a:t>Liz Bernal</a:t>
            </a:r>
          </a:p>
          <a:p>
            <a:r>
              <a:rPr lang="en-US" sz="1600" dirty="0"/>
              <a:t>Library Assessment Officer</a:t>
            </a:r>
          </a:p>
          <a:p>
            <a:r>
              <a:rPr lang="en-US" sz="1600" dirty="0"/>
              <a:t>Kelvin Smith Library</a:t>
            </a:r>
          </a:p>
        </p:txBody>
      </p:sp>
      <p:pic>
        <p:nvPicPr>
          <p:cNvPr id="8" name="Picture 7" descr="KelvinSmithLib2 thin.jpg"/>
          <p:cNvPicPr>
            <a:picLocks noChangeAspect="1"/>
          </p:cNvPicPr>
          <p:nvPr/>
        </p:nvPicPr>
        <p:blipFill>
          <a:blip r:embed="rId4"/>
          <a:stretch>
            <a:fillRect/>
          </a:stretch>
        </p:blipFill>
        <p:spPr>
          <a:xfrm>
            <a:off x="1358605" y="765241"/>
            <a:ext cx="2828455" cy="4235318"/>
          </a:xfrm>
          <a:prstGeom prst="rect">
            <a:avLst/>
          </a:prstGeo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4294967295"/>
          </p:nvPr>
        </p:nvPicPr>
        <p:blipFill rotWithShape="1">
          <a:blip r:embed="rId3">
            <a:extLst>
              <a:ext uri="{28A0092B-C50C-407E-A947-70E740481C1C}">
                <a14:useLocalDpi xmlns:a14="http://schemas.microsoft.com/office/drawing/2010/main" val="0"/>
              </a:ext>
            </a:extLst>
          </a:blip>
          <a:srcRect t="4696" r="19065"/>
          <a:stretch/>
        </p:blipFill>
        <p:spPr>
          <a:xfrm>
            <a:off x="1606463" y="217714"/>
            <a:ext cx="8784770" cy="6531428"/>
          </a:xfrm>
          <a:prstGeom prst="rect">
            <a:avLst/>
          </a:prstGeom>
        </p:spPr>
      </p:pic>
      <p:pic>
        <p:nvPicPr>
          <p:cNvPr id="8" name="Content Placeholder 7"/>
          <p:cNvPicPr>
            <a:picLocks noGrp="1" noChangeAspect="1"/>
          </p:cNvPicPr>
          <p:nvPr>
            <p:ph sz="half" idx="4294967295"/>
          </p:nvPr>
        </p:nvPicPr>
        <p:blipFill rotWithShape="1">
          <a:blip r:embed="rId4">
            <a:extLst>
              <a:ext uri="{28A0092B-C50C-407E-A947-70E740481C1C}">
                <a14:useLocalDpi xmlns:a14="http://schemas.microsoft.com/office/drawing/2010/main" val="0"/>
              </a:ext>
            </a:extLst>
          </a:blip>
          <a:srcRect t="5541" r="16753"/>
          <a:stretch/>
        </p:blipFill>
        <p:spPr>
          <a:xfrm>
            <a:off x="1606463" y="97972"/>
            <a:ext cx="8741228" cy="6651171"/>
          </a:xfrm>
          <a:prstGeom prst="rect">
            <a:avLst/>
          </a:prstGeom>
        </p:spPr>
      </p:pic>
      <p:sp>
        <p:nvSpPr>
          <p:cNvPr id="12" name="Up Arrow 11"/>
          <p:cNvSpPr/>
          <p:nvPr/>
        </p:nvSpPr>
        <p:spPr>
          <a:xfrm>
            <a:off x="5331913" y="864297"/>
            <a:ext cx="3820439" cy="4709787"/>
          </a:xfrm>
          <a:prstGeom prst="up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200" dirty="0">
                <a:ln w="0"/>
                <a:solidFill>
                  <a:schemeClr val="tx1"/>
                </a:solidFill>
                <a:effectLst>
                  <a:outerShdw blurRad="38100" dist="19050" dir="2700000" algn="tl" rotWithShape="0">
                    <a:schemeClr val="dk1">
                      <a:alpha val="40000"/>
                    </a:schemeClr>
                  </a:outerShdw>
                </a:effectLst>
              </a:rPr>
              <a:t>Moved up 86 Spots! </a:t>
            </a:r>
          </a:p>
        </p:txBody>
      </p:sp>
      <p:pic>
        <p:nvPicPr>
          <p:cNvPr id="2" name="Picture 1"/>
          <p:cNvPicPr>
            <a:picLocks noChangeAspect="1"/>
          </p:cNvPicPr>
          <p:nvPr/>
        </p:nvPicPr>
        <p:blipFill>
          <a:blip r:embed="rId5"/>
          <a:stretch>
            <a:fillRect/>
          </a:stretch>
        </p:blipFill>
        <p:spPr>
          <a:xfrm>
            <a:off x="1606463" y="59872"/>
            <a:ext cx="4724400" cy="866775"/>
          </a:xfrm>
          <a:prstGeom prst="rect">
            <a:avLst/>
          </a:prstGeom>
        </p:spPr>
      </p:pic>
    </p:spTree>
    <p:extLst>
      <p:ext uri="{BB962C8B-B14F-4D97-AF65-F5344CB8AC3E}">
        <p14:creationId xmlns:p14="http://schemas.microsoft.com/office/powerpoint/2010/main" val="3851601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91748" y="272535"/>
            <a:ext cx="4649030" cy="584775"/>
          </a:xfrm>
          <a:prstGeom prst="rect">
            <a:avLst/>
          </a:prstGeom>
        </p:spPr>
        <p:txBody>
          <a:bodyPr wrap="none">
            <a:spAutoFit/>
          </a:bodyPr>
          <a:lstStyle/>
          <a:p>
            <a:r>
              <a:rPr lang="en-US" sz="3200" dirty="0"/>
              <a:t>Not all Change is Instant</a:t>
            </a:r>
          </a:p>
        </p:txBody>
      </p:sp>
      <p:pic>
        <p:nvPicPr>
          <p:cNvPr id="2" name="Picture 1"/>
          <p:cNvPicPr>
            <a:picLocks noChangeAspect="1"/>
          </p:cNvPicPr>
          <p:nvPr/>
        </p:nvPicPr>
        <p:blipFill>
          <a:blip r:embed="rId3"/>
          <a:stretch>
            <a:fillRect/>
          </a:stretch>
        </p:blipFill>
        <p:spPr>
          <a:xfrm>
            <a:off x="1601941" y="1243693"/>
            <a:ext cx="3695700" cy="1219200"/>
          </a:xfrm>
          <a:prstGeom prst="rect">
            <a:avLst/>
          </a:prstGeom>
        </p:spPr>
      </p:pic>
      <p:sp>
        <p:nvSpPr>
          <p:cNvPr id="4" name="Up Arrow 3"/>
          <p:cNvSpPr/>
          <p:nvPr/>
        </p:nvSpPr>
        <p:spPr>
          <a:xfrm>
            <a:off x="4763041" y="1092596"/>
            <a:ext cx="1232807" cy="1258719"/>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Up 1</a:t>
            </a:r>
            <a:endParaRPr lang="en-US" dirty="0"/>
          </a:p>
        </p:txBody>
      </p:sp>
      <p:pic>
        <p:nvPicPr>
          <p:cNvPr id="5" name="Picture 4"/>
          <p:cNvPicPr>
            <a:picLocks noChangeAspect="1"/>
          </p:cNvPicPr>
          <p:nvPr/>
        </p:nvPicPr>
        <p:blipFill>
          <a:blip r:embed="rId4"/>
          <a:stretch>
            <a:fillRect/>
          </a:stretch>
        </p:blipFill>
        <p:spPr>
          <a:xfrm>
            <a:off x="1691748" y="4425044"/>
            <a:ext cx="3949656" cy="975631"/>
          </a:xfrm>
          <a:prstGeom prst="rect">
            <a:avLst/>
          </a:prstGeom>
        </p:spPr>
      </p:pic>
      <p:sp>
        <p:nvSpPr>
          <p:cNvPr id="6" name="Down Arrow 5"/>
          <p:cNvSpPr/>
          <p:nvPr/>
        </p:nvSpPr>
        <p:spPr>
          <a:xfrm>
            <a:off x="5072684" y="3759654"/>
            <a:ext cx="1466967" cy="1641021"/>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Down 8</a:t>
            </a:r>
            <a:endParaRPr lang="en-US" dirty="0"/>
          </a:p>
        </p:txBody>
      </p:sp>
      <p:pic>
        <p:nvPicPr>
          <p:cNvPr id="7" name="Picture 6"/>
          <p:cNvPicPr>
            <a:picLocks noChangeAspect="1"/>
          </p:cNvPicPr>
          <p:nvPr/>
        </p:nvPicPr>
        <p:blipFill>
          <a:blip r:embed="rId5"/>
          <a:stretch>
            <a:fillRect/>
          </a:stretch>
        </p:blipFill>
        <p:spPr>
          <a:xfrm>
            <a:off x="6417449" y="2849276"/>
            <a:ext cx="3924300" cy="762000"/>
          </a:xfrm>
          <a:prstGeom prst="rect">
            <a:avLst/>
          </a:prstGeom>
        </p:spPr>
      </p:pic>
      <p:sp>
        <p:nvSpPr>
          <p:cNvPr id="8" name="Down Arrow 7"/>
          <p:cNvSpPr/>
          <p:nvPr/>
        </p:nvSpPr>
        <p:spPr>
          <a:xfrm>
            <a:off x="7467600" y="1632857"/>
            <a:ext cx="1477736" cy="1436914"/>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Down 6</a:t>
            </a:r>
            <a:endParaRPr lang="en-US" dirty="0"/>
          </a:p>
        </p:txBody>
      </p:sp>
    </p:spTree>
    <p:extLst>
      <p:ext uri="{BB962C8B-B14F-4D97-AF65-F5344CB8AC3E}">
        <p14:creationId xmlns:p14="http://schemas.microsoft.com/office/powerpoint/2010/main" val="1632770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6313" y="250372"/>
            <a:ext cx="7772400" cy="5518605"/>
          </a:xfrm>
        </p:spPr>
        <p:txBody>
          <a:bodyPr/>
          <a:lstStyle/>
          <a:p>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What Happens Next?</a:t>
            </a:r>
            <a:endParaRPr lang="en-US" dirty="0"/>
          </a:p>
        </p:txBody>
      </p:sp>
    </p:spTree>
    <p:extLst>
      <p:ext uri="{BB962C8B-B14F-4D97-AF65-F5344CB8AC3E}">
        <p14:creationId xmlns:p14="http://schemas.microsoft.com/office/powerpoint/2010/main" val="30215368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Connectivity and Collaboration </a:t>
            </a:r>
            <a:endParaRPr lang="en-US" dirty="0"/>
          </a:p>
        </p:txBody>
      </p:sp>
      <p:sp>
        <p:nvSpPr>
          <p:cNvPr id="5" name="Content Placeholder 4"/>
          <p:cNvSpPr>
            <a:spLocks noGrp="1"/>
          </p:cNvSpPr>
          <p:nvPr>
            <p:ph sz="half" idx="1"/>
          </p:nvPr>
        </p:nvSpPr>
        <p:spPr>
          <a:xfrm>
            <a:off x="609599" y="937382"/>
            <a:ext cx="5190067" cy="4994049"/>
          </a:xfrm>
        </p:spPr>
        <p:txBody>
          <a:bodyPr/>
          <a:lstStyle/>
          <a:p>
            <a:pPr marL="457200" indent="-457200">
              <a:buFont typeface="Arial" panose="020B0604020202020204" pitchFamily="34" charset="0"/>
              <a:buChar char="•"/>
            </a:pPr>
            <a:r>
              <a:rPr lang="en-US" dirty="0" smtClean="0"/>
              <a:t>Institutional Level:</a:t>
            </a:r>
          </a:p>
          <a:p>
            <a:pPr marL="857250" lvl="1" indent="-457200">
              <a:buFont typeface="Arial" panose="020B0604020202020204" pitchFamily="34" charset="0"/>
              <a:buChar char="•"/>
            </a:pPr>
            <a:r>
              <a:rPr lang="en-US" dirty="0" smtClean="0"/>
              <a:t>International Rankings Steering Committee &amp; Working Group</a:t>
            </a:r>
          </a:p>
          <a:p>
            <a:pPr marL="400050" lvl="1" indent="0"/>
            <a:endParaRPr lang="en-US" dirty="0" smtClean="0"/>
          </a:p>
          <a:p>
            <a:pPr marL="457200" indent="-457200">
              <a:buFont typeface="Arial" panose="020B0604020202020204" pitchFamily="34" charset="0"/>
              <a:buChar char="•"/>
            </a:pPr>
            <a:r>
              <a:rPr lang="en-US" dirty="0" smtClean="0"/>
              <a:t>Library Level:</a:t>
            </a:r>
          </a:p>
          <a:p>
            <a:pPr marL="857250" lvl="1" indent="-457200">
              <a:buFont typeface="Arial" panose="020B0604020202020204" pitchFamily="34" charset="0"/>
              <a:buChar char="•"/>
            </a:pPr>
            <a:r>
              <a:rPr lang="en-US" dirty="0" smtClean="0"/>
              <a:t>Support from Research Services Librarians</a:t>
            </a:r>
          </a:p>
          <a:p>
            <a:pPr marL="857250" lvl="1" indent="-457200">
              <a:buFont typeface="Arial" panose="020B0604020202020204" pitchFamily="34" charset="0"/>
              <a:buChar char="•"/>
            </a:pPr>
            <a:r>
              <a:rPr lang="en-US" dirty="0" smtClean="0"/>
              <a:t>Process Improvement</a:t>
            </a:r>
          </a:p>
          <a:p>
            <a:endParaRPr lang="en-US" dirty="0" smtClean="0"/>
          </a:p>
          <a:p>
            <a:endParaRPr lang="en-US" dirty="0" smtClean="0"/>
          </a:p>
          <a:p>
            <a:endParaRPr lang="en-US" dirty="0"/>
          </a:p>
        </p:txBody>
      </p:sp>
      <p:pic>
        <p:nvPicPr>
          <p:cNvPr id="10" name="Content Placeholder 9"/>
          <p:cNvPicPr>
            <a:picLocks noGrp="1" noChangeAspect="1"/>
          </p:cNvPicPr>
          <p:nvPr>
            <p:ph sz="half" idx="2"/>
          </p:nvPr>
        </p:nvPicPr>
        <p:blipFill>
          <a:blip r:embed="rId3"/>
          <a:stretch>
            <a:fillRect/>
          </a:stretch>
        </p:blipFill>
        <p:spPr>
          <a:xfrm>
            <a:off x="6172200" y="1132114"/>
            <a:ext cx="4038600" cy="4038600"/>
          </a:xfrm>
          <a:prstGeom prst="rect">
            <a:avLst/>
          </a:prstGeom>
        </p:spPr>
      </p:pic>
    </p:spTree>
    <p:extLst>
      <p:ext uri="{BB962C8B-B14F-4D97-AF65-F5344CB8AC3E}">
        <p14:creationId xmlns:p14="http://schemas.microsoft.com/office/powerpoint/2010/main" val="20127318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6313" y="489858"/>
            <a:ext cx="7772400" cy="5279119"/>
          </a:xfrm>
        </p:spPr>
        <p:txBody>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Thank you!</a:t>
            </a:r>
            <a:br>
              <a:rPr lang="en-US" dirty="0" smtClean="0"/>
            </a:br>
            <a:r>
              <a:rPr lang="en-US" dirty="0" smtClean="0"/>
              <a:t/>
            </a:r>
            <a:br>
              <a:rPr lang="en-US" dirty="0" smtClean="0"/>
            </a:br>
            <a:r>
              <a:rPr lang="en-US" dirty="0" smtClean="0"/>
              <a:t/>
            </a:r>
            <a:br>
              <a:rPr lang="en-US" dirty="0" smtClean="0"/>
            </a:br>
            <a:r>
              <a:rPr lang="en-US" sz="2400" dirty="0"/>
              <a:t>Liz Bernal</a:t>
            </a:r>
            <a:br>
              <a:rPr lang="en-US" sz="2400" dirty="0"/>
            </a:br>
            <a:r>
              <a:rPr lang="en-US" sz="2400" dirty="0" smtClean="0"/>
              <a:t>liz.bernal@case.edu </a:t>
            </a:r>
            <a:endParaRPr lang="en-US" sz="2400" dirty="0"/>
          </a:p>
        </p:txBody>
      </p:sp>
    </p:spTree>
    <p:extLst>
      <p:ext uri="{BB962C8B-B14F-4D97-AF65-F5344CB8AC3E}">
        <p14:creationId xmlns:p14="http://schemas.microsoft.com/office/powerpoint/2010/main" val="23669035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79779"/>
            <a:ext cx="10446722" cy="1100288"/>
          </a:xfrm>
        </p:spPr>
        <p:txBody>
          <a:bodyPr/>
          <a:lstStyle/>
          <a:p>
            <a:r>
              <a:rPr lang="en-US" dirty="0" smtClean="0"/>
              <a:t>The Ask: What can the library do to improve our international rankings?</a:t>
            </a:r>
            <a:endParaRPr lang="en-US" dirty="0"/>
          </a:p>
        </p:txBody>
      </p:sp>
      <p:sp>
        <p:nvSpPr>
          <p:cNvPr id="10" name="Content Placeholder 9"/>
          <p:cNvSpPr>
            <a:spLocks noGrp="1"/>
          </p:cNvSpPr>
          <p:nvPr>
            <p:ph idx="1"/>
          </p:nvPr>
        </p:nvSpPr>
        <p:spPr>
          <a:xfrm>
            <a:off x="457200" y="2175568"/>
            <a:ext cx="9632108" cy="2387966"/>
          </a:xfrm>
        </p:spPr>
        <p:txBody>
          <a:bodyPr/>
          <a:lstStyle/>
          <a:p>
            <a:pPr>
              <a:buFont typeface="Arial" panose="020B0604020202020204" pitchFamily="34" charset="0"/>
              <a:buChar char="•"/>
            </a:pPr>
            <a:r>
              <a:rPr lang="en-US" sz="2800" dirty="0"/>
              <a:t>What </a:t>
            </a:r>
            <a:r>
              <a:rPr lang="en-US" sz="2800" dirty="0" smtClean="0"/>
              <a:t>are </a:t>
            </a:r>
            <a:r>
              <a:rPr lang="en-US" sz="2800" dirty="0"/>
              <a:t>international rankings?</a:t>
            </a:r>
          </a:p>
          <a:p>
            <a:pPr>
              <a:buFont typeface="Arial" panose="020B0604020202020204" pitchFamily="34" charset="0"/>
              <a:buChar char="•"/>
            </a:pPr>
            <a:r>
              <a:rPr lang="en-US" sz="2800" dirty="0"/>
              <a:t>Why is the library involved?</a:t>
            </a:r>
          </a:p>
          <a:p>
            <a:pPr>
              <a:buFont typeface="Arial" panose="020B0604020202020204" pitchFamily="34" charset="0"/>
              <a:buChar char="•"/>
            </a:pPr>
            <a:r>
              <a:rPr lang="en-US" sz="2800" dirty="0" smtClean="0"/>
              <a:t>What was the process?</a:t>
            </a:r>
            <a:endParaRPr lang="en-US" sz="2800" dirty="0"/>
          </a:p>
          <a:p>
            <a:pPr>
              <a:buFont typeface="Arial" panose="020B0604020202020204" pitchFamily="34" charset="0"/>
              <a:buChar char="•"/>
            </a:pPr>
            <a:r>
              <a:rPr lang="en-US" sz="2800" dirty="0"/>
              <a:t>Is it possible this project is getting bigger</a:t>
            </a:r>
            <a:r>
              <a:rPr lang="en-US" sz="2800" dirty="0" smtClean="0"/>
              <a:t>?</a:t>
            </a:r>
            <a:endParaRPr lang="en-US" sz="2800" dirty="0"/>
          </a:p>
        </p:txBody>
      </p:sp>
    </p:spTree>
    <p:extLst>
      <p:ext uri="{BB962C8B-B14F-4D97-AF65-F5344CB8AC3E}">
        <p14:creationId xmlns:p14="http://schemas.microsoft.com/office/powerpoint/2010/main" val="641961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 calcmode="lin" valueType="num">
                                      <p:cBhvr additive="base">
                                        <p:cTn id="13"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anim calcmode="lin" valueType="num">
                                      <p:cBhvr additive="base">
                                        <p:cTn id="19"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
                                            <p:txEl>
                                              <p:pRg st="3" end="3"/>
                                            </p:txEl>
                                          </p:spTgt>
                                        </p:tgtEl>
                                        <p:attrNameLst>
                                          <p:attrName>style.visibility</p:attrName>
                                        </p:attrNameLst>
                                      </p:cBhvr>
                                      <p:to>
                                        <p:strVal val="visible"/>
                                      </p:to>
                                    </p:set>
                                    <p:anim calcmode="lin" valueType="num">
                                      <p:cBhvr additive="base">
                                        <p:cTn id="25"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Data Impacting </a:t>
            </a:r>
            <a:r>
              <a:rPr lang="en-US" dirty="0" err="1" smtClean="0"/>
              <a:t>Bibliometrics</a:t>
            </a:r>
            <a:endParaRPr lang="en-US" dirty="0"/>
          </a:p>
        </p:txBody>
      </p:sp>
      <p:sp>
        <p:nvSpPr>
          <p:cNvPr id="5" name="Content Placeholder 4"/>
          <p:cNvSpPr>
            <a:spLocks noGrp="1"/>
          </p:cNvSpPr>
          <p:nvPr>
            <p:ph sz="half" idx="1"/>
          </p:nvPr>
        </p:nvSpPr>
        <p:spPr>
          <a:xfrm>
            <a:off x="609599" y="1813641"/>
            <a:ext cx="5300133" cy="2596243"/>
          </a:xfrm>
        </p:spPr>
        <p:txBody>
          <a:bodyPr/>
          <a:lstStyle/>
          <a:p>
            <a:pPr marL="457200" indent="-457200">
              <a:buFont typeface="Arial" panose="020B0604020202020204" pitchFamily="34" charset="0"/>
              <a:buChar char="•"/>
            </a:pPr>
            <a:r>
              <a:rPr lang="en-US" dirty="0"/>
              <a:t>Institution Variations </a:t>
            </a:r>
          </a:p>
          <a:p>
            <a:pPr marL="457200" indent="-457200">
              <a:buFont typeface="Arial" panose="020B0604020202020204" pitchFamily="34" charset="0"/>
              <a:buChar char="•"/>
            </a:pPr>
            <a:r>
              <a:rPr lang="en-US" dirty="0" smtClean="0"/>
              <a:t>Faculty Affiliation &amp; Variations</a:t>
            </a:r>
          </a:p>
          <a:p>
            <a:pPr marL="457200" indent="-457200">
              <a:buFont typeface="Arial" panose="020B0604020202020204" pitchFamily="34" charset="0"/>
              <a:buChar char="•"/>
            </a:pPr>
            <a:r>
              <a:rPr lang="en-US" dirty="0" smtClean="0"/>
              <a:t>Faculty Impact</a:t>
            </a:r>
            <a:endParaRPr lang="en-US" dirty="0"/>
          </a:p>
        </p:txBody>
      </p:sp>
      <p:sp>
        <p:nvSpPr>
          <p:cNvPr id="6" name="Content Placeholder 5"/>
          <p:cNvSpPr>
            <a:spLocks noGrp="1"/>
          </p:cNvSpPr>
          <p:nvPr>
            <p:ph sz="half" idx="2"/>
          </p:nvPr>
        </p:nvSpPr>
        <p:spPr/>
        <p:txBody>
          <a:bodyPr/>
          <a:lstStyle/>
          <a:p>
            <a:pPr marL="457200" indent="-457200">
              <a:buFont typeface="Arial" panose="020B0604020202020204" pitchFamily="34" charset="0"/>
              <a:buChar char="•"/>
            </a:pPr>
            <a:endParaRPr lang="en-US" dirty="0" smtClean="0"/>
          </a:p>
          <a:p>
            <a:endParaRPr lang="en-US" dirty="0"/>
          </a:p>
        </p:txBody>
      </p:sp>
      <p:pic>
        <p:nvPicPr>
          <p:cNvPr id="7" name="Picture 6"/>
          <p:cNvPicPr>
            <a:picLocks noChangeAspect="1"/>
          </p:cNvPicPr>
          <p:nvPr/>
        </p:nvPicPr>
        <p:blipFill>
          <a:blip r:embed="rId3"/>
          <a:stretch>
            <a:fillRect/>
          </a:stretch>
        </p:blipFill>
        <p:spPr>
          <a:xfrm>
            <a:off x="6172200" y="1073375"/>
            <a:ext cx="4256314" cy="4347711"/>
          </a:xfrm>
          <a:prstGeom prst="rect">
            <a:avLst/>
          </a:prstGeom>
        </p:spPr>
      </p:pic>
    </p:spTree>
    <p:extLst>
      <p:ext uri="{BB962C8B-B14F-4D97-AF65-F5344CB8AC3E}">
        <p14:creationId xmlns:p14="http://schemas.microsoft.com/office/powerpoint/2010/main" val="31450385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7680" y="201822"/>
            <a:ext cx="8229600" cy="784602"/>
          </a:xfrm>
        </p:spPr>
        <p:txBody>
          <a:bodyPr/>
          <a:lstStyle/>
          <a:p>
            <a:r>
              <a:rPr lang="en-US" dirty="0" smtClean="0"/>
              <a:t>Keeping Track of Everything</a:t>
            </a:r>
            <a:endParaRPr lang="en-US" dirty="0"/>
          </a:p>
        </p:txBody>
      </p:sp>
      <p:sp>
        <p:nvSpPr>
          <p:cNvPr id="3" name="Content Placeholder 2"/>
          <p:cNvSpPr>
            <a:spLocks noGrp="1"/>
          </p:cNvSpPr>
          <p:nvPr>
            <p:ph idx="1"/>
          </p:nvPr>
        </p:nvSpPr>
        <p:spPr/>
        <p:txBody>
          <a:bodyPr/>
          <a:lstStyle/>
          <a:p>
            <a:endParaRPr lang="en-US"/>
          </a:p>
        </p:txBody>
      </p:sp>
      <p:pic>
        <p:nvPicPr>
          <p:cNvPr id="6" name="Picture 5"/>
          <p:cNvPicPr>
            <a:picLocks noChangeAspect="1"/>
          </p:cNvPicPr>
          <p:nvPr/>
        </p:nvPicPr>
        <p:blipFill>
          <a:blip r:embed="rId3"/>
          <a:stretch>
            <a:fillRect/>
          </a:stretch>
        </p:blipFill>
        <p:spPr>
          <a:xfrm>
            <a:off x="1796144" y="771833"/>
            <a:ext cx="8719456" cy="5226196"/>
          </a:xfrm>
          <a:prstGeom prst="rect">
            <a:avLst/>
          </a:prstGeom>
        </p:spPr>
      </p:pic>
    </p:spTree>
    <p:extLst>
      <p:ext uri="{BB962C8B-B14F-4D97-AF65-F5344CB8AC3E}">
        <p14:creationId xmlns:p14="http://schemas.microsoft.com/office/powerpoint/2010/main" val="35125373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a:t>
            </a:r>
            <a:r>
              <a:rPr lang="en-US" dirty="0" err="1" smtClean="0"/>
              <a:t>WoS</a:t>
            </a:r>
            <a:r>
              <a:rPr lang="en-US" dirty="0" smtClean="0"/>
              <a:t> and Scopus in </a:t>
            </a:r>
            <a:r>
              <a:rPr lang="en-US" dirty="0"/>
              <a:t>the Process</a:t>
            </a:r>
          </a:p>
        </p:txBody>
      </p:sp>
      <p:pic>
        <p:nvPicPr>
          <p:cNvPr id="4" name="Content Placeholder 3"/>
          <p:cNvPicPr>
            <a:picLocks noGrp="1" noChangeAspect="1"/>
          </p:cNvPicPr>
          <p:nvPr>
            <p:ph sz="half" idx="1"/>
          </p:nvPr>
        </p:nvPicPr>
        <p:blipFill rotWithShape="1">
          <a:blip r:embed="rId3"/>
          <a:srcRect l="10700" r="8968"/>
          <a:stretch/>
        </p:blipFill>
        <p:spPr>
          <a:xfrm>
            <a:off x="1862204" y="1014609"/>
            <a:ext cx="7916448" cy="4697980"/>
          </a:xfrm>
          <a:prstGeom prst="rect">
            <a:avLst/>
          </a:prstGeom>
        </p:spPr>
      </p:pic>
      <p:pic>
        <p:nvPicPr>
          <p:cNvPr id="7" name="Picture 6"/>
          <p:cNvPicPr>
            <a:picLocks noChangeAspect="1"/>
          </p:cNvPicPr>
          <p:nvPr/>
        </p:nvPicPr>
        <p:blipFill>
          <a:blip r:embed="rId4"/>
          <a:stretch>
            <a:fillRect/>
          </a:stretch>
        </p:blipFill>
        <p:spPr>
          <a:xfrm>
            <a:off x="240851" y="846138"/>
            <a:ext cx="8384452" cy="5667873"/>
          </a:xfrm>
          <a:prstGeom prst="rect">
            <a:avLst/>
          </a:prstGeom>
        </p:spPr>
      </p:pic>
      <p:pic>
        <p:nvPicPr>
          <p:cNvPr id="3" name="Picture 2"/>
          <p:cNvPicPr>
            <a:picLocks noChangeAspect="1"/>
          </p:cNvPicPr>
          <p:nvPr/>
        </p:nvPicPr>
        <p:blipFill>
          <a:blip r:embed="rId5"/>
          <a:stretch>
            <a:fillRect/>
          </a:stretch>
        </p:blipFill>
        <p:spPr>
          <a:xfrm>
            <a:off x="3382658" y="812504"/>
            <a:ext cx="6923314" cy="5735139"/>
          </a:xfrm>
          <a:prstGeom prst="rect">
            <a:avLst/>
          </a:prstGeom>
        </p:spPr>
      </p:pic>
      <p:pic>
        <p:nvPicPr>
          <p:cNvPr id="6" name="Picture 5"/>
          <p:cNvPicPr>
            <a:picLocks noChangeAspect="1"/>
          </p:cNvPicPr>
          <p:nvPr/>
        </p:nvPicPr>
        <p:blipFill>
          <a:blip r:embed="rId6"/>
          <a:stretch>
            <a:fillRect/>
          </a:stretch>
        </p:blipFill>
        <p:spPr>
          <a:xfrm>
            <a:off x="6627223" y="778872"/>
            <a:ext cx="5470711" cy="5865768"/>
          </a:xfrm>
          <a:prstGeom prst="rect">
            <a:avLst/>
          </a:prstGeom>
        </p:spPr>
      </p:pic>
      <p:pic>
        <p:nvPicPr>
          <p:cNvPr id="5" name="Picture 4"/>
          <p:cNvPicPr>
            <a:picLocks noChangeAspect="1"/>
          </p:cNvPicPr>
          <p:nvPr/>
        </p:nvPicPr>
        <p:blipFill>
          <a:blip r:embed="rId7"/>
          <a:stretch>
            <a:fillRect/>
          </a:stretch>
        </p:blipFill>
        <p:spPr>
          <a:xfrm>
            <a:off x="260821" y="1921872"/>
            <a:ext cx="11670357" cy="3583570"/>
          </a:xfrm>
          <a:prstGeom prst="rect">
            <a:avLst/>
          </a:prstGeom>
        </p:spPr>
      </p:pic>
    </p:spTree>
    <p:extLst>
      <p:ext uri="{BB962C8B-B14F-4D97-AF65-F5344CB8AC3E}">
        <p14:creationId xmlns:p14="http://schemas.microsoft.com/office/powerpoint/2010/main" val="992017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4" fill="hold" nodeType="afterEffect">
                                  <p:stCondLst>
                                    <p:cond delay="1000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11000"/>
                            </p:stCondLst>
                            <p:childTnLst>
                              <p:par>
                                <p:cTn id="19" presetID="2" presetClass="entr" presetSubtype="4" fill="hold" nodeType="afterEffect">
                                  <p:stCondLst>
                                    <p:cond delay="1500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1692334" y="768975"/>
            <a:ext cx="8873837" cy="4124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2334" y="150118"/>
            <a:ext cx="8840585" cy="56096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 name="Picture 1"/>
          <p:cNvPicPr>
            <a:picLocks noChangeAspect="1"/>
          </p:cNvPicPr>
          <p:nvPr/>
        </p:nvPicPr>
        <p:blipFill>
          <a:blip r:embed="rId5"/>
          <a:stretch>
            <a:fillRect/>
          </a:stretch>
        </p:blipFill>
        <p:spPr>
          <a:xfrm>
            <a:off x="747472" y="150118"/>
            <a:ext cx="10730307" cy="59734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623557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
            </a:r>
            <a:br>
              <a:rPr lang="en-US" dirty="0" smtClean="0"/>
            </a:br>
            <a:r>
              <a:rPr lang="en-US" dirty="0"/>
              <a:t/>
            </a:r>
            <a:br>
              <a:rPr lang="en-US" dirty="0"/>
            </a:br>
            <a:r>
              <a:rPr lang="en-US" dirty="0" smtClean="0"/>
              <a:t>One Year</a:t>
            </a:r>
            <a:r>
              <a:rPr lang="en-US" sz="2400" dirty="0"/>
              <a:t> </a:t>
            </a:r>
            <a:r>
              <a:rPr lang="en-US" dirty="0" smtClean="0"/>
              <a:t>Later</a:t>
            </a:r>
            <a:endParaRPr lang="en-US" dirty="0"/>
          </a:p>
        </p:txBody>
      </p:sp>
    </p:spTree>
    <p:extLst>
      <p:ext uri="{BB962C8B-B14F-4D97-AF65-F5344CB8AC3E}">
        <p14:creationId xmlns:p14="http://schemas.microsoft.com/office/powerpoint/2010/main" val="42773972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2914389" y="912291"/>
            <a:ext cx="6275540" cy="4705873"/>
          </a:xfrm>
          <a:prstGeom prst="rect">
            <a:avLst/>
          </a:prstGeom>
        </p:spPr>
      </p:pic>
      <p:sp>
        <p:nvSpPr>
          <p:cNvPr id="5" name="Oval 4"/>
          <p:cNvSpPr/>
          <p:nvPr/>
        </p:nvSpPr>
        <p:spPr>
          <a:xfrm>
            <a:off x="4492669" y="1962009"/>
            <a:ext cx="2467627" cy="1365337"/>
          </a:xfrm>
          <a:prstGeom prst="ellipse">
            <a:avLst/>
          </a:prstGeom>
          <a:noFill/>
          <a:ln w="762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7" name="Up Arrow 6"/>
          <p:cNvSpPr/>
          <p:nvPr/>
        </p:nvSpPr>
        <p:spPr>
          <a:xfrm>
            <a:off x="6409151" y="251927"/>
            <a:ext cx="3031299" cy="4158641"/>
          </a:xfrm>
          <a:prstGeom prst="up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600" dirty="0">
                <a:ln w="0"/>
                <a:solidFill>
                  <a:schemeClr val="tx1"/>
                </a:solidFill>
                <a:effectLst>
                  <a:outerShdw blurRad="38100" dist="19050" dir="2700000" algn="tl" rotWithShape="0">
                    <a:schemeClr val="dk1">
                      <a:alpha val="40000"/>
                    </a:schemeClr>
                  </a:outerShdw>
                </a:effectLst>
              </a:rPr>
              <a:t>Moved up 27 spots!</a:t>
            </a:r>
            <a:endParaRPr lang="en-US" sz="3600" b="1" dirty="0">
              <a:ln/>
              <a:solidFill>
                <a:schemeClr val="accent3"/>
              </a:solidFill>
            </a:endParaRPr>
          </a:p>
          <a:p>
            <a:pPr algn="ctr"/>
            <a:endParaRPr lang="en-US" dirty="0"/>
          </a:p>
        </p:txBody>
      </p:sp>
      <p:pic>
        <p:nvPicPr>
          <p:cNvPr id="3" name="Picture 2"/>
          <p:cNvPicPr>
            <a:picLocks noChangeAspect="1"/>
          </p:cNvPicPr>
          <p:nvPr/>
        </p:nvPicPr>
        <p:blipFill>
          <a:blip r:embed="rId4"/>
          <a:stretch>
            <a:fillRect/>
          </a:stretch>
        </p:blipFill>
        <p:spPr>
          <a:xfrm>
            <a:off x="1741715" y="175254"/>
            <a:ext cx="2558142" cy="872362"/>
          </a:xfrm>
          <a:prstGeom prst="rect">
            <a:avLst/>
          </a:prstGeom>
        </p:spPr>
      </p:pic>
    </p:spTree>
    <p:extLst>
      <p:ext uri="{BB962C8B-B14F-4D97-AF65-F5344CB8AC3E}">
        <p14:creationId xmlns:p14="http://schemas.microsoft.com/office/powerpoint/2010/main" val="1703725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842340" y="275255"/>
            <a:ext cx="2762250" cy="952500"/>
          </a:xfrm>
          <a:prstGeom prst="rect">
            <a:avLst/>
          </a:prstGeom>
        </p:spPr>
      </p:pic>
      <p:sp>
        <p:nvSpPr>
          <p:cNvPr id="5" name="Title 4"/>
          <p:cNvSpPr>
            <a:spLocks noGrp="1"/>
          </p:cNvSpPr>
          <p:nvPr>
            <p:ph type="title"/>
          </p:nvPr>
        </p:nvSpPr>
        <p:spPr>
          <a:xfrm>
            <a:off x="4730663" y="274638"/>
            <a:ext cx="5480137" cy="1143000"/>
          </a:xfrm>
        </p:spPr>
        <p:txBody>
          <a:bodyPr/>
          <a:lstStyle/>
          <a:p>
            <a:r>
              <a:rPr lang="en-US" dirty="0" smtClean="0"/>
              <a:t>2018 compared to 2019</a:t>
            </a:r>
            <a:endParaRPr lang="en-US" dirty="0"/>
          </a:p>
        </p:txBody>
      </p:sp>
      <p:pic>
        <p:nvPicPr>
          <p:cNvPr id="9" name="Content Placeholder 8"/>
          <p:cNvPicPr>
            <a:picLocks noGrp="1" noChangeAspect="1"/>
          </p:cNvPicPr>
          <p:nvPr>
            <p:ph sz="half" idx="2"/>
          </p:nvPr>
        </p:nvPicPr>
        <p:blipFill>
          <a:blip r:embed="rId4"/>
          <a:stretch>
            <a:fillRect/>
          </a:stretch>
        </p:blipFill>
        <p:spPr>
          <a:xfrm>
            <a:off x="2058394" y="1344160"/>
            <a:ext cx="7829549" cy="4062273"/>
          </a:xfrm>
          <a:prstGeom prst="rect">
            <a:avLst/>
          </a:prstGeom>
        </p:spPr>
      </p:pic>
      <p:pic>
        <p:nvPicPr>
          <p:cNvPr id="8" name="Content Placeholder 7"/>
          <p:cNvPicPr>
            <a:picLocks noGrp="1" noChangeAspect="1"/>
          </p:cNvPicPr>
          <p:nvPr>
            <p:ph sz="half" idx="1"/>
          </p:nvPr>
        </p:nvPicPr>
        <p:blipFill>
          <a:blip r:embed="rId5"/>
          <a:stretch>
            <a:fillRect/>
          </a:stretch>
        </p:blipFill>
        <p:spPr>
          <a:xfrm>
            <a:off x="2058393" y="1287009"/>
            <a:ext cx="8045602" cy="483371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0" name="Up Arrow 9"/>
          <p:cNvSpPr/>
          <p:nvPr/>
        </p:nvSpPr>
        <p:spPr>
          <a:xfrm>
            <a:off x="6128658" y="1118508"/>
            <a:ext cx="3388179" cy="5159829"/>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t>Moved up 26 Spots! </a:t>
            </a:r>
          </a:p>
        </p:txBody>
      </p:sp>
    </p:spTree>
    <p:extLst>
      <p:ext uri="{BB962C8B-B14F-4D97-AF65-F5344CB8AC3E}">
        <p14:creationId xmlns:p14="http://schemas.microsoft.com/office/powerpoint/2010/main" val="2516218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theme/theme1.xml><?xml version="1.0" encoding="utf-8"?>
<a:theme xmlns:a="http://schemas.openxmlformats.org/drawingml/2006/main" name="Case Option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Case Option 1.pot</Template>
  <TotalTime>4492</TotalTime>
  <Words>2375</Words>
  <Application>Microsoft Office PowerPoint</Application>
  <PresentationFormat>Widescreen</PresentationFormat>
  <Paragraphs>94</Paragraphs>
  <Slides>14</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ＭＳ Ｐゴシック</vt:lpstr>
      <vt:lpstr>Arial</vt:lpstr>
      <vt:lpstr>Calibri</vt:lpstr>
      <vt:lpstr>TitilliumMaps26L 500 wt</vt:lpstr>
      <vt:lpstr>TitilliumMaps26L 999 wt</vt:lpstr>
      <vt:lpstr>헤드라인A</vt:lpstr>
      <vt:lpstr>Case Option 1</vt:lpstr>
      <vt:lpstr>PowerPoint Presentation</vt:lpstr>
      <vt:lpstr>The Ask: What can the library do to improve our international rankings?</vt:lpstr>
      <vt:lpstr>Data Impacting Bibliometrics</vt:lpstr>
      <vt:lpstr>Keeping Track of Everything</vt:lpstr>
      <vt:lpstr>Using WoS and Scopus in the Process</vt:lpstr>
      <vt:lpstr>PowerPoint Presentation</vt:lpstr>
      <vt:lpstr>  One Year Later</vt:lpstr>
      <vt:lpstr>PowerPoint Presentation</vt:lpstr>
      <vt:lpstr>2018 compared to 2019</vt:lpstr>
      <vt:lpstr>PowerPoint Presentation</vt:lpstr>
      <vt:lpstr>PowerPoint Presentation</vt:lpstr>
      <vt:lpstr>    What Happens Next?</vt:lpstr>
      <vt:lpstr>Connectivity and Collaboration </vt:lpstr>
      <vt:lpstr>   Thank you!   Liz Bernal liz.bernal@case.edu </vt:lpstr>
    </vt:vector>
  </TitlesOfParts>
  <Company>L.A. graphics,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Tia A</dc:creator>
  <cp:lastModifiedBy>Windows User</cp:lastModifiedBy>
  <cp:revision>83</cp:revision>
  <cp:lastPrinted>2018-12-03T13:28:55Z</cp:lastPrinted>
  <dcterms:created xsi:type="dcterms:W3CDTF">2010-10-04T01:44:54Z</dcterms:created>
  <dcterms:modified xsi:type="dcterms:W3CDTF">2018-12-03T15:26:49Z</dcterms:modified>
</cp:coreProperties>
</file>