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handoutMasterIdLst>
    <p:handoutMasterId r:id="rId18"/>
  </p:handoutMasterIdLst>
  <p:sldIdLst>
    <p:sldId id="256" r:id="rId3"/>
    <p:sldId id="320" r:id="rId4"/>
    <p:sldId id="319" r:id="rId5"/>
    <p:sldId id="265" r:id="rId6"/>
    <p:sldId id="269" r:id="rId7"/>
    <p:sldId id="267" r:id="rId8"/>
    <p:sldId id="266" r:id="rId9"/>
    <p:sldId id="308" r:id="rId10"/>
    <p:sldId id="325" r:id="rId11"/>
    <p:sldId id="321" r:id="rId12"/>
    <p:sldId id="326" r:id="rId13"/>
    <p:sldId id="327" r:id="rId14"/>
    <p:sldId id="291" r:id="rId15"/>
    <p:sldId id="323" r:id="rId1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e" initials="S" lastIdx="1" clrIdx="0">
    <p:extLst>
      <p:ext uri="{19B8F6BF-5375-455C-9EA6-DF929625EA0E}">
        <p15:presenceInfo xmlns:p15="http://schemas.microsoft.com/office/powerpoint/2012/main" userId="Su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6" autoAdjust="0"/>
    <p:restoredTop sz="95405" autoAdjust="0"/>
  </p:normalViewPr>
  <p:slideViewPr>
    <p:cSldViewPr snapToGrid="0">
      <p:cViewPr varScale="1">
        <p:scale>
          <a:sx n="89" d="100"/>
          <a:sy n="89" d="100"/>
        </p:scale>
        <p:origin x="37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lackbuj\AppData\Local\Microsoft\Windows\Temporary%20Internet%20Files\Content.Outlook\NY7C32X4\COPPUL-adjusted-retentions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4.4651164002612785E-2"/>
          <c:w val="0.97291974396848846"/>
          <c:h val="0.8978273411578269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'[COPPUL-adjusted-retentions.xlsx]Sheet2'!$B$1</c:f>
              <c:strCache>
                <c:ptCount val="1"/>
                <c:pt idx="0">
                  <c:v>committed to retain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'[COPPUL-adjusted-retentions.xlsx]Sheet2'!$A$2:$A$11</c:f>
              <c:strCache>
                <c:ptCount val="10"/>
                <c:pt idx="0">
                  <c:v>Calgary</c:v>
                </c:pt>
                <c:pt idx="1">
                  <c:v>Victoria</c:v>
                </c:pt>
                <c:pt idx="2">
                  <c:v>Simon Fraser</c:v>
                </c:pt>
                <c:pt idx="3">
                  <c:v>Manitoba</c:v>
                </c:pt>
                <c:pt idx="4">
                  <c:v>Saskatchewan</c:v>
                </c:pt>
                <c:pt idx="5">
                  <c:v>Regina</c:v>
                </c:pt>
                <c:pt idx="6">
                  <c:v>Winnipeg</c:v>
                </c:pt>
                <c:pt idx="7">
                  <c:v>Lethbridge</c:v>
                </c:pt>
                <c:pt idx="8">
                  <c:v>Vancouver Island</c:v>
                </c:pt>
                <c:pt idx="9">
                  <c:v>Thompson Rivers</c:v>
                </c:pt>
              </c:strCache>
            </c:strRef>
          </c:cat>
          <c:val>
            <c:numRef>
              <c:f>'[COPPUL-adjusted-retentions.xlsx]Sheet2'!$B$2:$B$11</c:f>
              <c:numCache>
                <c:formatCode>General</c:formatCode>
                <c:ptCount val="10"/>
                <c:pt idx="0">
                  <c:v>324313</c:v>
                </c:pt>
                <c:pt idx="1">
                  <c:v>192751</c:v>
                </c:pt>
                <c:pt idx="2">
                  <c:v>148724</c:v>
                </c:pt>
                <c:pt idx="3">
                  <c:v>147517</c:v>
                </c:pt>
                <c:pt idx="4">
                  <c:v>137320</c:v>
                </c:pt>
                <c:pt idx="5">
                  <c:v>72919</c:v>
                </c:pt>
                <c:pt idx="6">
                  <c:v>55185</c:v>
                </c:pt>
                <c:pt idx="7">
                  <c:v>45065</c:v>
                </c:pt>
                <c:pt idx="8">
                  <c:v>23942</c:v>
                </c:pt>
                <c:pt idx="9">
                  <c:v>19251</c:v>
                </c:pt>
              </c:numCache>
            </c:numRef>
          </c:val>
        </c:ser>
        <c:ser>
          <c:idx val="1"/>
          <c:order val="1"/>
          <c:tx>
            <c:strRef>
              <c:f>'[COPPUL-adjusted-retentions.xlsx]Sheet2'!$C$1</c:f>
              <c:strCache>
                <c:ptCount val="1"/>
                <c:pt idx="0">
                  <c:v>not committed to retain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'[COPPUL-adjusted-retentions.xlsx]Sheet2'!$A$2:$A$11</c:f>
              <c:strCache>
                <c:ptCount val="10"/>
                <c:pt idx="0">
                  <c:v>Calgary</c:v>
                </c:pt>
                <c:pt idx="1">
                  <c:v>Victoria</c:v>
                </c:pt>
                <c:pt idx="2">
                  <c:v>Simon Fraser</c:v>
                </c:pt>
                <c:pt idx="3">
                  <c:v>Manitoba</c:v>
                </c:pt>
                <c:pt idx="4">
                  <c:v>Saskatchewan</c:v>
                </c:pt>
                <c:pt idx="5">
                  <c:v>Regina</c:v>
                </c:pt>
                <c:pt idx="6">
                  <c:v>Winnipeg</c:v>
                </c:pt>
                <c:pt idx="7">
                  <c:v>Lethbridge</c:v>
                </c:pt>
                <c:pt idx="8">
                  <c:v>Vancouver Island</c:v>
                </c:pt>
                <c:pt idx="9">
                  <c:v>Thompson Rivers</c:v>
                </c:pt>
              </c:strCache>
            </c:strRef>
          </c:cat>
          <c:val>
            <c:numRef>
              <c:f>'[COPPUL-adjusted-retentions.xlsx]Sheet2'!$C$2:$C$11</c:f>
              <c:numCache>
                <c:formatCode>General</c:formatCode>
                <c:ptCount val="10"/>
                <c:pt idx="0">
                  <c:v>1121426</c:v>
                </c:pt>
                <c:pt idx="1">
                  <c:v>971752</c:v>
                </c:pt>
                <c:pt idx="2">
                  <c:v>915038</c:v>
                </c:pt>
                <c:pt idx="3">
                  <c:v>897030</c:v>
                </c:pt>
                <c:pt idx="4">
                  <c:v>836309</c:v>
                </c:pt>
                <c:pt idx="5">
                  <c:v>462998</c:v>
                </c:pt>
                <c:pt idx="6">
                  <c:v>336174</c:v>
                </c:pt>
                <c:pt idx="7">
                  <c:v>278680</c:v>
                </c:pt>
                <c:pt idx="8">
                  <c:v>145786</c:v>
                </c:pt>
                <c:pt idx="9">
                  <c:v>144148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176600696"/>
        <c:axId val="176600304"/>
      </c:barChart>
      <c:catAx>
        <c:axId val="176600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600304"/>
        <c:crosses val="autoZero"/>
        <c:auto val="1"/>
        <c:lblAlgn val="ctr"/>
        <c:lblOffset val="100"/>
        <c:noMultiLvlLbl val="0"/>
      </c:catAx>
      <c:valAx>
        <c:axId val="1766003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6600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38027983909838631"/>
          <c:y val="9.2484926909986831E-2"/>
          <c:w val="0.28570681857584806"/>
          <c:h val="0.130846618861185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UVic Collection</c:v>
                </c:pt>
              </c:strCache>
            </c:strRef>
          </c:tx>
          <c:spPr>
            <a:ln>
              <a:solidFill>
                <a:schemeClr val="tx2"/>
              </a:solidFill>
            </a:ln>
          </c:spPr>
          <c:explosion val="5"/>
          <c:dPt>
            <c:idx val="0"/>
            <c:bubble3D val="0"/>
            <c:spPr>
              <a:solidFill>
                <a:schemeClr val="accent1">
                  <a:shade val="76000"/>
                </a:schemeClr>
              </a:solidFill>
              <a:ln w="19050">
                <a:solidFill>
                  <a:schemeClr val="tx2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29-4687-9A29-4C695120D1A8}"/>
              </c:ext>
            </c:extLst>
          </c:dPt>
          <c:dPt>
            <c:idx val="1"/>
            <c:bubble3D val="0"/>
            <c:spPr>
              <a:solidFill>
                <a:schemeClr val="accent1">
                  <a:tint val="77000"/>
                </a:schemeClr>
              </a:solidFill>
              <a:ln w="19050">
                <a:solidFill>
                  <a:schemeClr val="tx2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7229-4687-9A29-4C695120D1A8}"/>
              </c:ext>
            </c:extLst>
          </c:dPt>
          <c:dLbls>
            <c:dLbl>
              <c:idx val="0"/>
              <c:layout/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229-4687-9A29-4C695120D1A8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/>
                </c:ext>
              </c:extLst>
            </c:dLbl>
            <c:dLbl>
              <c:idx val="1"/>
              <c:layout/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51477EE-FFCF-4CE3-AE4E-D0339B7C6F41}" type="CATEGORYNAME">
                      <a:rPr lang="en-US" sz="1400"/>
                      <a:pPr>
                        <a:defRPr sz="1200" b="1">
                          <a:solidFill>
                            <a:schemeClr val="tx2"/>
                          </a:solidFill>
                        </a:defRPr>
                      </a:pPr>
                      <a:t>[CATEGORY NAME]</a:t>
                    </a:fld>
                    <a:endParaRPr lang="en-US" sz="1400" baseline="0" dirty="0"/>
                  </a:p>
                  <a:p>
                    <a:pPr>
                      <a:defRPr sz="1200" b="1">
                        <a:solidFill>
                          <a:schemeClr val="tx2"/>
                        </a:solidFill>
                      </a:defRPr>
                    </a:pPr>
                    <a:fld id="{EA4898BB-84D2-4F8A-B990-418429BCC444}" type="VALUE">
                      <a:rPr lang="en-US" sz="1400"/>
                      <a:pPr>
                        <a:defRPr sz="1200" b="1">
                          <a:solidFill>
                            <a:schemeClr val="tx2"/>
                          </a:solidFill>
                        </a:defRPr>
                      </a:pPr>
                      <a:t>[VALUE]</a:t>
                    </a:fld>
                    <a:endParaRPr lang="en-US" sz="1400" baseline="0" dirty="0"/>
                  </a:p>
                  <a:p>
                    <a:pPr>
                      <a:defRPr sz="1200" b="1">
                        <a:solidFill>
                          <a:schemeClr val="tx2"/>
                        </a:solidFill>
                      </a:defRPr>
                    </a:pPr>
                    <a:fld id="{DADA53CC-A4CC-4C9F-A254-A8B7A1C37423}" type="PERCENTAGE">
                      <a:rPr lang="en-US" sz="1400"/>
                      <a:pPr>
                        <a:defRPr sz="1200" b="1">
                          <a:solidFill>
                            <a:schemeClr val="tx2"/>
                          </a:solidFill>
                        </a:defRPr>
                      </a:pPr>
                      <a:t>[PERCENTAGE]</a:t>
                    </a:fld>
                    <a:endParaRPr lang="en-CA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7229-4687-9A29-4C695120D1A8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1943756776427761"/>
                      <c:h val="0.15944243761776369"/>
                    </c:manualLayout>
                  </c15:layout>
                  <c15:dlblFieldTable/>
                  <c15:showDataLabelsRange val="0"/>
                </c:ext>
              </c:extLst>
            </c:dLbl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Sheet1!$A$2:$A$3</c:f>
              <c:strCache>
                <c:ptCount val="2"/>
                <c:pt idx="0">
                  <c:v>Met criteria</c:v>
                </c:pt>
                <c:pt idx="1">
                  <c:v>Did not meet criteria 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194392</c:v>
                </c:pt>
                <c:pt idx="1">
                  <c:v>1104042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229-4687-9A29-4C695120D1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9DF4E9-E643-4CCC-A4C2-A6C94AFE44C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7327679-C2E2-468C-9CEE-DFB0D80EDC42}">
      <dgm:prSet/>
      <dgm:spPr/>
      <dgm:t>
        <a:bodyPr/>
        <a:lstStyle/>
        <a:p>
          <a:pPr algn="ctr" rtl="0"/>
          <a:r>
            <a:rPr lang="en-CA" dirty="0" smtClean="0"/>
            <a:t>Recorded uses: &lt;2  (0 or 1 </a:t>
          </a:r>
          <a:r>
            <a:rPr lang="en-CA" dirty="0" err="1" smtClean="0"/>
            <a:t>circ</a:t>
          </a:r>
          <a:r>
            <a:rPr lang="en-CA" dirty="0" smtClean="0"/>
            <a:t>)</a:t>
          </a:r>
          <a:endParaRPr lang="en-CA" dirty="0"/>
        </a:p>
      </dgm:t>
    </dgm:pt>
    <dgm:pt modelId="{96BAF378-05FD-4728-AEE1-F47A114E04C0}" type="parTrans" cxnId="{47A88DAE-DB51-4331-B8AD-05B067AE4717}">
      <dgm:prSet/>
      <dgm:spPr/>
      <dgm:t>
        <a:bodyPr/>
        <a:lstStyle/>
        <a:p>
          <a:endParaRPr lang="en-US"/>
        </a:p>
      </dgm:t>
    </dgm:pt>
    <dgm:pt modelId="{064B3D8A-9D29-48A2-8167-C648C35DD0CE}" type="sibTrans" cxnId="{47A88DAE-DB51-4331-B8AD-05B067AE4717}">
      <dgm:prSet/>
      <dgm:spPr/>
      <dgm:t>
        <a:bodyPr/>
        <a:lstStyle/>
        <a:p>
          <a:endParaRPr lang="en-US"/>
        </a:p>
      </dgm:t>
    </dgm:pt>
    <dgm:pt modelId="{4181403C-0DCB-4A5C-BAAE-B8DA512FAB2A}">
      <dgm:prSet/>
      <dgm:spPr/>
      <dgm:t>
        <a:bodyPr/>
        <a:lstStyle/>
        <a:p>
          <a:pPr algn="ctr" rtl="0"/>
          <a:r>
            <a:rPr lang="en-CA" dirty="0" smtClean="0"/>
            <a:t>Added to collection before 1 January 2008</a:t>
          </a:r>
          <a:endParaRPr lang="en-CA" dirty="0"/>
        </a:p>
      </dgm:t>
    </dgm:pt>
    <dgm:pt modelId="{0A2E9B7F-3B73-44FD-8A8D-9FC476209F53}" type="parTrans" cxnId="{397BD067-F6B3-4725-A7C3-DC577A19D41B}">
      <dgm:prSet/>
      <dgm:spPr/>
      <dgm:t>
        <a:bodyPr/>
        <a:lstStyle/>
        <a:p>
          <a:endParaRPr lang="en-US"/>
        </a:p>
      </dgm:t>
    </dgm:pt>
    <dgm:pt modelId="{4887B5D9-6881-400E-836F-217A29327880}" type="sibTrans" cxnId="{397BD067-F6B3-4725-A7C3-DC577A19D41B}">
      <dgm:prSet/>
      <dgm:spPr/>
      <dgm:t>
        <a:bodyPr/>
        <a:lstStyle/>
        <a:p>
          <a:endParaRPr lang="en-US"/>
        </a:p>
      </dgm:t>
    </dgm:pt>
    <dgm:pt modelId="{03EC0ACE-5E9A-4CF8-944D-13EC164E77BF}">
      <dgm:prSet/>
      <dgm:spPr/>
      <dgm:t>
        <a:bodyPr/>
        <a:lstStyle/>
        <a:p>
          <a:pPr algn="ctr" rtl="0"/>
          <a:r>
            <a:rPr lang="en-CA" dirty="0" smtClean="0"/>
            <a:t>Not allocated for retention </a:t>
          </a:r>
          <a:endParaRPr lang="en-CA" dirty="0"/>
        </a:p>
      </dgm:t>
    </dgm:pt>
    <dgm:pt modelId="{CF44F795-C7DC-4DC2-8A11-928D53B966AD}" type="parTrans" cxnId="{6506DC40-ADA0-4DBE-9B38-28E310EC946F}">
      <dgm:prSet/>
      <dgm:spPr/>
      <dgm:t>
        <a:bodyPr/>
        <a:lstStyle/>
        <a:p>
          <a:endParaRPr lang="en-US"/>
        </a:p>
      </dgm:t>
    </dgm:pt>
    <dgm:pt modelId="{35868E14-BAEF-4169-AB42-3A553DF318E3}" type="sibTrans" cxnId="{6506DC40-ADA0-4DBE-9B38-28E310EC946F}">
      <dgm:prSet/>
      <dgm:spPr/>
      <dgm:t>
        <a:bodyPr/>
        <a:lstStyle/>
        <a:p>
          <a:endParaRPr lang="en-US"/>
        </a:p>
      </dgm:t>
    </dgm:pt>
    <dgm:pt modelId="{390F96BE-60E1-4305-9E24-5E9EA7EA60AD}" type="pres">
      <dgm:prSet presAssocID="{6B9DF4E9-E643-4CCC-A4C2-A6C94AFE44C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5F4C6F5-593D-4B1A-A52D-9D7ECBA51B3D}" type="pres">
      <dgm:prSet presAssocID="{07327679-C2E2-468C-9CEE-DFB0D80EDC4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16DDD5-2489-4FE8-8FF6-E660AEDE9B30}" type="pres">
      <dgm:prSet presAssocID="{064B3D8A-9D29-48A2-8167-C648C35DD0CE}" presName="spacer" presStyleCnt="0"/>
      <dgm:spPr/>
    </dgm:pt>
    <dgm:pt modelId="{139787F8-919A-44AE-B137-ADBEBD296362}" type="pres">
      <dgm:prSet presAssocID="{4181403C-0DCB-4A5C-BAAE-B8DA512FAB2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20F574-7BBF-4FD2-A56B-8BB5CA06910A}" type="pres">
      <dgm:prSet presAssocID="{4887B5D9-6881-400E-836F-217A29327880}" presName="spacer" presStyleCnt="0"/>
      <dgm:spPr/>
    </dgm:pt>
    <dgm:pt modelId="{E1ED9DDD-DE37-42D3-8A6B-F4F0E3E24088}" type="pres">
      <dgm:prSet presAssocID="{03EC0ACE-5E9A-4CF8-944D-13EC164E77B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4025868-C385-474A-880D-F5E2302434FF}" type="presOf" srcId="{03EC0ACE-5E9A-4CF8-944D-13EC164E77BF}" destId="{E1ED9DDD-DE37-42D3-8A6B-F4F0E3E24088}" srcOrd="0" destOrd="0" presId="urn:microsoft.com/office/officeart/2005/8/layout/vList2"/>
    <dgm:cxn modelId="{397BD067-F6B3-4725-A7C3-DC577A19D41B}" srcId="{6B9DF4E9-E643-4CCC-A4C2-A6C94AFE44C7}" destId="{4181403C-0DCB-4A5C-BAAE-B8DA512FAB2A}" srcOrd="1" destOrd="0" parTransId="{0A2E9B7F-3B73-44FD-8A8D-9FC476209F53}" sibTransId="{4887B5D9-6881-400E-836F-217A29327880}"/>
    <dgm:cxn modelId="{6506DC40-ADA0-4DBE-9B38-28E310EC946F}" srcId="{6B9DF4E9-E643-4CCC-A4C2-A6C94AFE44C7}" destId="{03EC0ACE-5E9A-4CF8-944D-13EC164E77BF}" srcOrd="2" destOrd="0" parTransId="{CF44F795-C7DC-4DC2-8A11-928D53B966AD}" sibTransId="{35868E14-BAEF-4169-AB42-3A553DF318E3}"/>
    <dgm:cxn modelId="{327673FD-4ABA-402A-A8EC-CC603F27ECC2}" type="presOf" srcId="{6B9DF4E9-E643-4CCC-A4C2-A6C94AFE44C7}" destId="{390F96BE-60E1-4305-9E24-5E9EA7EA60AD}" srcOrd="0" destOrd="0" presId="urn:microsoft.com/office/officeart/2005/8/layout/vList2"/>
    <dgm:cxn modelId="{47A88DAE-DB51-4331-B8AD-05B067AE4717}" srcId="{6B9DF4E9-E643-4CCC-A4C2-A6C94AFE44C7}" destId="{07327679-C2E2-468C-9CEE-DFB0D80EDC42}" srcOrd="0" destOrd="0" parTransId="{96BAF378-05FD-4728-AEE1-F47A114E04C0}" sibTransId="{064B3D8A-9D29-48A2-8167-C648C35DD0CE}"/>
    <dgm:cxn modelId="{6520E30F-A6B1-444A-BD21-8B80863B7A0D}" type="presOf" srcId="{4181403C-0DCB-4A5C-BAAE-B8DA512FAB2A}" destId="{139787F8-919A-44AE-B137-ADBEBD296362}" srcOrd="0" destOrd="0" presId="urn:microsoft.com/office/officeart/2005/8/layout/vList2"/>
    <dgm:cxn modelId="{0E749191-738A-4AB2-B51E-E3B0812D77AF}" type="presOf" srcId="{07327679-C2E2-468C-9CEE-DFB0D80EDC42}" destId="{45F4C6F5-593D-4B1A-A52D-9D7ECBA51B3D}" srcOrd="0" destOrd="0" presId="urn:microsoft.com/office/officeart/2005/8/layout/vList2"/>
    <dgm:cxn modelId="{542D9450-E8C3-49A0-9D1D-D8C7C0C08B55}" type="presParOf" srcId="{390F96BE-60E1-4305-9E24-5E9EA7EA60AD}" destId="{45F4C6F5-593D-4B1A-A52D-9D7ECBA51B3D}" srcOrd="0" destOrd="0" presId="urn:microsoft.com/office/officeart/2005/8/layout/vList2"/>
    <dgm:cxn modelId="{55513D44-5245-4234-A118-A39C630B6B9E}" type="presParOf" srcId="{390F96BE-60E1-4305-9E24-5E9EA7EA60AD}" destId="{B216DDD5-2489-4FE8-8FF6-E660AEDE9B30}" srcOrd="1" destOrd="0" presId="urn:microsoft.com/office/officeart/2005/8/layout/vList2"/>
    <dgm:cxn modelId="{7C158FF7-0BFF-49B0-B3C1-F41EE8C5E09D}" type="presParOf" srcId="{390F96BE-60E1-4305-9E24-5E9EA7EA60AD}" destId="{139787F8-919A-44AE-B137-ADBEBD296362}" srcOrd="2" destOrd="0" presId="urn:microsoft.com/office/officeart/2005/8/layout/vList2"/>
    <dgm:cxn modelId="{CCD1D698-828C-451A-B6C0-390FFF8E00E5}" type="presParOf" srcId="{390F96BE-60E1-4305-9E24-5E9EA7EA60AD}" destId="{E120F574-7BBF-4FD2-A56B-8BB5CA06910A}" srcOrd="3" destOrd="0" presId="urn:microsoft.com/office/officeart/2005/8/layout/vList2"/>
    <dgm:cxn modelId="{2E18259E-B243-4AF3-94C2-05C72B05FFAD}" type="presParOf" srcId="{390F96BE-60E1-4305-9E24-5E9EA7EA60AD}" destId="{E1ED9DDD-DE37-42D3-8A6B-F4F0E3E2408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F4C6F5-593D-4B1A-A52D-9D7ECBA51B3D}">
      <dsp:nvSpPr>
        <dsp:cNvPr id="0" name=""/>
        <dsp:cNvSpPr/>
      </dsp:nvSpPr>
      <dsp:spPr>
        <a:xfrm>
          <a:off x="0" y="34598"/>
          <a:ext cx="5521124" cy="11520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900" kern="1200" dirty="0" smtClean="0"/>
            <a:t>Recorded uses: &lt;2  (0 or 1 </a:t>
          </a:r>
          <a:r>
            <a:rPr lang="en-CA" sz="2900" kern="1200" dirty="0" err="1" smtClean="0"/>
            <a:t>circ</a:t>
          </a:r>
          <a:r>
            <a:rPr lang="en-CA" sz="2900" kern="1200" dirty="0" smtClean="0"/>
            <a:t>)</a:t>
          </a:r>
          <a:endParaRPr lang="en-CA" sz="2900" kern="1200" dirty="0"/>
        </a:p>
      </dsp:txBody>
      <dsp:txXfrm>
        <a:off x="56237" y="90835"/>
        <a:ext cx="5408650" cy="1039555"/>
      </dsp:txXfrm>
    </dsp:sp>
    <dsp:sp modelId="{139787F8-919A-44AE-B137-ADBEBD296362}">
      <dsp:nvSpPr>
        <dsp:cNvPr id="0" name=""/>
        <dsp:cNvSpPr/>
      </dsp:nvSpPr>
      <dsp:spPr>
        <a:xfrm>
          <a:off x="0" y="1270147"/>
          <a:ext cx="5521124" cy="11520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900" kern="1200" dirty="0" smtClean="0"/>
            <a:t>Added to collection before 1 January 2008</a:t>
          </a:r>
          <a:endParaRPr lang="en-CA" sz="2900" kern="1200" dirty="0"/>
        </a:p>
      </dsp:txBody>
      <dsp:txXfrm>
        <a:off x="56237" y="1326384"/>
        <a:ext cx="5408650" cy="1039555"/>
      </dsp:txXfrm>
    </dsp:sp>
    <dsp:sp modelId="{E1ED9DDD-DE37-42D3-8A6B-F4F0E3E24088}">
      <dsp:nvSpPr>
        <dsp:cNvPr id="0" name=""/>
        <dsp:cNvSpPr/>
      </dsp:nvSpPr>
      <dsp:spPr>
        <a:xfrm>
          <a:off x="0" y="2505697"/>
          <a:ext cx="5521124" cy="11520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900" kern="1200" dirty="0" smtClean="0"/>
            <a:t>Not allocated for retention </a:t>
          </a:r>
          <a:endParaRPr lang="en-CA" sz="2900" kern="1200" dirty="0"/>
        </a:p>
      </dsp:txBody>
      <dsp:txXfrm>
        <a:off x="56237" y="2561934"/>
        <a:ext cx="5408650" cy="10395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0.01831</cdr:x>
      <cdr:y>0.05994</cdr:y>
    </cdr:from>
    <cdr:to>
      <cdr:x>0.08093</cdr:x>
      <cdr:y>0.12968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9943" y="368068"/>
          <a:ext cx="752355" cy="4282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2400" b="1" dirty="0" smtClean="0">
              <a:solidFill>
                <a:srgbClr val="5B9BD5"/>
              </a:solidFill>
            </a:rPr>
            <a:t>22%</a:t>
          </a:r>
          <a:endParaRPr lang="en-CA" sz="2400" b="1" dirty="0">
            <a:solidFill>
              <a:srgbClr val="5B9BD5"/>
            </a:solidFill>
          </a:endParaRPr>
        </a:p>
      </cdr:txBody>
    </cdr:sp>
  </cdr:relSizeAnchor>
  <cdr:relSizeAnchor xmlns:cdr="http://schemas.openxmlformats.org/drawingml/2006/chartDrawing">
    <cdr:from>
      <cdr:x>0.11598</cdr:x>
      <cdr:y>0.21614</cdr:y>
    </cdr:from>
    <cdr:to>
      <cdr:x>0.1786</cdr:x>
      <cdr:y>0.28588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393488" y="1327229"/>
          <a:ext cx="752355" cy="4282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400" b="1" dirty="0" smtClean="0">
              <a:solidFill>
                <a:srgbClr val="5B9BD5"/>
              </a:solidFill>
            </a:rPr>
            <a:t>17%</a:t>
          </a:r>
          <a:endParaRPr lang="en-CA" sz="2400" b="1" dirty="0">
            <a:solidFill>
              <a:srgbClr val="5B9BD5"/>
            </a:solidFill>
          </a:endParaRPr>
        </a:p>
      </cdr:txBody>
    </cdr:sp>
  </cdr:relSizeAnchor>
  <cdr:relSizeAnchor xmlns:cdr="http://schemas.openxmlformats.org/drawingml/2006/chartDrawing">
    <cdr:from>
      <cdr:x>0.21425</cdr:x>
      <cdr:y>0.27269</cdr:y>
    </cdr:from>
    <cdr:to>
      <cdr:x>0.27687</cdr:x>
      <cdr:y>0.34243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574105" y="1674470"/>
          <a:ext cx="752355" cy="4282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400" b="1" dirty="0" smtClean="0">
              <a:solidFill>
                <a:srgbClr val="5B9BD5"/>
              </a:solidFill>
            </a:rPr>
            <a:t>14%</a:t>
          </a:r>
          <a:endParaRPr lang="en-CA" sz="2400" b="1" dirty="0">
            <a:solidFill>
              <a:srgbClr val="5B9BD5"/>
            </a:solidFill>
          </a:endParaRPr>
        </a:p>
      </cdr:txBody>
    </cdr:sp>
  </cdr:relSizeAnchor>
  <cdr:relSizeAnchor xmlns:cdr="http://schemas.openxmlformats.org/drawingml/2006/chartDrawing">
    <cdr:from>
      <cdr:x>0.30866</cdr:x>
      <cdr:y>0.28588</cdr:y>
    </cdr:from>
    <cdr:to>
      <cdr:x>0.37128</cdr:x>
      <cdr:y>0.35563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3708424" y="1755493"/>
          <a:ext cx="752355" cy="4282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400" b="1" dirty="0" smtClean="0">
              <a:solidFill>
                <a:srgbClr val="5B9BD5"/>
              </a:solidFill>
            </a:rPr>
            <a:t>14%</a:t>
          </a:r>
          <a:endParaRPr lang="en-CA" sz="2400" b="1" dirty="0">
            <a:solidFill>
              <a:srgbClr val="5B9BD5"/>
            </a:solidFill>
          </a:endParaRPr>
        </a:p>
      </cdr:txBody>
    </cdr:sp>
  </cdr:relSizeAnchor>
  <cdr:relSizeAnchor xmlns:cdr="http://schemas.openxmlformats.org/drawingml/2006/chartDrawing">
    <cdr:from>
      <cdr:x>0.40982</cdr:x>
      <cdr:y>0.32834</cdr:y>
    </cdr:from>
    <cdr:to>
      <cdr:x>0.47244</cdr:x>
      <cdr:y>0.39808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4923766" y="2016174"/>
          <a:ext cx="752355" cy="4282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400" b="1" dirty="0" smtClean="0">
              <a:solidFill>
                <a:srgbClr val="5B9BD5"/>
              </a:solidFill>
            </a:rPr>
            <a:t>14%</a:t>
          </a:r>
          <a:endParaRPr lang="en-CA" sz="2400" b="1" dirty="0">
            <a:solidFill>
              <a:srgbClr val="5B9BD5"/>
            </a:solidFill>
          </a:endParaRPr>
        </a:p>
      </cdr:txBody>
    </cdr:sp>
  </cdr:relSizeAnchor>
  <cdr:relSizeAnchor xmlns:cdr="http://schemas.openxmlformats.org/drawingml/2006/chartDrawing">
    <cdr:from>
      <cdr:x>0.50423</cdr:x>
      <cdr:y>0.57149</cdr:y>
    </cdr:from>
    <cdr:to>
      <cdr:x>0.56685</cdr:x>
      <cdr:y>0.64124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6058085" y="3509309"/>
          <a:ext cx="752355" cy="4282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400" b="1" dirty="0" smtClean="0">
              <a:solidFill>
                <a:srgbClr val="5B9BD5"/>
              </a:solidFill>
            </a:rPr>
            <a:t>14%</a:t>
          </a:r>
          <a:endParaRPr lang="en-CA" sz="2400" b="1" dirty="0">
            <a:solidFill>
              <a:srgbClr val="5B9BD5"/>
            </a:solidFill>
          </a:endParaRPr>
        </a:p>
      </cdr:txBody>
    </cdr:sp>
  </cdr:relSizeAnchor>
  <cdr:relSizeAnchor xmlns:cdr="http://schemas.openxmlformats.org/drawingml/2006/chartDrawing">
    <cdr:from>
      <cdr:x>0.60153</cdr:x>
      <cdr:y>0.6582</cdr:y>
    </cdr:from>
    <cdr:to>
      <cdr:x>0.66415</cdr:x>
      <cdr:y>0.72795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7227129" y="4041745"/>
          <a:ext cx="752355" cy="4282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400" b="1" dirty="0" smtClean="0">
              <a:solidFill>
                <a:srgbClr val="5B9BD5"/>
              </a:solidFill>
            </a:rPr>
            <a:t>14%</a:t>
          </a:r>
          <a:endParaRPr lang="en-CA" sz="2400" b="1" dirty="0">
            <a:solidFill>
              <a:srgbClr val="5B9BD5"/>
            </a:solidFill>
          </a:endParaRPr>
        </a:p>
      </cdr:txBody>
    </cdr:sp>
  </cdr:relSizeAnchor>
  <cdr:relSizeAnchor xmlns:cdr="http://schemas.openxmlformats.org/drawingml/2006/chartDrawing">
    <cdr:from>
      <cdr:x>0.70172</cdr:x>
      <cdr:y>0.6926</cdr:y>
    </cdr:from>
    <cdr:to>
      <cdr:x>0.76434</cdr:x>
      <cdr:y>0.76234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8430894" y="4252963"/>
          <a:ext cx="752355" cy="4282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400" b="1" dirty="0" smtClean="0">
              <a:solidFill>
                <a:srgbClr val="5B9BD5"/>
              </a:solidFill>
            </a:rPr>
            <a:t>14%</a:t>
          </a:r>
          <a:endParaRPr lang="en-CA" sz="2400" b="1" dirty="0">
            <a:solidFill>
              <a:srgbClr val="5B9BD5"/>
            </a:solidFill>
          </a:endParaRPr>
        </a:p>
      </cdr:txBody>
    </cdr:sp>
  </cdr:relSizeAnchor>
  <cdr:relSizeAnchor xmlns:cdr="http://schemas.openxmlformats.org/drawingml/2006/chartDrawing">
    <cdr:from>
      <cdr:x>0.79961</cdr:x>
      <cdr:y>0.77884</cdr:y>
    </cdr:from>
    <cdr:to>
      <cdr:x>0.86224</cdr:x>
      <cdr:y>0.84858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9607011" y="4782523"/>
          <a:ext cx="752355" cy="4282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400" b="1" dirty="0" smtClean="0">
              <a:solidFill>
                <a:srgbClr val="5B9BD5"/>
              </a:solidFill>
            </a:rPr>
            <a:t>14%</a:t>
          </a:r>
          <a:endParaRPr lang="en-CA" sz="2400" b="1" dirty="0">
            <a:solidFill>
              <a:srgbClr val="5B9BD5"/>
            </a:solidFill>
          </a:endParaRPr>
        </a:p>
      </cdr:txBody>
    </cdr:sp>
  </cdr:relSizeAnchor>
  <cdr:relSizeAnchor xmlns:cdr="http://schemas.openxmlformats.org/drawingml/2006/chartDrawing">
    <cdr:from>
      <cdr:x>0.89633</cdr:x>
      <cdr:y>0.78449</cdr:y>
    </cdr:from>
    <cdr:to>
      <cdr:x>0.95895</cdr:x>
      <cdr:y>0.85424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10768981" y="4817247"/>
          <a:ext cx="752355" cy="4282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400" b="1" dirty="0" smtClean="0">
              <a:solidFill>
                <a:srgbClr val="5B9BD5"/>
              </a:solidFill>
            </a:rPr>
            <a:t>12%</a:t>
          </a:r>
          <a:endParaRPr lang="en-CA" sz="2400" b="1" dirty="0">
            <a:solidFill>
              <a:srgbClr val="5B9BD5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5FD6AF0-29DE-4D9C-B067-6FF3937F25A4}" type="datetimeFigureOut">
              <a:rPr lang="en-CA" smtClean="0"/>
              <a:t>30/11/2018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E8E573D-7651-4660-8EAA-97EC107EACF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89952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48BC178-E7C2-495B-AEC8-3607ED6A891B}" type="datetimeFigureOut">
              <a:rPr lang="en-CA" smtClean="0"/>
              <a:t>30/11/2018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CCBA463-E1F6-4FAD-8BDC-E4B4EDBB2C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9793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BA463-E1F6-4FAD-8BDC-E4B4EDBB2C0B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08458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BA463-E1F6-4FAD-8BDC-E4B4EDBB2C0B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6157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COPPUL</a:t>
            </a:r>
            <a:r>
              <a:rPr lang="en-CA" baseline="0" dirty="0" smtClean="0"/>
              <a:t> SPAN initiatives got stared in 2012   (4 phases) </a:t>
            </a:r>
          </a:p>
          <a:p>
            <a:r>
              <a:rPr lang="en-US" baseline="0" dirty="0" smtClean="0"/>
              <a:t>- 20 of 22 COPPUL libraries are members of SPAN</a:t>
            </a:r>
            <a:endParaRPr lang="en-CA" baseline="0" dirty="0" smtClean="0"/>
          </a:p>
          <a:p>
            <a:r>
              <a:rPr lang="en-CA" b="1" baseline="0" dirty="0" smtClean="0"/>
              <a:t>JOURNALS mandate</a:t>
            </a:r>
            <a:r>
              <a:rPr lang="en-CA" baseline="0" dirty="0" smtClean="0"/>
              <a:t>: Preservation and shelf space reclamation </a:t>
            </a:r>
          </a:p>
          <a:p>
            <a:r>
              <a:rPr lang="en-CA" dirty="0" smtClean="0"/>
              <a:t>Phase 1</a:t>
            </a:r>
            <a:r>
              <a:rPr lang="en-CA" baseline="0" dirty="0" smtClean="0"/>
              <a:t> and 2 dealt with journal holdings across the same network of libraries</a:t>
            </a:r>
          </a:p>
          <a:p>
            <a:r>
              <a:rPr lang="en-CA" baseline="0" dirty="0" smtClean="0"/>
              <a:t>	Focus on low use, low and medium risk journals</a:t>
            </a:r>
          </a:p>
          <a:p>
            <a:r>
              <a:rPr lang="en-CA" baseline="0" dirty="0" smtClean="0"/>
              <a:t>	Network of “Archive Holders” and “Archive Supporters”</a:t>
            </a:r>
          </a:p>
          <a:p>
            <a:r>
              <a:rPr lang="en-CA" baseline="0" dirty="0" smtClean="0"/>
              <a:t>Preserved ~3000 journals across network</a:t>
            </a:r>
          </a:p>
          <a:p>
            <a:r>
              <a:rPr lang="en-US" dirty="0" smtClean="0"/>
              <a:t>Phase 3: High Risk Journals/preceding and continuation titles</a:t>
            </a:r>
          </a:p>
          <a:p>
            <a:r>
              <a:rPr lang="en-US" dirty="0" smtClean="0"/>
              <a:t>Phase 3 &amp; 4: Government Documents (first phase Stats Can)</a:t>
            </a:r>
          </a:p>
          <a:p>
            <a:r>
              <a:rPr lang="en-US" b="1" dirty="0" smtClean="0"/>
              <a:t>Phase 4: Monographs</a:t>
            </a: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BA463-E1F6-4FAD-8BDC-E4B4EDBB2C0B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0823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dirty="0" smtClean="0"/>
              <a:t>Land mass of 1.12M</a:t>
            </a:r>
            <a:r>
              <a:rPr lang="en-CA" baseline="0" dirty="0" smtClean="0"/>
              <a:t> square miles – more than 4 times the size of Texas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baseline="0" dirty="0" smtClean="0"/>
              <a:t>Different landscapes, economies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baseline="0" dirty="0" smtClean="0"/>
              <a:t>Different regional interests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baseline="0" dirty="0" smtClean="0"/>
              <a:t>Different governments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BA463-E1F6-4FAD-8BDC-E4B4EDBB2C0B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68343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Key difference</a:t>
            </a:r>
            <a:r>
              <a:rPr lang="en-US" baseline="0" dirty="0" smtClean="0"/>
              <a:t> from other SPAN phases – the SPAN Monograph project was opt-in, with 10 of 20 SPAN members participating.  Members represent all four COPPUL provinces and reflect diversity of institutional size and mandate.</a:t>
            </a:r>
          </a:p>
          <a:p>
            <a:r>
              <a:rPr lang="en-US" baseline="0" dirty="0" smtClean="0"/>
              <a:t>The two largest COPPUL institutions (both principal “archive holders” in other SPAN phases) did not participate.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As well as analyzing records from</a:t>
            </a:r>
            <a:r>
              <a:rPr lang="en-US" baseline="0" dirty="0" smtClean="0"/>
              <a:t> participating libraries, </a:t>
            </a:r>
            <a:r>
              <a:rPr lang="en-US" dirty="0" smtClean="0"/>
              <a:t>data</a:t>
            </a:r>
            <a:r>
              <a:rPr lang="en-US" baseline="0" dirty="0" smtClean="0"/>
              <a:t> from selected “comparator libraries” outside the membership group form part of analysis – non-participating COPPUL libraries, Canadian research libraries, etc.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BA463-E1F6-4FAD-8BDC-E4B4EDBB2C0B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50768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Decisions</a:t>
            </a:r>
            <a:r>
              <a:rPr lang="en-US" baseline="0" dirty="0" smtClean="0"/>
              <a:t> reached by consensus</a:t>
            </a:r>
          </a:p>
          <a:p>
            <a:endParaRPr lang="en-US" dirty="0" smtClean="0"/>
          </a:p>
          <a:p>
            <a:r>
              <a:rPr lang="en-US" dirty="0" smtClean="0"/>
              <a:t>Used sampling</a:t>
            </a:r>
            <a:r>
              <a:rPr lang="en-US" baseline="0" dirty="0" smtClean="0"/>
              <a:t> methodology for shelf validation.  Accepted location in off-site storage as proxy for shelf validation</a:t>
            </a:r>
          </a:p>
          <a:p>
            <a:endParaRPr lang="en-US" dirty="0" smtClean="0"/>
          </a:p>
          <a:p>
            <a:r>
              <a:rPr lang="en-US" dirty="0" smtClean="0"/>
              <a:t>Creating </a:t>
            </a:r>
            <a:r>
              <a:rPr lang="en-US" dirty="0"/>
              <a:t>a </a:t>
            </a:r>
            <a:r>
              <a:rPr lang="en-US" dirty="0" smtClean="0"/>
              <a:t>print</a:t>
            </a:r>
            <a:r>
              <a:rPr lang="en-US" baseline="0" dirty="0" smtClean="0"/>
              <a:t> </a:t>
            </a:r>
            <a:r>
              <a:rPr lang="en-US" dirty="0" smtClean="0"/>
              <a:t>book </a:t>
            </a:r>
            <a:r>
              <a:rPr lang="en-US" dirty="0"/>
              <a:t>safety </a:t>
            </a:r>
            <a:r>
              <a:rPr lang="en-US" dirty="0" smtClean="0"/>
              <a:t>net in the COPPUL region was key consortium goal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BA463-E1F6-4FAD-8BDC-E4B4EDBB2C0B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04578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“big data”</a:t>
            </a:r>
          </a:p>
          <a:p>
            <a:endParaRPr lang="en-US" dirty="0" smtClean="0"/>
          </a:p>
          <a:p>
            <a:r>
              <a:rPr lang="en-US" dirty="0" err="1" smtClean="0"/>
              <a:t>GreenGlass</a:t>
            </a:r>
            <a:r>
              <a:rPr lang="en-US" baseline="0" dirty="0" smtClean="0"/>
              <a:t> is a web-based data modeling and reporting tool that brings together many data points useful for collection management decision-making.</a:t>
            </a:r>
          </a:p>
          <a:p>
            <a:endParaRPr lang="en-US" baseline="0" dirty="0" smtClean="0"/>
          </a:p>
          <a:p>
            <a:r>
              <a:rPr lang="en-US" baseline="0" dirty="0" smtClean="0"/>
              <a:t>GG allows for loading “comparator library” data (from OCLC) and for specifying criteria for a “special interest flag” – a way to identify titles we might want to treat differently.  In the COPPUL SPAN Mono project, the special interest flag was “COPPUL </a:t>
            </a:r>
            <a:r>
              <a:rPr lang="en-US" baseline="0" dirty="0" err="1" smtClean="0"/>
              <a:t>Canadiana</a:t>
            </a:r>
            <a:r>
              <a:rPr lang="en-US" baseline="0" dirty="0" smtClean="0"/>
              <a:t>”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BA463-E1F6-4FAD-8BDC-E4B4EDBB2C0B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2310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Criteria</a:t>
            </a:r>
            <a:r>
              <a:rPr lang="en-US" baseline="0" dirty="0"/>
              <a:t> details for the SPAN Monograph retention model. 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15285C-2834-4707-9C9D-A1A141EF8FA0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48987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Proportion</a:t>
            </a:r>
            <a:r>
              <a:rPr lang="en-US" baseline="0" dirty="0" smtClean="0"/>
              <a:t> of retained materials greater at larger institutions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BA463-E1F6-4FAD-8BDC-E4B4EDBB2C0B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78188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BA463-E1F6-4FAD-8BDC-E4B4EDBB2C0B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6867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156C-DB97-4F19-BBF6-7F4461433DE0}" type="datetimeFigureOut">
              <a:rPr lang="en-CA" smtClean="0"/>
              <a:t>30/11/2018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0D2CF-8124-4D53-95AF-04C5A4FC2E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1368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156C-DB97-4F19-BBF6-7F4461433DE0}" type="datetimeFigureOut">
              <a:rPr lang="en-CA" smtClean="0"/>
              <a:t>30/11/2018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0D2CF-8124-4D53-95AF-04C5A4FC2E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3856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156C-DB97-4F19-BBF6-7F4461433DE0}" type="datetimeFigureOut">
              <a:rPr lang="en-CA" smtClean="0"/>
              <a:t>30/11/2018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0D2CF-8124-4D53-95AF-04C5A4FC2E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511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4BD71B-ACB0-4D58-90BD-37565A07F7B0}" type="datetimeFigureOut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30/11/2018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6FAE30-069D-48D6-91D2-54616A3B8C1A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747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156C-DB97-4F19-BBF6-7F4461433DE0}" type="datetimeFigureOut">
              <a:rPr lang="en-CA" smtClean="0"/>
              <a:t>30/11/2018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0D2CF-8124-4D53-95AF-04C5A4FC2E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6152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156C-DB97-4F19-BBF6-7F4461433DE0}" type="datetimeFigureOut">
              <a:rPr lang="en-CA" smtClean="0"/>
              <a:t>30/11/2018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0D2CF-8124-4D53-95AF-04C5A4FC2E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2329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156C-DB97-4F19-BBF6-7F4461433DE0}" type="datetimeFigureOut">
              <a:rPr lang="en-CA" smtClean="0"/>
              <a:t>30/11/2018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0D2CF-8124-4D53-95AF-04C5A4FC2E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4990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156C-DB97-4F19-BBF6-7F4461433DE0}" type="datetimeFigureOut">
              <a:rPr lang="en-CA" smtClean="0"/>
              <a:t>30/11/2018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0D2CF-8124-4D53-95AF-04C5A4FC2E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0946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156C-DB97-4F19-BBF6-7F4461433DE0}" type="datetimeFigureOut">
              <a:rPr lang="en-CA" smtClean="0"/>
              <a:t>30/11/2018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0D2CF-8124-4D53-95AF-04C5A4FC2E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049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156C-DB97-4F19-BBF6-7F4461433DE0}" type="datetimeFigureOut">
              <a:rPr lang="en-CA" smtClean="0"/>
              <a:t>30/11/2018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0D2CF-8124-4D53-95AF-04C5A4FC2E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2589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156C-DB97-4F19-BBF6-7F4461433DE0}" type="datetimeFigureOut">
              <a:rPr lang="en-CA" smtClean="0"/>
              <a:t>30/11/2018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0D2CF-8124-4D53-95AF-04C5A4FC2E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8537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156C-DB97-4F19-BBF6-7F4461433DE0}" type="datetimeFigureOut">
              <a:rPr lang="en-CA" smtClean="0"/>
              <a:t>30/11/2018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0D2CF-8124-4D53-95AF-04C5A4FC2E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2528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4156C-DB97-4F19-BBF6-7F4461433DE0}" type="datetimeFigureOut">
              <a:rPr lang="en-CA" smtClean="0"/>
              <a:t>30/11/2018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0D2CF-8124-4D53-95AF-04C5A4FC2E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2620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BD71B-ACB0-4D58-90BD-37565A07F7B0}" type="datetimeFigureOut">
              <a:rPr lang="en-CA" smtClean="0"/>
              <a:t>30/11/2018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FAE30-069D-48D6-91D2-54616A3B8C1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256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hyperlink" Target="mailto:lmiles@uvic.ca" TargetMode="External"/><Relationship Id="rId4" Type="http://schemas.openxmlformats.org/officeDocument/2006/relationships/hyperlink" Target="mailto:Jean.Blackburn@viu.ca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reenglass.sustainablecollections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Standard logo, colou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8987" y="5125976"/>
            <a:ext cx="2374468" cy="1582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4313" y="436946"/>
            <a:ext cx="9849080" cy="3042013"/>
          </a:xfrm>
        </p:spPr>
        <p:txBody>
          <a:bodyPr>
            <a:normAutofit fontScale="90000"/>
          </a:bodyPr>
          <a:lstStyle/>
          <a:p>
            <a:r>
              <a:rPr lang="en-US" sz="4900" b="1" dirty="0"/>
              <a:t>When to Hold On and When to Let Go: </a:t>
            </a:r>
            <a:br>
              <a:rPr lang="en-US" sz="4900" b="1" dirty="0"/>
            </a:br>
            <a:r>
              <a:rPr lang="en-US" sz="4900" b="1" dirty="0"/>
              <a:t>A Distributed Retrospective</a:t>
            </a:r>
            <a:r>
              <a:rPr lang="en-US" sz="4800" b="1" dirty="0"/>
              <a:t/>
            </a:r>
            <a:br>
              <a:rPr lang="en-US" sz="4800" b="1" dirty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3600" b="1" dirty="0"/>
              <a:t>Library Assessment Conference, </a:t>
            </a:r>
            <a:br>
              <a:rPr lang="en-US" sz="3600" b="1" dirty="0"/>
            </a:br>
            <a:r>
              <a:rPr lang="en-US" sz="3600" b="1" dirty="0"/>
              <a:t>December 6, 2018</a:t>
            </a:r>
            <a:endParaRPr lang="en-CA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9505" y="4261703"/>
            <a:ext cx="10003888" cy="1655762"/>
          </a:xfrm>
        </p:spPr>
        <p:txBody>
          <a:bodyPr>
            <a:normAutofit fontScale="92500"/>
          </a:bodyPr>
          <a:lstStyle/>
          <a:p>
            <a:r>
              <a:rPr lang="en-CA" dirty="0"/>
              <a:t>Jean Blackburn, Collections Librarian, Vancouver Island University, </a:t>
            </a:r>
            <a:r>
              <a:rPr lang="en-CA" sz="2000" u="sng" dirty="0">
                <a:solidFill>
                  <a:srgbClr val="386FC5"/>
                </a:solidFill>
                <a:latin typeface="Lucida Grande"/>
                <a:hlinkClick r:id="rId4"/>
              </a:rPr>
              <a:t>Jean.Blackburn@viu.ca</a:t>
            </a:r>
            <a:endParaRPr lang="en-CA" sz="2000" dirty="0"/>
          </a:p>
          <a:p>
            <a:r>
              <a:rPr lang="en-CA" dirty="0"/>
              <a:t>Lisa Petrachenko, Associate University Librarian, Learning &amp; Research Resources, UVic </a:t>
            </a:r>
          </a:p>
          <a:p>
            <a:r>
              <a:rPr lang="en-CA" dirty="0">
                <a:hlinkClick r:id="rId5"/>
              </a:rPr>
              <a:t>lmiles@uvic.ca</a:t>
            </a:r>
            <a:endParaRPr lang="en-CA" dirty="0"/>
          </a:p>
          <a:p>
            <a:endParaRPr lang="en-CA" dirty="0"/>
          </a:p>
        </p:txBody>
      </p:sp>
      <p:pic>
        <p:nvPicPr>
          <p:cNvPr id="1026" name="Picture 2" descr="https://connect.uvic.ca/sites/library/units/comm/UVic%20Libraries%20Brand/Logos/LIBR_comb_v_4c_rgb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5307032"/>
            <a:ext cx="1430854" cy="1469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708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089FB5-6D01-394F-AD08-1F692334F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ahead for the COPPUL SPAN Monograph Project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0D312D0-CAC3-CE4E-943E-E093296D3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98355"/>
            <a:ext cx="10515600" cy="3892379"/>
          </a:xfrm>
        </p:spPr>
        <p:txBody>
          <a:bodyPr/>
          <a:lstStyle/>
          <a:p>
            <a:r>
              <a:rPr lang="en-US" sz="3200" dirty="0" smtClean="0"/>
              <a:t>Reviewing network ILL practices to ensure adequate access to retained materials for scholarship</a:t>
            </a:r>
          </a:p>
          <a:p>
            <a:r>
              <a:rPr lang="en-US" sz="3200" dirty="0"/>
              <a:t>Process for tracking sharing of retained materials</a:t>
            </a:r>
          </a:p>
          <a:p>
            <a:r>
              <a:rPr lang="en-US" sz="3200" dirty="0" smtClean="0"/>
              <a:t>Tracking and reporting of missing items </a:t>
            </a:r>
          </a:p>
          <a:p>
            <a:r>
              <a:rPr lang="en-US" sz="3200" dirty="0" smtClean="0"/>
              <a:t>Shared print registry</a:t>
            </a:r>
          </a:p>
          <a:p>
            <a:r>
              <a:rPr lang="en-US" sz="3200" dirty="0" smtClean="0"/>
              <a:t>Process for 5 year reviews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375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218" y="0"/>
            <a:ext cx="8833256" cy="1102621"/>
          </a:xfrm>
        </p:spPr>
        <p:txBody>
          <a:bodyPr>
            <a:normAutofit/>
          </a:bodyPr>
          <a:lstStyle/>
          <a:p>
            <a:r>
              <a:rPr lang="en-CA" sz="3600" b="1" dirty="0" smtClean="0">
                <a:solidFill>
                  <a:schemeClr val="tx2"/>
                </a:solidFill>
              </a:rPr>
              <a:t>UVic criteria to identify potential discards</a:t>
            </a:r>
            <a:endParaRPr lang="en-CA" sz="3600" b="1" dirty="0">
              <a:solidFill>
                <a:schemeClr val="tx2"/>
              </a:solidFill>
            </a:endParaRPr>
          </a:p>
        </p:txBody>
      </p:sp>
      <p:graphicFrame>
        <p:nvGraphicFramePr>
          <p:cNvPr id="6" name="Chart 5"/>
          <p:cNvGraphicFramePr/>
          <p:nvPr>
            <p:extLst/>
          </p:nvPr>
        </p:nvGraphicFramePr>
        <p:xfrm>
          <a:off x="5229985" y="665810"/>
          <a:ext cx="7654291" cy="5763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Diagram 8"/>
          <p:cNvGraphicFramePr/>
          <p:nvPr>
            <p:extLst/>
          </p:nvPr>
        </p:nvGraphicFramePr>
        <p:xfrm>
          <a:off x="266218" y="1701478"/>
          <a:ext cx="5521124" cy="3692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7870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66218" y="363795"/>
            <a:ext cx="8833256" cy="110262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3600" b="1" dirty="0" smtClean="0">
                <a:solidFill>
                  <a:schemeClr val="tx2"/>
                </a:solidFill>
              </a:rPr>
              <a:t>VIU collection management supported by </a:t>
            </a:r>
            <a:r>
              <a:rPr lang="en-CA" sz="3600" b="1" dirty="0" err="1" smtClean="0">
                <a:solidFill>
                  <a:schemeClr val="tx2"/>
                </a:solidFill>
              </a:rPr>
              <a:t>GreenGlass</a:t>
            </a:r>
            <a:endParaRPr lang="en-CA" sz="36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1878227"/>
            <a:ext cx="10752117" cy="476357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SzPts val="1800"/>
            </a:pPr>
            <a:r>
              <a:rPr lang="en-US" dirty="0" smtClean="0"/>
              <a:t>Reduced a little-used regional campus collection by 70%, reallocating space for a Learning Commons</a:t>
            </a:r>
          </a:p>
          <a:p>
            <a:pPr>
              <a:lnSpc>
                <a:spcPct val="150000"/>
              </a:lnSpc>
              <a:buSzPts val="1800"/>
            </a:pPr>
            <a:r>
              <a:rPr lang="en-US" dirty="0" smtClean="0"/>
              <a:t>Contracted with OCLC for an updated </a:t>
            </a:r>
            <a:r>
              <a:rPr lang="en-US" dirty="0" err="1" smtClean="0"/>
              <a:t>GreenGlass</a:t>
            </a:r>
            <a:r>
              <a:rPr lang="en-US" dirty="0" smtClean="0"/>
              <a:t> dataset– audiovisual and Special Collections materials included</a:t>
            </a:r>
          </a:p>
          <a:p>
            <a:pPr>
              <a:lnSpc>
                <a:spcPct val="150000"/>
              </a:lnSpc>
              <a:buSzPts val="1800"/>
            </a:pPr>
            <a:r>
              <a:rPr lang="en-US" dirty="0" smtClean="0"/>
              <a:t>Comprehensive plan: “Evolution of Physical Collections 2017-2022”</a:t>
            </a:r>
          </a:p>
          <a:p>
            <a:pPr>
              <a:lnSpc>
                <a:spcPct val="150000"/>
              </a:lnSpc>
              <a:buSzPts val="1800"/>
            </a:pPr>
            <a:r>
              <a:rPr lang="en-US" dirty="0" err="1" smtClean="0"/>
              <a:t>Deselection</a:t>
            </a:r>
            <a:r>
              <a:rPr lang="en-US" dirty="0" smtClean="0"/>
              <a:t> criteria in </a:t>
            </a:r>
            <a:r>
              <a:rPr lang="en-US" dirty="0" err="1" smtClean="0"/>
              <a:t>GreenGlass</a:t>
            </a:r>
            <a:r>
              <a:rPr lang="en-US" dirty="0" smtClean="0"/>
              <a:t> queries vary by discipline</a:t>
            </a:r>
          </a:p>
        </p:txBody>
      </p:sp>
    </p:spTree>
    <p:extLst>
      <p:ext uri="{BB962C8B-B14F-4D97-AF65-F5344CB8AC3E}">
        <p14:creationId xmlns:p14="http://schemas.microsoft.com/office/powerpoint/2010/main" val="2145495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9593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CA" dirty="0"/>
              <a:t>Development of healthy culture of continuous collection assessment</a:t>
            </a:r>
          </a:p>
          <a:p>
            <a:pPr>
              <a:lnSpc>
                <a:spcPct val="150000"/>
              </a:lnSpc>
            </a:pPr>
            <a:r>
              <a:rPr lang="en-CA" dirty="0"/>
              <a:t>Data driven collection retention decisions </a:t>
            </a:r>
            <a:r>
              <a:rPr lang="en-CA" dirty="0" smtClean="0"/>
              <a:t>designed to protect rare and regional-interest materials</a:t>
            </a:r>
            <a:endParaRPr lang="en-CA" dirty="0"/>
          </a:p>
          <a:p>
            <a:pPr>
              <a:lnSpc>
                <a:spcPct val="150000"/>
              </a:lnSpc>
            </a:pPr>
            <a:r>
              <a:rPr lang="en-CA" dirty="0"/>
              <a:t>Even smaller libraries can meaningfully participate in SPAN projects</a:t>
            </a:r>
          </a:p>
          <a:p>
            <a:pPr>
              <a:lnSpc>
                <a:spcPct val="150000"/>
              </a:lnSpc>
            </a:pPr>
            <a:r>
              <a:rPr lang="en-CA" dirty="0"/>
              <a:t>Shared responsibility for preservation and access across a network</a:t>
            </a:r>
          </a:p>
          <a:p>
            <a:pPr>
              <a:lnSpc>
                <a:spcPct val="150000"/>
              </a:lnSpc>
            </a:pPr>
            <a:r>
              <a:rPr lang="en-CA" dirty="0" smtClean="0"/>
              <a:t>Consensus decision-making across diverse geographies - </a:t>
            </a:r>
            <a:r>
              <a:rPr lang="en-CA" dirty="0"/>
              <a:t>challenging </a:t>
            </a:r>
            <a:r>
              <a:rPr lang="en-CA" dirty="0" smtClean="0"/>
              <a:t>but possible with commitment to collective good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192296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Questions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09302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About COPPUL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44186"/>
          </a:xfrm>
        </p:spPr>
        <p:txBody>
          <a:bodyPr>
            <a:normAutofit fontScale="85000" lnSpcReduction="20000"/>
          </a:bodyPr>
          <a:lstStyle/>
          <a:p>
            <a:endParaRPr lang="en-CA" dirty="0" smtClean="0"/>
          </a:p>
          <a:p>
            <a:r>
              <a:rPr lang="en-CA" b="1" dirty="0" smtClean="0"/>
              <a:t>COPPUL Consortium</a:t>
            </a:r>
          </a:p>
          <a:p>
            <a:pPr lvl="1"/>
            <a:r>
              <a:rPr lang="en-CA" sz="2800" dirty="0" smtClean="0"/>
              <a:t>22 </a:t>
            </a:r>
            <a:r>
              <a:rPr lang="en-CA" sz="2800" dirty="0"/>
              <a:t>university libraries </a:t>
            </a:r>
            <a:endParaRPr lang="en-CA" sz="2800" dirty="0" smtClean="0"/>
          </a:p>
          <a:p>
            <a:pPr lvl="1"/>
            <a:r>
              <a:rPr lang="en-CA" sz="2800" dirty="0" smtClean="0"/>
              <a:t>Across 4 Western Canada provinces</a:t>
            </a:r>
            <a:r>
              <a:rPr lang="en-CA" dirty="0" smtClean="0"/>
              <a:t> </a:t>
            </a:r>
            <a:endParaRPr lang="en-CA" dirty="0"/>
          </a:p>
          <a:p>
            <a:pPr marL="0" indent="0">
              <a:buNone/>
            </a:pPr>
            <a:endParaRPr lang="en-CA" dirty="0"/>
          </a:p>
          <a:p>
            <a:r>
              <a:rPr lang="en-US" b="1" dirty="0" smtClean="0"/>
              <a:t>Shared </a:t>
            </a:r>
            <a:r>
              <a:rPr lang="en-US" b="1" dirty="0"/>
              <a:t>Print Archive Network (</a:t>
            </a:r>
            <a:r>
              <a:rPr lang="en-US" b="1" dirty="0" smtClean="0"/>
              <a:t>SPAN)</a:t>
            </a:r>
          </a:p>
          <a:p>
            <a:pPr lvl="1"/>
            <a:r>
              <a:rPr lang="en-US" sz="2800" dirty="0" smtClean="0"/>
              <a:t>Distributed retrospective </a:t>
            </a:r>
            <a:r>
              <a:rPr lang="en-US" sz="2800" dirty="0"/>
              <a:t>print </a:t>
            </a:r>
            <a:r>
              <a:rPr lang="en-US" sz="2800" dirty="0" smtClean="0"/>
              <a:t>repository </a:t>
            </a:r>
            <a:r>
              <a:rPr lang="en-US" sz="2800" dirty="0" err="1" smtClean="0"/>
              <a:t>programme</a:t>
            </a:r>
            <a:endParaRPr lang="en-US" sz="2800" dirty="0"/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SPAN's main goals are to:</a:t>
            </a:r>
          </a:p>
          <a:p>
            <a:r>
              <a:rPr lang="en-US" dirty="0"/>
              <a:t>Provide access to shared print </a:t>
            </a:r>
            <a:r>
              <a:rPr lang="en-US" dirty="0" smtClean="0"/>
              <a:t>archives</a:t>
            </a:r>
            <a:endParaRPr lang="en-US" dirty="0"/>
          </a:p>
          <a:p>
            <a:r>
              <a:rPr lang="en-US" dirty="0"/>
              <a:t>Preserve the print record for members in a cost-effective way</a:t>
            </a:r>
          </a:p>
          <a:p>
            <a:r>
              <a:rPr lang="en-US" dirty="0"/>
              <a:t>Create opportunities for the reallocation of library space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8167" y="230188"/>
            <a:ext cx="3762375" cy="12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124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9552" cy="6858000"/>
          </a:xfrm>
        </p:spPr>
      </p:pic>
    </p:spTree>
    <p:extLst>
      <p:ext uri="{BB962C8B-B14F-4D97-AF65-F5344CB8AC3E}">
        <p14:creationId xmlns:p14="http://schemas.microsoft.com/office/powerpoint/2010/main" val="1875630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b="1" dirty="0"/>
              <a:t>COPPUL SPAN Monograph: overview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98461"/>
            <a:ext cx="10752117" cy="333851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SzPts val="1800"/>
            </a:pPr>
            <a:r>
              <a:rPr lang="en-US" dirty="0"/>
              <a:t>Analyzing 7.3 million records across 10 participating academic libraries</a:t>
            </a:r>
          </a:p>
          <a:p>
            <a:pPr>
              <a:lnSpc>
                <a:spcPct val="150000"/>
              </a:lnSpc>
              <a:buSzPts val="1800"/>
            </a:pPr>
            <a:r>
              <a:rPr lang="en-US" dirty="0"/>
              <a:t>First priority is preservation and access </a:t>
            </a:r>
          </a:p>
          <a:p>
            <a:pPr>
              <a:lnSpc>
                <a:spcPct val="150000"/>
              </a:lnSpc>
              <a:buSzPts val="1800"/>
            </a:pPr>
            <a:r>
              <a:rPr lang="en-US" dirty="0" err="1"/>
              <a:t>Deselection</a:t>
            </a:r>
            <a:r>
              <a:rPr lang="en-US" dirty="0"/>
              <a:t> and </a:t>
            </a:r>
            <a:r>
              <a:rPr lang="en-US" dirty="0" smtClean="0"/>
              <a:t>space </a:t>
            </a:r>
            <a:r>
              <a:rPr lang="en-US" dirty="0"/>
              <a:t>reclamation -  local decisions</a:t>
            </a:r>
          </a:p>
          <a:p>
            <a:pPr>
              <a:lnSpc>
                <a:spcPct val="150000"/>
              </a:lnSpc>
              <a:buSzPts val="1800"/>
            </a:pPr>
            <a:r>
              <a:rPr lang="en-US" dirty="0"/>
              <a:t>Building </a:t>
            </a:r>
            <a:r>
              <a:rPr lang="en-US" dirty="0" smtClean="0"/>
              <a:t>on </a:t>
            </a:r>
            <a:r>
              <a:rPr lang="en-US" dirty="0"/>
              <a:t>success of earlier SPAN </a:t>
            </a:r>
            <a:r>
              <a:rPr lang="en-US" dirty="0" smtClean="0"/>
              <a:t>initiatives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75460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b="1" dirty="0"/>
              <a:t>Project scope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6197601" y="1538170"/>
            <a:ext cx="5157787" cy="82391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en-CA" dirty="0"/>
              <a:t>What is excluded?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2367955"/>
            <a:ext cx="5157788" cy="3684588"/>
          </a:xfrm>
          <a:ln>
            <a:solidFill>
              <a:schemeClr val="accent1"/>
            </a:solidFill>
          </a:ln>
        </p:spPr>
        <p:txBody>
          <a:bodyPr>
            <a:normAutofit fontScale="62500" lnSpcReduction="20000"/>
          </a:bodyPr>
          <a:lstStyle/>
          <a:p>
            <a:pPr indent="-457189">
              <a:buSzPts val="1800"/>
            </a:pPr>
            <a:r>
              <a:rPr lang="en-US" sz="3400" dirty="0"/>
              <a:t>Serials</a:t>
            </a:r>
          </a:p>
          <a:p>
            <a:pPr indent="-457189">
              <a:buSzPts val="1800"/>
            </a:pPr>
            <a:r>
              <a:rPr lang="en-US" sz="3400" dirty="0"/>
              <a:t>Special Collections</a:t>
            </a:r>
          </a:p>
          <a:p>
            <a:pPr indent="-457189">
              <a:buSzPts val="1800"/>
            </a:pPr>
            <a:r>
              <a:rPr lang="en-US" sz="3400" dirty="0"/>
              <a:t>Government Documents (not LC or DDC)</a:t>
            </a:r>
          </a:p>
          <a:p>
            <a:pPr indent="-457189">
              <a:buSzPts val="1800"/>
            </a:pPr>
            <a:r>
              <a:rPr lang="en-US" sz="3400" dirty="0"/>
              <a:t>Reference books or non circulating items</a:t>
            </a:r>
          </a:p>
          <a:p>
            <a:pPr indent="-457189">
              <a:buSzPts val="1800"/>
            </a:pPr>
            <a:r>
              <a:rPr lang="en-US" sz="3400" dirty="0" smtClean="0"/>
              <a:t>EBooks</a:t>
            </a:r>
            <a:endParaRPr lang="en-US" sz="3400" dirty="0"/>
          </a:p>
          <a:p>
            <a:pPr indent="-457189">
              <a:buSzPts val="1800"/>
            </a:pPr>
            <a:r>
              <a:rPr lang="en-US" sz="3400" dirty="0"/>
              <a:t>Microforms/Microfiche</a:t>
            </a:r>
          </a:p>
          <a:p>
            <a:pPr indent="-457189">
              <a:buSzPts val="1800"/>
            </a:pPr>
            <a:r>
              <a:rPr lang="en-US" sz="3400" dirty="0"/>
              <a:t>Audio visual media</a:t>
            </a:r>
          </a:p>
          <a:p>
            <a:pPr indent="-457189">
              <a:buSzPts val="1800"/>
            </a:pPr>
            <a:r>
              <a:rPr lang="en-US" sz="3400" dirty="0"/>
              <a:t>Lost/withdrawn items</a:t>
            </a:r>
          </a:p>
          <a:p>
            <a:pPr indent="-457189">
              <a:buSzPts val="1800"/>
            </a:pPr>
            <a:r>
              <a:rPr lang="en-US" sz="3400" dirty="0"/>
              <a:t>Theses and dissertations</a:t>
            </a:r>
          </a:p>
          <a:p>
            <a:pPr indent="-457189">
              <a:buSzPts val="1800"/>
            </a:pPr>
            <a:r>
              <a:rPr lang="en-US" sz="3400" dirty="0"/>
              <a:t>Maps </a:t>
            </a:r>
          </a:p>
          <a:p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7676" y="1538170"/>
            <a:ext cx="5183188" cy="823912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en-CA" dirty="0"/>
              <a:t>What is included?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7676" y="2367955"/>
            <a:ext cx="5183188" cy="3684588"/>
          </a:xfrm>
          <a:ln w="9525">
            <a:solidFill>
              <a:schemeClr val="accent1"/>
            </a:solidFill>
          </a:ln>
        </p:spPr>
        <p:txBody>
          <a:bodyPr/>
          <a:lstStyle/>
          <a:p>
            <a:pPr marL="431789" indent="-380990">
              <a:lnSpc>
                <a:spcPct val="150000"/>
              </a:lnSpc>
              <a:buSzPts val="3000"/>
            </a:pPr>
            <a:r>
              <a:rPr lang="en-US" sz="2400" dirty="0"/>
              <a:t>Circulating print monographs </a:t>
            </a:r>
          </a:p>
          <a:p>
            <a:pPr marL="431789" indent="-380990">
              <a:lnSpc>
                <a:spcPct val="150000"/>
              </a:lnSpc>
              <a:buSzPts val="3000"/>
            </a:pPr>
            <a:r>
              <a:rPr lang="en-US" sz="2400" dirty="0"/>
              <a:t>Juvenile material</a:t>
            </a:r>
          </a:p>
          <a:p>
            <a:pPr marL="431789" indent="-380990">
              <a:lnSpc>
                <a:spcPct val="150000"/>
              </a:lnSpc>
              <a:buSzPts val="3000"/>
            </a:pPr>
            <a:r>
              <a:rPr lang="en-US" sz="2400" dirty="0"/>
              <a:t>Government documents classed in LC or DDC</a:t>
            </a:r>
          </a:p>
          <a:p>
            <a:pPr marL="431789" indent="-380990">
              <a:lnSpc>
                <a:spcPct val="150000"/>
              </a:lnSpc>
              <a:buSzPts val="3000"/>
            </a:pPr>
            <a:r>
              <a:rPr lang="en-US" sz="2400" dirty="0"/>
              <a:t>Music scores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43607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b="1" dirty="0" smtClean="0"/>
              <a:t>Key </a:t>
            </a:r>
            <a:r>
              <a:rPr lang="en" b="1" dirty="0"/>
              <a:t>decisions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4043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SzPts val="1800"/>
            </a:pPr>
            <a:r>
              <a:rPr lang="en-US" dirty="0"/>
              <a:t>Retention commitments defined by the group</a:t>
            </a:r>
          </a:p>
          <a:p>
            <a:pPr>
              <a:lnSpc>
                <a:spcPct val="150000"/>
              </a:lnSpc>
              <a:buSzPts val="1800"/>
            </a:pPr>
            <a:r>
              <a:rPr lang="en-US" dirty="0"/>
              <a:t>Focus on local-interest materials and rarely-held within the region or across Canadian Research Libraries</a:t>
            </a:r>
          </a:p>
          <a:p>
            <a:pPr>
              <a:lnSpc>
                <a:spcPct val="150000"/>
              </a:lnSpc>
              <a:buSzPts val="1800"/>
            </a:pPr>
            <a:r>
              <a:rPr lang="en-US" dirty="0"/>
              <a:t>Retention commitment terms (15 years)</a:t>
            </a:r>
          </a:p>
          <a:p>
            <a:pPr>
              <a:lnSpc>
                <a:spcPct val="150000"/>
              </a:lnSpc>
              <a:buSzPts val="1800"/>
            </a:pPr>
            <a:r>
              <a:rPr lang="en-US" dirty="0" smtClean="0"/>
              <a:t>Shelf-level </a:t>
            </a:r>
            <a:r>
              <a:rPr lang="en-US" dirty="0"/>
              <a:t>verification </a:t>
            </a:r>
            <a:r>
              <a:rPr lang="en-US" dirty="0" smtClean="0"/>
              <a:t>required</a:t>
            </a:r>
          </a:p>
          <a:p>
            <a:pPr lvl="1">
              <a:lnSpc>
                <a:spcPct val="150000"/>
              </a:lnSpc>
              <a:buSzPts val="1800"/>
            </a:pPr>
            <a:r>
              <a:rPr lang="en-US" sz="2600" dirty="0" smtClean="0"/>
              <a:t>Sampling methodology used; results indicate an average of 5% missing</a:t>
            </a:r>
            <a:endParaRPr lang="en-US" sz="2600" dirty="0"/>
          </a:p>
          <a:p>
            <a:pPr>
              <a:lnSpc>
                <a:spcPct val="150000"/>
              </a:lnSpc>
              <a:buSzPts val="1800"/>
            </a:pPr>
            <a:r>
              <a:rPr lang="en-US" dirty="0"/>
              <a:t>Resulting in 16% retention rate across the group’s collective holdings</a:t>
            </a:r>
          </a:p>
          <a:p>
            <a:pPr>
              <a:lnSpc>
                <a:spcPct val="150000"/>
              </a:lnSpc>
              <a:buSzPts val="1800"/>
            </a:pPr>
            <a:endParaRPr lang="en-US" dirty="0"/>
          </a:p>
          <a:p>
            <a:pPr>
              <a:lnSpc>
                <a:spcPct val="150000"/>
              </a:lnSpc>
              <a:buSzPts val="1800"/>
            </a:pPr>
            <a:endParaRPr lang="en-US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19482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6071558" cy="1325563"/>
          </a:xfrm>
        </p:spPr>
        <p:txBody>
          <a:bodyPr/>
          <a:lstStyle/>
          <a:p>
            <a:r>
              <a:rPr lang="en" b="1" dirty="0"/>
              <a:t>Using OCLC’s </a:t>
            </a:r>
            <a:r>
              <a:rPr lang="en" b="1" dirty="0" smtClean="0"/>
              <a:t>GreenGlass 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lnSpcReduction="10000"/>
          </a:bodyPr>
          <a:lstStyle/>
          <a:p>
            <a:pPr indent="-457189">
              <a:lnSpc>
                <a:spcPct val="150000"/>
              </a:lnSpc>
              <a:buSzPts val="1800"/>
            </a:pPr>
            <a:r>
              <a:rPr lang="en-US" dirty="0" smtClean="0"/>
              <a:t>Analyze and compare collective </a:t>
            </a:r>
            <a:r>
              <a:rPr lang="en-US" dirty="0"/>
              <a:t>holdings and circulation data</a:t>
            </a:r>
          </a:p>
          <a:p>
            <a:pPr indent="-457189">
              <a:lnSpc>
                <a:spcPct val="150000"/>
              </a:lnSpc>
              <a:buSzPts val="1800"/>
            </a:pPr>
            <a:r>
              <a:rPr lang="en-US" dirty="0"/>
              <a:t>Assess usage, duplication, and dispersion of </a:t>
            </a:r>
            <a:r>
              <a:rPr lang="en-US" dirty="0" smtClean="0"/>
              <a:t>holdings</a:t>
            </a:r>
          </a:p>
          <a:p>
            <a:pPr indent="-457189">
              <a:lnSpc>
                <a:spcPct val="150000"/>
              </a:lnSpc>
              <a:buSzPts val="1800"/>
            </a:pPr>
            <a:r>
              <a:rPr lang="en-US" dirty="0" smtClean="0"/>
              <a:t>Develop retention model</a:t>
            </a:r>
            <a:endParaRPr lang="en-US" dirty="0"/>
          </a:p>
          <a:p>
            <a:pPr indent="-457189">
              <a:lnSpc>
                <a:spcPct val="150000"/>
              </a:lnSpc>
              <a:buSzPts val="1800"/>
            </a:pPr>
            <a:r>
              <a:rPr lang="en-US" dirty="0"/>
              <a:t>Identify </a:t>
            </a:r>
            <a:r>
              <a:rPr lang="en-US" dirty="0" smtClean="0"/>
              <a:t>rarely-held and regional-interest materials for preservation</a:t>
            </a:r>
            <a:endParaRPr lang="en-US" dirty="0"/>
          </a:p>
          <a:p>
            <a:pPr indent="-457189">
              <a:lnSpc>
                <a:spcPct val="150000"/>
              </a:lnSpc>
              <a:buSzPts val="1800"/>
            </a:pPr>
            <a:r>
              <a:rPr lang="en-US" dirty="0"/>
              <a:t>Facilitate deselection of low use, widely held materials</a:t>
            </a:r>
          </a:p>
          <a:p>
            <a:pPr indent="-457189">
              <a:lnSpc>
                <a:spcPct val="150000"/>
              </a:lnSpc>
              <a:buSzPts val="1800"/>
            </a:pPr>
            <a:r>
              <a:rPr lang="en-US" dirty="0"/>
              <a:t>Evolve a regional strategy for print book collections</a:t>
            </a:r>
          </a:p>
          <a:p>
            <a:pPr marL="0" indent="0">
              <a:buNone/>
            </a:pPr>
            <a:endParaRPr lang="en-CA" dirty="0"/>
          </a:p>
        </p:txBody>
      </p:sp>
      <p:pic>
        <p:nvPicPr>
          <p:cNvPr id="1028" name="Picture 4" descr="Image result for oclc greenglass log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1861" y="449263"/>
            <a:ext cx="1430817" cy="104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9869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68831" t="2328" r="15452" b="77075"/>
          <a:stretch/>
        </p:blipFill>
        <p:spPr>
          <a:xfrm>
            <a:off x="216308" y="3311092"/>
            <a:ext cx="3928316" cy="2895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68779" t="50839" r="14738" b="2102"/>
          <a:stretch/>
        </p:blipFill>
        <p:spPr>
          <a:xfrm>
            <a:off x="7905750" y="95059"/>
            <a:ext cx="4171811" cy="669924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68773" t="26479" r="17596" b="52996"/>
          <a:stretch/>
        </p:blipFill>
        <p:spPr>
          <a:xfrm>
            <a:off x="4252881" y="3271764"/>
            <a:ext cx="3475274" cy="2943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27587" y="900699"/>
            <a:ext cx="6754761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SPAN Monograph Project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Retention Model</a:t>
            </a:r>
            <a:endParaRPr kumimoji="0" lang="en-CA" sz="6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3501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22647"/>
            <a:ext cx="12191999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 smtClean="0">
                <a:solidFill>
                  <a:schemeClr val="tx2"/>
                </a:solidFill>
              </a:rPr>
              <a:t>COPPUL SPAN Monograph: </a:t>
            </a:r>
            <a:r>
              <a:rPr lang="en-CA" sz="2800" b="1" dirty="0">
                <a:solidFill>
                  <a:schemeClr val="tx2"/>
                </a:solidFill>
              </a:rPr>
              <a:t>1,166,987 </a:t>
            </a:r>
            <a:r>
              <a:rPr lang="en-CA" sz="2800" b="1" dirty="0" smtClean="0">
                <a:solidFill>
                  <a:schemeClr val="tx2"/>
                </a:solidFill>
              </a:rPr>
              <a:t>(16%) titles allocated for retention</a:t>
            </a:r>
            <a:endParaRPr lang="en-CA" sz="2800" b="1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80699" y="2278675"/>
            <a:ext cx="26313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dirty="0" smtClean="0"/>
              <a:t>Items not allocated for retention: </a:t>
            </a:r>
            <a:r>
              <a:rPr lang="en-CA" sz="2400" b="1" dirty="0" smtClean="0"/>
              <a:t>6,109,341</a:t>
            </a:r>
            <a:endParaRPr lang="en-CA" sz="2400" b="1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6688006"/>
              </p:ext>
            </p:extLst>
          </p:nvPr>
        </p:nvGraphicFramePr>
        <p:xfrm>
          <a:off x="289342" y="523182"/>
          <a:ext cx="12014547" cy="6140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4541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3700</TotalTime>
  <Words>801</Words>
  <Application>Microsoft Office PowerPoint</Application>
  <PresentationFormat>Widescreen</PresentationFormat>
  <Paragraphs>133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Lucida Grande</vt:lpstr>
      <vt:lpstr>Office Theme</vt:lpstr>
      <vt:lpstr>1_Office Theme</vt:lpstr>
      <vt:lpstr>When to Hold On and When to Let Go:  A Distributed Retrospective  Library Assessment Conference,  December 6, 2018</vt:lpstr>
      <vt:lpstr>About COPPUL</vt:lpstr>
      <vt:lpstr>PowerPoint Presentation</vt:lpstr>
      <vt:lpstr>COPPUL SPAN Monograph: overview</vt:lpstr>
      <vt:lpstr>Project scope</vt:lpstr>
      <vt:lpstr>Key decisions</vt:lpstr>
      <vt:lpstr>Using OCLC’s GreenGlass </vt:lpstr>
      <vt:lpstr>PowerPoint Presentation</vt:lpstr>
      <vt:lpstr>PowerPoint Presentation</vt:lpstr>
      <vt:lpstr>Steps ahead for the COPPUL SPAN Monograph Project</vt:lpstr>
      <vt:lpstr>UVic criteria to identify potential discards</vt:lpstr>
      <vt:lpstr>PowerPoint Presentation</vt:lpstr>
      <vt:lpstr>Conclusions</vt:lpstr>
      <vt:lpstr>Questions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When to Hold On and When to Let Go: "Last Copy" Shared Print Archiving and Book Deselection</dc:title>
  <dc:creator>Sue Bengtson</dc:creator>
  <cp:lastModifiedBy>Jean Blackburn</cp:lastModifiedBy>
  <cp:revision>92</cp:revision>
  <cp:lastPrinted>2018-11-30T17:09:35Z</cp:lastPrinted>
  <dcterms:created xsi:type="dcterms:W3CDTF">2018-04-17T17:12:38Z</dcterms:created>
  <dcterms:modified xsi:type="dcterms:W3CDTF">2018-11-30T23:49:10Z</dcterms:modified>
</cp:coreProperties>
</file>