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C0342-ACC3-435C-BB82-F4F4ED617A0B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AE06-B5D3-48C0-87CA-90405ED0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9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76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88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0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AE06-B5D3-48C0-87CA-90405ED04D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8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3050" lvl="3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0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73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3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4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8DF10-47F0-46FD-8809-7810D4F509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5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3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09265"/>
            <a:ext cx="2743200" cy="5216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09265"/>
            <a:ext cx="8026400" cy="521689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1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73749"/>
            <a:ext cx="5384800" cy="4152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73749"/>
            <a:ext cx="5384800" cy="4152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5535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95115"/>
            <a:ext cx="5386917" cy="38310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5535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95115"/>
            <a:ext cx="5389033" cy="38310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2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7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46838"/>
            <a:ext cx="4011084" cy="781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46839"/>
            <a:ext cx="6815667" cy="5179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28355"/>
            <a:ext cx="4011084" cy="439780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3685" y="924294"/>
            <a:ext cx="8427264" cy="38032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Temp-straightlayered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07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1599"/>
            <a:ext cx="10972800" cy="401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CE54-C06C-F74D-A5EE-9D9AE269F7E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ZM10@psu.edu" TargetMode="External"/><Relationship Id="rId2" Type="http://schemas.openxmlformats.org/officeDocument/2006/relationships/hyperlink" Target="mailto:sborrelli@ps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027" y="1303669"/>
            <a:ext cx="8261949" cy="254189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Disseminating Findings on User Needs Across a Multi-Campus Library System: An approach to packaging and communicating results from the Ithaka S+R Survey of Undergraduates at Penn State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128122"/>
            <a:ext cx="6858000" cy="12418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Steve Borrelli, Head of Library Assessment</a:t>
            </a:r>
          </a:p>
          <a:p>
            <a:r>
              <a:rPr lang="en-US" dirty="0" smtClean="0"/>
              <a:t>Lana Munip, Analysis and Planning Consultant</a:t>
            </a:r>
          </a:p>
          <a:p>
            <a:r>
              <a:rPr lang="en-US" dirty="0" smtClean="0"/>
              <a:t>Penn State University 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products &amp; communication efforts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20 Individual campus reports </a:t>
            </a:r>
          </a:p>
          <a:p>
            <a:r>
              <a:rPr lang="en-US" dirty="0" smtClean="0"/>
              <a:t>Questions mapped to functional areas and shared with leaders</a:t>
            </a:r>
          </a:p>
          <a:p>
            <a:r>
              <a:rPr lang="en-US" dirty="0" smtClean="0"/>
              <a:t>Summary data format</a:t>
            </a:r>
          </a:p>
          <a:p>
            <a:r>
              <a:rPr lang="en-US" dirty="0" smtClean="0"/>
              <a:t>Findings statements for external communication</a:t>
            </a:r>
          </a:p>
          <a:p>
            <a:r>
              <a:rPr lang="en-US" dirty="0" smtClean="0"/>
              <a:t>Blog posts </a:t>
            </a:r>
          </a:p>
          <a:p>
            <a:r>
              <a:rPr lang="en-US" dirty="0" smtClean="0"/>
              <a:t>Forums</a:t>
            </a:r>
          </a:p>
          <a:p>
            <a:r>
              <a:rPr lang="en-US" dirty="0" smtClean="0"/>
              <a:t>Presentations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95080" y="769917"/>
            <a:ext cx="412472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Known uses of products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findings shared with Institutional administrators</a:t>
            </a:r>
          </a:p>
          <a:p>
            <a:r>
              <a:rPr lang="en-US" dirty="0" smtClean="0"/>
              <a:t>Statements integrated </a:t>
            </a:r>
            <a:r>
              <a:rPr lang="en-US" dirty="0"/>
              <a:t>into newsletters and annual </a:t>
            </a:r>
            <a:r>
              <a:rPr lang="en-US" dirty="0" smtClean="0"/>
              <a:t>reports</a:t>
            </a:r>
          </a:p>
          <a:p>
            <a:r>
              <a:rPr lang="en-US" dirty="0" smtClean="0"/>
              <a:t>Head librarians used evidence in reports when lobbying for facility improvements</a:t>
            </a:r>
          </a:p>
          <a:p>
            <a:r>
              <a:rPr lang="en-US" dirty="0" smtClean="0"/>
              <a:t>Presented to campus community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43435" t="14380" r="43722" b="8537"/>
          <a:stretch/>
        </p:blipFill>
        <p:spPr bwMode="auto">
          <a:xfrm>
            <a:off x="6153150" y="1131096"/>
            <a:ext cx="4397848" cy="4617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0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or catalyzed additional studies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Facilities related question data integrated into </a:t>
            </a:r>
            <a:r>
              <a:rPr lang="en-US" dirty="0" smtClean="0"/>
              <a:t>user-centered space </a:t>
            </a:r>
            <a:r>
              <a:rPr lang="en-US" dirty="0"/>
              <a:t>assessment</a:t>
            </a:r>
          </a:p>
          <a:p>
            <a:r>
              <a:rPr lang="en-US" dirty="0"/>
              <a:t>Analyses comparing results by demographic characteristics</a:t>
            </a:r>
          </a:p>
          <a:p>
            <a:pPr lvl="1"/>
            <a:r>
              <a:rPr lang="en-US" dirty="0"/>
              <a:t>International / domestic response analysis</a:t>
            </a:r>
          </a:p>
          <a:p>
            <a:pPr lvl="2"/>
            <a:r>
              <a:rPr lang="en-US" dirty="0"/>
              <a:t>Sense of Belonging of International Students</a:t>
            </a:r>
          </a:p>
          <a:p>
            <a:pPr lvl="1"/>
            <a:r>
              <a:rPr lang="en-US" dirty="0"/>
              <a:t>First-generation / continuing generation response analysis</a:t>
            </a:r>
          </a:p>
          <a:p>
            <a:pPr lvl="2"/>
            <a:r>
              <a:rPr lang="en-US" dirty="0"/>
              <a:t>First-generation study on interactions with library personnel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77722" t="17228" r="11664" b="7707"/>
          <a:stretch/>
        </p:blipFill>
        <p:spPr bwMode="auto">
          <a:xfrm>
            <a:off x="2154556" y="2059547"/>
            <a:ext cx="1941195" cy="2573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76524" t="14176" r="10613" b="15272"/>
          <a:stretch/>
        </p:blipFill>
        <p:spPr bwMode="auto">
          <a:xfrm>
            <a:off x="2680141" y="2727366"/>
            <a:ext cx="2199323" cy="2261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77323" t="8420" r="11283" b="9392"/>
          <a:stretch/>
        </p:blipFill>
        <p:spPr bwMode="auto">
          <a:xfrm>
            <a:off x="3589399" y="3152701"/>
            <a:ext cx="1869758" cy="2529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65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the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500" dirty="0"/>
          </a:p>
          <a:p>
            <a:pPr marL="0" indent="0">
              <a:buNone/>
            </a:pPr>
            <a:endParaRPr lang="en-US" sz="4500" dirty="0"/>
          </a:p>
          <a:p>
            <a:pPr marL="0" indent="0" algn="ctr">
              <a:buNone/>
            </a:pPr>
            <a:r>
              <a:rPr lang="en-US" sz="4500" dirty="0">
                <a:solidFill>
                  <a:srgbClr val="1F3D7D"/>
                </a:solidFill>
              </a:rPr>
              <a:t>Unsustainable!!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 Conducted the Faculty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8253" y="2125266"/>
            <a:ext cx="3886200" cy="34930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Tableau visualization</a:t>
            </a:r>
          </a:p>
          <a:p>
            <a:pPr lvl="1"/>
            <a:r>
              <a:rPr lang="en-US" dirty="0" smtClean="0"/>
              <a:t>Presents results by focal area of survey</a:t>
            </a:r>
          </a:p>
          <a:p>
            <a:pPr lvl="1"/>
            <a:r>
              <a:rPr lang="en-US" dirty="0" smtClean="0"/>
              <a:t>Includes means by:</a:t>
            </a:r>
          </a:p>
          <a:p>
            <a:pPr lvl="2"/>
            <a:r>
              <a:rPr lang="en-US" dirty="0" smtClean="0"/>
              <a:t> Campus grouping</a:t>
            </a:r>
          </a:p>
          <a:p>
            <a:pPr lvl="2"/>
            <a:r>
              <a:rPr lang="en-US" dirty="0" smtClean="0"/>
              <a:t> College (for UP)</a:t>
            </a:r>
          </a:p>
          <a:p>
            <a:pPr lvl="2"/>
            <a:r>
              <a:rPr lang="en-US" dirty="0" smtClean="0"/>
              <a:t> National</a:t>
            </a:r>
          </a:p>
          <a:p>
            <a:pPr lvl="1"/>
            <a:r>
              <a:rPr lang="en-US" dirty="0" smtClean="0"/>
              <a:t>Additional filters:</a:t>
            </a:r>
          </a:p>
          <a:p>
            <a:pPr lvl="2"/>
            <a:r>
              <a:rPr lang="en-US" dirty="0" smtClean="0"/>
              <a:t>Age group (generation)</a:t>
            </a:r>
          </a:p>
          <a:p>
            <a:pPr lvl="2"/>
            <a:r>
              <a:rPr lang="en-US" dirty="0" smtClean="0"/>
              <a:t>Tenure eligibility</a:t>
            </a:r>
          </a:p>
          <a:p>
            <a:pPr lvl="2"/>
            <a:r>
              <a:rPr lang="en-US" dirty="0" smtClean="0"/>
              <a:t>World Campus indicator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2281" t="8741" r="12072" b="6375"/>
          <a:stretch/>
        </p:blipFill>
        <p:spPr>
          <a:xfrm>
            <a:off x="6176320" y="2226469"/>
            <a:ext cx="3761165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 Conducted the Faculty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Tableau visualization</a:t>
            </a:r>
          </a:p>
          <a:p>
            <a:r>
              <a:rPr lang="en-US" dirty="0" smtClean="0"/>
              <a:t>Brown Bag sessions</a:t>
            </a:r>
          </a:p>
          <a:p>
            <a:pPr lvl="1"/>
            <a:r>
              <a:rPr lang="en-US" dirty="0" smtClean="0"/>
              <a:t>Facilitated by functional area leadership and Library Assessment</a:t>
            </a:r>
          </a:p>
          <a:p>
            <a:pPr lvl="2"/>
            <a:r>
              <a:rPr lang="en-US" dirty="0" smtClean="0"/>
              <a:t>Forces key stakeholders to engage with the data</a:t>
            </a:r>
          </a:p>
          <a:p>
            <a:pPr lvl="1"/>
            <a:r>
              <a:rPr lang="en-US" dirty="0" smtClean="0"/>
              <a:t>Broadcast across the Commonwealth</a:t>
            </a:r>
          </a:p>
          <a:p>
            <a:pPr lvl="1"/>
            <a:r>
              <a:rPr lang="en-US" dirty="0" smtClean="0"/>
              <a:t>Recorded and shared on intranet</a:t>
            </a:r>
          </a:p>
          <a:p>
            <a:r>
              <a:rPr lang="en-US" dirty="0" smtClean="0"/>
              <a:t>Presented to University Learning Design Community</a:t>
            </a:r>
          </a:p>
          <a:p>
            <a:r>
              <a:rPr lang="en-US" dirty="0" smtClean="0"/>
              <a:t>Additional analyses being identified and are coming soon</a:t>
            </a:r>
          </a:p>
        </p:txBody>
      </p:sp>
    </p:spTree>
    <p:extLst>
      <p:ext uri="{BB962C8B-B14F-4D97-AF65-F5344CB8AC3E}">
        <p14:creationId xmlns:p14="http://schemas.microsoft.com/office/powerpoint/2010/main" val="3504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300" dirty="0"/>
              <a:t>Thank you!!</a:t>
            </a:r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r>
              <a:rPr lang="en-US" sz="3300" dirty="0"/>
              <a:t>Questions??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Steve Borrelli, </a:t>
            </a:r>
            <a:r>
              <a:rPr lang="en-US" sz="2000" dirty="0">
                <a:hlinkClick r:id="rId2"/>
              </a:rPr>
              <a:t>sborrelli@psu.edu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Lana Munip, </a:t>
            </a:r>
            <a:r>
              <a:rPr lang="en-US" sz="2000" dirty="0">
                <a:hlinkClick r:id="rId3"/>
              </a:rPr>
              <a:t>LZM10@psu.edu</a:t>
            </a:r>
            <a:r>
              <a:rPr lang="en-US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97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Conducted April 4, 2016 – May 1, 2016</a:t>
            </a:r>
          </a:p>
          <a:p>
            <a:pPr lvl="1"/>
            <a:r>
              <a:rPr lang="en-US" dirty="0" smtClean="0"/>
              <a:t>Core Survey plus:</a:t>
            </a:r>
          </a:p>
          <a:p>
            <a:pPr lvl="2"/>
            <a:r>
              <a:rPr lang="en-US" dirty="0" smtClean="0"/>
              <a:t>Library space planning</a:t>
            </a:r>
          </a:p>
          <a:p>
            <a:pPr lvl="2"/>
            <a:r>
              <a:rPr lang="en-US" dirty="0" smtClean="0"/>
              <a:t>Undergraduate research</a:t>
            </a:r>
          </a:p>
          <a:p>
            <a:r>
              <a:rPr lang="en-US" dirty="0" smtClean="0"/>
              <a:t>22,669 Invitations sent to undergraduates </a:t>
            </a:r>
            <a:r>
              <a:rPr lang="en-US" dirty="0"/>
              <a:t>across </a:t>
            </a:r>
            <a:r>
              <a:rPr lang="en-US" u="sng" dirty="0"/>
              <a:t>20 campuses</a:t>
            </a:r>
            <a:endParaRPr lang="en-US" u="sng" dirty="0" smtClean="0"/>
          </a:p>
          <a:p>
            <a:r>
              <a:rPr lang="en-US" dirty="0" smtClean="0"/>
              <a:t>2204 completed responses</a:t>
            </a:r>
          </a:p>
          <a:p>
            <a:pPr lvl="1"/>
            <a:r>
              <a:rPr lang="en-US" dirty="0" smtClean="0"/>
              <a:t>About a 9% of invitees completed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Newly employed and learning the organization</a:t>
            </a:r>
          </a:p>
          <a:p>
            <a:r>
              <a:rPr lang="en-US" dirty="0" smtClean="0"/>
              <a:t>Survey distributed to 20 campuses</a:t>
            </a:r>
          </a:p>
          <a:p>
            <a:r>
              <a:rPr lang="en-US" dirty="0" smtClean="0"/>
              <a:t>Charged with:</a:t>
            </a:r>
          </a:p>
          <a:p>
            <a:pPr lvl="1"/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Communication of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9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the data available and usable</a:t>
            </a:r>
          </a:p>
          <a:p>
            <a:pPr lvl="1"/>
            <a:r>
              <a:rPr lang="en-US" dirty="0" smtClean="0"/>
              <a:t>Get it in the hands of those who can make use of it</a:t>
            </a:r>
          </a:p>
          <a:p>
            <a:r>
              <a:rPr lang="en-US" dirty="0"/>
              <a:t>Engage stakeholders to encourage use</a:t>
            </a:r>
          </a:p>
          <a:p>
            <a:r>
              <a:rPr lang="en-US" dirty="0" smtClean="0"/>
              <a:t>Arm campus colleagues with local data analysis</a:t>
            </a:r>
          </a:p>
          <a:p>
            <a:r>
              <a:rPr lang="en-US" dirty="0" smtClean="0"/>
              <a:t>Communicate key findings </a:t>
            </a:r>
          </a:p>
          <a:p>
            <a:pPr lvl="1"/>
            <a:r>
              <a:rPr lang="en-US" dirty="0" smtClean="0"/>
              <a:t>Internally</a:t>
            </a:r>
          </a:p>
          <a:p>
            <a:pPr lvl="1"/>
            <a:r>
              <a:rPr lang="en-US" dirty="0" smtClean="0"/>
              <a:t>externally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7918295" y="1980941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5056632" y="1974362"/>
            <a:ext cx="1873897" cy="1956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Individual Campus Reports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5"/>
          <a:srcRect l="65384" t="13104" r="15866" b="4861"/>
          <a:stretch/>
        </p:blipFill>
        <p:spPr bwMode="auto">
          <a:xfrm>
            <a:off x="2152652" y="1978591"/>
            <a:ext cx="1874933" cy="195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4"/>
          <p:cNvPicPr>
            <a:picLocks/>
          </p:cNvPicPr>
          <p:nvPr/>
        </p:nvPicPr>
        <p:blipFill rotWithShape="1">
          <a:blip r:embed="rId5"/>
          <a:srcRect l="65384" t="13104" r="15866" b="4861"/>
          <a:stretch/>
        </p:blipFill>
        <p:spPr bwMode="auto">
          <a:xfrm>
            <a:off x="2358529" y="2121232"/>
            <a:ext cx="1874933" cy="195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4"/>
          <p:cNvPicPr>
            <a:picLocks/>
          </p:cNvPicPr>
          <p:nvPr/>
        </p:nvPicPr>
        <p:blipFill rotWithShape="1">
          <a:blip r:embed="rId5"/>
          <a:srcRect l="65384" t="13104" r="15866" b="4861"/>
          <a:stretch/>
        </p:blipFill>
        <p:spPr bwMode="auto">
          <a:xfrm>
            <a:off x="2553387" y="2263873"/>
            <a:ext cx="1874933" cy="195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4"/>
          <p:cNvPicPr>
            <a:picLocks/>
          </p:cNvPicPr>
          <p:nvPr/>
        </p:nvPicPr>
        <p:blipFill rotWithShape="1">
          <a:blip r:embed="rId5"/>
          <a:srcRect l="65384" t="13104" r="15866" b="4861"/>
          <a:stretch/>
        </p:blipFill>
        <p:spPr bwMode="auto">
          <a:xfrm>
            <a:off x="2748245" y="2338399"/>
            <a:ext cx="1874933" cy="195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Content Placeholder 4"/>
          <p:cNvPicPr>
            <a:picLocks/>
          </p:cNvPicPr>
          <p:nvPr/>
        </p:nvPicPr>
        <p:blipFill rotWithShape="1">
          <a:blip r:embed="rId5"/>
          <a:srcRect l="65384" t="13104" r="15866" b="4861"/>
          <a:stretch/>
        </p:blipFill>
        <p:spPr bwMode="auto">
          <a:xfrm>
            <a:off x="2965142" y="2477005"/>
            <a:ext cx="1874933" cy="195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4"/>
          <p:cNvPicPr>
            <a:picLocks/>
          </p:cNvPicPr>
          <p:nvPr/>
        </p:nvPicPr>
        <p:blipFill rotWithShape="1">
          <a:blip r:embed="rId5"/>
          <a:srcRect l="65384" t="13104" r="15866" b="4861"/>
          <a:stretch/>
        </p:blipFill>
        <p:spPr bwMode="auto">
          <a:xfrm>
            <a:off x="3182038" y="2615611"/>
            <a:ext cx="1874933" cy="195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5221020" y="2123249"/>
            <a:ext cx="1850487" cy="194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5442054" y="2247644"/>
            <a:ext cx="1850487" cy="194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5638720" y="2370021"/>
            <a:ext cx="1850487" cy="194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5802769" y="2509908"/>
            <a:ext cx="1850487" cy="194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6005285" y="2649795"/>
            <a:ext cx="1850487" cy="194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4"/>
          <a:srcRect l="66275" t="14302" r="16667" b="8952"/>
          <a:stretch/>
        </p:blipFill>
        <p:spPr bwMode="auto">
          <a:xfrm>
            <a:off x="6201951" y="2789682"/>
            <a:ext cx="1850487" cy="194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8092500" y="2128141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8246049" y="2247644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8430134" y="2367147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8583051" y="2485933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8702560" y="2604720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448508" y="5092505"/>
            <a:ext cx="60795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Average about 75 pages each</a:t>
            </a:r>
          </a:p>
        </p:txBody>
      </p:sp>
      <p:pic>
        <p:nvPicPr>
          <p:cNvPr id="31" name="Picture 30"/>
          <p:cNvPicPr/>
          <p:nvPr/>
        </p:nvPicPr>
        <p:blipFill rotWithShape="1">
          <a:blip r:embed="rId3"/>
          <a:srcRect l="65705" t="13102" r="15588" b="6001"/>
          <a:stretch/>
        </p:blipFill>
        <p:spPr bwMode="auto">
          <a:xfrm>
            <a:off x="8843538" y="2792127"/>
            <a:ext cx="1854700" cy="1943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/>
          <p:cNvPicPr/>
          <p:nvPr/>
        </p:nvPicPr>
        <p:blipFill rotWithShape="1">
          <a:blip r:embed="rId6"/>
          <a:srcRect l="77756" t="16333" r="10941" b="6307"/>
          <a:stretch/>
        </p:blipFill>
        <p:spPr bwMode="auto">
          <a:xfrm>
            <a:off x="3382738" y="2746514"/>
            <a:ext cx="1822189" cy="1958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7"/>
          <a:srcRect l="78259" t="19272" r="11469" b="8047"/>
          <a:stretch/>
        </p:blipFill>
        <p:spPr bwMode="auto">
          <a:xfrm>
            <a:off x="6322038" y="2933192"/>
            <a:ext cx="1596257" cy="1779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15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Mapped to Functional Areas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/>
          <a:srcRect l="50231" t="25926" r="14031" b="7818"/>
          <a:stretch/>
        </p:blipFill>
        <p:spPr bwMode="auto">
          <a:xfrm>
            <a:off x="2966562" y="2226469"/>
            <a:ext cx="6258879" cy="3263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43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Data Format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50000" t="26749" r="14352" b="4115"/>
          <a:stretch/>
        </p:blipFill>
        <p:spPr bwMode="auto">
          <a:xfrm>
            <a:off x="3104476" y="2125266"/>
            <a:ext cx="5983048" cy="3263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98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733" y="715787"/>
            <a:ext cx="9042400" cy="994172"/>
          </a:xfrm>
        </p:spPr>
        <p:txBody>
          <a:bodyPr>
            <a:noAutofit/>
          </a:bodyPr>
          <a:lstStyle/>
          <a:p>
            <a:r>
              <a:rPr lang="en-US" sz="3200" dirty="0"/>
              <a:t>Findings Statements for external communication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77520" t="23444" r="11176" b="7952"/>
          <a:stretch/>
        </p:blipFill>
        <p:spPr bwMode="auto">
          <a:xfrm>
            <a:off x="2573867" y="1608668"/>
            <a:ext cx="2904066" cy="3939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77928" t="19623" r="11342" b="7167"/>
          <a:stretch/>
        </p:blipFill>
        <p:spPr bwMode="auto">
          <a:xfrm>
            <a:off x="6172201" y="1709960"/>
            <a:ext cx="3233976" cy="4152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93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92321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Blog posts, forums, presentations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Results and statistical analyses presented in Libraries-wide forum broadcast across Commonwealth</a:t>
            </a:r>
          </a:p>
          <a:p>
            <a:r>
              <a:rPr lang="en-US" dirty="0" smtClean="0"/>
              <a:t>Internal &amp; external facing blog posts shared results broadly across the libraries</a:t>
            </a:r>
          </a:p>
          <a:p>
            <a:r>
              <a:rPr lang="en-US" dirty="0" smtClean="0"/>
              <a:t>Presented findings to Commonwealth campus library leadership</a:t>
            </a:r>
          </a:p>
          <a:p>
            <a:r>
              <a:rPr lang="en-US" dirty="0" smtClean="0"/>
              <a:t>Key findings presented to Instruction Community of Practice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9" t="2805" r="19524" b="30899"/>
          <a:stretch/>
        </p:blipFill>
        <p:spPr>
          <a:xfrm rot="5400000">
            <a:off x="1419649" y="2062249"/>
            <a:ext cx="3043748" cy="255746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 rotWithShape="1">
          <a:blip r:embed="rId4"/>
          <a:srcRect l="73964" t="11584" r="12418" b="7804"/>
          <a:stretch/>
        </p:blipFill>
        <p:spPr bwMode="auto">
          <a:xfrm>
            <a:off x="2892523" y="2125266"/>
            <a:ext cx="2940332" cy="3263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77082" t="11149" r="10980" b="7515"/>
          <a:stretch/>
        </p:blipFill>
        <p:spPr bwMode="auto">
          <a:xfrm>
            <a:off x="3682843" y="2844643"/>
            <a:ext cx="2470309" cy="3156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58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PSUL_Template_Blue3 (1)</Template>
  <TotalTime>26</TotalTime>
  <Words>439</Words>
  <Application>Microsoft Office PowerPoint</Application>
  <PresentationFormat>Widescreen</PresentationFormat>
  <Paragraphs>104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Franklin Gothic Book</vt:lpstr>
      <vt:lpstr>Franklin Gothic Medium</vt:lpstr>
      <vt:lpstr>Office Theme</vt:lpstr>
      <vt:lpstr>Disseminating Findings on User Needs Across a Multi-Campus Library System: An approach to packaging and communicating results from the Ithaka S+R Survey of Undergraduates at Penn State University</vt:lpstr>
      <vt:lpstr>Survey Details</vt:lpstr>
      <vt:lpstr>Challenge</vt:lpstr>
      <vt:lpstr>Objectives</vt:lpstr>
      <vt:lpstr>20 Individual Campus Reports</vt:lpstr>
      <vt:lpstr>Questions Mapped to Functional Areas</vt:lpstr>
      <vt:lpstr>Summary Data Format</vt:lpstr>
      <vt:lpstr>Findings Statements for external communication</vt:lpstr>
      <vt:lpstr>Blog posts, forums, presentations</vt:lpstr>
      <vt:lpstr>Review of products &amp; communication efforts</vt:lpstr>
      <vt:lpstr>Known uses of products</vt:lpstr>
      <vt:lpstr>Integrated or catalyzed additional studies</vt:lpstr>
      <vt:lpstr>Problem with the approach</vt:lpstr>
      <vt:lpstr>2018 Conducted the Faculty Survey</vt:lpstr>
      <vt:lpstr>2018 Conducted the Faculty Survey</vt:lpstr>
      <vt:lpstr>PowerPoint Presentation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Disseminating Findings on User Needs Across a Multi-Campus Library System: An approach to packaging and communicating results from the Ithaka S+R Survey of Undergraduates at Penn State University</dc:title>
  <dc:creator>STEPHEN BORRELLI</dc:creator>
  <cp:lastModifiedBy>STEPHEN BORRELLI</cp:lastModifiedBy>
  <cp:revision>4</cp:revision>
  <dcterms:created xsi:type="dcterms:W3CDTF">2018-11-19T20:53:37Z</dcterms:created>
  <dcterms:modified xsi:type="dcterms:W3CDTF">2018-11-21T13:57:53Z</dcterms:modified>
</cp:coreProperties>
</file>