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6" r:id="rId5"/>
    <p:sldId id="286" r:id="rId6"/>
    <p:sldId id="296" r:id="rId7"/>
    <p:sldId id="262" r:id="rId8"/>
    <p:sldId id="263" r:id="rId9"/>
    <p:sldId id="264" r:id="rId10"/>
    <p:sldId id="277" r:id="rId11"/>
    <p:sldId id="270" r:id="rId12"/>
    <p:sldId id="301" r:id="rId13"/>
    <p:sldId id="284" r:id="rId14"/>
    <p:sldId id="280" r:id="rId15"/>
    <p:sldId id="290" r:id="rId16"/>
    <p:sldId id="291" r:id="rId17"/>
    <p:sldId id="287" r:id="rId18"/>
    <p:sldId id="292" r:id="rId19"/>
    <p:sldId id="266" r:id="rId20"/>
    <p:sldId id="267" r:id="rId21"/>
    <p:sldId id="276" r:id="rId22"/>
    <p:sldId id="279" r:id="rId23"/>
    <p:sldId id="299" r:id="rId24"/>
    <p:sldId id="293" r:id="rId25"/>
    <p:sldId id="298" r:id="rId26"/>
    <p:sldId id="30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8AADBF-A12E-4F94-9B79-2E1D265C046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D64C8BA-7984-44E4-AB55-7F3F13CDB183}">
      <dgm:prSet phldrT="[Text]"/>
      <dgm:spPr/>
      <dgm:t>
        <a:bodyPr/>
        <a:lstStyle/>
        <a:p>
          <a:r>
            <a:rPr lang="en-US">
              <a:cs typeface="Calibri Light"/>
            </a:rPr>
            <a:t>Outcome</a:t>
          </a:r>
        </a:p>
      </dgm:t>
    </dgm:pt>
    <dgm:pt modelId="{C04A2E64-38B1-47E3-865E-1D5CAC8258AD}" type="parTrans" cxnId="{77B4FC6C-0583-4E6E-9204-A29C0559EA6C}">
      <dgm:prSet/>
      <dgm:spPr/>
      <dgm:t>
        <a:bodyPr/>
        <a:lstStyle/>
        <a:p>
          <a:endParaRPr lang="en-US"/>
        </a:p>
      </dgm:t>
    </dgm:pt>
    <dgm:pt modelId="{F3177064-62D9-4346-8A87-101247EEF42E}" type="sibTrans" cxnId="{77B4FC6C-0583-4E6E-9204-A29C0559EA6C}">
      <dgm:prSet/>
      <dgm:spPr/>
      <dgm:t>
        <a:bodyPr/>
        <a:lstStyle/>
        <a:p>
          <a:endParaRPr lang="en-US"/>
        </a:p>
      </dgm:t>
    </dgm:pt>
    <dgm:pt modelId="{2E70DF8B-03C2-4F05-A6B3-7DF4B5BB80AC}">
      <dgm:prSet phldrT="[Text]"/>
      <dgm:spPr/>
      <dgm:t>
        <a:bodyPr/>
        <a:lstStyle/>
        <a:p>
          <a:r>
            <a:rPr lang="en-US">
              <a:cs typeface="Calibri Light"/>
            </a:rPr>
            <a:t>What assessed</a:t>
          </a:r>
        </a:p>
      </dgm:t>
    </dgm:pt>
    <dgm:pt modelId="{33BCE00F-4F6E-48ED-8B4B-E6E74DF23747}" type="parTrans" cxnId="{8EFFF1B1-253C-4A41-8B0F-F76BA6D06038}">
      <dgm:prSet/>
      <dgm:spPr/>
      <dgm:t>
        <a:bodyPr/>
        <a:lstStyle/>
        <a:p>
          <a:endParaRPr lang="en-US"/>
        </a:p>
      </dgm:t>
    </dgm:pt>
    <dgm:pt modelId="{5484CE21-82A5-49E1-9DEA-1C01A2384E68}" type="sibTrans" cxnId="{8EFFF1B1-253C-4A41-8B0F-F76BA6D06038}">
      <dgm:prSet/>
      <dgm:spPr/>
      <dgm:t>
        <a:bodyPr/>
        <a:lstStyle/>
        <a:p>
          <a:endParaRPr lang="en-US"/>
        </a:p>
      </dgm:t>
    </dgm:pt>
    <dgm:pt modelId="{8CCF1C8A-B2E9-4A8E-92AE-25166D87DC24}">
      <dgm:prSet phldrT="[Text]"/>
      <dgm:spPr/>
      <dgm:t>
        <a:bodyPr/>
        <a:lstStyle/>
        <a:p>
          <a:r>
            <a:rPr lang="en-US">
              <a:cs typeface="Calibri Light"/>
            </a:rPr>
            <a:t>Metric</a:t>
          </a:r>
        </a:p>
      </dgm:t>
    </dgm:pt>
    <dgm:pt modelId="{DD26EBF2-149C-4ECA-842D-09173734E2F2}" type="parTrans" cxnId="{9080097E-DBF9-45C8-A762-6313F2E86AB3}">
      <dgm:prSet/>
      <dgm:spPr/>
      <dgm:t>
        <a:bodyPr/>
        <a:lstStyle/>
        <a:p>
          <a:endParaRPr lang="en-US"/>
        </a:p>
      </dgm:t>
    </dgm:pt>
    <dgm:pt modelId="{893F8FA9-9DB6-45A8-9A27-B2CB20ED1490}" type="sibTrans" cxnId="{9080097E-DBF9-45C8-A762-6313F2E86AB3}">
      <dgm:prSet/>
      <dgm:spPr/>
      <dgm:t>
        <a:bodyPr/>
        <a:lstStyle/>
        <a:p>
          <a:endParaRPr lang="en-US"/>
        </a:p>
      </dgm:t>
    </dgm:pt>
    <dgm:pt modelId="{C7AA57C2-02B6-4B12-B402-0056B939313E}">
      <dgm:prSet phldrT="[Text]"/>
      <dgm:spPr/>
      <dgm:t>
        <a:bodyPr/>
        <a:lstStyle/>
        <a:p>
          <a:r>
            <a:rPr lang="en-US">
              <a:cs typeface="Calibri Light"/>
            </a:rPr>
            <a:t>Instrument</a:t>
          </a:r>
        </a:p>
      </dgm:t>
    </dgm:pt>
    <dgm:pt modelId="{D2B0FFA9-6BA3-4264-8C46-BE0D1B8C651B}" type="parTrans" cxnId="{F29EE3DF-68A1-4062-8D9B-E5DEAD291E27}">
      <dgm:prSet/>
      <dgm:spPr/>
      <dgm:t>
        <a:bodyPr/>
        <a:lstStyle/>
        <a:p>
          <a:endParaRPr lang="en-US"/>
        </a:p>
      </dgm:t>
    </dgm:pt>
    <dgm:pt modelId="{61695E1F-3B43-42EE-A1BD-AF752C9A3471}" type="sibTrans" cxnId="{F29EE3DF-68A1-4062-8D9B-E5DEAD291E27}">
      <dgm:prSet/>
      <dgm:spPr/>
      <dgm:t>
        <a:bodyPr/>
        <a:lstStyle/>
        <a:p>
          <a:endParaRPr lang="en-US"/>
        </a:p>
      </dgm:t>
    </dgm:pt>
    <dgm:pt modelId="{82121BFE-65ED-4EE2-8872-284A9E03DDF8}">
      <dgm:prSet phldrT="[Text]"/>
      <dgm:spPr/>
      <dgm:t>
        <a:bodyPr/>
        <a:lstStyle/>
        <a:p>
          <a:r>
            <a:rPr lang="en-US">
              <a:cs typeface="Calibri Light"/>
            </a:rPr>
            <a:t>Data type</a:t>
          </a:r>
        </a:p>
      </dgm:t>
    </dgm:pt>
    <dgm:pt modelId="{67BAB776-E1B9-4B37-BD5C-99D242E1C21F}" type="parTrans" cxnId="{D72A2643-721F-4667-A4D2-208897E9AC91}">
      <dgm:prSet/>
      <dgm:spPr/>
      <dgm:t>
        <a:bodyPr/>
        <a:lstStyle/>
        <a:p>
          <a:endParaRPr lang="en-US"/>
        </a:p>
      </dgm:t>
    </dgm:pt>
    <dgm:pt modelId="{2E224DDF-37FE-48B0-9B84-FD2A76D7F333}" type="sibTrans" cxnId="{D72A2643-721F-4667-A4D2-208897E9AC91}">
      <dgm:prSet/>
      <dgm:spPr/>
      <dgm:t>
        <a:bodyPr/>
        <a:lstStyle/>
        <a:p>
          <a:endParaRPr lang="en-US"/>
        </a:p>
      </dgm:t>
    </dgm:pt>
    <dgm:pt modelId="{1E3CA7A5-48C2-4848-BAF1-22BF1E870A43}" type="pres">
      <dgm:prSet presAssocID="{D38AADBF-A12E-4F94-9B79-2E1D265C046F}" presName="Name0" presStyleCnt="0">
        <dgm:presLayoutVars>
          <dgm:dir/>
          <dgm:animLvl val="lvl"/>
          <dgm:resizeHandles val="exact"/>
        </dgm:presLayoutVars>
      </dgm:prSet>
      <dgm:spPr/>
    </dgm:pt>
    <dgm:pt modelId="{D5C43B52-6420-47F5-8E2E-E085212829C9}" type="pres">
      <dgm:prSet presAssocID="{8D64C8BA-7984-44E4-AB55-7F3F13CDB183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1D6F42B2-80DE-4B90-9C8A-F40E0365844A}" type="pres">
      <dgm:prSet presAssocID="{F3177064-62D9-4346-8A87-101247EEF42E}" presName="parTxOnlySpace" presStyleCnt="0"/>
      <dgm:spPr/>
    </dgm:pt>
    <dgm:pt modelId="{90C9782F-56D0-4A44-BB64-4C9B2FF0F2B3}" type="pres">
      <dgm:prSet presAssocID="{2E70DF8B-03C2-4F05-A6B3-7DF4B5BB80A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38D55BC4-5A92-4CE3-BDD2-A8E96543BE07}" type="pres">
      <dgm:prSet presAssocID="{5484CE21-82A5-49E1-9DEA-1C01A2384E68}" presName="parTxOnlySpace" presStyleCnt="0"/>
      <dgm:spPr/>
    </dgm:pt>
    <dgm:pt modelId="{70E9AEF9-DD5E-44CD-94E2-17DB21D795F4}" type="pres">
      <dgm:prSet presAssocID="{8CCF1C8A-B2E9-4A8E-92AE-25166D87DC24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E134DF38-328B-4C8A-BD19-9E2E04EA0C56}" type="pres">
      <dgm:prSet presAssocID="{893F8FA9-9DB6-45A8-9A27-B2CB20ED1490}" presName="parTxOnlySpace" presStyleCnt="0"/>
      <dgm:spPr/>
    </dgm:pt>
    <dgm:pt modelId="{69013039-5E55-4C59-BD70-F62F6FB9EF9A}" type="pres">
      <dgm:prSet presAssocID="{C7AA57C2-02B6-4B12-B402-0056B939313E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E3AAB76-F4CE-4FEB-82D6-70B7E814E4B1}" type="pres">
      <dgm:prSet presAssocID="{61695E1F-3B43-42EE-A1BD-AF752C9A3471}" presName="parTxOnlySpace" presStyleCnt="0"/>
      <dgm:spPr/>
    </dgm:pt>
    <dgm:pt modelId="{DC21F4C7-E246-4447-9466-AC45DFBC4618}" type="pres">
      <dgm:prSet presAssocID="{82121BFE-65ED-4EE2-8872-284A9E03DDF8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0E9690B-06CD-40F6-944A-8DBFC318E76E}" type="presOf" srcId="{D38AADBF-A12E-4F94-9B79-2E1D265C046F}" destId="{1E3CA7A5-48C2-4848-BAF1-22BF1E870A43}" srcOrd="0" destOrd="0" presId="urn:microsoft.com/office/officeart/2005/8/layout/chevron1"/>
    <dgm:cxn modelId="{3944F21F-3289-43FB-A028-AE28DB96D790}" type="presOf" srcId="{8D64C8BA-7984-44E4-AB55-7F3F13CDB183}" destId="{D5C43B52-6420-47F5-8E2E-E085212829C9}" srcOrd="0" destOrd="0" presId="urn:microsoft.com/office/officeart/2005/8/layout/chevron1"/>
    <dgm:cxn modelId="{D72A2643-721F-4667-A4D2-208897E9AC91}" srcId="{D38AADBF-A12E-4F94-9B79-2E1D265C046F}" destId="{82121BFE-65ED-4EE2-8872-284A9E03DDF8}" srcOrd="4" destOrd="0" parTransId="{67BAB776-E1B9-4B37-BD5C-99D242E1C21F}" sibTransId="{2E224DDF-37FE-48B0-9B84-FD2A76D7F333}"/>
    <dgm:cxn modelId="{0A2E0C66-85AF-4034-8D0A-61DDD4543A6D}" type="presOf" srcId="{2E70DF8B-03C2-4F05-A6B3-7DF4B5BB80AC}" destId="{90C9782F-56D0-4A44-BB64-4C9B2FF0F2B3}" srcOrd="0" destOrd="0" presId="urn:microsoft.com/office/officeart/2005/8/layout/chevron1"/>
    <dgm:cxn modelId="{77B4FC6C-0583-4E6E-9204-A29C0559EA6C}" srcId="{D38AADBF-A12E-4F94-9B79-2E1D265C046F}" destId="{8D64C8BA-7984-44E4-AB55-7F3F13CDB183}" srcOrd="0" destOrd="0" parTransId="{C04A2E64-38B1-47E3-865E-1D5CAC8258AD}" sibTransId="{F3177064-62D9-4346-8A87-101247EEF42E}"/>
    <dgm:cxn modelId="{9080097E-DBF9-45C8-A762-6313F2E86AB3}" srcId="{D38AADBF-A12E-4F94-9B79-2E1D265C046F}" destId="{8CCF1C8A-B2E9-4A8E-92AE-25166D87DC24}" srcOrd="2" destOrd="0" parTransId="{DD26EBF2-149C-4ECA-842D-09173734E2F2}" sibTransId="{893F8FA9-9DB6-45A8-9A27-B2CB20ED1490}"/>
    <dgm:cxn modelId="{0B25CC81-A757-40CA-9632-F24E47D5672D}" type="presOf" srcId="{8CCF1C8A-B2E9-4A8E-92AE-25166D87DC24}" destId="{70E9AEF9-DD5E-44CD-94E2-17DB21D795F4}" srcOrd="0" destOrd="0" presId="urn:microsoft.com/office/officeart/2005/8/layout/chevron1"/>
    <dgm:cxn modelId="{A0164C91-B0C4-43DE-8140-38FD45FE5ACF}" type="presOf" srcId="{82121BFE-65ED-4EE2-8872-284A9E03DDF8}" destId="{DC21F4C7-E246-4447-9466-AC45DFBC4618}" srcOrd="0" destOrd="0" presId="urn:microsoft.com/office/officeart/2005/8/layout/chevron1"/>
    <dgm:cxn modelId="{50A84AA5-6915-473C-8036-7437C820ABB1}" type="presOf" srcId="{C7AA57C2-02B6-4B12-B402-0056B939313E}" destId="{69013039-5E55-4C59-BD70-F62F6FB9EF9A}" srcOrd="0" destOrd="0" presId="urn:microsoft.com/office/officeart/2005/8/layout/chevron1"/>
    <dgm:cxn modelId="{8EFFF1B1-253C-4A41-8B0F-F76BA6D06038}" srcId="{D38AADBF-A12E-4F94-9B79-2E1D265C046F}" destId="{2E70DF8B-03C2-4F05-A6B3-7DF4B5BB80AC}" srcOrd="1" destOrd="0" parTransId="{33BCE00F-4F6E-48ED-8B4B-E6E74DF23747}" sibTransId="{5484CE21-82A5-49E1-9DEA-1C01A2384E68}"/>
    <dgm:cxn modelId="{F29EE3DF-68A1-4062-8D9B-E5DEAD291E27}" srcId="{D38AADBF-A12E-4F94-9B79-2E1D265C046F}" destId="{C7AA57C2-02B6-4B12-B402-0056B939313E}" srcOrd="3" destOrd="0" parTransId="{D2B0FFA9-6BA3-4264-8C46-BE0D1B8C651B}" sibTransId="{61695E1F-3B43-42EE-A1BD-AF752C9A3471}"/>
    <dgm:cxn modelId="{F855A830-0305-4378-ACCD-A27C0A64E3F6}" type="presParOf" srcId="{1E3CA7A5-48C2-4848-BAF1-22BF1E870A43}" destId="{D5C43B52-6420-47F5-8E2E-E085212829C9}" srcOrd="0" destOrd="0" presId="urn:microsoft.com/office/officeart/2005/8/layout/chevron1"/>
    <dgm:cxn modelId="{1FCAEA4A-A037-4227-A470-E15ABDA163E7}" type="presParOf" srcId="{1E3CA7A5-48C2-4848-BAF1-22BF1E870A43}" destId="{1D6F42B2-80DE-4B90-9C8A-F40E0365844A}" srcOrd="1" destOrd="0" presId="urn:microsoft.com/office/officeart/2005/8/layout/chevron1"/>
    <dgm:cxn modelId="{5D282E9B-0290-4983-A72B-3B406867DF8D}" type="presParOf" srcId="{1E3CA7A5-48C2-4848-BAF1-22BF1E870A43}" destId="{90C9782F-56D0-4A44-BB64-4C9B2FF0F2B3}" srcOrd="2" destOrd="0" presId="urn:microsoft.com/office/officeart/2005/8/layout/chevron1"/>
    <dgm:cxn modelId="{7926FF7B-644E-4116-BF97-451F7653A79D}" type="presParOf" srcId="{1E3CA7A5-48C2-4848-BAF1-22BF1E870A43}" destId="{38D55BC4-5A92-4CE3-BDD2-A8E96543BE07}" srcOrd="3" destOrd="0" presId="urn:microsoft.com/office/officeart/2005/8/layout/chevron1"/>
    <dgm:cxn modelId="{06F7FDF5-275B-43AA-AC68-4D3672C2DD36}" type="presParOf" srcId="{1E3CA7A5-48C2-4848-BAF1-22BF1E870A43}" destId="{70E9AEF9-DD5E-44CD-94E2-17DB21D795F4}" srcOrd="4" destOrd="0" presId="urn:microsoft.com/office/officeart/2005/8/layout/chevron1"/>
    <dgm:cxn modelId="{D44E5DE7-4BBF-4CA1-8318-40A7E08CA042}" type="presParOf" srcId="{1E3CA7A5-48C2-4848-BAF1-22BF1E870A43}" destId="{E134DF38-328B-4C8A-BD19-9E2E04EA0C56}" srcOrd="5" destOrd="0" presId="urn:microsoft.com/office/officeart/2005/8/layout/chevron1"/>
    <dgm:cxn modelId="{C44BB3CF-49A0-463E-BD69-58891450E81B}" type="presParOf" srcId="{1E3CA7A5-48C2-4848-BAF1-22BF1E870A43}" destId="{69013039-5E55-4C59-BD70-F62F6FB9EF9A}" srcOrd="6" destOrd="0" presId="urn:microsoft.com/office/officeart/2005/8/layout/chevron1"/>
    <dgm:cxn modelId="{1503B9F8-84BA-4B9B-8B8E-A4E414B83683}" type="presParOf" srcId="{1E3CA7A5-48C2-4848-BAF1-22BF1E870A43}" destId="{4E3AAB76-F4CE-4FEB-82D6-70B7E814E4B1}" srcOrd="7" destOrd="0" presId="urn:microsoft.com/office/officeart/2005/8/layout/chevron1"/>
    <dgm:cxn modelId="{B8E24E1B-55D9-4D24-82BA-F63FD3141FFE}" type="presParOf" srcId="{1E3CA7A5-48C2-4848-BAF1-22BF1E870A43}" destId="{DC21F4C7-E246-4447-9466-AC45DFBC461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43B52-6420-47F5-8E2E-E085212829C9}">
      <dsp:nvSpPr>
        <dsp:cNvPr id="0" name=""/>
        <dsp:cNvSpPr/>
      </dsp:nvSpPr>
      <dsp:spPr>
        <a:xfrm>
          <a:off x="2917" y="1066133"/>
          <a:ext cx="2596249" cy="1038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cs typeface="Calibri Light"/>
            </a:rPr>
            <a:t>Outcome</a:t>
          </a:r>
        </a:p>
      </dsp:txBody>
      <dsp:txXfrm>
        <a:off x="522167" y="1066133"/>
        <a:ext cx="1557750" cy="1038499"/>
      </dsp:txXfrm>
    </dsp:sp>
    <dsp:sp modelId="{90C9782F-56D0-4A44-BB64-4C9B2FF0F2B3}">
      <dsp:nvSpPr>
        <dsp:cNvPr id="0" name=""/>
        <dsp:cNvSpPr/>
      </dsp:nvSpPr>
      <dsp:spPr>
        <a:xfrm>
          <a:off x="2339541" y="1066133"/>
          <a:ext cx="2596249" cy="1038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cs typeface="Calibri Light"/>
            </a:rPr>
            <a:t>What assessed</a:t>
          </a:r>
        </a:p>
      </dsp:txBody>
      <dsp:txXfrm>
        <a:off x="2858791" y="1066133"/>
        <a:ext cx="1557750" cy="1038499"/>
      </dsp:txXfrm>
    </dsp:sp>
    <dsp:sp modelId="{70E9AEF9-DD5E-44CD-94E2-17DB21D795F4}">
      <dsp:nvSpPr>
        <dsp:cNvPr id="0" name=""/>
        <dsp:cNvSpPr/>
      </dsp:nvSpPr>
      <dsp:spPr>
        <a:xfrm>
          <a:off x="4676166" y="1066133"/>
          <a:ext cx="2596249" cy="1038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cs typeface="Calibri Light"/>
            </a:rPr>
            <a:t>Metric</a:t>
          </a:r>
        </a:p>
      </dsp:txBody>
      <dsp:txXfrm>
        <a:off x="5195416" y="1066133"/>
        <a:ext cx="1557750" cy="1038499"/>
      </dsp:txXfrm>
    </dsp:sp>
    <dsp:sp modelId="{69013039-5E55-4C59-BD70-F62F6FB9EF9A}">
      <dsp:nvSpPr>
        <dsp:cNvPr id="0" name=""/>
        <dsp:cNvSpPr/>
      </dsp:nvSpPr>
      <dsp:spPr>
        <a:xfrm>
          <a:off x="7012790" y="1066133"/>
          <a:ext cx="2596249" cy="1038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cs typeface="Calibri Light"/>
            </a:rPr>
            <a:t>Instrument</a:t>
          </a:r>
        </a:p>
      </dsp:txBody>
      <dsp:txXfrm>
        <a:off x="7532040" y="1066133"/>
        <a:ext cx="1557750" cy="1038499"/>
      </dsp:txXfrm>
    </dsp:sp>
    <dsp:sp modelId="{DC21F4C7-E246-4447-9466-AC45DFBC4618}">
      <dsp:nvSpPr>
        <dsp:cNvPr id="0" name=""/>
        <dsp:cNvSpPr/>
      </dsp:nvSpPr>
      <dsp:spPr>
        <a:xfrm>
          <a:off x="9349415" y="1066133"/>
          <a:ext cx="2596249" cy="10384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cs typeface="Calibri Light"/>
            </a:rPr>
            <a:t>Data type</a:t>
          </a:r>
        </a:p>
      </dsp:txBody>
      <dsp:txXfrm>
        <a:off x="9868665" y="1066133"/>
        <a:ext cx="1557750" cy="1038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A94D50-4E35-4E87-9C35-1F71F063D446}" type="datetimeFigureOut">
              <a:rPr lang="en-US"/>
              <a:t>12/4/2018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EA436D-C08F-4F17-9B78-BF5608E913DB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48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1. Introduce ourselves</a:t>
            </a:r>
          </a:p>
          <a:p>
            <a:r>
              <a:rPr lang="en-US">
                <a:cs typeface="Calibri"/>
              </a:rPr>
              <a:t>2. We are not assessment librarians (don't have any overarching coordination of all data gathering)</a:t>
            </a:r>
          </a:p>
          <a:p>
            <a:r>
              <a:rPr lang="en-US">
                <a:cs typeface="Calibri"/>
              </a:rPr>
              <a:t>3. We hate secret shopper.</a:t>
            </a:r>
          </a:p>
          <a:p>
            <a:r>
              <a:rPr lang="en-US">
                <a:cs typeface="Calibri"/>
              </a:rPr>
              <a:t>4. This is a far larger undertaking than we planned.  This is our process so far.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592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We need to make it sustainable in a few ways: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Look at all data collected against outcomes – what do we need?</a:t>
            </a:r>
            <a:r>
              <a:rPr lang="en-US">
                <a:cs typeface="Calibri"/>
              </a:rPr>
              <a:t>  What are we collecting, why are we collecting it, and what do we expect to gain from it?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Decide which data will give us a good mixed-method measurement for each outcome.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Choose instruments and metrics we want to use to collect that data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Keep the reporting document LIVE – use comments to rework the reporting document for measurable and/or actionable data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Staffing</a:t>
            </a:r>
          </a:p>
          <a:p>
            <a:pPr lvl="1"/>
            <a:r>
              <a:rPr lang="en-US">
                <a:cs typeface="Calibri"/>
              </a:rPr>
              <a:t>Create strategic partnerships to find more shoppers – who would benefit from doing this?.</a:t>
            </a:r>
          </a:p>
          <a:p>
            <a:pPr lvl="1"/>
            <a:r>
              <a:rPr lang="en-US">
                <a:cs typeface="Calibri"/>
              </a:rPr>
              <a:t>Simplify training – how do we streamline training?</a:t>
            </a:r>
          </a:p>
          <a:p>
            <a:pPr lvl="1"/>
            <a:r>
              <a:rPr lang="en-US">
                <a:cs typeface="Calibri"/>
              </a:rPr>
              <a:t>Incentivize good quality responses – how do we get buy-in from shoppers?</a:t>
            </a:r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Simplify staffing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Finding shoppers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Training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Incentivizing good work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lvl="1">
              <a:lnSpc>
                <a:spcPct val="90000"/>
              </a:lnSpc>
              <a:spcBef>
                <a:spcPts val="510"/>
              </a:spcBef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89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only a fraction of what we collect… we collect so much that it doesn’t fit on the screen!</a:t>
            </a:r>
          </a:p>
          <a:p>
            <a:endParaRPr lang="en-US"/>
          </a:p>
          <a:p>
            <a:r>
              <a:rPr lang="en-US"/>
              <a:t>Majority of this is straight numbers, small amounts of qualitative data that highlights the numbers, with no analysis (YET) beyond change/time.  This seems to be typical – use the statistics descriptively, as in “here’s what we are and what we do” but without analysis can’t make evidence-based changes.  </a:t>
            </a:r>
            <a:endParaRPr lang="en-US">
              <a:cs typeface="Calibri"/>
            </a:endParaRPr>
          </a:p>
          <a:p>
            <a:endParaRPr lang="en-US"/>
          </a:p>
          <a:p>
            <a:r>
              <a:rPr lang="en-US"/>
              <a:t>And who has the time for analysis?!?</a:t>
            </a:r>
            <a:r>
              <a:rPr lang="en-US">
                <a:cs typeface="Calibri"/>
              </a:rPr>
              <a:t>  Because the disparate data was not collected with a clear outcome in mind, it does not all function well together to explore or describe an intended outcome.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However, we also collect outcomes-based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38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only a fraction of what we collect… we collect so much that it doesn’t fit on the screen!</a:t>
            </a:r>
          </a:p>
          <a:p>
            <a:endParaRPr lang="en-US"/>
          </a:p>
          <a:p>
            <a:r>
              <a:rPr lang="en-US"/>
              <a:t>Majority of this is straight numbers, small amounts of qualitative data that highlights the numbers, with no analysis (YET) beyond change/time.  This seems to be typical – use the statistics descriptively, as in “here’s what we are and what we do” but without analysis can’t make evidence-based changes.  </a:t>
            </a:r>
            <a:endParaRPr lang="en-US">
              <a:cs typeface="Calibri"/>
            </a:endParaRPr>
          </a:p>
          <a:p>
            <a:endParaRPr lang="en-US"/>
          </a:p>
          <a:p>
            <a:r>
              <a:rPr lang="en-US"/>
              <a:t>And who has the time for analysis?!?</a:t>
            </a:r>
            <a:r>
              <a:rPr lang="en-US">
                <a:cs typeface="Calibri"/>
              </a:rPr>
              <a:t>  Because the disparate data was not collected with a clear outcome in mind, it does not all function well together to explore or describe an intended outcome.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However, we also collect outcomes-based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180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only a fraction of what we collect… we collect so much that it doesn’t fit on the screen!</a:t>
            </a:r>
          </a:p>
          <a:p>
            <a:endParaRPr lang="en-US"/>
          </a:p>
          <a:p>
            <a:r>
              <a:rPr lang="en-US"/>
              <a:t>Majority of this is straight numbers, small amounts of qualitative data that highlights the numbers, with no analysis (YET) beyond change/time.  This seems to be typical – use the statistics descriptively, as in “here’s what we are and what we do” but without analysis can’t make evidence-based changes.  </a:t>
            </a:r>
            <a:endParaRPr lang="en-US">
              <a:cs typeface="Calibri"/>
            </a:endParaRPr>
          </a:p>
          <a:p>
            <a:endParaRPr lang="en-US"/>
          </a:p>
          <a:p>
            <a:r>
              <a:rPr lang="en-US"/>
              <a:t>And who has the time for analysis?!?</a:t>
            </a:r>
            <a:r>
              <a:rPr lang="en-US">
                <a:cs typeface="Calibri"/>
              </a:rPr>
              <a:t>  Because the disparate data was not collected with a clear outcome in mind, it does not all function well together to explore or describe an intended outcome.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However, we also collect outcomes-based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008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have reported outcomes</a:t>
            </a:r>
            <a:r>
              <a:rPr lang="en-US">
                <a:cs typeface="Calibri"/>
              </a:rPr>
              <a:t> to accrediting agencies.  </a:t>
            </a:r>
            <a:endParaRPr lang="en-US"/>
          </a:p>
          <a:p>
            <a:r>
              <a:rPr lang="en-US"/>
              <a:t>Reporting out is quantitative only.  </a:t>
            </a:r>
            <a:endParaRPr lang="en-US">
              <a:cs typeface="Calibri"/>
            </a:endParaRPr>
          </a:p>
          <a:p>
            <a:r>
              <a:rPr lang="en-US"/>
              <a:t>Secret Shopper </a:t>
            </a:r>
            <a:r>
              <a:rPr lang="en-US">
                <a:cs typeface="Calibri"/>
              </a:rPr>
              <a:t>and </a:t>
            </a:r>
            <a:r>
              <a:rPr lang="en-US" err="1">
                <a:cs typeface="Calibri"/>
              </a:rPr>
              <a:t>LibQUAL</a:t>
            </a:r>
            <a:r>
              <a:rPr lang="en-US">
                <a:cs typeface="Calibri"/>
              </a:rPr>
              <a:t>.</a:t>
            </a:r>
          </a:p>
          <a:p>
            <a:r>
              <a:rPr lang="en-US">
                <a:cs typeface="Calibri"/>
              </a:rPr>
              <a:t>Measure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66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have reported outcomes</a:t>
            </a:r>
            <a:r>
              <a:rPr lang="en-US">
                <a:cs typeface="Calibri"/>
              </a:rPr>
              <a:t> to accrediting agencies.  </a:t>
            </a:r>
            <a:endParaRPr lang="en-US"/>
          </a:p>
          <a:p>
            <a:r>
              <a:rPr lang="en-US"/>
              <a:t>Reporting out is quantitative only.  </a:t>
            </a:r>
            <a:endParaRPr lang="en-US">
              <a:cs typeface="Calibri"/>
            </a:endParaRPr>
          </a:p>
          <a:p>
            <a:r>
              <a:rPr lang="en-US"/>
              <a:t>Secret Shopper </a:t>
            </a:r>
            <a:r>
              <a:rPr lang="en-US">
                <a:cs typeface="Calibri"/>
              </a:rPr>
              <a:t>and </a:t>
            </a:r>
            <a:r>
              <a:rPr lang="en-US" err="1">
                <a:cs typeface="Calibri"/>
              </a:rPr>
              <a:t>LibQUAL</a:t>
            </a:r>
            <a:r>
              <a:rPr lang="en-US">
                <a:cs typeface="Calibri"/>
              </a:rPr>
              <a:t>.</a:t>
            </a:r>
          </a:p>
          <a:p>
            <a:r>
              <a:rPr lang="en-US">
                <a:cs typeface="Calibri"/>
              </a:rPr>
              <a:t>Measure over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846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800">
                <a:cs typeface="Calibri"/>
              </a:rPr>
              <a:t>Improvement over time.</a:t>
            </a:r>
          </a:p>
          <a:p>
            <a:pPr lvl="1"/>
            <a:r>
              <a:rPr lang="en-US" sz="2800">
                <a:cs typeface="Calibri"/>
              </a:rPr>
              <a:t>Specific behavior change actions </a:t>
            </a:r>
          </a:p>
          <a:p>
            <a:pPr lvl="2"/>
            <a:r>
              <a:rPr lang="en-US" sz="2400">
                <a:cs typeface="Calibri"/>
              </a:rPr>
              <a:t>As per RUSA guidelines</a:t>
            </a:r>
          </a:p>
          <a:p>
            <a:pPr lvl="2"/>
            <a:r>
              <a:rPr lang="en-US" sz="2400">
                <a:cs typeface="Calibri"/>
              </a:rPr>
              <a:t>As per supervisor desires</a:t>
            </a:r>
          </a:p>
          <a:p>
            <a:pPr lvl="2"/>
            <a:r>
              <a:rPr lang="en-US" sz="2400">
                <a:cs typeface="Calibri"/>
              </a:rPr>
              <a:t>As per </a:t>
            </a:r>
            <a:r>
              <a:rPr lang="en-US" sz="2400">
                <a:highlight>
                  <a:srgbClr val="FFFF00"/>
                </a:highlight>
                <a:cs typeface="Calibri"/>
              </a:rPr>
              <a:t>staff</a:t>
            </a:r>
            <a:r>
              <a:rPr lang="en-US" sz="2400">
                <a:cs typeface="Calibri"/>
              </a:rPr>
              <a:t> desires</a:t>
            </a:r>
            <a:endParaRPr lang="en-US" sz="2800">
              <a:cs typeface="Calibri"/>
            </a:endParaRPr>
          </a:p>
          <a:p>
            <a:pPr lvl="1"/>
            <a:r>
              <a:rPr lang="en-US" sz="2800">
                <a:cs typeface="Calibri"/>
              </a:rPr>
              <a:t>Specific procedure change actions - investigate:</a:t>
            </a:r>
          </a:p>
          <a:p>
            <a:pPr lvl="2"/>
            <a:r>
              <a:rPr lang="en-US" sz="2400">
                <a:cs typeface="Calibri"/>
              </a:rPr>
              <a:t>Appropriate staffing?</a:t>
            </a:r>
          </a:p>
          <a:p>
            <a:pPr lvl="2"/>
            <a:r>
              <a:rPr lang="en-US" sz="2400">
                <a:cs typeface="Calibri"/>
              </a:rPr>
              <a:t>Appropriate journey maps?</a:t>
            </a:r>
          </a:p>
          <a:p>
            <a:pPr lvl="2"/>
            <a:r>
              <a:rPr lang="en-US" sz="2400">
                <a:cs typeface="Calibri"/>
              </a:rPr>
              <a:t>Correct answers?</a:t>
            </a:r>
          </a:p>
          <a:p>
            <a:r>
              <a:rPr lang="en-US"/>
              <a:t>Secret shopper actually does both, which is good.  But no answer accuracy.  Also no longer living (not mining for new data).  Want to keep/expand upon both.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576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Ask for input – from staff, students, etc.</a:t>
            </a:r>
          </a:p>
          <a:p>
            <a:r>
              <a:rPr lang="en-US">
                <a:cs typeface="Calibri"/>
              </a:rPr>
              <a:t>Provide results</a:t>
            </a:r>
          </a:p>
          <a:p>
            <a:r>
              <a:rPr lang="en-US">
                <a:cs typeface="Calibri"/>
              </a:rPr>
              <a:t>Creates buy-in from beginning</a:t>
            </a:r>
          </a:p>
          <a:p>
            <a:r>
              <a:rPr lang="en-US">
                <a:cs typeface="Calibri"/>
              </a:rPr>
              <a:t>Makes results more meaningful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773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(not limited to staff interactions, but to other complex UX processes as well)</a:t>
            </a:r>
          </a:p>
          <a:p>
            <a:endParaRPr lang="en-US"/>
          </a:p>
          <a:p>
            <a:r>
              <a:rPr lang="en-US"/>
              <a:t>Simple, limited list – just to get started – NOT comprehensive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21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DO THIS FOR SERVICE POINT</a:t>
            </a:r>
          </a:p>
          <a:p>
            <a:r>
              <a:rPr lang="en-US">
                <a:cs typeface="Calibri"/>
              </a:rPr>
              <a:t>THEN ANOTHER SLIDE FOR ANOTHER OUTCOME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8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>
                <a:cs typeface="Calibri"/>
              </a:rPr>
              <a:t>Added in 2014 as new way to measure service trends—following reference desk realignment</a:t>
            </a:r>
            <a:endParaRPr lang="en-US"/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one specific outcome.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to supervisors about trends in user perceptions of staff and staff behaviors.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Asked supervisors.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Never asked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Not sure if ever shared with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Resulted in changed trainings &amp; etc.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881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What do we gain?</a:t>
            </a:r>
          </a:p>
          <a:p>
            <a:r>
              <a:rPr lang="en-US">
                <a:cs typeface="Calibri"/>
              </a:rPr>
              <a:t>Observation of potential issues.  Given specific date/time - can see if there</a:t>
            </a:r>
          </a:p>
          <a:p>
            <a:r>
              <a:rPr lang="en-US">
                <a:cs typeface="Calibri"/>
              </a:rPr>
              <a:t>1. explore are trends that are specific to dates/times, and </a:t>
            </a:r>
          </a:p>
          <a:p>
            <a:r>
              <a:rPr lang="en-US">
                <a:cs typeface="Calibri"/>
              </a:rPr>
              <a:t>2. if there are known trends – get data necessary to fix them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18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Char char="•"/>
            </a:pPr>
            <a:r>
              <a:rPr lang="en-US" dirty="0"/>
              <a:t>Systematizing yearly work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en-US" dirty="0"/>
              <a:t>Getting input from staff</a:t>
            </a:r>
            <a:endParaRPr lang="en-US" dirty="0">
              <a:cs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en-US" dirty="0"/>
              <a:t>Creating partnerships with faculty</a:t>
            </a:r>
            <a:endParaRPr lang="en-US" dirty="0">
              <a:cs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en-US" dirty="0"/>
              <a:t>Trainings scheduled before semester begins</a:t>
            </a:r>
            <a:endParaRPr lang="en-US" dirty="0">
              <a:cs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har char="•"/>
            </a:pPr>
            <a:r>
              <a:rPr lang="en-US" dirty="0"/>
              <a:t>Front-end loading work:</a:t>
            </a:r>
            <a:endParaRPr lang="en-US" dirty="0">
              <a:cs typeface="Calibri"/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en-US" dirty="0"/>
              <a:t>Deciding on scenarios and appropriate metrics</a:t>
            </a:r>
            <a:r>
              <a:rPr lang="en-US" dirty="0">
                <a:cs typeface="Calibri"/>
              </a:rPr>
              <a:t> (including mining past reports for better results)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en-US" dirty="0"/>
              <a:t>Creating multiple Secret Shopper reporting documents specialized to each scenario</a:t>
            </a:r>
            <a:endParaRPr lang="en-US" dirty="0">
              <a:cs typeface="Calibri"/>
            </a:endParaRPr>
          </a:p>
          <a:p>
            <a:pPr>
              <a:spcAft>
                <a:spcPts val="1200"/>
              </a:spcAft>
            </a:pPr>
            <a:endParaRPr lang="en-US" sz="4000" dirty="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sz="4000" dirty="0">
                <a:solidFill>
                  <a:srgbClr val="000000"/>
                </a:solidFill>
                <a:cs typeface="Calibri Light"/>
              </a:rPr>
              <a:t>What we want from scaling up:</a:t>
            </a:r>
            <a:endParaRPr lang="en-US" sz="4000" dirty="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sz="4000" dirty="0">
                <a:solidFill>
                  <a:srgbClr val="000000"/>
                </a:solidFill>
                <a:cs typeface="Calibri"/>
              </a:rPr>
              <a:t>Do the majority of the work when we have time</a:t>
            </a:r>
            <a:endParaRPr lang="en-US" sz="4000" dirty="0"/>
          </a:p>
          <a:p>
            <a:pPr>
              <a:spcAft>
                <a:spcPts val="1200"/>
              </a:spcAft>
            </a:pPr>
            <a:r>
              <a:rPr lang="en-US" sz="4000" dirty="0">
                <a:solidFill>
                  <a:srgbClr val="000000"/>
                </a:solidFill>
                <a:cs typeface="Calibri"/>
              </a:rPr>
              <a:t>Remove the responsibility for shoppers from staff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solidFill>
                  <a:srgbClr val="000000"/>
                </a:solidFill>
                <a:cs typeface="Calibri"/>
              </a:rPr>
              <a:t>Better buy-in from staff</a:t>
            </a:r>
          </a:p>
          <a:p>
            <a:pPr>
              <a:spcAft>
                <a:spcPts val="1200"/>
              </a:spcAft>
            </a:pPr>
            <a:r>
              <a:rPr lang="en-US" sz="4000" dirty="0">
                <a:solidFill>
                  <a:srgbClr val="000000"/>
                </a:solidFill>
                <a:cs typeface="Calibri"/>
              </a:rPr>
              <a:t>Higher quality responses with simpler analysis</a:t>
            </a:r>
          </a:p>
          <a:p>
            <a:endParaRPr lang="en-US" sz="370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373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700">
                <a:cs typeface="Calibri"/>
              </a:rPr>
              <a:t>Data analysis (image)  CHOOSE 1</a:t>
            </a:r>
            <a:endParaRPr lang="en-US" sz="3700"/>
          </a:p>
          <a:p>
            <a:pPr lvl="1"/>
            <a:r>
              <a:rPr lang="en-US" sz="3300">
                <a:cs typeface="Calibri"/>
              </a:rPr>
              <a:t>What's missing?  Is other data being collected that's not in the picture?  (ASK around!  </a:t>
            </a:r>
            <a:r>
              <a:rPr lang="en-US" sz="3300" err="1">
                <a:cs typeface="Calibri"/>
              </a:rPr>
              <a:t>YouStar</a:t>
            </a:r>
            <a:r>
              <a:rPr lang="en-US" sz="3300">
                <a:cs typeface="Calibri"/>
              </a:rPr>
              <a:t>, etc.)</a:t>
            </a:r>
          </a:p>
          <a:p>
            <a:pPr lvl="1"/>
            <a:r>
              <a:rPr lang="en-US" sz="3300">
                <a:cs typeface="Calibri"/>
              </a:rPr>
              <a:t>Does any approach the outcomes?  Yes, but not mixed methods approach.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042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700">
                <a:cs typeface="Calibri"/>
              </a:rPr>
              <a:t>Data analysis (image)  CHOOSE 1</a:t>
            </a:r>
            <a:endParaRPr lang="en-US" sz="3700"/>
          </a:p>
          <a:p>
            <a:pPr lvl="1"/>
            <a:r>
              <a:rPr lang="en-US" sz="3300">
                <a:cs typeface="Calibri"/>
              </a:rPr>
              <a:t>What's missing?  Is other data being collected that's not in the picture?  (ASK around!  </a:t>
            </a:r>
            <a:r>
              <a:rPr lang="en-US" sz="3300" err="1">
                <a:cs typeface="Calibri"/>
              </a:rPr>
              <a:t>YouStar</a:t>
            </a:r>
            <a:r>
              <a:rPr lang="en-US" sz="3300">
                <a:cs typeface="Calibri"/>
              </a:rPr>
              <a:t>, etc.)</a:t>
            </a:r>
          </a:p>
          <a:p>
            <a:pPr lvl="1"/>
            <a:r>
              <a:rPr lang="en-US" sz="3300">
                <a:cs typeface="Calibri"/>
              </a:rPr>
              <a:t>Does any approach the outcomes?  Yes, but not mixed methods approach.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7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>
                <a:cs typeface="Calibri"/>
              </a:rPr>
              <a:t>Added in 2014 as new way to measure service trends—following reference desk realignment</a:t>
            </a:r>
            <a:endParaRPr lang="en-US"/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one specific outcome.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to supervisors about trends in user perceptions of staff and staff behaviors.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Asked supervisors.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Never asked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Not sure if ever shared with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Resulted in changed trainings &amp; etc.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64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>
                <a:cs typeface="Calibri"/>
              </a:rPr>
              <a:t>Added in 2014 as new way to measure service trends—following reference desk realignment</a:t>
            </a:r>
            <a:endParaRPr lang="en-US"/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one specific outcome.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Created to be used to report to supervisors about trends in user perceptions of staff and staff behaviors.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Asked supervisors.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Never asked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Not sure if ever shared with staff.</a:t>
            </a: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Resulted in changed trainings &amp; etc.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84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We use the data to create staff improvement programs and reporting out to accrediting agencies.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Will other data work?  NO.  :(</a:t>
            </a: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Other data: nothing that replaces it (show table)</a:t>
            </a:r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Reliance on data: used for reporting outcomes (we can show this table!)</a:t>
            </a:r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Type of data: nothing else like it, particularly if working towards mixed-methods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38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>
                <a:cs typeface="Calibri"/>
              </a:rPr>
              <a:t>Secret Shopper is unique in that it:</a:t>
            </a: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Shows staff behaviors </a:t>
            </a:r>
          </a:p>
          <a:p>
            <a:pPr marL="698830" lvl="1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Describes the user experience – particularly</a:t>
            </a:r>
            <a:r>
              <a:rPr lang="en-US">
                <a:cs typeface="Calibri"/>
              </a:rPr>
              <a:t> complex transactions </a:t>
            </a:r>
          </a:p>
          <a:p>
            <a:pPr marL="698830" lvl="1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Can give data as to answer accuracy</a:t>
            </a:r>
            <a:endParaRPr lang="en-US">
              <a:cs typeface="Calibri"/>
            </a:endParaRPr>
          </a:p>
          <a:p>
            <a:pPr lvl="1">
              <a:lnSpc>
                <a:spcPct val="90000"/>
              </a:lnSpc>
              <a:spcBef>
                <a:spcPts val="1019"/>
              </a:spcBef>
            </a:pPr>
            <a:endParaRPr lang="en-US">
              <a:cs typeface="Calibri"/>
            </a:endParaRPr>
          </a:p>
          <a:p>
            <a:pPr marL="232943" indent="-232943">
              <a:lnSpc>
                <a:spcPct val="90000"/>
              </a:lnSpc>
              <a:spcBef>
                <a:spcPts val="1019"/>
              </a:spcBef>
              <a:buChar char="•"/>
            </a:pPr>
            <a:r>
              <a:rPr lang="en-US"/>
              <a:t>We need to make it sustainable in a few ways:</a:t>
            </a:r>
            <a:endParaRPr lang="en-US">
              <a:cs typeface="Calibri"/>
            </a:endParaRPr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Look at all data collected against outcomes – what do we need?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Decide which data will give us a good mixed-method measurement for each outcome.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Choose instruments and metrics we want to use to collect that data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Rework the reporting document for measurable and/or actionable data</a:t>
            </a:r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Simplify staffing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Finding shoppers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Training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r>
              <a:rPr lang="en-US"/>
              <a:t>Incentivizing good work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lvl="1">
              <a:lnSpc>
                <a:spcPct val="90000"/>
              </a:lnSpc>
              <a:spcBef>
                <a:spcPts val="510"/>
              </a:spcBef>
            </a:pPr>
            <a:r>
              <a:rPr lang="en-US"/>
              <a:t>DO THIS THROUGH ECONOMIES OF SCALE</a:t>
            </a:r>
          </a:p>
          <a:p>
            <a:pPr marL="1164717" lvl="2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pPr marL="698830" lvl="1" indent="-232943">
              <a:lnSpc>
                <a:spcPct val="90000"/>
              </a:lnSpc>
              <a:spcBef>
                <a:spcPts val="510"/>
              </a:spcBef>
              <a:buChar char="•"/>
            </a:pPr>
            <a:endParaRPr lang="en-US"/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1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410" indent="-232410">
              <a:lnSpc>
                <a:spcPct val="90000"/>
              </a:lnSpc>
              <a:spcBef>
                <a:spcPts val="1019"/>
              </a:spcBef>
              <a:buChar char="•"/>
            </a:pPr>
            <a:endParaRPr lang="en-US">
              <a:cs typeface="Calibri"/>
            </a:endParaRPr>
          </a:p>
          <a:p>
            <a:pPr lvl="1">
              <a:lnSpc>
                <a:spcPct val="90000"/>
              </a:lnSpc>
              <a:spcBef>
                <a:spcPts val="509"/>
              </a:spcBef>
              <a:buChar char="•"/>
            </a:pPr>
            <a:r>
              <a:rPr lang="en-US"/>
              <a:t>Counter-intuitively, DO THIS THROUGH ECONOMIES OF SCALE</a:t>
            </a:r>
            <a:endParaRPr lang="en-US">
              <a:cs typeface="Calibri"/>
            </a:endParaRPr>
          </a:p>
          <a:p>
            <a:pPr marL="628650" indent="-171450">
              <a:lnSpc>
                <a:spcPct val="90000"/>
              </a:lnSpc>
              <a:spcBef>
                <a:spcPts val="509"/>
              </a:spcBef>
              <a:buChar char="•"/>
            </a:pPr>
            <a:r>
              <a:rPr lang="en-US"/>
              <a:t>Economies of scale gives us more data, more shoppers, more valid responses.</a:t>
            </a:r>
            <a:endParaRPr lang="en-US">
              <a:cs typeface="Calibri"/>
            </a:endParaRPr>
          </a:p>
          <a:p>
            <a:pPr lvl="1">
              <a:spcBef>
                <a:spcPts val="509"/>
              </a:spcBef>
              <a:buChar char="○"/>
            </a:pPr>
            <a:r>
              <a:rPr lang="en-US"/>
              <a:t>Data: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Collect data on more types of interactions.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Collect targeted data to fill in blanks.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Collect more responses for more valid results…also creating a bank of data for future mining.</a:t>
            </a:r>
            <a:endParaRPr lang="en-US">
              <a:cs typeface="Calibri"/>
            </a:endParaRPr>
          </a:p>
          <a:p>
            <a:pPr lvl="1">
              <a:spcBef>
                <a:spcPts val="509"/>
              </a:spcBef>
              <a:buChar char="○"/>
            </a:pPr>
            <a:r>
              <a:rPr lang="en-US"/>
              <a:t>Staffing: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Get more (and higher quality) shoppers. 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Simplify training.</a:t>
            </a:r>
            <a:endParaRPr lang="en-US">
              <a:cs typeface="Calibri"/>
            </a:endParaRPr>
          </a:p>
          <a:p>
            <a:pPr lvl="2">
              <a:spcBef>
                <a:spcPts val="509"/>
              </a:spcBef>
              <a:buChar char="▪"/>
            </a:pPr>
            <a:r>
              <a:rPr lang="en-US"/>
              <a:t>Incentivize good quality responses.</a:t>
            </a:r>
            <a:endParaRPr lang="en-US">
              <a:cs typeface="Calibri"/>
            </a:endParaRPr>
          </a:p>
          <a:p>
            <a:pPr lvl="1">
              <a:lnSpc>
                <a:spcPct val="90000"/>
              </a:lnSpc>
              <a:spcBef>
                <a:spcPts val="509"/>
              </a:spcBef>
              <a:buChar char="•"/>
            </a:pPr>
            <a:endParaRPr lang="en-US">
              <a:cs typeface="Calibri"/>
            </a:endParaRPr>
          </a:p>
          <a:p>
            <a:pPr marL="1164590" lvl="2" indent="-232410">
              <a:lnSpc>
                <a:spcPct val="90000"/>
              </a:lnSpc>
              <a:spcBef>
                <a:spcPts val="509"/>
              </a:spcBef>
              <a:buChar char="•"/>
            </a:pPr>
            <a:endParaRPr lang="en-US"/>
          </a:p>
          <a:p>
            <a:pPr marL="232410" indent="-232410">
              <a:lnSpc>
                <a:spcPct val="90000"/>
              </a:lnSpc>
              <a:spcBef>
                <a:spcPts val="1019"/>
              </a:spcBef>
              <a:buChar char="•"/>
            </a:pP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63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27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EA436D-C08F-4F17-9B78-BF5608E913DB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94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D68F1-CA4D-40DC-A003-2AB32DCE2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E0C01-22DF-46A7-B26D-1756A71E2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0D471-097D-47E2-9793-E8496DD7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7F802-444B-42C3-8F1A-9D342E83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8F4DA-C890-4F0C-AD3E-F5A1CB19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A130E-2F52-4B23-BC5F-77B38A302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4274F7-849D-4033-8C27-8596563ED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AAB09-A9FA-4978-B181-F76B2A82C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0248D-C1E2-4DAE-AF1B-02A3059D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D8253-4E71-40E5-B4CD-6D50446D2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4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475731-1B7B-4172-BB19-9B2302CA3B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E7EE1-89CD-42E9-A407-9FF0277A1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0B59D-D6FA-4B44-99FA-29347F16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AC55D-BC8F-4A8C-96B6-05B75CE9B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66AA9-61B9-4D49-AEB0-A056F24AA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9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FFC95-F848-40E1-880F-F9CEE5464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73FC4-F21E-4741-946E-054E5C235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DDFC1-EF33-4BFC-9C7D-A9FDC61F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BF0EE-C7BE-4BD6-BC87-9232F1D9C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D02F2-6657-4148-B47A-0EFC8860A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5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8459-6D5C-4DB8-BFC6-151BD020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D46AC-34B7-4BA3-AE84-50A69EE25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F8651-BB7D-4795-9C4D-6A5A8B785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0AD04-5519-4CB0-B525-53D3FD78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5F58B-49A2-4FAC-9580-A2F294F54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8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33120-1CB2-4589-A824-B5ABF2EC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74CFE-FEFE-4F8D-9D87-541EBEA32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B31E4-017A-4346-BC23-29BC008F6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BDE9B-AC0E-452F-A080-5CBC721F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A31F2-5BD3-47D0-8F25-3314C1BA3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BD854-6F70-433C-904E-BEFE53A1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1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D27F-907A-4EFE-B8B6-4E829C586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7C05A-477C-465E-A082-EC52A9869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9C1CA-6A6B-460C-9B8A-6FCDAFC0B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DB57FA-83A8-4BA6-AC0A-D230056374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A9F7D-91DA-48C7-A13B-131E68805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8A040A-AC74-4BB6-9DA8-3E909692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460F0-5546-459C-93C1-CF529AD20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3FD988-02B7-488D-8E0C-17DC7900C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5DF16-CE6C-4D8C-89D9-8327512C8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A2D1AB-1838-4DB2-8694-B22D8872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9AF69-9A29-4F67-B505-BCB2F96F4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49ED6C-3A0E-4453-8A35-9216339E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8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851C58-87E5-463D-94F1-62D8BF711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667F17-48B3-49B2-A65F-B45A50351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3ACC2-7B78-4FAA-BA82-DB05AD32E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8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38297-05AA-499D-818A-529410F5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EECC7-D519-4FAF-B9A8-9D108FFC6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A7EA71-C36C-41B4-AC25-1E996C793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455F4-66D9-4601-AE1A-6B1B4BBF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70510-33B0-4CEB-845A-DE3F3D21C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C5541-A72D-44DB-A8EA-194FDB837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0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ED84F-061C-43B5-AB5B-59C8F218B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1FA05-9B33-4FF8-A845-90369DBE4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7E1CC0-EB1D-4016-A405-4A5763127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60947-0C71-430F-A4DF-B48ADCB2D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F30DE-C54A-404F-A2A7-FCDAE142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53500-FD15-424C-AA4F-8F44E9B7D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4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56989E-70EE-469B-8F95-993FE3006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20DFA-7EE0-41EF-BBA3-B7C43DBD2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9E9E8-C1F6-405F-9E41-8749E2F0A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18D16-D6DA-4FD4-9B69-3F0D3578ABC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46BAC-28EC-414B-969B-2CE790B47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2B290-DA61-4178-85AA-B79056B18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F824D-BA8F-4B42-8504-79272897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mailto:Jlm336@txstate.edu" TargetMode="External"/><Relationship Id="rId4" Type="http://schemas.openxmlformats.org/officeDocument/2006/relationships/hyperlink" Target="mailto:Squirrel@txstate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0C2D3A-6692-4DB7-A6B0-9A89C168B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155" y="1738979"/>
            <a:ext cx="5409845" cy="1297115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000">
                <a:solidFill>
                  <a:srgbClr val="000000"/>
                </a:solidFill>
              </a:rPr>
              <a:t>Shopping for Sustainability: </a:t>
            </a:r>
            <a:br>
              <a:rPr lang="en-US" sz="4000">
                <a:solidFill>
                  <a:srgbClr val="000000"/>
                </a:solidFill>
                <a:cs typeface="Calibri Light"/>
              </a:rPr>
            </a:br>
            <a:r>
              <a:rPr lang="en-US" sz="4000">
                <a:solidFill>
                  <a:srgbClr val="000000"/>
                </a:solidFill>
              </a:rPr>
              <a:t>Re-Envisioning the Secret Shopper Assessment </a:t>
            </a:r>
            <a:endParaRPr lang="en-US" sz="4000">
              <a:solidFill>
                <a:srgbClr val="000000"/>
              </a:solidFill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E04942-702E-42AA-9E71-35EAA31BEE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9465" y="3526507"/>
            <a:ext cx="5702728" cy="1147489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n-US">
                <a:solidFill>
                  <a:srgbClr val="000000"/>
                </a:solidFill>
              </a:rPr>
              <a:t>Tricia Boucher, User Experience Librarian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algn="l"/>
            <a:r>
              <a:rPr lang="en-US">
                <a:solidFill>
                  <a:srgbClr val="000000"/>
                </a:solidFill>
              </a:rPr>
              <a:t>Jessica McClean, Subject Librarian</a:t>
            </a: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15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82E921-E812-4EB4-9B21-A0C5D25AC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47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6216225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2. Scaling up: Analyze data against outcomes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33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731244"/>
            <a:ext cx="4977578" cy="33297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Run a data scan</a:t>
            </a: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Run an outcomes scan</a:t>
            </a: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Check data against outcomes for gaps </a:t>
            </a: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 lvl="2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 lvl="2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6EDAD6-2877-4007-A535-B455401BE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3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D2AA9EB-ACE2-48F8-8185-792EE9413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72000"/>
                </a:schemeClr>
              </a:gs>
              <a:gs pos="25000">
                <a:schemeClr val="accent1">
                  <a:alpha val="55000"/>
                </a:schemeClr>
              </a:gs>
              <a:gs pos="94000">
                <a:schemeClr val="bg2">
                  <a:lumMod val="75000"/>
                  <a:alpha val="90000"/>
                </a:schemeClr>
              </a:gs>
              <a:gs pos="100000">
                <a:schemeClr val="bg2">
                  <a:lumMod val="75000"/>
                  <a:alpha val="90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9D7A164-22E7-4B37-B0E3-935FC9C31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8850" y="1002840"/>
            <a:ext cx="4333814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Data Scan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43" name="Freeform 67">
            <a:extLst>
              <a:ext uri="{FF2B5EF4-FFF2-40B4-BE49-F238E27FC236}">
                <a16:creationId xmlns:a16="http://schemas.microsoft.com/office/drawing/2014/main" id="{730F02D6-D4A4-42E5-A722-43B088C73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207136"/>
            <a:ext cx="3177287" cy="2650864"/>
          </a:xfrm>
          <a:custGeom>
            <a:avLst/>
            <a:gdLst>
              <a:gd name="connsiteX0" fmla="*/ 1465277 w 3242130"/>
              <a:gd name="connsiteY0" fmla="*/ 0 h 2704964"/>
              <a:gd name="connsiteX1" fmla="*/ 3242130 w 3242130"/>
              <a:gd name="connsiteY1" fmla="*/ 1776853 h 2704964"/>
              <a:gd name="connsiteX2" fmla="*/ 3027674 w 3242130"/>
              <a:gd name="connsiteY2" fmla="*/ 2623807 h 2704964"/>
              <a:gd name="connsiteX3" fmla="*/ 2978369 w 3242130"/>
              <a:gd name="connsiteY3" fmla="*/ 2704964 h 2704964"/>
              <a:gd name="connsiteX4" fmla="*/ 0 w 3242130"/>
              <a:gd name="connsiteY4" fmla="*/ 2704964 h 2704964"/>
              <a:gd name="connsiteX5" fmla="*/ 0 w 3242130"/>
              <a:gd name="connsiteY5" fmla="*/ 772542 h 2704964"/>
              <a:gd name="connsiteX6" fmla="*/ 94171 w 3242130"/>
              <a:gd name="connsiteY6" fmla="*/ 646610 h 2704964"/>
              <a:gd name="connsiteX7" fmla="*/ 1465277 w 3242130"/>
              <a:gd name="connsiteY7" fmla="*/ 0 h 270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42130" h="2704964">
                <a:moveTo>
                  <a:pt x="1465277" y="0"/>
                </a:moveTo>
                <a:cubicBezTo>
                  <a:pt x="2446606" y="0"/>
                  <a:pt x="3242130" y="795524"/>
                  <a:pt x="3242130" y="1776853"/>
                </a:cubicBezTo>
                <a:cubicBezTo>
                  <a:pt x="3242130" y="2083519"/>
                  <a:pt x="3164442" y="2372039"/>
                  <a:pt x="3027674" y="2623807"/>
                </a:cubicBezTo>
                <a:lnTo>
                  <a:pt x="2978369" y="2704964"/>
                </a:lnTo>
                <a:lnTo>
                  <a:pt x="0" y="2704964"/>
                </a:lnTo>
                <a:lnTo>
                  <a:pt x="0" y="772542"/>
                </a:lnTo>
                <a:lnTo>
                  <a:pt x="94171" y="646610"/>
                </a:lnTo>
                <a:cubicBezTo>
                  <a:pt x="420072" y="251709"/>
                  <a:pt x="913280" y="0"/>
                  <a:pt x="1465277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2C965BE-B8BF-4344-8E81-62E0BFE4CB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69751" y="2897495"/>
            <a:ext cx="2788232" cy="2788232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65">
            <a:extLst>
              <a:ext uri="{FF2B5EF4-FFF2-40B4-BE49-F238E27FC236}">
                <a16:creationId xmlns:a16="http://schemas.microsoft.com/office/drawing/2014/main" id="{122DB9C1-63F1-47FD-BE8D-08903F853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090921" cy="3465906"/>
          </a:xfrm>
          <a:custGeom>
            <a:avLst/>
            <a:gdLst>
              <a:gd name="connsiteX0" fmla="*/ 0 w 4090921"/>
              <a:gd name="connsiteY0" fmla="*/ 0 h 3465906"/>
              <a:gd name="connsiteX1" fmla="*/ 3746474 w 4090921"/>
              <a:gd name="connsiteY1" fmla="*/ 0 h 3465906"/>
              <a:gd name="connsiteX2" fmla="*/ 3817144 w 4090921"/>
              <a:gd name="connsiteY2" fmla="*/ 116327 h 3465906"/>
              <a:gd name="connsiteX3" fmla="*/ 4090921 w 4090921"/>
              <a:gd name="connsiteY3" fmla="*/ 1197557 h 3465906"/>
              <a:gd name="connsiteX4" fmla="*/ 1822572 w 4090921"/>
              <a:gd name="connsiteY4" fmla="*/ 3465906 h 3465906"/>
              <a:gd name="connsiteX5" fmla="*/ 72204 w 4090921"/>
              <a:gd name="connsiteY5" fmla="*/ 2640438 h 3465906"/>
              <a:gd name="connsiteX6" fmla="*/ 0 w 4090921"/>
              <a:gd name="connsiteY6" fmla="*/ 2543882 h 346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0921" h="3465906">
                <a:moveTo>
                  <a:pt x="0" y="0"/>
                </a:moveTo>
                <a:lnTo>
                  <a:pt x="3746474" y="0"/>
                </a:lnTo>
                <a:lnTo>
                  <a:pt x="3817144" y="116327"/>
                </a:lnTo>
                <a:cubicBezTo>
                  <a:pt x="3991744" y="437737"/>
                  <a:pt x="4090921" y="806065"/>
                  <a:pt x="4090921" y="1197557"/>
                </a:cubicBezTo>
                <a:cubicBezTo>
                  <a:pt x="4090921" y="2450332"/>
                  <a:pt x="3075348" y="3465906"/>
                  <a:pt x="1822572" y="3465906"/>
                </a:cubicBezTo>
                <a:cubicBezTo>
                  <a:pt x="1117886" y="3465906"/>
                  <a:pt x="488252" y="3144572"/>
                  <a:pt x="72204" y="2640438"/>
                </a:cubicBezTo>
                <a:lnTo>
                  <a:pt x="0" y="2543882"/>
                </a:ln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5267" y="2808546"/>
            <a:ext cx="4323823" cy="321488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Annual </a:t>
            </a:r>
            <a:r>
              <a:rPr lang="en-US">
                <a:cs typeface="Calibri"/>
              </a:rPr>
              <a:t>Report data</a:t>
            </a:r>
            <a:endParaRPr lang="en-US"/>
          </a:p>
          <a:p>
            <a:pPr>
              <a:spcAft>
                <a:spcPts val="1200"/>
              </a:spcAft>
            </a:pPr>
            <a:r>
              <a:rPr lang="en-US">
                <a:cs typeface="Calibri"/>
              </a:rPr>
              <a:t>Outcomes-based data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9546AB-6F4D-4ACD-A9BA-59CD018CE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08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0F6CDC51-8D27-4BF4-AB33-7D5905E8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24FB90F3-DFB9-42D4-B851-120249962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145024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Outcomes Scan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54" name="Freeform 60">
            <a:extLst>
              <a:ext uri="{FF2B5EF4-FFF2-40B4-BE49-F238E27FC236}">
                <a16:creationId xmlns:a16="http://schemas.microsoft.com/office/drawing/2014/main" id="{DF4CE22F-8463-44F2-BE50-65D9B503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8720" y="0"/>
            <a:ext cx="3762182" cy="2258435"/>
          </a:xfrm>
          <a:custGeom>
            <a:avLst/>
            <a:gdLst>
              <a:gd name="connsiteX0" fmla="*/ 39946 w 3960192"/>
              <a:gd name="connsiteY0" fmla="*/ 0 h 2377300"/>
              <a:gd name="connsiteX1" fmla="*/ 3920247 w 3960192"/>
              <a:gd name="connsiteY1" fmla="*/ 0 h 2377300"/>
              <a:gd name="connsiteX2" fmla="*/ 3949969 w 3960192"/>
              <a:gd name="connsiteY2" fmla="*/ 194751 h 2377300"/>
              <a:gd name="connsiteX3" fmla="*/ 3960192 w 3960192"/>
              <a:gd name="connsiteY3" fmla="*/ 397204 h 2377300"/>
              <a:gd name="connsiteX4" fmla="*/ 1980096 w 3960192"/>
              <a:gd name="connsiteY4" fmla="*/ 2377300 h 2377300"/>
              <a:gd name="connsiteX5" fmla="*/ 0 w 3960192"/>
              <a:gd name="connsiteY5" fmla="*/ 397204 h 2377300"/>
              <a:gd name="connsiteX6" fmla="*/ 10224 w 3960192"/>
              <a:gd name="connsiteY6" fmla="*/ 194751 h 237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377300">
                <a:moveTo>
                  <a:pt x="39946" y="0"/>
                </a:moveTo>
                <a:lnTo>
                  <a:pt x="3920247" y="0"/>
                </a:lnTo>
                <a:lnTo>
                  <a:pt x="3949969" y="194751"/>
                </a:lnTo>
                <a:cubicBezTo>
                  <a:pt x="3956729" y="261316"/>
                  <a:pt x="3960192" y="328856"/>
                  <a:pt x="3960192" y="397204"/>
                </a:cubicBezTo>
                <a:cubicBezTo>
                  <a:pt x="3960192" y="1490781"/>
                  <a:pt x="3073673" y="2377300"/>
                  <a:pt x="1980096" y="2377300"/>
                </a:cubicBezTo>
                <a:cubicBezTo>
                  <a:pt x="886519" y="2377300"/>
                  <a:pt x="0" y="1490781"/>
                  <a:pt x="0" y="397204"/>
                </a:cubicBezTo>
                <a:cubicBezTo>
                  <a:pt x="0" y="328856"/>
                  <a:pt x="3463" y="261316"/>
                  <a:pt x="10224" y="194751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5145024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Reported outcomes</a:t>
            </a:r>
            <a:endParaRPr lang="en-US"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Targeted outcomes</a:t>
            </a:r>
          </a:p>
          <a:p>
            <a:pPr marL="0" indent="0"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56" name="Freeform 67">
            <a:extLst>
              <a:ext uri="{FF2B5EF4-FFF2-40B4-BE49-F238E27FC236}">
                <a16:creationId xmlns:a16="http://schemas.microsoft.com/office/drawing/2014/main" id="{3FA1383B-2709-4E36-8FF8-7A737213B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7503" y="3006774"/>
            <a:ext cx="4734497" cy="3851226"/>
          </a:xfrm>
          <a:custGeom>
            <a:avLst/>
            <a:gdLst>
              <a:gd name="connsiteX0" fmla="*/ 2718646 w 4647408"/>
              <a:gd name="connsiteY0" fmla="*/ 0 h 3780384"/>
              <a:gd name="connsiteX1" fmla="*/ 4641019 w 4647408"/>
              <a:gd name="connsiteY1" fmla="*/ 796273 h 3780384"/>
              <a:gd name="connsiteX2" fmla="*/ 4647408 w 4647408"/>
              <a:gd name="connsiteY2" fmla="*/ 803303 h 3780384"/>
              <a:gd name="connsiteX3" fmla="*/ 4647408 w 4647408"/>
              <a:gd name="connsiteY3" fmla="*/ 3780384 h 3780384"/>
              <a:gd name="connsiteX4" fmla="*/ 215340 w 4647408"/>
              <a:gd name="connsiteY4" fmla="*/ 3780384 h 3780384"/>
              <a:gd name="connsiteX5" fmla="*/ 213645 w 4647408"/>
              <a:gd name="connsiteY5" fmla="*/ 3776866 h 3780384"/>
              <a:gd name="connsiteX6" fmla="*/ 0 w 4647408"/>
              <a:gd name="connsiteY6" fmla="*/ 2718646 h 3780384"/>
              <a:gd name="connsiteX7" fmla="*/ 2718646 w 4647408"/>
              <a:gd name="connsiteY7" fmla="*/ 0 h 378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47408" h="3780384">
                <a:moveTo>
                  <a:pt x="2718646" y="0"/>
                </a:moveTo>
                <a:cubicBezTo>
                  <a:pt x="3469379" y="0"/>
                  <a:pt x="4149041" y="304295"/>
                  <a:pt x="4641019" y="796273"/>
                </a:cubicBezTo>
                <a:lnTo>
                  <a:pt x="4647408" y="803303"/>
                </a:lnTo>
                <a:lnTo>
                  <a:pt x="4647408" y="3780384"/>
                </a:lnTo>
                <a:lnTo>
                  <a:pt x="215340" y="3780384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E69B01-0FCA-4148-AECD-D4AB5EF1E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06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799A8B4F-0FED-46C0-9186-5A8E116D8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DA6861EE-7660-46C9-80BD-173B8F745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65" y="802955"/>
            <a:ext cx="6318649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Checking data against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07" y="2945556"/>
            <a:ext cx="4650524" cy="311541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Choose what we want to know</a:t>
            </a:r>
            <a:endParaRPr lang="en-US"/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Decide best metrics for discovery</a:t>
            </a:r>
          </a:p>
          <a:p>
            <a:pPr marL="0" indent="0">
              <a:spcAft>
                <a:spcPts val="1200"/>
              </a:spcAft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8A69B74-22E3-47CC-823F-18BE7930C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636" y="2960687"/>
            <a:ext cx="2668748" cy="2668748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71">
            <a:extLst>
              <a:ext uri="{FF2B5EF4-FFF2-40B4-BE49-F238E27FC236}">
                <a16:creationId xmlns:a16="http://schemas.microsoft.com/office/drawing/2014/main" id="{1778637B-5DB8-4A75-B2E6-FC2B1BB9A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014" y="2"/>
            <a:ext cx="4034987" cy="3428147"/>
          </a:xfrm>
          <a:custGeom>
            <a:avLst/>
            <a:gdLst>
              <a:gd name="connsiteX0" fmla="*/ 350825 w 4034987"/>
              <a:gd name="connsiteY0" fmla="*/ 0 h 3428147"/>
              <a:gd name="connsiteX1" fmla="*/ 4034987 w 4034987"/>
              <a:gd name="connsiteY1" fmla="*/ 0 h 3428147"/>
              <a:gd name="connsiteX2" fmla="*/ 4034987 w 4034987"/>
              <a:gd name="connsiteY2" fmla="*/ 2505205 h 3428147"/>
              <a:gd name="connsiteX3" fmla="*/ 3951822 w 4034987"/>
              <a:gd name="connsiteY3" fmla="*/ 2616420 h 3428147"/>
              <a:gd name="connsiteX4" fmla="*/ 2230590 w 4034987"/>
              <a:gd name="connsiteY4" fmla="*/ 3428147 h 3428147"/>
              <a:gd name="connsiteX5" fmla="*/ 0 w 4034987"/>
              <a:gd name="connsiteY5" fmla="*/ 1197557 h 3428147"/>
              <a:gd name="connsiteX6" fmla="*/ 269220 w 4034987"/>
              <a:gd name="connsiteY6" fmla="*/ 134326 h 342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34987" h="3428147">
                <a:moveTo>
                  <a:pt x="350825" y="0"/>
                </a:moveTo>
                <a:lnTo>
                  <a:pt x="4034987" y="0"/>
                </a:lnTo>
                <a:lnTo>
                  <a:pt x="4034987" y="2505205"/>
                </a:lnTo>
                <a:lnTo>
                  <a:pt x="3951822" y="2616420"/>
                </a:lnTo>
                <a:cubicBezTo>
                  <a:pt x="3542699" y="3112162"/>
                  <a:pt x="2923546" y="3428147"/>
                  <a:pt x="2230590" y="3428147"/>
                </a:cubicBezTo>
                <a:cubicBezTo>
                  <a:pt x="998669" y="3428147"/>
                  <a:pt x="0" y="2429478"/>
                  <a:pt x="0" y="1197557"/>
                </a:cubicBezTo>
                <a:cubicBezTo>
                  <a:pt x="0" y="812582"/>
                  <a:pt x="97526" y="450385"/>
                  <a:pt x="269220" y="134326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 75">
            <a:extLst>
              <a:ext uri="{FF2B5EF4-FFF2-40B4-BE49-F238E27FC236}">
                <a16:creationId xmlns:a16="http://schemas.microsoft.com/office/drawing/2014/main" id="{0035A30C-45F3-4EFB-B2E8-6E2A11843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59131" y="4258570"/>
            <a:ext cx="3132869" cy="2599430"/>
          </a:xfrm>
          <a:custGeom>
            <a:avLst/>
            <a:gdLst>
              <a:gd name="connsiteX0" fmla="*/ 1612418 w 3061881"/>
              <a:gd name="connsiteY0" fmla="*/ 0 h 2540529"/>
              <a:gd name="connsiteX1" fmla="*/ 3030226 w 3061881"/>
              <a:gd name="connsiteY1" fmla="*/ 843844 h 2540529"/>
              <a:gd name="connsiteX2" fmla="*/ 3061881 w 3061881"/>
              <a:gd name="connsiteY2" fmla="*/ 909556 h 2540529"/>
              <a:gd name="connsiteX3" fmla="*/ 3061881 w 3061881"/>
              <a:gd name="connsiteY3" fmla="*/ 2315281 h 2540529"/>
              <a:gd name="connsiteX4" fmla="*/ 3030226 w 3061881"/>
              <a:gd name="connsiteY4" fmla="*/ 2380992 h 2540529"/>
              <a:gd name="connsiteX5" fmla="*/ 2949460 w 3061881"/>
              <a:gd name="connsiteY5" fmla="*/ 2513937 h 2540529"/>
              <a:gd name="connsiteX6" fmla="*/ 2929575 w 3061881"/>
              <a:gd name="connsiteY6" fmla="*/ 2540529 h 2540529"/>
              <a:gd name="connsiteX7" fmla="*/ 295261 w 3061881"/>
              <a:gd name="connsiteY7" fmla="*/ 2540529 h 2540529"/>
              <a:gd name="connsiteX8" fmla="*/ 275376 w 3061881"/>
              <a:gd name="connsiteY8" fmla="*/ 2513937 h 2540529"/>
              <a:gd name="connsiteX9" fmla="*/ 0 w 3061881"/>
              <a:gd name="connsiteY9" fmla="*/ 1612418 h 2540529"/>
              <a:gd name="connsiteX10" fmla="*/ 1612418 w 3061881"/>
              <a:gd name="connsiteY10" fmla="*/ 0 h 2540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1881" h="2540529">
                <a:moveTo>
                  <a:pt x="1612418" y="0"/>
                </a:moveTo>
                <a:cubicBezTo>
                  <a:pt x="2224646" y="0"/>
                  <a:pt x="2757180" y="341213"/>
                  <a:pt x="3030226" y="843844"/>
                </a:cubicBezTo>
                <a:lnTo>
                  <a:pt x="3061881" y="909556"/>
                </a:lnTo>
                <a:lnTo>
                  <a:pt x="3061881" y="2315281"/>
                </a:lnTo>
                <a:lnTo>
                  <a:pt x="3030226" y="2380992"/>
                </a:lnTo>
                <a:cubicBezTo>
                  <a:pt x="3005404" y="2426686"/>
                  <a:pt x="2978437" y="2471046"/>
                  <a:pt x="2949460" y="2513937"/>
                </a:cubicBezTo>
                <a:lnTo>
                  <a:pt x="2929575" y="2540529"/>
                </a:lnTo>
                <a:lnTo>
                  <a:pt x="295261" y="2540529"/>
                </a:lnTo>
                <a:lnTo>
                  <a:pt x="275376" y="2513937"/>
                </a:lnTo>
                <a:cubicBezTo>
                  <a:pt x="101518" y="2256593"/>
                  <a:pt x="0" y="1946361"/>
                  <a:pt x="0" y="1612418"/>
                </a:cubicBezTo>
                <a:cubicBezTo>
                  <a:pt x="0" y="721904"/>
                  <a:pt x="721904" y="0"/>
                  <a:pt x="1612418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C0C67D-F8ED-479F-847D-2370FACB7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38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AB1D06-4943-4FD6-9CD4-0DD9BF3B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Putting outcomes first</a:t>
            </a:r>
            <a:endParaRPr lang="en-US"/>
          </a:p>
        </p:txBody>
      </p:sp>
      <p:graphicFrame>
        <p:nvGraphicFramePr>
          <p:cNvPr id="212" name="Diagram 212" descr="Visual description of how to move from deciding on outcome to collecting multiple types of data to describe the outcome.">
            <a:extLst>
              <a:ext uri="{FF2B5EF4-FFF2-40B4-BE49-F238E27FC236}">
                <a16:creationId xmlns:a16="http://schemas.microsoft.com/office/drawing/2014/main" id="{8372B363-12D2-42DF-AE84-59F01C2D16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335605"/>
              </p:ext>
            </p:extLst>
          </p:nvPr>
        </p:nvGraphicFramePr>
        <p:xfrm>
          <a:off x="127001" y="1695450"/>
          <a:ext cx="11948582" cy="3170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6487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2E308CC-7CF9-4F0C-A5A8-D200ADF11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Example: Outcomes-based data gathering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AB1D06-4943-4FD6-9CD4-0DD9BF3B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D9F591E7-A33F-415E-A084-5F621E76D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395807"/>
              </p:ext>
            </p:extLst>
          </p:nvPr>
        </p:nvGraphicFramePr>
        <p:xfrm>
          <a:off x="73742" y="245807"/>
          <a:ext cx="12052215" cy="558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0443">
                  <a:extLst>
                    <a:ext uri="{9D8B030D-6E8A-4147-A177-3AD203B41FA5}">
                      <a16:colId xmlns:a16="http://schemas.microsoft.com/office/drawing/2014/main" val="3855222917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09218478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311336534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1014552713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3898061357"/>
                    </a:ext>
                  </a:extLst>
                </a:gridCol>
              </a:tblGrid>
              <a:tr h="14180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/>
                        <a:t>OUTCOME: Improve staff-user interactions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WHAT ASSESSED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METRIC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DATA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17896"/>
                  </a:ext>
                </a:extLst>
              </a:tr>
              <a:tr h="108040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Improvement over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User perception of behavior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Likert scale for specific attributes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Secret Shopper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322391"/>
                  </a:ext>
                </a:extLst>
              </a:tr>
              <a:tr h="967862">
                <a:tc>
                  <a:txBody>
                    <a:bodyPr/>
                    <a:lstStyle/>
                    <a:p>
                      <a:r>
                        <a:rPr lang="en-US" sz="2400"/>
                        <a:t>Improvement over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User perception of interaction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Likert scale for specific 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LibQUAL</a:t>
                      </a:r>
                      <a:r>
                        <a:rPr lang="en-US" sz="2400" dirty="0"/>
                        <a:t> Lite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207337"/>
                  </a:ext>
                </a:extLst>
              </a:tr>
              <a:tr h="967862">
                <a:tc>
                  <a:txBody>
                    <a:bodyPr/>
                    <a:lstStyle/>
                    <a:p>
                      <a:r>
                        <a:rPr lang="en-US" sz="2400"/>
                        <a:t>Exploration of potential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User description of interaction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Free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Secret Shopper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Qualitative – mine for specifics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714375"/>
                  </a:ext>
                </a:extLst>
              </a:tr>
              <a:tr h="1147928">
                <a:tc>
                  <a:txBody>
                    <a:bodyPr/>
                    <a:lstStyle/>
                    <a:p>
                      <a:r>
                        <a:rPr lang="en-US" sz="2400"/>
                        <a:t>Assess specific behavior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Were you acknowledged?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Binary yes/no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Secret shopper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Quantitative – change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022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360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213002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  <a:cs typeface="Calibri Light"/>
              </a:rPr>
              <a:t>3. Scaling up: Measure additional outcomes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2421682"/>
            <a:ext cx="5882351" cy="27191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rgbClr val="000000"/>
                </a:solidFill>
                <a:cs typeface="Calibri"/>
              </a:rPr>
              <a:t>What do we want to know?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24AD650-2ADA-4749-9498-10139C75E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29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99A8B4F-0FED-46C0-9186-5A8E116D8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DA6861EE-7660-46C9-80BD-173B8F745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65" y="802955"/>
            <a:ext cx="6318649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0000"/>
                </a:solidFill>
                <a:cs typeface="Calibri Light"/>
              </a:rPr>
              <a:t>Scaling up: Measure additional outcomes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9C59B6-B8F7-4436-A7EE-60CE632A7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07" y="2421682"/>
            <a:ext cx="4650524" cy="36392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dirty="0">
                <a:solidFill>
                  <a:srgbClr val="000000"/>
                </a:solidFill>
                <a:cs typeface="Calibri"/>
              </a:rPr>
              <a:t>What outcomes?</a:t>
            </a:r>
            <a:endParaRPr lang="en-US" dirty="0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  <a:cs typeface="Calibri"/>
              </a:rPr>
              <a:t>Ask for input</a:t>
            </a:r>
          </a:p>
          <a:p>
            <a:pPr lvl="1"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  <a:cs typeface="Calibri"/>
              </a:rPr>
              <a:t>Journey maps</a:t>
            </a:r>
          </a:p>
          <a:p>
            <a:pPr lvl="1"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  <a:cs typeface="Calibri"/>
              </a:rPr>
              <a:t>Measure non-human interactions</a:t>
            </a:r>
          </a:p>
          <a:p>
            <a:pPr>
              <a:spcAft>
                <a:spcPts val="1200"/>
              </a:spcAft>
            </a:pPr>
            <a:endParaRPr lang="en-US" dirty="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 dirty="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8A69B74-22E3-47CC-823F-18BE7930C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636" y="2960687"/>
            <a:ext cx="2668748" cy="2668748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71">
            <a:extLst>
              <a:ext uri="{FF2B5EF4-FFF2-40B4-BE49-F238E27FC236}">
                <a16:creationId xmlns:a16="http://schemas.microsoft.com/office/drawing/2014/main" id="{1778637B-5DB8-4A75-B2E6-FC2B1BB9A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014" y="2"/>
            <a:ext cx="4034987" cy="3428147"/>
          </a:xfrm>
          <a:custGeom>
            <a:avLst/>
            <a:gdLst>
              <a:gd name="connsiteX0" fmla="*/ 350825 w 4034987"/>
              <a:gd name="connsiteY0" fmla="*/ 0 h 3428147"/>
              <a:gd name="connsiteX1" fmla="*/ 4034987 w 4034987"/>
              <a:gd name="connsiteY1" fmla="*/ 0 h 3428147"/>
              <a:gd name="connsiteX2" fmla="*/ 4034987 w 4034987"/>
              <a:gd name="connsiteY2" fmla="*/ 2505205 h 3428147"/>
              <a:gd name="connsiteX3" fmla="*/ 3951822 w 4034987"/>
              <a:gd name="connsiteY3" fmla="*/ 2616420 h 3428147"/>
              <a:gd name="connsiteX4" fmla="*/ 2230590 w 4034987"/>
              <a:gd name="connsiteY4" fmla="*/ 3428147 h 3428147"/>
              <a:gd name="connsiteX5" fmla="*/ 0 w 4034987"/>
              <a:gd name="connsiteY5" fmla="*/ 1197557 h 3428147"/>
              <a:gd name="connsiteX6" fmla="*/ 269220 w 4034987"/>
              <a:gd name="connsiteY6" fmla="*/ 134326 h 342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34987" h="3428147">
                <a:moveTo>
                  <a:pt x="350825" y="0"/>
                </a:moveTo>
                <a:lnTo>
                  <a:pt x="4034987" y="0"/>
                </a:lnTo>
                <a:lnTo>
                  <a:pt x="4034987" y="2505205"/>
                </a:lnTo>
                <a:lnTo>
                  <a:pt x="3951822" y="2616420"/>
                </a:lnTo>
                <a:cubicBezTo>
                  <a:pt x="3542699" y="3112162"/>
                  <a:pt x="2923546" y="3428147"/>
                  <a:pt x="2230590" y="3428147"/>
                </a:cubicBezTo>
                <a:cubicBezTo>
                  <a:pt x="998669" y="3428147"/>
                  <a:pt x="0" y="2429478"/>
                  <a:pt x="0" y="1197557"/>
                </a:cubicBezTo>
                <a:cubicBezTo>
                  <a:pt x="0" y="812582"/>
                  <a:pt x="97526" y="450385"/>
                  <a:pt x="269220" y="134326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 75">
            <a:extLst>
              <a:ext uri="{FF2B5EF4-FFF2-40B4-BE49-F238E27FC236}">
                <a16:creationId xmlns:a16="http://schemas.microsoft.com/office/drawing/2014/main" id="{0035A30C-45F3-4EFB-B2E8-6E2A11843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59131" y="4258570"/>
            <a:ext cx="3132869" cy="2599430"/>
          </a:xfrm>
          <a:custGeom>
            <a:avLst/>
            <a:gdLst>
              <a:gd name="connsiteX0" fmla="*/ 1612418 w 3061881"/>
              <a:gd name="connsiteY0" fmla="*/ 0 h 2540529"/>
              <a:gd name="connsiteX1" fmla="*/ 3030226 w 3061881"/>
              <a:gd name="connsiteY1" fmla="*/ 843844 h 2540529"/>
              <a:gd name="connsiteX2" fmla="*/ 3061881 w 3061881"/>
              <a:gd name="connsiteY2" fmla="*/ 909556 h 2540529"/>
              <a:gd name="connsiteX3" fmla="*/ 3061881 w 3061881"/>
              <a:gd name="connsiteY3" fmla="*/ 2315281 h 2540529"/>
              <a:gd name="connsiteX4" fmla="*/ 3030226 w 3061881"/>
              <a:gd name="connsiteY4" fmla="*/ 2380992 h 2540529"/>
              <a:gd name="connsiteX5" fmla="*/ 2949460 w 3061881"/>
              <a:gd name="connsiteY5" fmla="*/ 2513937 h 2540529"/>
              <a:gd name="connsiteX6" fmla="*/ 2929575 w 3061881"/>
              <a:gd name="connsiteY6" fmla="*/ 2540529 h 2540529"/>
              <a:gd name="connsiteX7" fmla="*/ 295261 w 3061881"/>
              <a:gd name="connsiteY7" fmla="*/ 2540529 h 2540529"/>
              <a:gd name="connsiteX8" fmla="*/ 275376 w 3061881"/>
              <a:gd name="connsiteY8" fmla="*/ 2513937 h 2540529"/>
              <a:gd name="connsiteX9" fmla="*/ 0 w 3061881"/>
              <a:gd name="connsiteY9" fmla="*/ 1612418 h 2540529"/>
              <a:gd name="connsiteX10" fmla="*/ 1612418 w 3061881"/>
              <a:gd name="connsiteY10" fmla="*/ 0 h 2540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1881" h="2540529">
                <a:moveTo>
                  <a:pt x="1612418" y="0"/>
                </a:moveTo>
                <a:cubicBezTo>
                  <a:pt x="2224646" y="0"/>
                  <a:pt x="2757180" y="341213"/>
                  <a:pt x="3030226" y="843844"/>
                </a:cubicBezTo>
                <a:lnTo>
                  <a:pt x="3061881" y="909556"/>
                </a:lnTo>
                <a:lnTo>
                  <a:pt x="3061881" y="2315281"/>
                </a:lnTo>
                <a:lnTo>
                  <a:pt x="3030226" y="2380992"/>
                </a:lnTo>
                <a:cubicBezTo>
                  <a:pt x="3005404" y="2426686"/>
                  <a:pt x="2978437" y="2471046"/>
                  <a:pt x="2949460" y="2513937"/>
                </a:cubicBezTo>
                <a:lnTo>
                  <a:pt x="2929575" y="2540529"/>
                </a:lnTo>
                <a:lnTo>
                  <a:pt x="295261" y="2540529"/>
                </a:lnTo>
                <a:lnTo>
                  <a:pt x="275376" y="2513937"/>
                </a:lnTo>
                <a:cubicBezTo>
                  <a:pt x="101518" y="2256593"/>
                  <a:pt x="0" y="1946361"/>
                  <a:pt x="0" y="1612418"/>
                </a:cubicBezTo>
                <a:cubicBezTo>
                  <a:pt x="0" y="721904"/>
                  <a:pt x="721904" y="0"/>
                  <a:pt x="1612418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91656E2-BDE3-4D60-9380-B2100EF56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474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Possible Outcomes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32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89BE5-2204-4ACE-A5D5-53AF736E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>
                <a:solidFill>
                  <a:srgbClr val="000000"/>
                </a:solidFill>
                <a:cs typeface="Calibri"/>
              </a:rPr>
              <a:t>Can </a:t>
            </a:r>
            <a:r>
              <a:rPr lang="en-US" dirty="0">
                <a:solidFill>
                  <a:srgbClr val="000000"/>
                </a:solidFill>
                <a:cs typeface="Calibri"/>
              </a:rPr>
              <a:t>modify either:</a:t>
            </a:r>
            <a:endParaRPr lang="en-US" dirty="0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  <a:cs typeface="Calibri"/>
              </a:rPr>
              <a:t>Scenarios</a:t>
            </a:r>
          </a:p>
          <a:p>
            <a:pPr lvl="1"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  <a:cs typeface="Calibri"/>
              </a:rPr>
              <a:t>Reporting instrument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BC0DD3-4356-45DB-82CD-5F30928FC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956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E7508E7-9BFC-4EA1-A337-65ABF1CD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Example: Cleanliness data before expansion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AB1D06-4943-4FD6-9CD4-0DD9BF3B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24A73342-66BC-4226-B90A-3409662CF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135817"/>
              </p:ext>
            </p:extLst>
          </p:nvPr>
        </p:nvGraphicFramePr>
        <p:xfrm>
          <a:off x="52575" y="277557"/>
          <a:ext cx="12052215" cy="5617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0443">
                  <a:extLst>
                    <a:ext uri="{9D8B030D-6E8A-4147-A177-3AD203B41FA5}">
                      <a16:colId xmlns:a16="http://schemas.microsoft.com/office/drawing/2014/main" val="3855222917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09218478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311336534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1014552713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3898061357"/>
                    </a:ext>
                  </a:extLst>
                </a:gridCol>
              </a:tblGrid>
              <a:tr h="113438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/>
                        <a:t>OUTCOME: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Cleanliness – user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WHAT ASSESSED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METRIC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DATA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17896"/>
                  </a:ext>
                </a:extLst>
              </a:tr>
              <a:tr h="94705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Improvement of cleanliness (over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User perception of general cleanliness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Likert scale for satisfaction</a:t>
                      </a:r>
                    </a:p>
                    <a:p>
                      <a:pPr lvl="0" algn="l">
                        <a:buNone/>
                      </a:pP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322391"/>
                  </a:ext>
                </a:extLst>
              </a:tr>
              <a:tr h="94705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/>
                        <a:t>Improvement of restroom cleanliness (over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User perception of restroom cleanliness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Likert scale for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207337"/>
                  </a:ext>
                </a:extLst>
              </a:tr>
              <a:tr h="770131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714375"/>
                  </a:ext>
                </a:extLst>
              </a:tr>
              <a:tr h="915831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022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0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660FC8-501B-437B-8836-61CB3AD10289}"/>
              </a:ext>
            </a:extLst>
          </p:cNvPr>
          <p:cNvSpPr>
            <a:spLocks noGrp="1"/>
          </p:cNvSpPr>
          <p:nvPr/>
        </p:nvSpPr>
        <p:spPr>
          <a:xfrm>
            <a:off x="6100219" y="1977182"/>
            <a:ext cx="4967933" cy="3523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Our experience with </a:t>
            </a:r>
            <a:r>
              <a:rPr lang="en-US">
                <a:cs typeface="Calibri"/>
              </a:rPr>
              <a:t>Secret Shopper</a:t>
            </a:r>
          </a:p>
          <a:p>
            <a:pPr>
              <a:spcAft>
                <a:spcPts val="1200"/>
              </a:spcAft>
            </a:pPr>
            <a:r>
              <a:rPr lang="en-US">
                <a:cs typeface="Calibri"/>
              </a:rPr>
              <a:t>Our plan for modifying Secret Shopper</a:t>
            </a:r>
          </a:p>
          <a:p>
            <a:pPr>
              <a:spcAft>
                <a:spcPts val="1200"/>
              </a:spcAft>
            </a:pPr>
            <a:r>
              <a:rPr lang="en-US">
                <a:cs typeface="Calibri"/>
              </a:rPr>
              <a:t>What we hope to achieve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488E46-434D-457B-BA10-FF4F9C578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786296"/>
            <a:ext cx="3512842" cy="12801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B28851-D66F-4FAA-A945-EFC31F93A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4512" y="817563"/>
            <a:ext cx="10515600" cy="1325563"/>
          </a:xfrm>
        </p:spPr>
        <p:txBody>
          <a:bodyPr/>
          <a:lstStyle/>
          <a:p>
            <a:r>
              <a:rPr lang="en-US"/>
              <a:t>What we’re covering today</a:t>
            </a:r>
          </a:p>
        </p:txBody>
      </p:sp>
    </p:spTree>
    <p:extLst>
      <p:ext uri="{BB962C8B-B14F-4D97-AF65-F5344CB8AC3E}">
        <p14:creationId xmlns:p14="http://schemas.microsoft.com/office/powerpoint/2010/main" val="1778927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554A77-EB55-4732-AB26-0A3C24E4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Example: Cleanliness data after expansion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AB1D06-4943-4FD6-9CD4-0DD9BF3B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  <p:graphicFrame>
        <p:nvGraphicFramePr>
          <p:cNvPr id="10" name="Table 12">
            <a:extLst>
              <a:ext uri="{FF2B5EF4-FFF2-40B4-BE49-F238E27FC236}">
                <a16:creationId xmlns:a16="http://schemas.microsoft.com/office/drawing/2014/main" id="{24A73342-66BC-4226-B90A-3409662CF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73939"/>
              </p:ext>
            </p:extLst>
          </p:nvPr>
        </p:nvGraphicFramePr>
        <p:xfrm>
          <a:off x="74346" y="81614"/>
          <a:ext cx="1205221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0443">
                  <a:extLst>
                    <a:ext uri="{9D8B030D-6E8A-4147-A177-3AD203B41FA5}">
                      <a16:colId xmlns:a16="http://schemas.microsoft.com/office/drawing/2014/main" val="3855222917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09218478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2311336534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1014552713"/>
                    </a:ext>
                  </a:extLst>
                </a:gridCol>
                <a:gridCol w="2410443">
                  <a:extLst>
                    <a:ext uri="{9D8B030D-6E8A-4147-A177-3AD203B41FA5}">
                      <a16:colId xmlns:a16="http://schemas.microsoft.com/office/drawing/2014/main" val="3898061357"/>
                    </a:ext>
                  </a:extLst>
                </a:gridCol>
              </a:tblGrid>
              <a:tr h="113438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/>
                        <a:t>OUTCOME: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Cleanliness – improve user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WHAT ASSESSED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METRIC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INSTRUMENT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  <a:p>
                      <a:pPr lvl="0" algn="ctr">
                        <a:buNone/>
                      </a:pPr>
                      <a:r>
                        <a:rPr lang="en-US" sz="2400"/>
                        <a:t>DATA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317896"/>
                  </a:ext>
                </a:extLst>
              </a:tr>
              <a:tr h="94705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Satisfaction with cleanliness (over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User perception of general cleanliness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US" sz="2400" b="0" i="0" u="none" strike="noStrike" noProof="0">
                          <a:solidFill>
                            <a:srgbClr val="000000"/>
                          </a:solidFill>
                          <a:latin typeface="Calibri"/>
                        </a:rPr>
                        <a:t>Likert scale for satisfaction</a:t>
                      </a:r>
                    </a:p>
                    <a:p>
                      <a:pPr lvl="0" algn="l">
                        <a:buNone/>
                      </a:pPr>
                      <a:endParaRPr lang="en-US" sz="18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322391"/>
                  </a:ext>
                </a:extLst>
              </a:tr>
              <a:tr h="9470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Satisfaction with cleanliness (over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User perception of restroom cleanliness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Likert scale for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Survey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Quantitative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207337"/>
                  </a:ext>
                </a:extLst>
              </a:tr>
              <a:tr h="7701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Exploration of potential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User description of cleanliness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Free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Secret Shopper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Qualitative – mine for specifics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714375"/>
                  </a:ext>
                </a:extLst>
              </a:tr>
              <a:tr h="9158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Specific issue (derived from exploration)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Is there soap in the dispensers?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Binary yes/no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Secret Shopper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Quantitative – change agent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022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951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What scaling up means for us: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32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>
                <a:solidFill>
                  <a:srgbClr val="000000"/>
                </a:solidFill>
                <a:cs typeface="Calibri"/>
              </a:rPr>
              <a:t>More work, but easier</a:t>
            </a:r>
            <a:endParaRPr lang="en-US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cs typeface="Calibri"/>
              </a:rPr>
              <a:t>Systematized</a:t>
            </a:r>
          </a:p>
          <a:p>
            <a:pPr lvl="1"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cs typeface="Calibri"/>
              </a:rPr>
              <a:t>Scheduled</a:t>
            </a: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4165F8-C5EC-4EE9-B6C7-DADA868E0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197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99A8B4F-0FED-46C0-9186-5A8E116D8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DA6861EE-7660-46C9-80BD-173B8F745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65" y="802955"/>
            <a:ext cx="6318649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Ultimately, scaling up means: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07" y="2421682"/>
            <a:ext cx="4650524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en-US">
                <a:solidFill>
                  <a:srgbClr val="000000"/>
                </a:solidFill>
                <a:cs typeface="Calibri"/>
              </a:rPr>
              <a:t>Better results...create changes to improve our users' experiences!</a:t>
            </a:r>
          </a:p>
          <a:p>
            <a:endParaRPr lang="en-US">
              <a:solidFill>
                <a:srgbClr val="000000"/>
              </a:solidFill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  <a:p>
            <a:pPr lvl="1"/>
            <a:endParaRPr lang="en-US" sz="2800">
              <a:solidFill>
                <a:srgbClr val="000000"/>
              </a:solidFill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8A69B74-22E3-47CC-823F-18BE7930C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636" y="2960687"/>
            <a:ext cx="2668748" cy="2668748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71">
            <a:extLst>
              <a:ext uri="{FF2B5EF4-FFF2-40B4-BE49-F238E27FC236}">
                <a16:creationId xmlns:a16="http://schemas.microsoft.com/office/drawing/2014/main" id="{1778637B-5DB8-4A75-B2E6-FC2B1BB9A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014" y="2"/>
            <a:ext cx="4034987" cy="3428147"/>
          </a:xfrm>
          <a:custGeom>
            <a:avLst/>
            <a:gdLst>
              <a:gd name="connsiteX0" fmla="*/ 350825 w 4034987"/>
              <a:gd name="connsiteY0" fmla="*/ 0 h 3428147"/>
              <a:gd name="connsiteX1" fmla="*/ 4034987 w 4034987"/>
              <a:gd name="connsiteY1" fmla="*/ 0 h 3428147"/>
              <a:gd name="connsiteX2" fmla="*/ 4034987 w 4034987"/>
              <a:gd name="connsiteY2" fmla="*/ 2505205 h 3428147"/>
              <a:gd name="connsiteX3" fmla="*/ 3951822 w 4034987"/>
              <a:gd name="connsiteY3" fmla="*/ 2616420 h 3428147"/>
              <a:gd name="connsiteX4" fmla="*/ 2230590 w 4034987"/>
              <a:gd name="connsiteY4" fmla="*/ 3428147 h 3428147"/>
              <a:gd name="connsiteX5" fmla="*/ 0 w 4034987"/>
              <a:gd name="connsiteY5" fmla="*/ 1197557 h 3428147"/>
              <a:gd name="connsiteX6" fmla="*/ 269220 w 4034987"/>
              <a:gd name="connsiteY6" fmla="*/ 134326 h 342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34987" h="3428147">
                <a:moveTo>
                  <a:pt x="350825" y="0"/>
                </a:moveTo>
                <a:lnTo>
                  <a:pt x="4034987" y="0"/>
                </a:lnTo>
                <a:lnTo>
                  <a:pt x="4034987" y="2505205"/>
                </a:lnTo>
                <a:lnTo>
                  <a:pt x="3951822" y="2616420"/>
                </a:lnTo>
                <a:cubicBezTo>
                  <a:pt x="3542699" y="3112162"/>
                  <a:pt x="2923546" y="3428147"/>
                  <a:pt x="2230590" y="3428147"/>
                </a:cubicBezTo>
                <a:cubicBezTo>
                  <a:pt x="998669" y="3428147"/>
                  <a:pt x="0" y="2429478"/>
                  <a:pt x="0" y="1197557"/>
                </a:cubicBezTo>
                <a:cubicBezTo>
                  <a:pt x="0" y="812582"/>
                  <a:pt x="97526" y="450385"/>
                  <a:pt x="269220" y="134326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 75">
            <a:extLst>
              <a:ext uri="{FF2B5EF4-FFF2-40B4-BE49-F238E27FC236}">
                <a16:creationId xmlns:a16="http://schemas.microsoft.com/office/drawing/2014/main" id="{0035A30C-45F3-4EFB-B2E8-6E2A11843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59131" y="4258570"/>
            <a:ext cx="3132869" cy="2599430"/>
          </a:xfrm>
          <a:custGeom>
            <a:avLst/>
            <a:gdLst>
              <a:gd name="connsiteX0" fmla="*/ 1612418 w 3061881"/>
              <a:gd name="connsiteY0" fmla="*/ 0 h 2540529"/>
              <a:gd name="connsiteX1" fmla="*/ 3030226 w 3061881"/>
              <a:gd name="connsiteY1" fmla="*/ 843844 h 2540529"/>
              <a:gd name="connsiteX2" fmla="*/ 3061881 w 3061881"/>
              <a:gd name="connsiteY2" fmla="*/ 909556 h 2540529"/>
              <a:gd name="connsiteX3" fmla="*/ 3061881 w 3061881"/>
              <a:gd name="connsiteY3" fmla="*/ 2315281 h 2540529"/>
              <a:gd name="connsiteX4" fmla="*/ 3030226 w 3061881"/>
              <a:gd name="connsiteY4" fmla="*/ 2380992 h 2540529"/>
              <a:gd name="connsiteX5" fmla="*/ 2949460 w 3061881"/>
              <a:gd name="connsiteY5" fmla="*/ 2513937 h 2540529"/>
              <a:gd name="connsiteX6" fmla="*/ 2929575 w 3061881"/>
              <a:gd name="connsiteY6" fmla="*/ 2540529 h 2540529"/>
              <a:gd name="connsiteX7" fmla="*/ 295261 w 3061881"/>
              <a:gd name="connsiteY7" fmla="*/ 2540529 h 2540529"/>
              <a:gd name="connsiteX8" fmla="*/ 275376 w 3061881"/>
              <a:gd name="connsiteY8" fmla="*/ 2513937 h 2540529"/>
              <a:gd name="connsiteX9" fmla="*/ 0 w 3061881"/>
              <a:gd name="connsiteY9" fmla="*/ 1612418 h 2540529"/>
              <a:gd name="connsiteX10" fmla="*/ 1612418 w 3061881"/>
              <a:gd name="connsiteY10" fmla="*/ 0 h 2540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1881" h="2540529">
                <a:moveTo>
                  <a:pt x="1612418" y="0"/>
                </a:moveTo>
                <a:cubicBezTo>
                  <a:pt x="2224646" y="0"/>
                  <a:pt x="2757180" y="341213"/>
                  <a:pt x="3030226" y="843844"/>
                </a:cubicBezTo>
                <a:lnTo>
                  <a:pt x="3061881" y="909556"/>
                </a:lnTo>
                <a:lnTo>
                  <a:pt x="3061881" y="2315281"/>
                </a:lnTo>
                <a:lnTo>
                  <a:pt x="3030226" y="2380992"/>
                </a:lnTo>
                <a:cubicBezTo>
                  <a:pt x="3005404" y="2426686"/>
                  <a:pt x="2978437" y="2471046"/>
                  <a:pt x="2949460" y="2513937"/>
                </a:cubicBezTo>
                <a:lnTo>
                  <a:pt x="2929575" y="2540529"/>
                </a:lnTo>
                <a:lnTo>
                  <a:pt x="295261" y="2540529"/>
                </a:lnTo>
                <a:lnTo>
                  <a:pt x="275376" y="2513937"/>
                </a:lnTo>
                <a:cubicBezTo>
                  <a:pt x="101518" y="2256593"/>
                  <a:pt x="0" y="1946361"/>
                  <a:pt x="0" y="1612418"/>
                </a:cubicBezTo>
                <a:cubicBezTo>
                  <a:pt x="0" y="721904"/>
                  <a:pt x="721904" y="0"/>
                  <a:pt x="1612418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DEEB22-A3A2-456E-AF72-42388730D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44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99A8B4F-0FED-46C0-9186-5A8E116D8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DA6861EE-7660-46C9-80BD-173B8F745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65" y="802955"/>
            <a:ext cx="6318649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07" y="2421682"/>
            <a:ext cx="5305367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pPr>
              <a:buNone/>
            </a:pPr>
            <a:r>
              <a:rPr lang="en-US" sz="2400">
                <a:solidFill>
                  <a:srgbClr val="000000"/>
                </a:solidFill>
                <a:cs typeface="Calibri"/>
              </a:rPr>
              <a:t>Tricia Boucher, User Experience Librarian</a:t>
            </a:r>
            <a:endParaRPr lang="en-US" sz="2400">
              <a:cs typeface="Calibri"/>
            </a:endParaRPr>
          </a:p>
          <a:p>
            <a:pPr>
              <a:buNone/>
            </a:pPr>
            <a:r>
              <a:rPr lang="en-US" sz="2400">
                <a:solidFill>
                  <a:srgbClr val="000000"/>
                </a:solidFill>
                <a:cs typeface="Calibri"/>
                <a:hlinkClick r:id="rId4"/>
              </a:rPr>
              <a:t>Squirrel@txstate.edu</a:t>
            </a:r>
            <a:endParaRPr lang="en-US" sz="2400">
              <a:solidFill>
                <a:srgbClr val="000000"/>
              </a:solidFill>
              <a:cs typeface="Calibri"/>
            </a:endParaRPr>
          </a:p>
          <a:p>
            <a:pPr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pPr>
              <a:buNone/>
            </a:pPr>
            <a:r>
              <a:rPr lang="en-US" sz="2400">
                <a:solidFill>
                  <a:srgbClr val="000000"/>
                </a:solidFill>
                <a:cs typeface="Calibri"/>
              </a:rPr>
              <a:t>Jessica McClean, Subject Librarian</a:t>
            </a:r>
            <a:endParaRPr lang="en-US" sz="2400">
              <a:cs typeface="Calibri"/>
            </a:endParaRPr>
          </a:p>
          <a:p>
            <a:pPr>
              <a:buNone/>
            </a:pPr>
            <a:r>
              <a:rPr lang="en-US" sz="2400">
                <a:solidFill>
                  <a:srgbClr val="000000"/>
                </a:solidFill>
                <a:cs typeface="Calibri"/>
                <a:hlinkClick r:id="rId5"/>
              </a:rPr>
              <a:t>Jlm336@txstate.edu</a:t>
            </a:r>
            <a:endParaRPr lang="en-US" sz="2400">
              <a:solidFill>
                <a:srgbClr val="000000"/>
              </a:solidFill>
              <a:cs typeface="Calibri"/>
            </a:endParaRPr>
          </a:p>
          <a:p>
            <a:pPr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endParaRPr lang="en-US" sz="2400">
              <a:solidFill>
                <a:srgbClr val="000000"/>
              </a:solidFill>
              <a:cs typeface="Calibri"/>
            </a:endParaRPr>
          </a:p>
          <a:p>
            <a:endParaRPr lang="en-US" sz="2400">
              <a:solidFill>
                <a:srgbClr val="000000"/>
              </a:solidFill>
              <a:cs typeface="Calibri"/>
            </a:endParaRPr>
          </a:p>
          <a:p>
            <a:pPr lvl="1"/>
            <a:endParaRPr lang="en-US">
              <a:solidFill>
                <a:srgbClr val="000000"/>
              </a:solidFill>
              <a:cs typeface="Calibri"/>
            </a:endParaRPr>
          </a:p>
          <a:p>
            <a:endParaRPr lang="en-US" sz="2400">
              <a:solidFill>
                <a:srgbClr val="000000"/>
              </a:solidFill>
              <a:cs typeface="Calibri"/>
            </a:endParaRPr>
          </a:p>
          <a:p>
            <a:endParaRPr lang="en-US" sz="2400">
              <a:solidFill>
                <a:srgbClr val="000000"/>
              </a:solidFill>
              <a:cs typeface="Calibri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8A69B74-22E3-47CC-823F-18BE7930C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636" y="2960687"/>
            <a:ext cx="2668748" cy="2668748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71">
            <a:extLst>
              <a:ext uri="{FF2B5EF4-FFF2-40B4-BE49-F238E27FC236}">
                <a16:creationId xmlns:a16="http://schemas.microsoft.com/office/drawing/2014/main" id="{1778637B-5DB8-4A75-B2E6-FC2B1BB9A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014" y="2"/>
            <a:ext cx="4034987" cy="3428147"/>
          </a:xfrm>
          <a:custGeom>
            <a:avLst/>
            <a:gdLst>
              <a:gd name="connsiteX0" fmla="*/ 350825 w 4034987"/>
              <a:gd name="connsiteY0" fmla="*/ 0 h 3428147"/>
              <a:gd name="connsiteX1" fmla="*/ 4034987 w 4034987"/>
              <a:gd name="connsiteY1" fmla="*/ 0 h 3428147"/>
              <a:gd name="connsiteX2" fmla="*/ 4034987 w 4034987"/>
              <a:gd name="connsiteY2" fmla="*/ 2505205 h 3428147"/>
              <a:gd name="connsiteX3" fmla="*/ 3951822 w 4034987"/>
              <a:gd name="connsiteY3" fmla="*/ 2616420 h 3428147"/>
              <a:gd name="connsiteX4" fmla="*/ 2230590 w 4034987"/>
              <a:gd name="connsiteY4" fmla="*/ 3428147 h 3428147"/>
              <a:gd name="connsiteX5" fmla="*/ 0 w 4034987"/>
              <a:gd name="connsiteY5" fmla="*/ 1197557 h 3428147"/>
              <a:gd name="connsiteX6" fmla="*/ 269220 w 4034987"/>
              <a:gd name="connsiteY6" fmla="*/ 134326 h 342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34987" h="3428147">
                <a:moveTo>
                  <a:pt x="350825" y="0"/>
                </a:moveTo>
                <a:lnTo>
                  <a:pt x="4034987" y="0"/>
                </a:lnTo>
                <a:lnTo>
                  <a:pt x="4034987" y="2505205"/>
                </a:lnTo>
                <a:lnTo>
                  <a:pt x="3951822" y="2616420"/>
                </a:lnTo>
                <a:cubicBezTo>
                  <a:pt x="3542699" y="3112162"/>
                  <a:pt x="2923546" y="3428147"/>
                  <a:pt x="2230590" y="3428147"/>
                </a:cubicBezTo>
                <a:cubicBezTo>
                  <a:pt x="998669" y="3428147"/>
                  <a:pt x="0" y="2429478"/>
                  <a:pt x="0" y="1197557"/>
                </a:cubicBezTo>
                <a:cubicBezTo>
                  <a:pt x="0" y="812582"/>
                  <a:pt x="97526" y="450385"/>
                  <a:pt x="269220" y="134326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 75">
            <a:extLst>
              <a:ext uri="{FF2B5EF4-FFF2-40B4-BE49-F238E27FC236}">
                <a16:creationId xmlns:a16="http://schemas.microsoft.com/office/drawing/2014/main" id="{0035A30C-45F3-4EFB-B2E8-6E2A11843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59131" y="4258570"/>
            <a:ext cx="3132869" cy="2599430"/>
          </a:xfrm>
          <a:custGeom>
            <a:avLst/>
            <a:gdLst>
              <a:gd name="connsiteX0" fmla="*/ 1612418 w 3061881"/>
              <a:gd name="connsiteY0" fmla="*/ 0 h 2540529"/>
              <a:gd name="connsiteX1" fmla="*/ 3030226 w 3061881"/>
              <a:gd name="connsiteY1" fmla="*/ 843844 h 2540529"/>
              <a:gd name="connsiteX2" fmla="*/ 3061881 w 3061881"/>
              <a:gd name="connsiteY2" fmla="*/ 909556 h 2540529"/>
              <a:gd name="connsiteX3" fmla="*/ 3061881 w 3061881"/>
              <a:gd name="connsiteY3" fmla="*/ 2315281 h 2540529"/>
              <a:gd name="connsiteX4" fmla="*/ 3030226 w 3061881"/>
              <a:gd name="connsiteY4" fmla="*/ 2380992 h 2540529"/>
              <a:gd name="connsiteX5" fmla="*/ 2949460 w 3061881"/>
              <a:gd name="connsiteY5" fmla="*/ 2513937 h 2540529"/>
              <a:gd name="connsiteX6" fmla="*/ 2929575 w 3061881"/>
              <a:gd name="connsiteY6" fmla="*/ 2540529 h 2540529"/>
              <a:gd name="connsiteX7" fmla="*/ 295261 w 3061881"/>
              <a:gd name="connsiteY7" fmla="*/ 2540529 h 2540529"/>
              <a:gd name="connsiteX8" fmla="*/ 275376 w 3061881"/>
              <a:gd name="connsiteY8" fmla="*/ 2513937 h 2540529"/>
              <a:gd name="connsiteX9" fmla="*/ 0 w 3061881"/>
              <a:gd name="connsiteY9" fmla="*/ 1612418 h 2540529"/>
              <a:gd name="connsiteX10" fmla="*/ 1612418 w 3061881"/>
              <a:gd name="connsiteY10" fmla="*/ 0 h 2540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1881" h="2540529">
                <a:moveTo>
                  <a:pt x="1612418" y="0"/>
                </a:moveTo>
                <a:cubicBezTo>
                  <a:pt x="2224646" y="0"/>
                  <a:pt x="2757180" y="341213"/>
                  <a:pt x="3030226" y="843844"/>
                </a:cubicBezTo>
                <a:lnTo>
                  <a:pt x="3061881" y="909556"/>
                </a:lnTo>
                <a:lnTo>
                  <a:pt x="3061881" y="2315281"/>
                </a:lnTo>
                <a:lnTo>
                  <a:pt x="3030226" y="2380992"/>
                </a:lnTo>
                <a:cubicBezTo>
                  <a:pt x="3005404" y="2426686"/>
                  <a:pt x="2978437" y="2471046"/>
                  <a:pt x="2949460" y="2513937"/>
                </a:cubicBezTo>
                <a:lnTo>
                  <a:pt x="2929575" y="2540529"/>
                </a:lnTo>
                <a:lnTo>
                  <a:pt x="295261" y="2540529"/>
                </a:lnTo>
                <a:lnTo>
                  <a:pt x="275376" y="2513937"/>
                </a:lnTo>
                <a:cubicBezTo>
                  <a:pt x="101518" y="2256593"/>
                  <a:pt x="0" y="1946361"/>
                  <a:pt x="0" y="1612418"/>
                </a:cubicBezTo>
                <a:cubicBezTo>
                  <a:pt x="0" y="721904"/>
                  <a:pt x="721904" y="0"/>
                  <a:pt x="1612418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DEEB22-A3A2-456E-AF72-42388730D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27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660FC8-501B-437B-8836-61CB3AD10289}"/>
              </a:ext>
            </a:extLst>
          </p:cNvPr>
          <p:cNvSpPr>
            <a:spLocks noGrp="1"/>
          </p:cNvSpPr>
          <p:nvPr/>
        </p:nvSpPr>
        <p:spPr>
          <a:xfrm>
            <a:off x="6090574" y="1977182"/>
            <a:ext cx="4977578" cy="3639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  <a:cs typeface="Calibri"/>
              </a:rPr>
              <a:t>Taken from the retail and hospitality sectors</a:t>
            </a:r>
            <a:endParaRPr lang="en-US"/>
          </a:p>
          <a:p>
            <a:pPr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  <a:cs typeface="Calibri"/>
              </a:rPr>
              <a:t>Natural interactions yield realistic results</a:t>
            </a:r>
          </a:p>
          <a:p>
            <a:pPr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  <a:cs typeface="Calibri"/>
              </a:rPr>
              <a:t>Can produce both quantitative measurements and qualitative observations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488E46-434D-457B-BA10-FF4F9C578B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795723"/>
            <a:ext cx="3512842" cy="128010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24E548F-3A4E-4601-8AD1-1CB676FF6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876" y="578747"/>
            <a:ext cx="10515600" cy="1325563"/>
          </a:xfrm>
        </p:spPr>
        <p:txBody>
          <a:bodyPr/>
          <a:lstStyle/>
          <a:p>
            <a:r>
              <a:rPr lang="en-US" dirty="0"/>
              <a:t>Secret Shopper: What is it?</a:t>
            </a:r>
          </a:p>
        </p:txBody>
      </p:sp>
    </p:spTree>
    <p:extLst>
      <p:ext uri="{BB962C8B-B14F-4D97-AF65-F5344CB8AC3E}">
        <p14:creationId xmlns:p14="http://schemas.microsoft.com/office/powerpoint/2010/main" val="1480699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5C138E-9FCF-4E72-B5EF-EE842E566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786296"/>
            <a:ext cx="3512842" cy="1280103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72C87B4-ACCE-46F6-BEB5-9BE292908C36}"/>
              </a:ext>
            </a:extLst>
          </p:cNvPr>
          <p:cNvSpPr>
            <a:spLocks noGrp="1"/>
          </p:cNvSpPr>
          <p:nvPr/>
        </p:nvSpPr>
        <p:spPr>
          <a:xfrm>
            <a:off x="6370796" y="2334076"/>
            <a:ext cx="4977578" cy="3243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Began in 2014 to test new customer service models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Coordinated by two library staff members every long semester</a:t>
            </a:r>
          </a:p>
          <a:p>
            <a:pPr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cs typeface="Calibri"/>
              </a:rPr>
              <a:t>Originally asked supervisors for input on what to test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CCC0878-AA3C-4A17-9969-B107DE304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4" y="800604"/>
            <a:ext cx="10515600" cy="1325563"/>
          </a:xfrm>
        </p:spPr>
        <p:txBody>
          <a:bodyPr/>
          <a:lstStyle/>
          <a:p>
            <a:r>
              <a:rPr lang="en-US" dirty="0"/>
              <a:t>Secret Shopper: </a:t>
            </a:r>
            <a:br>
              <a:rPr lang="en-US" dirty="0"/>
            </a:br>
            <a:r>
              <a:rPr lang="en-US" dirty="0"/>
              <a:t>How do we do it?</a:t>
            </a:r>
          </a:p>
        </p:txBody>
      </p:sp>
    </p:spTree>
    <p:extLst>
      <p:ext uri="{BB962C8B-B14F-4D97-AF65-F5344CB8AC3E}">
        <p14:creationId xmlns:p14="http://schemas.microsoft.com/office/powerpoint/2010/main" val="251506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2">
            <a:extLst>
              <a:ext uri="{FF2B5EF4-FFF2-40B4-BE49-F238E27FC236}">
                <a16:creationId xmlns:a16="http://schemas.microsoft.com/office/drawing/2014/main" id="{0F6CDC51-8D27-4BF4-AB33-7D5905E8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4FB90F3-DFB9-42D4-B851-120249962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145024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Secret Shopper: </a:t>
            </a:r>
            <a:br>
              <a:rPr lang="en-US" sz="4000">
                <a:solidFill>
                  <a:srgbClr val="000000"/>
                </a:solidFill>
                <a:cs typeface="Calibri Light"/>
              </a:rPr>
            </a:br>
            <a:r>
              <a:rPr lang="en-US" sz="4000">
                <a:solidFill>
                  <a:srgbClr val="000000"/>
                </a:solidFill>
                <a:cs typeface="Calibri Light"/>
              </a:rPr>
              <a:t>Do we like it?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27" name="Freeform 60">
            <a:extLst>
              <a:ext uri="{FF2B5EF4-FFF2-40B4-BE49-F238E27FC236}">
                <a16:creationId xmlns:a16="http://schemas.microsoft.com/office/drawing/2014/main" id="{DF4CE22F-8463-44F2-BE50-65D9B503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8720" y="0"/>
            <a:ext cx="3762182" cy="2258435"/>
          </a:xfrm>
          <a:custGeom>
            <a:avLst/>
            <a:gdLst>
              <a:gd name="connsiteX0" fmla="*/ 39946 w 3960192"/>
              <a:gd name="connsiteY0" fmla="*/ 0 h 2377300"/>
              <a:gd name="connsiteX1" fmla="*/ 3920247 w 3960192"/>
              <a:gd name="connsiteY1" fmla="*/ 0 h 2377300"/>
              <a:gd name="connsiteX2" fmla="*/ 3949969 w 3960192"/>
              <a:gd name="connsiteY2" fmla="*/ 194751 h 2377300"/>
              <a:gd name="connsiteX3" fmla="*/ 3960192 w 3960192"/>
              <a:gd name="connsiteY3" fmla="*/ 397204 h 2377300"/>
              <a:gd name="connsiteX4" fmla="*/ 1980096 w 3960192"/>
              <a:gd name="connsiteY4" fmla="*/ 2377300 h 2377300"/>
              <a:gd name="connsiteX5" fmla="*/ 0 w 3960192"/>
              <a:gd name="connsiteY5" fmla="*/ 397204 h 2377300"/>
              <a:gd name="connsiteX6" fmla="*/ 10224 w 3960192"/>
              <a:gd name="connsiteY6" fmla="*/ 194751 h 237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377300">
                <a:moveTo>
                  <a:pt x="39946" y="0"/>
                </a:moveTo>
                <a:lnTo>
                  <a:pt x="3920247" y="0"/>
                </a:lnTo>
                <a:lnTo>
                  <a:pt x="3949969" y="194751"/>
                </a:lnTo>
                <a:cubicBezTo>
                  <a:pt x="3956729" y="261316"/>
                  <a:pt x="3960192" y="328856"/>
                  <a:pt x="3960192" y="397204"/>
                </a:cubicBezTo>
                <a:cubicBezTo>
                  <a:pt x="3960192" y="1490781"/>
                  <a:pt x="3073673" y="2377300"/>
                  <a:pt x="1980096" y="2377300"/>
                </a:cubicBezTo>
                <a:cubicBezTo>
                  <a:pt x="886519" y="2377300"/>
                  <a:pt x="0" y="1490781"/>
                  <a:pt x="0" y="397204"/>
                </a:cubicBezTo>
                <a:cubicBezTo>
                  <a:pt x="0" y="328856"/>
                  <a:pt x="3463" y="261316"/>
                  <a:pt x="10224" y="194751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3440327"/>
            <a:ext cx="5145024" cy="285347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4000">
                <a:solidFill>
                  <a:srgbClr val="000000"/>
                </a:solidFill>
                <a:cs typeface="Calibri"/>
              </a:rPr>
              <a:t>NO.  </a:t>
            </a:r>
          </a:p>
          <a:p>
            <a:pPr marL="0" indent="0"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  <a:cs typeface="Calibri"/>
              </a:rPr>
              <a:t>Too time consuming for our narrow applications</a:t>
            </a:r>
          </a:p>
          <a:p>
            <a:pPr>
              <a:spcAft>
                <a:spcPts val="1200"/>
              </a:spcAft>
            </a:pPr>
            <a:r>
              <a:rPr lang="en-US" sz="2400">
                <a:solidFill>
                  <a:srgbClr val="000000"/>
                </a:solidFill>
                <a:cs typeface="Calibri"/>
              </a:rPr>
              <a:t>Not using the data to its fullest potential</a:t>
            </a:r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000">
              <a:solidFill>
                <a:srgbClr val="000000"/>
              </a:solidFill>
              <a:cs typeface="Calibri"/>
            </a:endParaRPr>
          </a:p>
          <a:p>
            <a:pPr lvl="1"/>
            <a:endParaRPr lang="en-US" sz="2000">
              <a:solidFill>
                <a:srgbClr val="000000"/>
              </a:solidFill>
              <a:cs typeface="Calibri"/>
            </a:endParaRPr>
          </a:p>
          <a:p>
            <a:endParaRPr lang="en-US" sz="2000">
              <a:solidFill>
                <a:srgbClr val="000000"/>
              </a:solidFill>
              <a:cs typeface="Calibri"/>
            </a:endParaRPr>
          </a:p>
          <a:p>
            <a:pPr lvl="1"/>
            <a:endParaRPr lang="en-US" sz="2000">
              <a:solidFill>
                <a:srgbClr val="000000"/>
              </a:solidFill>
              <a:cs typeface="Calibri"/>
            </a:endParaRPr>
          </a:p>
        </p:txBody>
      </p:sp>
      <p:sp>
        <p:nvSpPr>
          <p:cNvPr id="29" name="Freeform 67">
            <a:extLst>
              <a:ext uri="{FF2B5EF4-FFF2-40B4-BE49-F238E27FC236}">
                <a16:creationId xmlns:a16="http://schemas.microsoft.com/office/drawing/2014/main" id="{3FA1383B-2709-4E36-8FF8-7A737213B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7503" y="3006774"/>
            <a:ext cx="4734497" cy="3851226"/>
          </a:xfrm>
          <a:custGeom>
            <a:avLst/>
            <a:gdLst>
              <a:gd name="connsiteX0" fmla="*/ 2718646 w 4647408"/>
              <a:gd name="connsiteY0" fmla="*/ 0 h 3780384"/>
              <a:gd name="connsiteX1" fmla="*/ 4641019 w 4647408"/>
              <a:gd name="connsiteY1" fmla="*/ 796273 h 3780384"/>
              <a:gd name="connsiteX2" fmla="*/ 4647408 w 4647408"/>
              <a:gd name="connsiteY2" fmla="*/ 803303 h 3780384"/>
              <a:gd name="connsiteX3" fmla="*/ 4647408 w 4647408"/>
              <a:gd name="connsiteY3" fmla="*/ 3780384 h 3780384"/>
              <a:gd name="connsiteX4" fmla="*/ 215340 w 4647408"/>
              <a:gd name="connsiteY4" fmla="*/ 3780384 h 3780384"/>
              <a:gd name="connsiteX5" fmla="*/ 213645 w 4647408"/>
              <a:gd name="connsiteY5" fmla="*/ 3776866 h 3780384"/>
              <a:gd name="connsiteX6" fmla="*/ 0 w 4647408"/>
              <a:gd name="connsiteY6" fmla="*/ 2718646 h 3780384"/>
              <a:gd name="connsiteX7" fmla="*/ 2718646 w 4647408"/>
              <a:gd name="connsiteY7" fmla="*/ 0 h 378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47408" h="3780384">
                <a:moveTo>
                  <a:pt x="2718646" y="0"/>
                </a:moveTo>
                <a:cubicBezTo>
                  <a:pt x="3469379" y="0"/>
                  <a:pt x="4149041" y="304295"/>
                  <a:pt x="4641019" y="796273"/>
                </a:cubicBezTo>
                <a:lnTo>
                  <a:pt x="4647408" y="803303"/>
                </a:lnTo>
                <a:lnTo>
                  <a:pt x="4647408" y="3780384"/>
                </a:lnTo>
                <a:lnTo>
                  <a:pt x="215340" y="3780384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A635F1-9D5C-48A5-BCF3-B0C941992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27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  <a:cs typeface="Calibri Light"/>
              </a:rPr>
              <a:t>Secret Shopper: Can we get rid of it?  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40973"/>
            <a:ext cx="4977578" cy="31570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>
                <a:solidFill>
                  <a:srgbClr val="000000"/>
                </a:solidFill>
                <a:cs typeface="Calibri"/>
              </a:rPr>
              <a:t>Short answer: No.</a:t>
            </a:r>
            <a:endParaRPr lang="en-US">
              <a:cs typeface="Calibri"/>
            </a:endParaRPr>
          </a:p>
          <a:p>
            <a:pPr>
              <a:spcAft>
                <a:spcPts val="1200"/>
              </a:spcAft>
              <a:buNone/>
            </a:pPr>
            <a:r>
              <a:rPr lang="en-US">
                <a:solidFill>
                  <a:srgbClr val="000000"/>
                </a:solidFill>
                <a:cs typeface="Calibri"/>
              </a:rPr>
              <a:t>Why?</a:t>
            </a: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Need to keep the current metrics for reporting outcomes</a:t>
            </a: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Data is unique!</a:t>
            </a: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marL="0" indent="0">
              <a:spcBef>
                <a:spcPct val="0"/>
              </a:spcBef>
              <a:spcAft>
                <a:spcPts val="1200"/>
              </a:spcAft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  <a:buNone/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  <a:p>
            <a:pPr lvl="1">
              <a:spcAft>
                <a:spcPts val="1200"/>
              </a:spcAft>
            </a:pPr>
            <a:endParaRPr lang="en-US" sz="280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49E5D2-10C9-49C2-B40E-559160D19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7D8E67F2-F753-4E06-8229-4970A6725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2EE1BDFD-564B-44A4-841A-50D6A8E75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5996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Darn.  </a:t>
            </a:r>
            <a:br>
              <a:rPr lang="en-US" sz="4000">
                <a:solidFill>
                  <a:srgbClr val="000000"/>
                </a:solidFill>
                <a:cs typeface="Calibri Light"/>
              </a:rPr>
            </a:br>
            <a:r>
              <a:rPr lang="en-US" sz="4000">
                <a:solidFill>
                  <a:srgbClr val="000000"/>
                </a:solidFill>
                <a:cs typeface="Calibri Light"/>
              </a:rPr>
              <a:t>Now what do we do?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56" name="Freeform 60">
            <a:extLst>
              <a:ext uri="{FF2B5EF4-FFF2-40B4-BE49-F238E27FC236}">
                <a16:creationId xmlns:a16="http://schemas.microsoft.com/office/drawing/2014/main" id="{007B8288-68CC-4847-8419-CF535B6B7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 68">
            <a:extLst>
              <a:ext uri="{FF2B5EF4-FFF2-40B4-BE49-F238E27FC236}">
                <a16:creationId xmlns:a16="http://schemas.microsoft.com/office/drawing/2014/main" id="{32BA8EA8-C1B6-4309-B674-F9F399B96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>
                <a:solidFill>
                  <a:srgbClr val="000000"/>
                </a:solidFill>
                <a:cs typeface="Calibri"/>
              </a:rPr>
              <a:t>Make Secret Shopper more sustainable through economies of scale</a:t>
            </a:r>
            <a:r>
              <a:rPr lang="en-US" sz="2400">
                <a:cs typeface="Calibri"/>
              </a:rPr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>
                <a:solidFill>
                  <a:srgbClr val="000000"/>
                </a:solidFill>
                <a:cs typeface="Calibri"/>
              </a:rPr>
              <a:t>Economies of Scale give us...</a:t>
            </a:r>
            <a:endParaRPr lang="en-US" sz="2400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Data on more types of interactions</a:t>
            </a:r>
            <a:endParaRPr lang="en-US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More/different types of data</a:t>
            </a:r>
            <a:endParaRPr lang="en-US">
              <a:cs typeface="Calibri"/>
            </a:endParaRPr>
          </a:p>
          <a:p>
            <a:pPr lvl="1">
              <a:spcAft>
                <a:spcPts val="1200"/>
              </a:spcAft>
            </a:pPr>
            <a:r>
              <a:rPr lang="en-US">
                <a:solidFill>
                  <a:srgbClr val="000000"/>
                </a:solidFill>
                <a:cs typeface="Calibri"/>
              </a:rPr>
              <a:t>More responses for valid results</a:t>
            </a:r>
            <a:endParaRPr lang="en-US">
              <a:cs typeface="Calibri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2400">
              <a:solidFill>
                <a:srgbClr val="000000"/>
              </a:solidFill>
              <a:cs typeface="Calibri"/>
            </a:endParaRPr>
          </a:p>
          <a:p>
            <a:pPr lvl="1">
              <a:spcAft>
                <a:spcPts val="1200"/>
              </a:spcAft>
            </a:pP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DC7131-017C-487D-B363-16CDDD6F6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656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0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  <a:cs typeface="Calibri Light"/>
              </a:rPr>
              <a:t>Scaling up: The plan</a:t>
            </a:r>
            <a:endParaRPr lang="en-US">
              <a:cs typeface="Calibri Light"/>
            </a:endParaRPr>
          </a:p>
        </p:txBody>
      </p:sp>
      <p:sp>
        <p:nvSpPr>
          <p:cNvPr id="18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1512" y="2577618"/>
            <a:ext cx="4977578" cy="28483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spcAft>
                <a:spcPts val="1200"/>
              </a:spcAft>
              <a:buAutoNum type="arabicPeriod"/>
            </a:pPr>
            <a:r>
              <a:rPr lang="en-US">
                <a:solidFill>
                  <a:srgbClr val="000000"/>
                </a:solidFill>
                <a:cs typeface="Calibri"/>
              </a:rPr>
              <a:t>Simplify staffing</a:t>
            </a:r>
            <a:endParaRPr lang="en-US">
              <a:cs typeface="Calibri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US">
                <a:solidFill>
                  <a:srgbClr val="000000"/>
                </a:solidFill>
                <a:cs typeface="Calibri"/>
              </a:rPr>
              <a:t>Analyze data against outcomes</a:t>
            </a:r>
            <a:endParaRPr lang="en-US">
              <a:cs typeface="Calibri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en-US">
                <a:solidFill>
                  <a:srgbClr val="000000"/>
                </a:solidFill>
                <a:cs typeface="Calibri"/>
              </a:rPr>
              <a:t>Measure additional outcomes</a:t>
            </a:r>
            <a:endParaRPr lang="en-US">
              <a:cs typeface="Calibri"/>
            </a:endParaRPr>
          </a:p>
          <a:p>
            <a:pPr marL="971550" lvl="1" indent="-51435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1428750" lvl="2" indent="-51435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514350" indent="-51435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914400" lvl="1" indent="-45720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1371600" lvl="2" indent="-45720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1371600" lvl="2" indent="-45720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914400" lvl="1" indent="-45720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1371600" lvl="2" indent="-457200">
              <a:spcAft>
                <a:spcPts val="1200"/>
              </a:spcAft>
              <a:buAutoNum type="arabicPeriod"/>
            </a:pPr>
            <a:endParaRPr lang="en-US">
              <a:cs typeface="Calibri"/>
            </a:endParaRPr>
          </a:p>
          <a:p>
            <a:pPr marL="914400" lvl="1" indent="-457200">
              <a:spcAft>
                <a:spcPts val="1200"/>
              </a:spcAft>
              <a:buAutoNum type="arabicPeriod"/>
            </a:pPr>
            <a:endParaRPr lang="en-US" sz="2800"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7D2547-24CD-4D25-9F7E-52E318EE6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667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0F6CDC51-8D27-4BF4-AB33-7D5905E8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08905" y="3726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4FB90F3-DFB9-42D4-B851-120249962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9CFA4AA7-D908-491B-8448-98E0075FD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145024" cy="1454051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000000"/>
                </a:solidFill>
                <a:cs typeface="Calibri Light"/>
              </a:rPr>
              <a:t>1. Scaling up: </a:t>
            </a:r>
            <a:br>
              <a:rPr lang="en-US" sz="4000">
                <a:solidFill>
                  <a:srgbClr val="000000"/>
                </a:solidFill>
                <a:cs typeface="Calibri Light"/>
              </a:rPr>
            </a:br>
            <a:r>
              <a:rPr lang="en-US" sz="4000">
                <a:solidFill>
                  <a:srgbClr val="000000"/>
                </a:solidFill>
                <a:cs typeface="Calibri Light"/>
              </a:rPr>
              <a:t>Simplify staffing</a:t>
            </a: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27" name="Freeform 60">
            <a:extLst>
              <a:ext uri="{FF2B5EF4-FFF2-40B4-BE49-F238E27FC236}">
                <a16:creationId xmlns:a16="http://schemas.microsoft.com/office/drawing/2014/main" id="{DF4CE22F-8463-44F2-BE50-65D9B5035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8720" y="0"/>
            <a:ext cx="3762182" cy="2258435"/>
          </a:xfrm>
          <a:custGeom>
            <a:avLst/>
            <a:gdLst>
              <a:gd name="connsiteX0" fmla="*/ 39946 w 3960192"/>
              <a:gd name="connsiteY0" fmla="*/ 0 h 2377300"/>
              <a:gd name="connsiteX1" fmla="*/ 3920247 w 3960192"/>
              <a:gd name="connsiteY1" fmla="*/ 0 h 2377300"/>
              <a:gd name="connsiteX2" fmla="*/ 3949969 w 3960192"/>
              <a:gd name="connsiteY2" fmla="*/ 194751 h 2377300"/>
              <a:gd name="connsiteX3" fmla="*/ 3960192 w 3960192"/>
              <a:gd name="connsiteY3" fmla="*/ 397204 h 2377300"/>
              <a:gd name="connsiteX4" fmla="*/ 1980096 w 3960192"/>
              <a:gd name="connsiteY4" fmla="*/ 2377300 h 2377300"/>
              <a:gd name="connsiteX5" fmla="*/ 0 w 3960192"/>
              <a:gd name="connsiteY5" fmla="*/ 397204 h 2377300"/>
              <a:gd name="connsiteX6" fmla="*/ 10224 w 3960192"/>
              <a:gd name="connsiteY6" fmla="*/ 194751 h 237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2" h="2377300">
                <a:moveTo>
                  <a:pt x="39946" y="0"/>
                </a:moveTo>
                <a:lnTo>
                  <a:pt x="3920247" y="0"/>
                </a:lnTo>
                <a:lnTo>
                  <a:pt x="3949969" y="194751"/>
                </a:lnTo>
                <a:cubicBezTo>
                  <a:pt x="3956729" y="261316"/>
                  <a:pt x="3960192" y="328856"/>
                  <a:pt x="3960192" y="397204"/>
                </a:cubicBezTo>
                <a:cubicBezTo>
                  <a:pt x="3960192" y="1490781"/>
                  <a:pt x="3073673" y="2377300"/>
                  <a:pt x="1980096" y="2377300"/>
                </a:cubicBezTo>
                <a:cubicBezTo>
                  <a:pt x="886519" y="2377300"/>
                  <a:pt x="0" y="1490781"/>
                  <a:pt x="0" y="397204"/>
                </a:cubicBezTo>
                <a:cubicBezTo>
                  <a:pt x="0" y="328856"/>
                  <a:pt x="3463" y="261316"/>
                  <a:pt x="10224" y="194751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AD5CD-574C-4DCC-80F8-18BEACDB5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5145024" cy="36392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rgbClr val="000000"/>
                </a:solidFill>
                <a:cs typeface="Calibri"/>
              </a:rPr>
              <a:t>Partner with marketing/business faculty</a:t>
            </a:r>
            <a:endParaRPr lang="en-US" sz="3200">
              <a:cs typeface="Calibri"/>
            </a:endParaRPr>
          </a:p>
        </p:txBody>
      </p:sp>
      <p:sp>
        <p:nvSpPr>
          <p:cNvPr id="29" name="Freeform 67">
            <a:extLst>
              <a:ext uri="{FF2B5EF4-FFF2-40B4-BE49-F238E27FC236}">
                <a16:creationId xmlns:a16="http://schemas.microsoft.com/office/drawing/2014/main" id="{3FA1383B-2709-4E36-8FF8-7A737213B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57503" y="3006774"/>
            <a:ext cx="4734497" cy="3851226"/>
          </a:xfrm>
          <a:custGeom>
            <a:avLst/>
            <a:gdLst>
              <a:gd name="connsiteX0" fmla="*/ 2718646 w 4647408"/>
              <a:gd name="connsiteY0" fmla="*/ 0 h 3780384"/>
              <a:gd name="connsiteX1" fmla="*/ 4641019 w 4647408"/>
              <a:gd name="connsiteY1" fmla="*/ 796273 h 3780384"/>
              <a:gd name="connsiteX2" fmla="*/ 4647408 w 4647408"/>
              <a:gd name="connsiteY2" fmla="*/ 803303 h 3780384"/>
              <a:gd name="connsiteX3" fmla="*/ 4647408 w 4647408"/>
              <a:gd name="connsiteY3" fmla="*/ 3780384 h 3780384"/>
              <a:gd name="connsiteX4" fmla="*/ 215340 w 4647408"/>
              <a:gd name="connsiteY4" fmla="*/ 3780384 h 3780384"/>
              <a:gd name="connsiteX5" fmla="*/ 213645 w 4647408"/>
              <a:gd name="connsiteY5" fmla="*/ 3776866 h 3780384"/>
              <a:gd name="connsiteX6" fmla="*/ 0 w 4647408"/>
              <a:gd name="connsiteY6" fmla="*/ 2718646 h 3780384"/>
              <a:gd name="connsiteX7" fmla="*/ 2718646 w 4647408"/>
              <a:gd name="connsiteY7" fmla="*/ 0 h 3780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47408" h="3780384">
                <a:moveTo>
                  <a:pt x="2718646" y="0"/>
                </a:moveTo>
                <a:cubicBezTo>
                  <a:pt x="3469379" y="0"/>
                  <a:pt x="4149041" y="304295"/>
                  <a:pt x="4641019" y="796273"/>
                </a:cubicBezTo>
                <a:lnTo>
                  <a:pt x="4647408" y="803303"/>
                </a:lnTo>
                <a:lnTo>
                  <a:pt x="4647408" y="3780384"/>
                </a:lnTo>
                <a:lnTo>
                  <a:pt x="215340" y="3780384"/>
                </a:lnTo>
                <a:lnTo>
                  <a:pt x="213645" y="3776866"/>
                </a:lnTo>
                <a:cubicBezTo>
                  <a:pt x="76074" y="3451612"/>
                  <a:pt x="0" y="3094013"/>
                  <a:pt x="0" y="2718646"/>
                </a:cubicBezTo>
                <a:cubicBezTo>
                  <a:pt x="0" y="1217179"/>
                  <a:pt x="1217179" y="0"/>
                  <a:pt x="271864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6F01AA-75FA-435E-BDD3-438B45DB7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72188"/>
            <a:ext cx="12192000" cy="785812"/>
          </a:xfrm>
          <a:prstGeom prst="rect">
            <a:avLst/>
          </a:prstGeom>
          <a:solidFill>
            <a:srgbClr val="64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D8BE14-D420-463D-9C1D-59B59E8DE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158" y="5825042"/>
            <a:ext cx="3512842" cy="128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62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f419a89-af34-422d-bf56-1e74fb6ff161">
      <UserInfo>
        <DisplayName>McClean, Jessica L</DisplayName>
        <AccountId>17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14AF25EC3DF446BE4B975EDCE2FA47" ma:contentTypeVersion="6" ma:contentTypeDescription="Create a new document." ma:contentTypeScope="" ma:versionID="511bc06ea3e657dd9485f23871b558cb">
  <xsd:schema xmlns:xsd="http://www.w3.org/2001/XMLSchema" xmlns:xs="http://www.w3.org/2001/XMLSchema" xmlns:p="http://schemas.microsoft.com/office/2006/metadata/properties" xmlns:ns2="4f419a89-af34-422d-bf56-1e74fb6ff161" xmlns:ns3="b522d55d-09bc-4dd2-8bc7-e4e7d9cf524e" targetNamespace="http://schemas.microsoft.com/office/2006/metadata/properties" ma:root="true" ma:fieldsID="e720ad53c0e5a0642d14e00947c132b0" ns2:_="" ns3:_="">
    <xsd:import namespace="4f419a89-af34-422d-bf56-1e74fb6ff161"/>
    <xsd:import namespace="b522d55d-09bc-4dd2-8bc7-e4e7d9cf524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419a89-af34-422d-bf56-1e74fb6ff1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2d55d-09bc-4dd2-8bc7-e4e7d9cf52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A72A40-0257-4538-9A32-C81CE07833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A95403-6A34-4290-A43F-9011C4B15FCC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4f419a89-af34-422d-bf56-1e74fb6ff161"/>
    <ds:schemaRef ds:uri="http://purl.org/dc/terms/"/>
    <ds:schemaRef ds:uri="b522d55d-09bc-4dd2-8bc7-e4e7d9cf524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A4247B-DEE8-40E8-9270-48D511E88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419a89-af34-422d-bf56-1e74fb6ff161"/>
    <ds:schemaRef ds:uri="b522d55d-09bc-4dd2-8bc7-e4e7d9cf5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1208</Words>
  <Application>Microsoft Office PowerPoint</Application>
  <PresentationFormat>Widescreen</PresentationFormat>
  <Paragraphs>370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Shopping for Sustainability:  Re-Envisioning the Secret Shopper Assessment </vt:lpstr>
      <vt:lpstr>What we’re covering today</vt:lpstr>
      <vt:lpstr>Secret Shopper: What is it?</vt:lpstr>
      <vt:lpstr>Secret Shopper:  How do we do it?</vt:lpstr>
      <vt:lpstr>Secret Shopper:  Do we like it?</vt:lpstr>
      <vt:lpstr>Secret Shopper: Can we get rid of it?  </vt:lpstr>
      <vt:lpstr>Darn.   Now what do we do?</vt:lpstr>
      <vt:lpstr>Scaling up: The plan</vt:lpstr>
      <vt:lpstr>1. Scaling up:  Simplify staffing</vt:lpstr>
      <vt:lpstr>2. Scaling up: Analyze data against outcomes</vt:lpstr>
      <vt:lpstr>Data Scan</vt:lpstr>
      <vt:lpstr>Outcomes Scan</vt:lpstr>
      <vt:lpstr>Checking data against outcomes</vt:lpstr>
      <vt:lpstr>Putting outcomes first</vt:lpstr>
      <vt:lpstr>Example: Outcomes-based data gathering</vt:lpstr>
      <vt:lpstr>3. Scaling up: Measure additional outcomes</vt:lpstr>
      <vt:lpstr>Scaling up: Measure additional outcomes</vt:lpstr>
      <vt:lpstr>Possible Outcomes</vt:lpstr>
      <vt:lpstr>Example: Cleanliness data before expansion</vt:lpstr>
      <vt:lpstr>Example: Cleanliness data after expansion</vt:lpstr>
      <vt:lpstr>What scaling up means for us:</vt:lpstr>
      <vt:lpstr>Ultimately, scaling up means: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Shopping for Sustainability:  Re-Envisioning the Secret Shopper Assessment</dc:title>
  <dc:creator>Boucher, Tricia</dc:creator>
  <cp:lastModifiedBy>Boucher, Tricia</cp:lastModifiedBy>
  <cp:revision>7</cp:revision>
  <dcterms:created xsi:type="dcterms:W3CDTF">2018-11-29T14:58:17Z</dcterms:created>
  <dcterms:modified xsi:type="dcterms:W3CDTF">2018-12-04T20:30:01Z</dcterms:modified>
</cp:coreProperties>
</file>