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Balthazar" panose="020B0604020202020204" charset="0"/>
      <p:regular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9651349a1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Solution:</a:t>
            </a:r>
            <a:endParaRPr/>
          </a:p>
        </p:txBody>
      </p:sp>
      <p:sp>
        <p:nvSpPr>
          <p:cNvPr id="163" name="Google Shape;163;g49651349a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850badd8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850badd80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the BC Library assessment as the framework but modify it according to your library’s needs.</a:t>
            </a:r>
            <a:endParaRPr/>
          </a:p>
        </p:txBody>
      </p:sp>
      <p:sp>
        <p:nvSpPr>
          <p:cNvPr id="180" name="Google Shape;180;g4850badd80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850badd8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850badd80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the BC Library assessment as the framework but modify it according to your library’s needs.</a:t>
            </a:r>
            <a:endParaRPr/>
          </a:p>
        </p:txBody>
      </p:sp>
      <p:sp>
        <p:nvSpPr>
          <p:cNvPr id="188" name="Google Shape;188;g4850badd80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850badd8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850badd80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the BC Library assessment as the framework but modify it according to your library’s needs.</a:t>
            </a:r>
            <a:endParaRPr/>
          </a:p>
        </p:txBody>
      </p:sp>
      <p:sp>
        <p:nvSpPr>
          <p:cNvPr id="196" name="Google Shape;196;g4850badd80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731439f81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731439f81_1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4731439f81_1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731439f8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731439f81_0_1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Of 203 institutions in ACRL’s Assessment in Action program, only 15% were community or technical colleges. </a:t>
            </a:r>
            <a:endParaRPr/>
          </a:p>
        </p:txBody>
      </p:sp>
      <p:sp>
        <p:nvSpPr>
          <p:cNvPr id="100" name="Google Shape;100;g4731439f81_0_1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731439f81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731439f81_0_1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4731439f81_0_1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9651349a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9651349a1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49651349a1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9651349a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9651349a1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49651349a1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Solution: We re-zoned the library and have made efforts to create a new culture of library behavior.</a:t>
            </a:r>
            <a:endParaRPr/>
          </a:p>
        </p:txBody>
      </p:sp>
      <p:sp>
        <p:nvSpPr>
          <p:cNvPr id="151" name="Google Shape;15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althazar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8852088" y="734016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  <a:t>2017 Spring Opening Day | </a:t>
            </a:r>
            <a:fld id="{00000000-1234-1234-1234-123412341234}" type="slidenum">
              <a:rPr lang="en-US" sz="1100" b="0" i="0" u="none" strike="noStrike" cap="none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sz="1100" b="0" i="0" u="none" strike="noStrike" cap="none">
              <a:solidFill>
                <a:srgbClr val="F2F2F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althazar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faith.bradham@bakersfieldcollege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>
            <a:spLocks noGrp="1"/>
          </p:cNvSpPr>
          <p:nvPr>
            <p:ph type="ctrTitle"/>
          </p:nvPr>
        </p:nvSpPr>
        <p:spPr>
          <a:xfrm>
            <a:off x="1524000" y="1588078"/>
            <a:ext cx="9144000" cy="30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Balthazar"/>
              <a:buNone/>
            </a:pPr>
            <a:r>
              <a:rPr lang="en-US" sz="5400" b="1">
                <a:latin typeface="Balthazar"/>
                <a:ea typeface="Balthazar"/>
                <a:cs typeface="Balthazar"/>
                <a:sym typeface="Balthazar"/>
              </a:rPr>
              <a:t>Impacting Student Success: </a:t>
            </a:r>
            <a:br>
              <a:rPr lang="en-US" sz="5400" b="1">
                <a:latin typeface="Balthazar"/>
                <a:ea typeface="Balthazar"/>
                <a:cs typeface="Balthazar"/>
                <a:sym typeface="Balthazar"/>
              </a:rPr>
            </a:br>
            <a:r>
              <a:rPr lang="en-US" sz="5400" b="1">
                <a:latin typeface="Balthazar"/>
                <a:ea typeface="Balthazar"/>
                <a:cs typeface="Balthazar"/>
                <a:sym typeface="Balthazar"/>
              </a:rPr>
              <a:t>A Practical Guide to </a:t>
            </a:r>
            <a:br>
              <a:rPr lang="en-US" sz="5400" b="1">
                <a:latin typeface="Balthazar"/>
                <a:ea typeface="Balthazar"/>
                <a:cs typeface="Balthazar"/>
                <a:sym typeface="Balthazar"/>
              </a:rPr>
            </a:br>
            <a:r>
              <a:rPr lang="en-US" sz="5400" b="1">
                <a:latin typeface="Balthazar"/>
                <a:ea typeface="Balthazar"/>
                <a:cs typeface="Balthazar"/>
                <a:sym typeface="Balthazar"/>
              </a:rPr>
              <a:t>Assessing Library Services at the </a:t>
            </a:r>
            <a:br>
              <a:rPr lang="en-US" sz="5400" b="1">
                <a:latin typeface="Balthazar"/>
                <a:ea typeface="Balthazar"/>
                <a:cs typeface="Balthazar"/>
                <a:sym typeface="Balthazar"/>
              </a:rPr>
            </a:br>
            <a:r>
              <a:rPr lang="en-US" sz="5400" b="1">
                <a:latin typeface="Balthazar"/>
                <a:ea typeface="Balthazar"/>
                <a:cs typeface="Balthazar"/>
                <a:sym typeface="Balthazar"/>
              </a:rPr>
              <a:t>Community College Level</a:t>
            </a:r>
            <a:endParaRPr sz="5400" b="1">
              <a:latin typeface="Balthazar"/>
              <a:ea typeface="Balthazar"/>
              <a:cs typeface="Balthazar"/>
              <a:sym typeface="Balthazar"/>
            </a:endParaRPr>
          </a:p>
        </p:txBody>
      </p:sp>
      <p:sp>
        <p:nvSpPr>
          <p:cNvPr id="96" name="Google Shape;96;p18"/>
          <p:cNvSpPr txBox="1">
            <a:spLocks noGrp="1"/>
          </p:cNvSpPr>
          <p:nvPr>
            <p:ph type="subTitle" idx="1"/>
          </p:nvPr>
        </p:nvSpPr>
        <p:spPr>
          <a:xfrm>
            <a:off x="1524000" y="4910300"/>
            <a:ext cx="9144000" cy="9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>
                <a:solidFill>
                  <a:srgbClr val="821908"/>
                </a:solidFill>
                <a:latin typeface="Cambria"/>
                <a:ea typeface="Cambria"/>
                <a:cs typeface="Cambria"/>
                <a:sym typeface="Cambria"/>
              </a:rPr>
              <a:t>Faith Bradham </a:t>
            </a:r>
            <a:endParaRPr sz="2400" b="1">
              <a:solidFill>
                <a:srgbClr val="82190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>
                <a:solidFill>
                  <a:srgbClr val="821908"/>
                </a:solidFill>
                <a:latin typeface="Cambria"/>
                <a:ea typeface="Cambria"/>
                <a:cs typeface="Cambria"/>
                <a:sym typeface="Cambria"/>
              </a:rPr>
              <a:t>Reference Librarian | Bakersfield College</a:t>
            </a:r>
            <a:endParaRPr sz="2400" b="1">
              <a:solidFill>
                <a:srgbClr val="82190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solidFill>
                <a:srgbClr val="82190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7"/>
          <p:cNvPicPr preferRelativeResize="0"/>
          <p:nvPr/>
        </p:nvPicPr>
        <p:blipFill>
          <a:blip r:embed="rId3">
            <a:alphaModFix amt="23000"/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lthazar"/>
              <a:buNone/>
            </a:pPr>
            <a:r>
              <a:rPr lang="en-US" sz="4500" b="1">
                <a:latin typeface="Balthazar"/>
                <a:ea typeface="Balthazar"/>
                <a:cs typeface="Balthazar"/>
                <a:sym typeface="Balthazar"/>
              </a:rPr>
              <a:t>Improving Our Services</a:t>
            </a:r>
            <a:endParaRPr sz="4500" b="1">
              <a:latin typeface="Balthazar"/>
              <a:ea typeface="Balthazar"/>
              <a:cs typeface="Balthazar"/>
              <a:sym typeface="Balthazar"/>
            </a:endParaRPr>
          </a:p>
        </p:txBody>
      </p:sp>
      <p:sp>
        <p:nvSpPr>
          <p:cNvPr id="167" name="Google Shape;16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While faculty were very positive about the library, many were not aware of the majority of the services we provide for them.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2100"/>
              </a:spcAft>
              <a:buNone/>
            </a:pPr>
            <a:endParaRPr sz="2400" b="1">
              <a:solidFill>
                <a:srgbClr val="000000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68" name="Google Shape;168;p27" descr="https://lh5.googleusercontent.com/r2mOr6UIMYce-bZuByLOWqZhC4qSRNvrk13L65UqdJgZHeeA8zqTboEM7f9vKHq1AKRTxAmnKgffkmhguT9tpdren7UCsuxDQ11BmuVD5v9oemA1bCIuNZNVwPb1b7K20RQ4sz7vym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70175" y="2898400"/>
            <a:ext cx="5666700" cy="352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7" descr="https://lh4.googleusercontent.com/lqYKcDpPd0_Rb7yXldSl55fxZxF4ZE1WpvCjUnz5x5hgh42SE6f2cnu24IgXqIUeriu5ZHu1ANcBfDMRXV8TzToYW7_Q6j3c9BVS7-h6m5y5jQInBxl-Q0FHg0CekfVWqqb_q2dQU0c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073730" y="2898392"/>
            <a:ext cx="5888700" cy="352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8"/>
          <p:cNvSpPr txBox="1">
            <a:spLocks noGrp="1"/>
          </p:cNvSpPr>
          <p:nvPr>
            <p:ph type="title"/>
          </p:nvPr>
        </p:nvSpPr>
        <p:spPr>
          <a:xfrm>
            <a:off x="838200" y="2454920"/>
            <a:ext cx="10515600" cy="17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1908"/>
              </a:buClr>
              <a:buSzPts val="6000"/>
              <a:buFont typeface="Balthazar"/>
              <a:buNone/>
            </a:pPr>
            <a:r>
              <a:rPr lang="en-US" b="1">
                <a:solidFill>
                  <a:srgbClr val="000000"/>
                </a:solidFill>
                <a:latin typeface="Balthazar"/>
                <a:ea typeface="Balthazar"/>
                <a:cs typeface="Balthazar"/>
                <a:sym typeface="Balthazar"/>
              </a:rPr>
              <a:t>Tips for Assessing Your Community College* </a:t>
            </a:r>
            <a:br>
              <a:rPr lang="en-US" b="1">
                <a:solidFill>
                  <a:srgbClr val="000000"/>
                </a:solidFill>
                <a:latin typeface="Balthazar"/>
                <a:ea typeface="Balthazar"/>
                <a:cs typeface="Balthazar"/>
                <a:sym typeface="Balthazar"/>
              </a:rPr>
            </a:br>
            <a:r>
              <a:rPr lang="en-US" b="1">
                <a:solidFill>
                  <a:srgbClr val="000000"/>
                </a:solidFill>
                <a:latin typeface="Balthazar"/>
                <a:ea typeface="Balthazar"/>
                <a:cs typeface="Balthazar"/>
                <a:sym typeface="Balthazar"/>
              </a:rPr>
              <a:t>Library Services</a:t>
            </a:r>
            <a:endParaRPr b="1">
              <a:solidFill>
                <a:srgbClr val="000000"/>
              </a:solidFill>
              <a:latin typeface="Balthazar"/>
              <a:ea typeface="Balthazar"/>
              <a:cs typeface="Balthazar"/>
              <a:sym typeface="Balthazar"/>
            </a:endParaRPr>
          </a:p>
        </p:txBody>
      </p:sp>
      <p:sp>
        <p:nvSpPr>
          <p:cNvPr id="176" name="Google Shape;176;p28"/>
          <p:cNvSpPr txBox="1"/>
          <p:nvPr/>
        </p:nvSpPr>
        <p:spPr>
          <a:xfrm>
            <a:off x="8522300" y="4209925"/>
            <a:ext cx="2654400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lthazar"/>
                <a:ea typeface="Balthazar"/>
                <a:cs typeface="Balthazar"/>
                <a:sym typeface="Balthazar"/>
              </a:rPr>
              <a:t>*Or any academic library!</a:t>
            </a:r>
            <a:endParaRPr b="1">
              <a:latin typeface="Balthazar"/>
              <a:ea typeface="Balthazar"/>
              <a:cs typeface="Balthazar"/>
              <a:sym typeface="Balthaza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9"/>
          <p:cNvPicPr preferRelativeResize="0"/>
          <p:nvPr/>
        </p:nvPicPr>
        <p:blipFill>
          <a:blip r:embed="rId3">
            <a:alphaModFix amt="23000"/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Balthazar"/>
                <a:ea typeface="Balthazar"/>
                <a:cs typeface="Balthazar"/>
                <a:sym typeface="Balthazar"/>
              </a:rPr>
              <a:t>Consider Your Library’s Needs</a:t>
            </a:r>
            <a:endParaRPr sz="4000" b="1">
              <a:latin typeface="Balthazar"/>
              <a:ea typeface="Balthazar"/>
              <a:cs typeface="Balthazar"/>
              <a:sym typeface="Balthazar"/>
            </a:endParaRPr>
          </a:p>
        </p:txBody>
      </p:sp>
      <p:sp>
        <p:nvSpPr>
          <p:cNvPr id="184" name="Google Shape;184;p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mbria"/>
              <a:buChar char="●"/>
            </a:pPr>
            <a:r>
              <a:rPr lang="en-US" sz="300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Have you assessed services before?</a:t>
            </a:r>
            <a:endParaRPr sz="3000">
              <a:solidFill>
                <a:srgbClr val="000000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mbria"/>
              <a:buChar char="●"/>
            </a:pPr>
            <a:r>
              <a:rPr lang="en-US" sz="300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What services do you offer?</a:t>
            </a:r>
            <a:endParaRPr sz="3000">
              <a:solidFill>
                <a:srgbClr val="000000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mbria"/>
              <a:buChar char="●"/>
            </a:pPr>
            <a:r>
              <a:rPr lang="en-US" sz="300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Would you like to establish an assessment baseline by assessing all services, or do you want to start by assessing one or two services?</a:t>
            </a:r>
            <a:endParaRPr sz="3000">
              <a:solidFill>
                <a:srgbClr val="000000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2638" y="0"/>
            <a:ext cx="688936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0"/>
          <p:cNvSpPr txBox="1">
            <a:spLocks noGrp="1"/>
          </p:cNvSpPr>
          <p:nvPr>
            <p:ph type="title"/>
          </p:nvPr>
        </p:nvSpPr>
        <p:spPr>
          <a:xfrm>
            <a:off x="415650" y="13169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Balthazar"/>
                <a:ea typeface="Balthazar"/>
                <a:cs typeface="Balthazar"/>
                <a:sym typeface="Balthazar"/>
              </a:rPr>
              <a:t>Consider Your Staff</a:t>
            </a:r>
            <a:endParaRPr sz="4000" b="1">
              <a:latin typeface="Balthazar"/>
              <a:ea typeface="Balthazar"/>
              <a:cs typeface="Balthazar"/>
              <a:sym typeface="Balthazar"/>
            </a:endParaRPr>
          </a:p>
        </p:txBody>
      </p:sp>
      <p:sp>
        <p:nvSpPr>
          <p:cNvPr id="192" name="Google Shape;192;p30"/>
          <p:cNvSpPr txBox="1">
            <a:spLocks noGrp="1"/>
          </p:cNvSpPr>
          <p:nvPr>
            <p:ph type="body" idx="1"/>
          </p:nvPr>
        </p:nvSpPr>
        <p:spPr>
          <a:xfrm>
            <a:off x="415650" y="246398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mbria"/>
              <a:buChar char="●"/>
            </a:pPr>
            <a:r>
              <a:rPr lang="en-US" sz="300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Do you have staff willing to complete this type of assessment?</a:t>
            </a:r>
            <a:endParaRPr sz="3000">
              <a:solidFill>
                <a:srgbClr val="000000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mbria"/>
              <a:buChar char="●"/>
            </a:pPr>
            <a:r>
              <a:rPr lang="en-US" sz="300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Do you have the time to conduct the qualitative aspect of this assessment?</a:t>
            </a:r>
            <a:endParaRPr sz="3000">
              <a:solidFill>
                <a:srgbClr val="000000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mbria"/>
              <a:buChar char="○"/>
            </a:pPr>
            <a:r>
              <a:rPr lang="en-US" sz="300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Do you have permission to conduct qualitative research on your campus?</a:t>
            </a:r>
            <a:endParaRPr sz="3000">
              <a:solidFill>
                <a:srgbClr val="000000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2566" y="0"/>
            <a:ext cx="680943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highlight>
                  <a:srgbClr val="FFFFFF"/>
                </a:highlight>
                <a:latin typeface="Balthazar"/>
                <a:ea typeface="Balthazar"/>
                <a:cs typeface="Balthazar"/>
                <a:sym typeface="Balthazar"/>
              </a:rPr>
              <a:t>Community Colleges Vs. Four Year Colleges/Universities</a:t>
            </a:r>
            <a:endParaRPr sz="4000" b="1">
              <a:highlight>
                <a:srgbClr val="FFFFFF"/>
              </a:highlight>
              <a:latin typeface="Balthazar"/>
              <a:ea typeface="Balthazar"/>
              <a:cs typeface="Balthazar"/>
              <a:sym typeface="Balthazar"/>
            </a:endParaRPr>
          </a:p>
        </p:txBody>
      </p:sp>
      <p:sp>
        <p:nvSpPr>
          <p:cNvPr id="200" name="Google Shape;200;p3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mbria"/>
              <a:buChar char="●"/>
            </a:pPr>
            <a:r>
              <a:rPr lang="en-US" sz="300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Library staffing is different at community colleges </a:t>
            </a:r>
            <a:endParaRPr sz="3000">
              <a:solidFill>
                <a:srgbClr val="000000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mbria"/>
              <a:buChar char="●"/>
            </a:pPr>
            <a:r>
              <a:rPr lang="en-US" sz="300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Research allocations are different at community colleges</a:t>
            </a:r>
            <a:endParaRPr sz="3000">
              <a:solidFill>
                <a:srgbClr val="000000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mbria"/>
              <a:buChar char="●"/>
            </a:pPr>
            <a:r>
              <a:rPr lang="en-US" sz="300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Do not despair!</a:t>
            </a:r>
            <a:endParaRPr sz="3000">
              <a:solidFill>
                <a:srgbClr val="000000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968" y="1"/>
            <a:ext cx="685803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2"/>
          <p:cNvSpPr txBox="1">
            <a:spLocks noGrp="1"/>
          </p:cNvSpPr>
          <p:nvPr>
            <p:ph type="title"/>
          </p:nvPr>
        </p:nvSpPr>
        <p:spPr>
          <a:xfrm>
            <a:off x="831850" y="1361800"/>
            <a:ext cx="4468500" cy="2449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lthazar"/>
                <a:ea typeface="Balthazar"/>
                <a:cs typeface="Balthazar"/>
                <a:sym typeface="Balthazar"/>
              </a:rPr>
              <a:t>Questions?</a:t>
            </a:r>
            <a:endParaRPr b="1">
              <a:latin typeface="Balthazar"/>
              <a:ea typeface="Balthazar"/>
              <a:cs typeface="Balthazar"/>
              <a:sym typeface="Balthazar"/>
            </a:endParaRPr>
          </a:p>
        </p:txBody>
      </p:sp>
      <p:sp>
        <p:nvSpPr>
          <p:cNvPr id="208" name="Google Shape;208;p32"/>
          <p:cNvSpPr txBox="1">
            <a:spLocks noGrp="1"/>
          </p:cNvSpPr>
          <p:nvPr>
            <p:ph type="body" idx="1"/>
          </p:nvPr>
        </p:nvSpPr>
        <p:spPr>
          <a:xfrm>
            <a:off x="831850" y="3891825"/>
            <a:ext cx="5503500" cy="200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Faith Bradham</a:t>
            </a:r>
            <a:endParaRPr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r>
              <a:rPr lang="en-US" u="sng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  <a:hlinkClick r:id="rId4"/>
              </a:rPr>
              <a:t>faith.bradham@bakersfieldcollege.edu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0" y="0"/>
            <a:ext cx="113606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415600" y="2580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Balthazar"/>
                <a:ea typeface="Balthazar"/>
                <a:cs typeface="Balthazar"/>
                <a:sym typeface="Balthazar"/>
              </a:rPr>
              <a:t>Determining a Need for Assessing Library Services</a:t>
            </a:r>
            <a:endParaRPr sz="4000" b="1">
              <a:latin typeface="Balthazar"/>
              <a:ea typeface="Balthazar"/>
              <a:cs typeface="Balthazar"/>
              <a:sym typeface="Balthazar"/>
            </a:endParaRPr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415650" y="12232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mbria"/>
              <a:buChar char="●"/>
            </a:pPr>
            <a:r>
              <a:rPr lang="en-US" sz="3000">
                <a:solidFill>
                  <a:srgbClr val="000000"/>
                </a:solidFill>
                <a:highlight>
                  <a:srgbClr val="F3F3F3"/>
                </a:highlight>
                <a:latin typeface="Cambria"/>
                <a:ea typeface="Cambria"/>
                <a:cs typeface="Cambria"/>
                <a:sym typeface="Cambria"/>
              </a:rPr>
              <a:t>Most libraries assess </a:t>
            </a:r>
            <a:r>
              <a:rPr lang="en-US" sz="3000" b="1">
                <a:solidFill>
                  <a:srgbClr val="821908"/>
                </a:solidFill>
                <a:highlight>
                  <a:srgbClr val="F3F3F3"/>
                </a:highlight>
                <a:latin typeface="Cambria"/>
                <a:ea typeface="Cambria"/>
                <a:cs typeface="Cambria"/>
                <a:sym typeface="Cambria"/>
              </a:rPr>
              <a:t>collections</a:t>
            </a:r>
            <a:r>
              <a:rPr lang="en-US" sz="3000" b="1">
                <a:solidFill>
                  <a:srgbClr val="000000"/>
                </a:solidFill>
                <a:highlight>
                  <a:srgbClr val="F3F3F3"/>
                </a:highlight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000">
                <a:solidFill>
                  <a:srgbClr val="000000"/>
                </a:solidFill>
                <a:highlight>
                  <a:srgbClr val="F3F3F3"/>
                </a:highlight>
                <a:latin typeface="Cambria"/>
                <a:ea typeface="Cambria"/>
                <a:cs typeface="Cambria"/>
                <a:sym typeface="Cambria"/>
              </a:rPr>
              <a:t>rather than </a:t>
            </a:r>
            <a:r>
              <a:rPr lang="en-US" sz="3000" b="1">
                <a:solidFill>
                  <a:srgbClr val="C00000"/>
                </a:solidFill>
                <a:highlight>
                  <a:srgbClr val="F3F3F3"/>
                </a:highlight>
                <a:latin typeface="Cambria"/>
                <a:ea typeface="Cambria"/>
                <a:cs typeface="Cambria"/>
                <a:sym typeface="Cambria"/>
              </a:rPr>
              <a:t>services</a:t>
            </a:r>
            <a:endParaRPr sz="3000" b="1">
              <a:solidFill>
                <a:srgbClr val="C00000"/>
              </a:solidFill>
              <a:highlight>
                <a:srgbClr val="F3F3F3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sz="600" b="1">
              <a:solidFill>
                <a:srgbClr val="000000"/>
              </a:solidFill>
              <a:highlight>
                <a:srgbClr val="F3F3F3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19100" algn="l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mbria"/>
              <a:buChar char="●"/>
            </a:pPr>
            <a:r>
              <a:rPr lang="en-US" sz="3000">
                <a:solidFill>
                  <a:srgbClr val="000000"/>
                </a:solidFill>
                <a:highlight>
                  <a:srgbClr val="F3F3F3"/>
                </a:highlight>
                <a:latin typeface="Cambria"/>
                <a:ea typeface="Cambria"/>
                <a:cs typeface="Cambria"/>
                <a:sym typeface="Cambria"/>
              </a:rPr>
              <a:t>Evaluating services can show how student library usage is tied to </a:t>
            </a:r>
            <a:r>
              <a:rPr lang="en-US" sz="3000" b="1">
                <a:solidFill>
                  <a:srgbClr val="C00000"/>
                </a:solidFill>
                <a:highlight>
                  <a:srgbClr val="F3F3F3"/>
                </a:highlight>
                <a:latin typeface="Cambria"/>
                <a:ea typeface="Cambria"/>
                <a:cs typeface="Cambria"/>
                <a:sym typeface="Cambria"/>
              </a:rPr>
              <a:t>student success</a:t>
            </a:r>
            <a:endParaRPr sz="3000" b="1">
              <a:solidFill>
                <a:srgbClr val="C00000"/>
              </a:solidFill>
              <a:highlight>
                <a:srgbClr val="F3F3F3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sz="600" b="1">
              <a:solidFill>
                <a:srgbClr val="000000"/>
              </a:solidFill>
              <a:highlight>
                <a:srgbClr val="F3F3F3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19100" algn="l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mbria"/>
              <a:buChar char="●"/>
            </a:pPr>
            <a:r>
              <a:rPr lang="en-US" sz="3000">
                <a:solidFill>
                  <a:srgbClr val="000000"/>
                </a:solidFill>
                <a:highlight>
                  <a:srgbClr val="F3F3F3"/>
                </a:highlight>
                <a:latin typeface="Cambria"/>
                <a:ea typeface="Cambria"/>
                <a:cs typeface="Cambria"/>
                <a:sym typeface="Cambria"/>
              </a:rPr>
              <a:t>Even fewer </a:t>
            </a:r>
            <a:r>
              <a:rPr lang="en-US" sz="3000" b="1">
                <a:solidFill>
                  <a:srgbClr val="C00000"/>
                </a:solidFill>
                <a:highlight>
                  <a:srgbClr val="F3F3F3"/>
                </a:highlight>
                <a:latin typeface="Cambria"/>
                <a:ea typeface="Cambria"/>
                <a:cs typeface="Cambria"/>
                <a:sym typeface="Cambria"/>
              </a:rPr>
              <a:t>community colleges</a:t>
            </a:r>
            <a:r>
              <a:rPr lang="en-US" sz="3000">
                <a:solidFill>
                  <a:srgbClr val="000000"/>
                </a:solidFill>
                <a:highlight>
                  <a:srgbClr val="F3F3F3"/>
                </a:highlight>
                <a:latin typeface="Cambria"/>
                <a:ea typeface="Cambria"/>
                <a:cs typeface="Cambria"/>
                <a:sym typeface="Cambria"/>
              </a:rPr>
              <a:t> assess library services</a:t>
            </a:r>
            <a:endParaRPr sz="3000">
              <a:solidFill>
                <a:srgbClr val="000000"/>
              </a:solidFill>
              <a:highlight>
                <a:srgbClr val="F3F3F3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sz="600">
              <a:solidFill>
                <a:srgbClr val="000000"/>
              </a:solidFill>
              <a:highlight>
                <a:srgbClr val="F3F3F3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19100" algn="l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mbria"/>
              <a:buChar char="●"/>
            </a:pPr>
            <a:r>
              <a:rPr lang="en-US" sz="3000">
                <a:solidFill>
                  <a:srgbClr val="000000"/>
                </a:solidFill>
                <a:highlight>
                  <a:srgbClr val="F3F3F3"/>
                </a:highlight>
                <a:latin typeface="Cambria"/>
                <a:ea typeface="Cambria"/>
                <a:cs typeface="Cambria"/>
                <a:sym typeface="Cambria"/>
              </a:rPr>
              <a:t>How should we develop a </a:t>
            </a:r>
            <a:r>
              <a:rPr lang="en-US" sz="3000" b="1">
                <a:solidFill>
                  <a:srgbClr val="000000"/>
                </a:solidFill>
                <a:highlight>
                  <a:srgbClr val="F3F3F3"/>
                </a:highlight>
                <a:latin typeface="Cambria"/>
                <a:ea typeface="Cambria"/>
                <a:cs typeface="Cambria"/>
                <a:sym typeface="Cambria"/>
              </a:rPr>
              <a:t>framework</a:t>
            </a:r>
            <a:r>
              <a:rPr lang="en-US" sz="3000">
                <a:solidFill>
                  <a:srgbClr val="000000"/>
                </a:solidFill>
                <a:highlight>
                  <a:srgbClr val="F3F3F3"/>
                </a:highlight>
                <a:latin typeface="Cambria"/>
                <a:ea typeface="Cambria"/>
                <a:cs typeface="Cambria"/>
                <a:sym typeface="Cambria"/>
              </a:rPr>
              <a:t> for assessing community college library services?</a:t>
            </a:r>
            <a:endParaRPr sz="3000">
              <a:solidFill>
                <a:srgbClr val="000000"/>
              </a:solidFill>
              <a:highlight>
                <a:srgbClr val="F3F3F3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0" y="0"/>
            <a:ext cx="6857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lthazar"/>
                <a:ea typeface="Balthazar"/>
                <a:cs typeface="Balthazar"/>
                <a:sym typeface="Balthazar"/>
              </a:rPr>
              <a:t>BC Library Assessment Fall 2017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0" y="2543908"/>
            <a:ext cx="12192000" cy="431409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latin typeface="Balthazar"/>
                <a:ea typeface="Balthazar"/>
                <a:cs typeface="Balthazar"/>
                <a:sym typeface="Balthazar"/>
              </a:rPr>
              <a:t>Bakersfield College</a:t>
            </a:r>
            <a:endParaRPr sz="4800" b="1">
              <a:latin typeface="Balthazar"/>
              <a:ea typeface="Balthazar"/>
              <a:cs typeface="Balthazar"/>
              <a:sym typeface="Balthazar"/>
            </a:endParaRPr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mbria"/>
              <a:buChar char="●"/>
            </a:pPr>
            <a:r>
              <a:rPr lang="en-US" sz="3000">
                <a:solidFill>
                  <a:srgbClr val="000000"/>
                </a:solidFill>
                <a:highlight>
                  <a:srgbClr val="ECFFE5"/>
                </a:highlight>
                <a:latin typeface="Cambria"/>
                <a:ea typeface="Cambria"/>
                <a:cs typeface="Cambria"/>
                <a:sym typeface="Cambria"/>
              </a:rPr>
              <a:t>Located in California’s highly agricultural San Joaquin Valley (aka Central Valley)</a:t>
            </a:r>
            <a:endParaRPr sz="3000">
              <a:solidFill>
                <a:schemeClr val="dk1"/>
              </a:solidFill>
              <a:highlight>
                <a:srgbClr val="D9EAD3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mbria"/>
              <a:buChar char="●"/>
            </a:pPr>
            <a:r>
              <a:rPr lang="en-US" sz="3000">
                <a:solidFill>
                  <a:srgbClr val="000000"/>
                </a:solidFill>
                <a:highlight>
                  <a:srgbClr val="ECFFE5"/>
                </a:highlight>
                <a:latin typeface="Cambria"/>
                <a:ea typeface="Cambria"/>
                <a:cs typeface="Cambria"/>
                <a:sym typeface="Cambria"/>
              </a:rPr>
              <a:t>Unduplicated headcount of 31,000+, with an FTES of over 15,500</a:t>
            </a:r>
            <a:endParaRPr sz="3000">
              <a:solidFill>
                <a:srgbClr val="000000"/>
              </a:solidFill>
              <a:highlight>
                <a:srgbClr val="ECFFE5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mbria"/>
              <a:buChar char="●"/>
            </a:pPr>
            <a:r>
              <a:rPr lang="en-US" sz="3000">
                <a:solidFill>
                  <a:srgbClr val="000000"/>
                </a:solidFill>
                <a:highlight>
                  <a:srgbClr val="ECFFE5"/>
                </a:highlight>
                <a:latin typeface="Cambria"/>
                <a:ea typeface="Cambria"/>
                <a:cs typeface="Cambria"/>
                <a:sym typeface="Cambria"/>
              </a:rPr>
              <a:t>Diverse, non-traditional student body</a:t>
            </a:r>
            <a:endParaRPr sz="3000">
              <a:solidFill>
                <a:srgbClr val="000000"/>
              </a:solidFill>
              <a:highlight>
                <a:srgbClr val="ECFFE5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mbria"/>
              <a:buChar char="○"/>
            </a:pPr>
            <a:r>
              <a:rPr lang="en-US" sz="3000">
                <a:solidFill>
                  <a:srgbClr val="000000"/>
                </a:solidFill>
                <a:highlight>
                  <a:srgbClr val="ECFFE5"/>
                </a:highlight>
                <a:latin typeface="Cambria"/>
                <a:ea typeface="Cambria"/>
                <a:cs typeface="Cambria"/>
                <a:sym typeface="Cambria"/>
              </a:rPr>
              <a:t>67% Latino, 20% White, 4% African American, 2.5% Asian, 2% Filipino</a:t>
            </a:r>
            <a:endParaRPr sz="3000">
              <a:solidFill>
                <a:srgbClr val="000000"/>
              </a:solidFill>
              <a:highlight>
                <a:srgbClr val="ECFFE5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mbria"/>
              <a:buChar char="○"/>
            </a:pPr>
            <a:r>
              <a:rPr lang="en-US" sz="3000">
                <a:solidFill>
                  <a:srgbClr val="000000"/>
                </a:solidFill>
                <a:highlight>
                  <a:srgbClr val="ECFFE5"/>
                </a:highlight>
                <a:latin typeface="Cambria"/>
                <a:ea typeface="Cambria"/>
                <a:cs typeface="Cambria"/>
                <a:sym typeface="Cambria"/>
              </a:rPr>
              <a:t>Majority of students are first generation college students</a:t>
            </a:r>
            <a:endParaRPr sz="3000">
              <a:solidFill>
                <a:srgbClr val="000000"/>
              </a:solidFill>
              <a:highlight>
                <a:srgbClr val="ECFFE5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>
              <a:solidFill>
                <a:srgbClr val="000000"/>
              </a:solidFill>
              <a:highlight>
                <a:srgbClr val="ECFFE5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2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0" y="1746115"/>
            <a:ext cx="12192000" cy="518808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Balthazar"/>
                <a:ea typeface="Balthazar"/>
                <a:cs typeface="Balthazar"/>
                <a:sym typeface="Balthazar"/>
              </a:rPr>
              <a:t>Grace Van Dyke Bird Library</a:t>
            </a:r>
            <a:endParaRPr sz="4000" b="1">
              <a:latin typeface="Balthazar"/>
              <a:ea typeface="Balthazar"/>
              <a:cs typeface="Balthazar"/>
              <a:sym typeface="Balthazar"/>
            </a:endParaRPr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mbria"/>
              <a:buChar char="●"/>
            </a:pPr>
            <a:r>
              <a:rPr lang="en-US" sz="3000">
                <a:solidFill>
                  <a:srgbClr val="000000"/>
                </a:solidFill>
                <a:highlight>
                  <a:srgbClr val="FFF2CC"/>
                </a:highlight>
                <a:latin typeface="Cambria"/>
                <a:ea typeface="Cambria"/>
                <a:cs typeface="Cambria"/>
                <a:sym typeface="Cambria"/>
              </a:rPr>
              <a:t>The Bakersfield College Library is considered part of Student Services (a non-academic unit).</a:t>
            </a:r>
            <a:endParaRPr sz="3000">
              <a:solidFill>
                <a:srgbClr val="000000"/>
              </a:solidFill>
              <a:highlight>
                <a:srgbClr val="FFF2CC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mbria"/>
              <a:buChar char="●"/>
            </a:pPr>
            <a:r>
              <a:rPr lang="en-US" sz="3000">
                <a:solidFill>
                  <a:srgbClr val="000000"/>
                </a:solidFill>
                <a:highlight>
                  <a:srgbClr val="FFF2CC"/>
                </a:highlight>
                <a:latin typeface="Cambria"/>
                <a:ea typeface="Cambria"/>
                <a:cs typeface="Cambria"/>
                <a:sym typeface="Cambria"/>
              </a:rPr>
              <a:t>5 full-time, tenure-track faculty librarians</a:t>
            </a:r>
            <a:endParaRPr sz="3000">
              <a:solidFill>
                <a:srgbClr val="000000"/>
              </a:solidFill>
              <a:highlight>
                <a:srgbClr val="FFF2CC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mbria"/>
              <a:buChar char="●"/>
            </a:pPr>
            <a:r>
              <a:rPr lang="en-US" sz="3000">
                <a:solidFill>
                  <a:schemeClr val="dk1"/>
                </a:solidFill>
                <a:highlight>
                  <a:srgbClr val="FFF2CC"/>
                </a:highlight>
                <a:latin typeface="Cambria"/>
                <a:ea typeface="Cambria"/>
                <a:cs typeface="Cambria"/>
                <a:sym typeface="Cambria"/>
              </a:rPr>
              <a:t>No history of formal assessment of library services</a:t>
            </a:r>
            <a:endParaRPr sz="3000">
              <a:solidFill>
                <a:srgbClr val="000000"/>
              </a:solidFill>
              <a:highlight>
                <a:srgbClr val="FFF2CC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mbria"/>
              <a:buChar char="●"/>
            </a:pPr>
            <a:r>
              <a:rPr lang="en-US" sz="3000">
                <a:solidFill>
                  <a:srgbClr val="000000"/>
                </a:solidFill>
                <a:highlight>
                  <a:srgbClr val="FFF2CC"/>
                </a:highlight>
                <a:latin typeface="Cambria"/>
                <a:ea typeface="Cambria"/>
                <a:cs typeface="Cambria"/>
                <a:sym typeface="Cambria"/>
              </a:rPr>
              <a:t>Services offered: access, reference, instruction, and technology</a:t>
            </a:r>
            <a:endParaRPr sz="3000">
              <a:solidFill>
                <a:srgbClr val="000000"/>
              </a:solidFill>
              <a:highlight>
                <a:srgbClr val="FFF2CC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highlight>
                <a:srgbClr val="FFF2CC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lthazar"/>
              <a:buNone/>
            </a:pPr>
            <a:r>
              <a:rPr lang="en-US" sz="4800" b="1">
                <a:latin typeface="Balthazar"/>
                <a:ea typeface="Balthazar"/>
                <a:cs typeface="Balthazar"/>
                <a:sym typeface="Balthazar"/>
              </a:rPr>
              <a:t>BC Library Assessment Fall 2017</a:t>
            </a:r>
            <a:endParaRPr sz="4800" b="1">
              <a:latin typeface="Balthazar"/>
              <a:ea typeface="Balthazar"/>
              <a:cs typeface="Balthazar"/>
              <a:sym typeface="Balthazar"/>
            </a:endParaRPr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838200" y="16907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000000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AutoNum type="arabicPeriod"/>
            </a:pP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Is the library meeting the needs of BC students &amp; faculty at its current level of services?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AutoNum type="arabicPeriod"/>
            </a:pP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How can the library improve or change its services to better serve the BC community?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7921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lthazar"/>
              <a:buNone/>
            </a:pPr>
            <a:r>
              <a:rPr lang="en-US" sz="4500" b="1">
                <a:latin typeface="Balthazar"/>
                <a:ea typeface="Balthazar"/>
                <a:cs typeface="Balthazar"/>
                <a:sym typeface="Balthazar"/>
              </a:rPr>
              <a:t>The Assessment Process</a:t>
            </a:r>
            <a:endParaRPr sz="4500" b="1">
              <a:latin typeface="Balthazar"/>
              <a:ea typeface="Balthazar"/>
              <a:cs typeface="Balthazar"/>
              <a:sym typeface="Balthazar"/>
            </a:endParaRPr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 amt="22000"/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Assessment was done during the entirety of Fall 2017 (August 22-December 7).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Mixed methods assessment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685800" lvl="1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mbria"/>
              <a:buChar char="○"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Quantitative data included</a:t>
            </a:r>
            <a:endParaRPr sz="2400">
              <a:solidFill>
                <a:srgbClr val="000000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1143000" lvl="2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mbria"/>
              <a:buChar char="■"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Daily headcounts in the library, statistics on reference questions, study room usage, printer usage, circulation data, and the amount of library instruction done</a:t>
            </a:r>
            <a:endParaRPr sz="2400">
              <a:solidFill>
                <a:srgbClr val="000000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685800" lvl="1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mbria"/>
              <a:buChar char="○"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Qualitative data was pulled from 3 surveys sent to BC students and faculty</a:t>
            </a:r>
            <a:endParaRPr sz="2400">
              <a:solidFill>
                <a:srgbClr val="000000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1143000" lvl="2" indent="-2667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mbria"/>
              <a:buChar char="■"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Ascertained perception of the library and librarians</a:t>
            </a:r>
            <a:endParaRPr sz="2400">
              <a:solidFill>
                <a:srgbClr val="000000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5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0" y="0"/>
            <a:ext cx="62725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lthazar"/>
              <a:buNone/>
            </a:pPr>
            <a:r>
              <a:rPr lang="en-US" sz="4800" b="1">
                <a:latin typeface="Balthazar"/>
                <a:ea typeface="Balthazar"/>
                <a:cs typeface="Balthazar"/>
                <a:sym typeface="Balthazar"/>
              </a:rPr>
              <a:t>Takeaways	</a:t>
            </a:r>
            <a:endParaRPr sz="4800" b="1">
              <a:latin typeface="Balthazar"/>
              <a:ea typeface="Balthazar"/>
              <a:cs typeface="Balthazar"/>
              <a:sym typeface="Balthazar"/>
            </a:endParaRPr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1009925" y="1594675"/>
            <a:ext cx="10515600" cy="4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000000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●"/>
            </a:pP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Students use the library! We have a large student presence in the library and find that all of our services are heavily utilized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●"/>
            </a:pP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Professors find that their students benefit from information literacy instruction from librarians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●"/>
            </a:pP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~10% of the student population received information literacy instruction during Fall 2017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●"/>
            </a:pP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Students are not afraid to ask librarians questions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●"/>
            </a:pP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Our library hours work for the majority of students on campus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21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6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8781900" y="3447900"/>
            <a:ext cx="3410100" cy="341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6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8781900" y="0"/>
            <a:ext cx="3410100" cy="34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lthazar"/>
              <a:buNone/>
            </a:pPr>
            <a:r>
              <a:rPr lang="en-US" sz="4500" b="1">
                <a:latin typeface="Balthazar"/>
                <a:ea typeface="Balthazar"/>
                <a:cs typeface="Balthazar"/>
                <a:sym typeface="Balthazar"/>
              </a:rPr>
              <a:t>Improving Our Services</a:t>
            </a:r>
            <a:endParaRPr sz="4500" b="1">
              <a:latin typeface="Balthazar"/>
              <a:ea typeface="Balthazar"/>
              <a:cs typeface="Balthazar"/>
              <a:sym typeface="Balthazar"/>
            </a:endParaRPr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1"/>
          </p:nvPr>
        </p:nvSpPr>
        <p:spPr>
          <a:xfrm>
            <a:off x="838200" y="16790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Over 80% of students reported that one of their most common reasons for using the library is a quiet space for homework, yet many students told us that the library is often too noisy for them to work effectively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2100"/>
              </a:spcAft>
              <a:buNone/>
            </a:pPr>
            <a:endParaRPr sz="2400" b="1">
              <a:solidFill>
                <a:srgbClr val="000000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7" name="Google Shape;157;p26" descr="https://lh4.googleusercontent.com/jQl8Ez5oSyNRBVG_PaKZlQR87Dqw6us_XYNYx3x33dvEV134e82vqqZQDOYZGAlkUKaFaqOTJg7Z6VUnnlPxJOmnXj3obA8nL5uvF2dA5IYIPtXPkrWmFr3XASQyvFeP4ZRQvraJn_g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69976" y="3123162"/>
            <a:ext cx="5181600" cy="333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6" descr="https://lh5.googleusercontent.com/X2lr1NqPQy146R9_cbVYYZeHAJG-GLicBnD8aMc_4aVDKpRyVZE4xRfn3bGw-Nda7qjOiDN2-OoxQQRAX9iH9U6ESIX9Y3zIAeDThyv_9OLFD70PDmlhPzyFAec8_JCtJQJQgiLB2hU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045259" y="3123150"/>
            <a:ext cx="5546100" cy="33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/>
          <p:nvPr/>
        </p:nvSpPr>
        <p:spPr>
          <a:xfrm rot="3059233">
            <a:off x="583224" y="3397136"/>
            <a:ext cx="730111" cy="382227"/>
          </a:xfrm>
          <a:prstGeom prst="rightArrow">
            <a:avLst>
              <a:gd name="adj1" fmla="val 50000"/>
              <a:gd name="adj2" fmla="val 68419"/>
            </a:avLst>
          </a:prstGeom>
          <a:solidFill>
            <a:srgbClr val="C00000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6"/>
          <p:cNvSpPr/>
          <p:nvPr/>
        </p:nvSpPr>
        <p:spPr>
          <a:xfrm rot="-2507161">
            <a:off x="6261138" y="4049135"/>
            <a:ext cx="730246" cy="382226"/>
          </a:xfrm>
          <a:prstGeom prst="rightArrow">
            <a:avLst>
              <a:gd name="adj1" fmla="val 50000"/>
              <a:gd name="adj2" fmla="val 68419"/>
            </a:avLst>
          </a:prstGeom>
          <a:solidFill>
            <a:srgbClr val="C00000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643</Words>
  <Application>Microsoft Office PowerPoint</Application>
  <PresentationFormat>Widescreen</PresentationFormat>
  <Paragraphs>77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Balthazar</vt:lpstr>
      <vt:lpstr>Arial</vt:lpstr>
      <vt:lpstr>Cambria</vt:lpstr>
      <vt:lpstr>Simple Light</vt:lpstr>
      <vt:lpstr>Impacting Student Success:  A Practical Guide to  Assessing Library Services at the  Community College Level</vt:lpstr>
      <vt:lpstr>Determining a Need for Assessing Library Services</vt:lpstr>
      <vt:lpstr>BC Library Assessment Fall 2017</vt:lpstr>
      <vt:lpstr>Bakersfield College</vt:lpstr>
      <vt:lpstr>Grace Van Dyke Bird Library</vt:lpstr>
      <vt:lpstr>BC Library Assessment Fall 2017</vt:lpstr>
      <vt:lpstr>The Assessment Process</vt:lpstr>
      <vt:lpstr>Takeaways </vt:lpstr>
      <vt:lpstr>Improving Our Services</vt:lpstr>
      <vt:lpstr>Improving Our Services</vt:lpstr>
      <vt:lpstr>Tips for Assessing Your Community College*  Library Services</vt:lpstr>
      <vt:lpstr>Consider Your Library’s Needs</vt:lpstr>
      <vt:lpstr>Consider Your Staff</vt:lpstr>
      <vt:lpstr>Community Colleges Vs. Four Year Colleges/Universities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Impacting Student Success:  A Practical Guide to  Assessing Library Services at the  Community College Level</dc:title>
  <dc:creator>Faith Bradham</dc:creator>
  <cp:lastModifiedBy>Faith Bradham</cp:lastModifiedBy>
  <cp:revision>2</cp:revision>
  <dcterms:modified xsi:type="dcterms:W3CDTF">2018-11-29T22:34:39Z</dcterms:modified>
</cp:coreProperties>
</file>