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80" r:id="rId18"/>
    <p:sldId id="270" r:id="rId19"/>
    <p:sldId id="271" r:id="rId20"/>
    <p:sldId id="272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ACD33"/>
    <a:srgbClr val="E8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0D3BC2-3578-4AB1-8FFE-6B89341F4C70}">
  <a:tblStyle styleId="{A90D3BC2-3578-4AB1-8FFE-6B89341F4C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74348" autoAdjust="0"/>
  </p:normalViewPr>
  <p:slideViewPr>
    <p:cSldViewPr snapToGrid="0">
      <p:cViewPr varScale="1">
        <p:scale>
          <a:sx n="118" d="100"/>
          <a:sy n="11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6f82e1ff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6f82e1ff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6f82e1ff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6f82e1ff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2e0f101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72e0f101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72e0f101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72e0f101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72e0f101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72e0f101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89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62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72e0f10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72e0f10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85f4248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85f4248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528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72e0f10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72e0f10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72e0f101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72e0f101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ece4ab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6ece4ab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by customers.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6f7797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6f77975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f779756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6f779756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f779756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6f779756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05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f779756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6f779756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aseline="0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6f779756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6f779756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25" y="442451"/>
            <a:ext cx="7488614" cy="26743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From </a:t>
            </a:r>
            <a:r>
              <a:rPr lang="en" dirty="0">
                <a:highlight>
                  <a:srgbClr val="FFCD00"/>
                </a:highlight>
                <a:latin typeface="Charter Roman" charset="0"/>
                <a:ea typeface="Charter Roman" charset="0"/>
                <a:cs typeface="Charter Roman" charset="0"/>
              </a:rPr>
              <a:t>indifference</a:t>
            </a: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 to </a:t>
            </a:r>
            <a:r>
              <a:rPr lang="en" dirty="0">
                <a:highlight>
                  <a:srgbClr val="FFCD00"/>
                </a:highlight>
                <a:latin typeface="Charter Roman" charset="0"/>
                <a:ea typeface="Charter Roman" charset="0"/>
                <a:cs typeface="Charter Roman" charset="0"/>
              </a:rPr>
              <a:t>delight</a:t>
            </a: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: Gauging users’ preferences using the Kano </a:t>
            </a: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Model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72" name="Google Shape;72;p12"/>
          <p:cNvGrpSpPr/>
          <p:nvPr/>
        </p:nvGrpSpPr>
        <p:grpSpPr>
          <a:xfrm>
            <a:off x="1266041" y="3487926"/>
            <a:ext cx="253378" cy="401712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2"/>
          <p:cNvSpPr txBox="1">
            <a:spLocks noGrp="1"/>
          </p:cNvSpPr>
          <p:nvPr>
            <p:ph type="body" idx="4294967295"/>
          </p:nvPr>
        </p:nvSpPr>
        <p:spPr>
          <a:xfrm>
            <a:off x="1948873" y="3745202"/>
            <a:ext cx="3156505" cy="119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Gaby Castro Gessner</a:t>
            </a:r>
            <a:endParaRPr sz="1600" b="1" dirty="0">
              <a:solidFill>
                <a:schemeClr val="bg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Director of </a:t>
            </a:r>
            <a:r>
              <a:rPr lang="en" sz="1600" dirty="0" smtClean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Assessment &amp; Planning</a:t>
            </a:r>
            <a:endParaRPr sz="1600" dirty="0">
              <a:solidFill>
                <a:schemeClr val="bg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Cornell University</a:t>
            </a:r>
            <a:endParaRPr sz="1600" dirty="0">
              <a:solidFill>
                <a:schemeClr val="bg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4294967295"/>
          </p:nvPr>
        </p:nvSpPr>
        <p:spPr>
          <a:xfrm>
            <a:off x="5531334" y="3734301"/>
            <a:ext cx="3073677" cy="1216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Zoe Chao</a:t>
            </a:r>
            <a:endParaRPr sz="1600" b="1" dirty="0">
              <a:solidFill>
                <a:schemeClr val="bg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User Experience Librarian</a:t>
            </a:r>
            <a:endParaRPr sz="1600" dirty="0">
              <a:solidFill>
                <a:schemeClr val="bg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Penn State University</a:t>
            </a:r>
            <a:endParaRPr sz="1600" dirty="0">
              <a:solidFill>
                <a:schemeClr val="bg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21"/>
          <p:cNvCxnSpPr/>
          <p:nvPr/>
        </p:nvCxnSpPr>
        <p:spPr>
          <a:xfrm rot="-5400490">
            <a:off x="2928530" y="1735540"/>
            <a:ext cx="2103000" cy="153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1"/>
          <p:cNvCxnSpPr/>
          <p:nvPr/>
        </p:nvCxnSpPr>
        <p:spPr>
          <a:xfrm rot="5400000">
            <a:off x="2928533" y="3861974"/>
            <a:ext cx="2103000" cy="15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" name="Google Shape;168;p21"/>
          <p:cNvCxnSpPr/>
          <p:nvPr/>
        </p:nvCxnSpPr>
        <p:spPr>
          <a:xfrm flipH="1">
            <a:off x="909268" y="2800130"/>
            <a:ext cx="3058896" cy="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21"/>
          <p:cNvCxnSpPr/>
          <p:nvPr/>
        </p:nvCxnSpPr>
        <p:spPr>
          <a:xfrm flipV="1">
            <a:off x="3991583" y="2789936"/>
            <a:ext cx="2575472" cy="8826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21"/>
          <p:cNvCxnSpPr/>
          <p:nvPr/>
        </p:nvCxnSpPr>
        <p:spPr>
          <a:xfrm rot="10800000" flipH="1">
            <a:off x="2190875" y="2794563"/>
            <a:ext cx="3657600" cy="99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1"/>
          <p:cNvCxnSpPr/>
          <p:nvPr/>
        </p:nvCxnSpPr>
        <p:spPr>
          <a:xfrm flipH="1">
            <a:off x="2383950" y="1191350"/>
            <a:ext cx="3218700" cy="3216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1"/>
          <p:cNvSpPr/>
          <p:nvPr/>
        </p:nvSpPr>
        <p:spPr>
          <a:xfrm rot="-5400273">
            <a:off x="3727733" y="1976775"/>
            <a:ext cx="3782700" cy="5659500"/>
          </a:xfrm>
          <a:prstGeom prst="arc">
            <a:avLst>
              <a:gd name="adj1" fmla="val 16202580"/>
              <a:gd name="adj2" fmla="val 27203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 rot="5400000">
            <a:off x="499683" y="-2037100"/>
            <a:ext cx="3782700" cy="5659500"/>
          </a:xfrm>
          <a:prstGeom prst="arc">
            <a:avLst>
              <a:gd name="adj1" fmla="val 16202580"/>
              <a:gd name="adj2" fmla="val 272037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2716058" y="177671"/>
            <a:ext cx="255105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SATISFACTION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6241809" y="2542949"/>
            <a:ext cx="2634591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FUNCTIONALITY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953225" y="417798"/>
            <a:ext cx="187695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  <a:sym typeface="Lora"/>
              </a:rPr>
              <a:t>Attractive</a:t>
            </a:r>
            <a:endParaRPr sz="2000" b="1" dirty="0">
              <a:solidFill>
                <a:schemeClr val="accent3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5344871" y="957713"/>
            <a:ext cx="2859710" cy="3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1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  <a:sym typeface="Lora"/>
              </a:rPr>
              <a:t>One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  <a:sym typeface="Lora"/>
              </a:rPr>
              <a:t> </a:t>
            </a:r>
            <a:r>
              <a:rPr lang="en" sz="2000" b="1" dirty="0" smtClean="0">
                <a:solidFill>
                  <a:schemeClr val="accent1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  <a:sym typeface="Lora"/>
              </a:rPr>
              <a:t>Dimensional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787732" y="2811224"/>
            <a:ext cx="2509693" cy="5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  <a:sym typeface="Lora"/>
              </a:rPr>
              <a:t>Indifference</a:t>
            </a:r>
            <a:endParaRPr sz="2000" b="1" dirty="0">
              <a:solidFill>
                <a:schemeClr val="accent2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4953225" y="2910400"/>
            <a:ext cx="1716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6"/>
                </a:solidFill>
                <a:latin typeface="Charter Roman" charset="0"/>
                <a:ea typeface="Charter Roman" charset="0"/>
                <a:cs typeface="Charter Roman" charset="0"/>
                <a:sym typeface="Lora"/>
              </a:rPr>
              <a:t>Must-be</a:t>
            </a:r>
            <a:endParaRPr sz="2000" b="1" dirty="0">
              <a:solidFill>
                <a:schemeClr val="accent6"/>
              </a:solidFill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cxnSp>
        <p:nvCxnSpPr>
          <p:cNvPr id="180" name="Google Shape;180;p21"/>
          <p:cNvCxnSpPr/>
          <p:nvPr/>
        </p:nvCxnSpPr>
        <p:spPr>
          <a:xfrm>
            <a:off x="2459875" y="1291775"/>
            <a:ext cx="3129399" cy="3122635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81" name="Google Shape;181;p21"/>
          <p:cNvSpPr txBox="1"/>
          <p:nvPr/>
        </p:nvSpPr>
        <p:spPr>
          <a:xfrm>
            <a:off x="5033700" y="4399275"/>
            <a:ext cx="17160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harter Roman" charset="0"/>
                <a:ea typeface="Charter Roman" charset="0"/>
                <a:cs typeface="Charter Roman" charset="0"/>
                <a:sym typeface="Lora"/>
              </a:rPr>
              <a:t>Reverse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1381250" y="90167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Tally all the categories</a:t>
            </a:r>
            <a:endParaRPr dirty="0">
              <a:highlight>
                <a:srgbClr val="FFCD00"/>
              </a:highlight>
              <a:latin typeface="Charter Roman" charset="0"/>
              <a:ea typeface="Charter Roman" charset="0"/>
              <a:cs typeface="Charter Roman" charset="0"/>
            </a:endParaRPr>
          </a:p>
        </p:txBody>
      </p:sp>
      <p:graphicFrame>
        <p:nvGraphicFramePr>
          <p:cNvPr id="187" name="Google Shape;187;p22"/>
          <p:cNvGraphicFramePr/>
          <p:nvPr>
            <p:extLst>
              <p:ext uri="{D42A27DB-BD31-4B8C-83A1-F6EECF244321}">
                <p14:modId xmlns:p14="http://schemas.microsoft.com/office/powerpoint/2010/main" val="2105038700"/>
              </p:ext>
            </p:extLst>
          </p:nvPr>
        </p:nvGraphicFramePr>
        <p:xfrm>
          <a:off x="868220" y="1578378"/>
          <a:ext cx="6594764" cy="3313470"/>
        </p:xfrm>
        <a:graphic>
          <a:graphicData uri="http://schemas.openxmlformats.org/drawingml/2006/table">
            <a:tbl>
              <a:tblPr>
                <a:noFill/>
                <a:tableStyleId>{A90D3BC2-3578-4AB1-8FFE-6B89341F4C70}</a:tableStyleId>
              </a:tblPr>
              <a:tblGrid>
                <a:gridCol w="1080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21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626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Features</a:t>
                      </a:r>
                      <a:endParaRPr sz="180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A</a:t>
                      </a:r>
                      <a:endParaRPr sz="20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M</a:t>
                      </a:r>
                      <a:endParaRPr sz="20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O</a:t>
                      </a:r>
                      <a:endParaRPr sz="20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I</a:t>
                      </a:r>
                      <a:endParaRPr sz="20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R</a:t>
                      </a:r>
                      <a:endParaRPr sz="20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Q</a:t>
                      </a:r>
                      <a:endParaRPr sz="20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Grade</a:t>
                      </a:r>
                      <a:endParaRPr sz="18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D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6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dirty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a</a:t>
                      </a:r>
                      <a:endParaRPr sz="2000" b="0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21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O</a:t>
                      </a:r>
                      <a:endParaRPr sz="2000" b="1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D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26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dirty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b</a:t>
                      </a:r>
                      <a:endParaRPr sz="2000" b="0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20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M</a:t>
                      </a:r>
                      <a:endParaRPr sz="2000" b="1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D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6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dirty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c</a:t>
                      </a:r>
                      <a:endParaRPr sz="2000" b="0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14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20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6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</a:rPr>
                        <a:t>2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A</a:t>
                      </a:r>
                      <a:endParaRPr sz="2000" b="1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D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6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d</a:t>
                      </a:r>
                      <a:endParaRPr sz="2000" b="0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6</a:t>
                      </a:r>
                      <a:endParaRPr sz="20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</a:t>
                      </a:r>
                      <a:endParaRPr sz="20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14</a:t>
                      </a:r>
                      <a:endParaRPr sz="20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</a:rPr>
                        <a:t>1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andara" charset="0"/>
                          <a:ea typeface="Candara" charset="0"/>
                          <a:cs typeface="Candara" charset="0"/>
                        </a:rPr>
                        <a:t>1</a:t>
                      </a:r>
                      <a:endParaRPr sz="20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effectLst/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effectLst/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D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22"/>
          <p:cNvSpPr>
            <a:spLocks noChangeAspect="1"/>
          </p:cNvSpPr>
          <p:nvPr/>
        </p:nvSpPr>
        <p:spPr>
          <a:xfrm>
            <a:off x="2814083" y="2964041"/>
            <a:ext cx="539496" cy="538336"/>
          </a:xfrm>
          <a:prstGeom prst="ellipse">
            <a:avLst/>
          </a:prstGeom>
          <a:noFill/>
          <a:ln w="5715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2040095" y="3608438"/>
            <a:ext cx="575429" cy="560438"/>
          </a:xfrm>
          <a:prstGeom prst="ellipse">
            <a:avLst/>
          </a:prstGeom>
          <a:noFill/>
          <a:ln w="5715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4361169" y="4340370"/>
            <a:ext cx="483322" cy="491630"/>
          </a:xfrm>
          <a:prstGeom prst="ellipse">
            <a:avLst/>
          </a:prstGeom>
          <a:noFill/>
          <a:ln w="5715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3583388" y="2315653"/>
            <a:ext cx="539496" cy="539496"/>
          </a:xfrm>
          <a:prstGeom prst="ellipse">
            <a:avLst/>
          </a:prstGeom>
          <a:noFill/>
          <a:ln w="5715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7202634" y="2213912"/>
            <a:ext cx="1911927" cy="2618088"/>
          </a:xfrm>
          <a:prstGeom prst="roundRect">
            <a:avLst>
              <a:gd name="adj" fmla="val 9049"/>
            </a:avLst>
          </a:prstGeom>
          <a:solidFill>
            <a:schemeClr val="bg1"/>
          </a:solidFill>
          <a:ln w="5715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A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ttractive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I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ndifference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M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ust-be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O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ne Dimensional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Q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uestionable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R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everse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833075" y="943675"/>
            <a:ext cx="37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4</a:t>
            </a:r>
            <a:endParaRPr sz="1800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2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harter Roman" charset="0"/>
                <a:ea typeface="Charter Roman" charset="0"/>
                <a:cs typeface="Charter Roman" charset="0"/>
              </a:rPr>
              <a:t>Case Studies</a:t>
            </a:r>
            <a:endParaRPr sz="3600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200" name="Google Shape;200;p23"/>
          <p:cNvGrpSpPr/>
          <p:nvPr/>
        </p:nvGrpSpPr>
        <p:grpSpPr>
          <a:xfrm>
            <a:off x="1247047" y="2408498"/>
            <a:ext cx="304009" cy="326513"/>
            <a:chOff x="616425" y="2329600"/>
            <a:chExt cx="361700" cy="388475"/>
          </a:xfrm>
        </p:grpSpPr>
        <p:sp>
          <p:nvSpPr>
            <p:cNvPr id="201" name="Google Shape;201;p23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body" idx="1"/>
          </p:nvPr>
        </p:nvSpPr>
        <p:spPr>
          <a:xfrm>
            <a:off x="889350" y="1618700"/>
            <a:ext cx="403447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Issues</a:t>
            </a:r>
            <a:endParaRPr lang="en-US" i="1" dirty="0">
              <a:latin typeface="Candara" charset="0"/>
              <a:ea typeface="Candara" charset="0"/>
              <a:cs typeface="Candara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U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se of carrels by non-carrel owners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Books/personal items moved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Food debris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Asking trespassers to leave</a:t>
            </a: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Space Study at Cornell 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 flipH="1">
            <a:off x="6964584" y="-1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CASE STUDY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889350" y="1017325"/>
            <a:ext cx="282224" cy="2462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70" y="457199"/>
            <a:ext cx="340995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body" idx="1"/>
          </p:nvPr>
        </p:nvSpPr>
        <p:spPr>
          <a:xfrm>
            <a:off x="889350" y="1618700"/>
            <a:ext cx="4015158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Issues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U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se of carrels by non-carrel owners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Books/personal items moved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Food debris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Asking usurpers to leave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Space Study at Cornell 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215" name="Google Shape;215;p24"/>
          <p:cNvSpPr txBox="1">
            <a:spLocks noGrp="1"/>
          </p:cNvSpPr>
          <p:nvPr>
            <p:ph type="body" idx="2"/>
          </p:nvPr>
        </p:nvSpPr>
        <p:spPr>
          <a:xfrm>
            <a:off x="4839856" y="1618700"/>
            <a:ext cx="3734061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Proposed Solution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Shared graduate room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Card access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30 graduate students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No assigned desks/space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Check out &amp; store books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Relinquish use of carrel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 flipH="1">
            <a:off x="6953698" y="-1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CASE STUDY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889350" y="1017325"/>
            <a:ext cx="282224" cy="2462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0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250" y="922668"/>
            <a:ext cx="4426426" cy="435600"/>
          </a:xfrm>
        </p:spPr>
        <p:txBody>
          <a:bodyPr/>
          <a:lstStyle/>
          <a:p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Results: Space Study at Cornell</a:t>
            </a:r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89349" y="1618700"/>
            <a:ext cx="3821600" cy="3231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Features Asked</a:t>
            </a:r>
            <a:endParaRPr lang="en-US" i="1" dirty="0">
              <a:latin typeface="Candara" charset="0"/>
              <a:ea typeface="Candara" charset="0"/>
              <a:cs typeface="Candara" charset="0"/>
            </a:endParaRPr>
          </a:p>
          <a:p>
            <a:pPr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Shared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graduate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room</a:t>
            </a:r>
          </a:p>
          <a:p>
            <a:pPr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Card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access</a:t>
            </a:r>
          </a:p>
          <a:p>
            <a:pPr indent="-457200">
              <a:buFont typeface="+mj-lt"/>
              <a:buAutoNum type="arabicPeriod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30 graduate students</a:t>
            </a:r>
          </a:p>
          <a:p>
            <a:pPr indent="-457200">
              <a:buFont typeface="+mj-lt"/>
              <a:buAutoNum type="arabicPeriod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No assigned desks/space</a:t>
            </a:r>
          </a:p>
          <a:p>
            <a:pPr indent="-457200">
              <a:buFont typeface="+mj-lt"/>
              <a:buAutoNum type="arabicPeriod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Check out &amp; store books</a:t>
            </a:r>
          </a:p>
          <a:p>
            <a:pPr indent="-457200">
              <a:buFont typeface="+mj-lt"/>
              <a:buAutoNum type="arabicPeriod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Relinquish use of carrel</a:t>
            </a:r>
          </a:p>
          <a:p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756726" y="1618700"/>
            <a:ext cx="4387274" cy="3231000"/>
          </a:xfrm>
        </p:spPr>
        <p:txBody>
          <a:bodyPr/>
          <a:lstStyle/>
          <a:p>
            <a:pPr marL="101600" indent="0">
              <a:buNone/>
            </a:pPr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Results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Attractive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Indifferent / One-Dimensional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Indifferent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Reverse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Attractive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Reverse</a:t>
            </a:r>
          </a:p>
          <a:p>
            <a:pPr marL="558800" indent="-457200">
              <a:buFont typeface="+mj-lt"/>
              <a:buAutoNum type="arabicPeriod"/>
            </a:pPr>
            <a:endParaRPr lang="en-US" dirty="0" smtClean="0">
              <a:latin typeface="Candara" charset="0"/>
              <a:ea typeface="Candara" charset="0"/>
              <a:cs typeface="Candara" charset="0"/>
            </a:endParaRPr>
          </a:p>
          <a:p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Google Shape;217;p24"/>
          <p:cNvSpPr/>
          <p:nvPr/>
        </p:nvSpPr>
        <p:spPr>
          <a:xfrm>
            <a:off x="889350" y="1017325"/>
            <a:ext cx="282224" cy="2462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9;p27"/>
          <p:cNvSpPr txBox="1"/>
          <p:nvPr/>
        </p:nvSpPr>
        <p:spPr>
          <a:xfrm flipH="1">
            <a:off x="6949440" y="0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CASE</a:t>
            </a:r>
            <a:r>
              <a:rPr lang="en-US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 </a:t>
            </a: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STUDY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4190" y="4081650"/>
            <a:ext cx="6154109" cy="337950"/>
          </a:xfrm>
          <a:prstGeom prst="rect">
            <a:avLst/>
          </a:prstGeom>
          <a:solidFill>
            <a:schemeClr val="accent6">
              <a:lumMod val="40000"/>
              <a:lumOff val="6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2420" y="3297878"/>
            <a:ext cx="6154109" cy="337950"/>
          </a:xfrm>
          <a:prstGeom prst="rect">
            <a:avLst/>
          </a:prstGeom>
          <a:solidFill>
            <a:schemeClr val="accent6">
              <a:lumMod val="40000"/>
              <a:lumOff val="6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body" idx="1"/>
          </p:nvPr>
        </p:nvSpPr>
        <p:spPr>
          <a:xfrm>
            <a:off x="904805" y="1618700"/>
            <a:ext cx="3901845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>
                <a:latin typeface="Candara" charset="0"/>
                <a:ea typeface="Candara" charset="0"/>
                <a:cs typeface="Candara" charset="0"/>
              </a:rPr>
              <a:t>Features to </a:t>
            </a:r>
            <a:r>
              <a:rPr lang="en" i="1" dirty="0" smtClean="0">
                <a:latin typeface="Candara" charset="0"/>
                <a:ea typeface="Candara" charset="0"/>
                <a:cs typeface="Candara" charset="0"/>
              </a:rPr>
              <a:t>test</a:t>
            </a:r>
            <a:endParaRPr i="1" dirty="0">
              <a:latin typeface="Candara" charset="0"/>
              <a:ea typeface="Candara" charset="0"/>
              <a:cs typeface="Candara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Available computers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Library hours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Library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events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Time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Weather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charset="2"/>
              <a:buChar char="§"/>
            </a:pPr>
            <a:r>
              <a:rPr lang="en" dirty="0" smtClean="0">
                <a:latin typeface="Candara" charset="0"/>
                <a:ea typeface="Candara" charset="0"/>
                <a:cs typeface="Candara" charset="0"/>
              </a:rPr>
              <a:t>Interactive 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interface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Big attractive image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buFont typeface="Wingdings" charset="2"/>
              <a:buChar char="§"/>
            </a:pP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344304" y="91785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Digital Signage Study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at Penn State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 flipH="1">
            <a:off x="6949440" y="0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CASE</a:t>
            </a:r>
            <a:r>
              <a:rPr lang="en-US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 </a:t>
            </a: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STUDY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3">
            <a:alphaModFix/>
          </a:blip>
          <a:srcRect l="7860" t="5224" r="7163" b="14776"/>
          <a:stretch/>
        </p:blipFill>
        <p:spPr>
          <a:xfrm>
            <a:off x="4597183" y="522490"/>
            <a:ext cx="2696000" cy="4512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5"/>
          <p:cNvGrpSpPr/>
          <p:nvPr/>
        </p:nvGrpSpPr>
        <p:grpSpPr>
          <a:xfrm>
            <a:off x="904805" y="994177"/>
            <a:ext cx="256632" cy="292592"/>
            <a:chOff x="4630125" y="278900"/>
            <a:chExt cx="400675" cy="456675"/>
          </a:xfrm>
        </p:grpSpPr>
        <p:sp>
          <p:nvSpPr>
            <p:cNvPr id="228" name="Google Shape;228;p25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119456" y="457200"/>
            <a:ext cx="1206843" cy="5347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/>
          <p:cNvSpPr/>
          <p:nvPr/>
        </p:nvSpPr>
        <p:spPr>
          <a:xfrm>
            <a:off x="4365558" y="724550"/>
            <a:ext cx="272143" cy="2128121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ket 41"/>
          <p:cNvSpPr/>
          <p:nvPr/>
        </p:nvSpPr>
        <p:spPr>
          <a:xfrm>
            <a:off x="4376445" y="3037828"/>
            <a:ext cx="272143" cy="930665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ket 42"/>
          <p:cNvSpPr/>
          <p:nvPr/>
        </p:nvSpPr>
        <p:spPr>
          <a:xfrm>
            <a:off x="4387331" y="4103107"/>
            <a:ext cx="272143" cy="779785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>
            <a:off x="3780555" y="2166257"/>
            <a:ext cx="356016" cy="1567543"/>
          </a:xfrm>
          <a:prstGeom prst="rightBrac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733" y="477999"/>
            <a:ext cx="2668326" cy="41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334" y="1234899"/>
            <a:ext cx="4384874" cy="26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9;p27"/>
          <p:cNvSpPr txBox="1"/>
          <p:nvPr/>
        </p:nvSpPr>
        <p:spPr>
          <a:xfrm flipH="1">
            <a:off x="6949440" y="0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CASE</a:t>
            </a:r>
            <a:r>
              <a:rPr lang="en-US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 </a:t>
            </a: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STUDY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43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/>
        </p:nvSpPr>
        <p:spPr>
          <a:xfrm flipH="1">
            <a:off x="6949440" y="0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CASE</a:t>
            </a:r>
            <a:r>
              <a:rPr lang="en-US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 </a:t>
            </a:r>
            <a:r>
              <a:rPr lang="en" sz="1800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STUDY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graphicFrame>
        <p:nvGraphicFramePr>
          <p:cNvPr id="237" name="Google Shape;237;p26"/>
          <p:cNvGraphicFramePr/>
          <p:nvPr>
            <p:extLst>
              <p:ext uri="{D42A27DB-BD31-4B8C-83A1-F6EECF244321}">
                <p14:modId xmlns:p14="http://schemas.microsoft.com/office/powerpoint/2010/main" val="1121898723"/>
              </p:ext>
            </p:extLst>
          </p:nvPr>
        </p:nvGraphicFramePr>
        <p:xfrm>
          <a:off x="923524" y="1520991"/>
          <a:ext cx="7592404" cy="3290965"/>
        </p:xfrm>
        <a:graphic>
          <a:graphicData uri="http://schemas.openxmlformats.org/drawingml/2006/table">
            <a:tbl>
              <a:tblPr>
                <a:noFill/>
                <a:tableStyleId>{A90D3BC2-3578-4AB1-8FFE-6B89341F4C70}</a:tableStyleId>
              </a:tblPr>
              <a:tblGrid>
                <a:gridCol w="2123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4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4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14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Features</a:t>
                      </a:r>
                      <a:endParaRPr sz="160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A</a:t>
                      </a:r>
                      <a:endParaRPr sz="16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M</a:t>
                      </a:r>
                      <a:endParaRPr sz="16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O</a:t>
                      </a:r>
                      <a:endParaRPr sz="16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I</a:t>
                      </a:r>
                      <a:endParaRPr sz="16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R</a:t>
                      </a:r>
                      <a:endParaRPr sz="1600" b="1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Q</a:t>
                      </a:r>
                      <a:endParaRPr sz="1600" b="1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Available computers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12</a:t>
                      </a:r>
                      <a:endParaRPr sz="18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Library hours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999999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</a:t>
                      </a:r>
                      <a:endParaRPr sz="1800" dirty="0">
                        <a:solidFill>
                          <a:srgbClr val="999999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6</a:t>
                      </a:r>
                      <a:endParaRPr sz="18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4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Library events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999999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</a:t>
                      </a:r>
                      <a:endParaRPr sz="1800">
                        <a:solidFill>
                          <a:srgbClr val="999999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6</a:t>
                      </a:r>
                      <a:endParaRPr sz="18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4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Time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4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B7B7B7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2</a:t>
                      </a:r>
                      <a:endParaRPr sz="1800" dirty="0">
                        <a:solidFill>
                          <a:srgbClr val="B7B7B7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6</a:t>
                      </a:r>
                      <a:endParaRPr sz="18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Weather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7</a:t>
                      </a:r>
                      <a:endParaRPr sz="1800" b="1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5</a:t>
                      </a:r>
                      <a:endParaRPr sz="18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Interactive interface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4</a:t>
                      </a:r>
                      <a:endParaRPr sz="18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3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3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Big attractive images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4</a:t>
                      </a:r>
                      <a:endParaRPr sz="18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3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4</a:t>
                      </a:r>
                      <a:endParaRPr sz="18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1</a:t>
                      </a:r>
                      <a:endParaRPr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1381250" y="905949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Digital Signage Study Results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239" name="Google Shape;239;p26"/>
          <p:cNvGrpSpPr/>
          <p:nvPr/>
        </p:nvGrpSpPr>
        <p:grpSpPr>
          <a:xfrm>
            <a:off x="904805" y="994177"/>
            <a:ext cx="256632" cy="292592"/>
            <a:chOff x="4630125" y="278900"/>
            <a:chExt cx="400675" cy="456675"/>
          </a:xfrm>
        </p:grpSpPr>
        <p:sp>
          <p:nvSpPr>
            <p:cNvPr id="240" name="Google Shape;240;p26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805543" y="1937657"/>
            <a:ext cx="5061857" cy="12627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543" y="3916222"/>
            <a:ext cx="6934200" cy="960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747" y="4104070"/>
            <a:ext cx="365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?</a:t>
            </a:r>
            <a:endParaRPr lang="en-US" sz="4000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Lessons Learned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249" name="Google Shape;249;p27"/>
          <p:cNvGrpSpPr/>
          <p:nvPr/>
        </p:nvGrpSpPr>
        <p:grpSpPr>
          <a:xfrm>
            <a:off x="886434" y="1034298"/>
            <a:ext cx="265899" cy="230757"/>
            <a:chOff x="3927500" y="301425"/>
            <a:chExt cx="461550" cy="411625"/>
          </a:xfrm>
        </p:grpSpPr>
        <p:sp>
          <p:nvSpPr>
            <p:cNvPr id="250" name="Google Shape;250;p27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7"/>
          <p:cNvSpPr txBox="1">
            <a:spLocks noGrp="1"/>
          </p:cNvSpPr>
          <p:nvPr>
            <p:ph type="body" idx="1"/>
          </p:nvPr>
        </p:nvSpPr>
        <p:spPr>
          <a:xfrm>
            <a:off x="886434" y="1618700"/>
            <a:ext cx="6317930" cy="3231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Font typeface="Wingdings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Recruit more participants for better results</a:t>
            </a:r>
          </a:p>
          <a:p>
            <a:pPr>
              <a:lnSpc>
                <a:spcPct val="115000"/>
              </a:lnSpc>
              <a:buFont typeface="Wingdings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Explain Kano premise in advance</a:t>
            </a:r>
          </a:p>
          <a:p>
            <a:pPr>
              <a:lnSpc>
                <a:spcPct val="115000"/>
              </a:lnSpc>
              <a:buFont typeface="Wingdings" charset="2"/>
              <a:buChar char="§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Keep question format consistent throughout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5000"/>
              </a:lnSpc>
              <a:buFont typeface="Wingdings" charset="2"/>
              <a:buChar char="§"/>
            </a:pPr>
            <a:r>
              <a:rPr lang="en" dirty="0" smtClean="0">
                <a:latin typeface="Candara" charset="0"/>
                <a:ea typeface="Candara" charset="0"/>
                <a:cs typeface="Candara" charset="0"/>
              </a:rPr>
              <a:t>Beware of status 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quo </a:t>
            </a:r>
            <a:r>
              <a:rPr lang="en" dirty="0" smtClean="0">
                <a:latin typeface="Candara" charset="0"/>
                <a:ea typeface="Candara" charset="0"/>
                <a:cs typeface="Candara" charset="0"/>
              </a:rPr>
              <a:t>bias</a:t>
            </a: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1998406" y="2086468"/>
            <a:ext cx="4097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harter Roman" charset="0"/>
                <a:ea typeface="Charter Roman" charset="0"/>
                <a:cs typeface="Charter Roman" charset="0"/>
              </a:rPr>
              <a:t>What is </a:t>
            </a:r>
            <a:r>
              <a:rPr lang="en" sz="3600" dirty="0" smtClean="0">
                <a:latin typeface="Charter Roman" charset="0"/>
                <a:ea typeface="Charter Roman" charset="0"/>
                <a:cs typeface="Charter Roman" charset="0"/>
              </a:rPr>
              <a:t>the</a:t>
            </a:r>
            <a:endParaRPr sz="3600" dirty="0">
              <a:latin typeface="Charter Roman" charset="0"/>
              <a:ea typeface="Charter Roman" charset="0"/>
              <a:cs typeface="Charter Roman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highlight>
                  <a:srgbClr val="FFCD00"/>
                </a:highlight>
                <a:latin typeface="Charter Roman" charset="0"/>
                <a:ea typeface="Charter Roman" charset="0"/>
                <a:cs typeface="Charter Roman" charset="0"/>
              </a:rPr>
              <a:t>Kano Model</a:t>
            </a:r>
            <a:r>
              <a:rPr lang="en" sz="3600" dirty="0">
                <a:latin typeface="Charter Roman" charset="0"/>
                <a:ea typeface="Charter Roman" charset="0"/>
                <a:cs typeface="Charter Roman" charset="0"/>
              </a:rPr>
              <a:t>?</a:t>
            </a:r>
            <a:endParaRPr sz="3600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1249734" y="2406342"/>
            <a:ext cx="330818" cy="330818"/>
            <a:chOff x="2594050" y="1631825"/>
            <a:chExt cx="439625" cy="439625"/>
          </a:xfrm>
        </p:grpSpPr>
        <p:sp>
          <p:nvSpPr>
            <p:cNvPr id="97" name="Google Shape;97;p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Any </a:t>
            </a:r>
            <a:r>
              <a:rPr lang="en" sz="3600" b="1" i="1" dirty="0">
                <a:highlight>
                  <a:srgbClr val="FFCD00"/>
                </a:highlight>
                <a:latin typeface="Charter Roman" charset="0"/>
                <a:ea typeface="Charter Roman" charset="0"/>
                <a:cs typeface="Charter Roman" charset="0"/>
                <a:sym typeface="Lora"/>
              </a:rPr>
              <a:t>questions</a:t>
            </a:r>
            <a:r>
              <a:rPr lang="en" sz="3600" b="1" i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 ?</a:t>
            </a:r>
            <a:endParaRPr sz="3600" b="1" i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cxnSp>
        <p:nvCxnSpPr>
          <p:cNvPr id="285" name="Google Shape;285;p2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2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harter Roman" charset="0"/>
                <a:ea typeface="Charter Roman" charset="0"/>
                <a:cs typeface="Charter Roman" charset="0"/>
              </a:rPr>
              <a:t>Thanks!</a:t>
            </a:r>
            <a:endParaRPr sz="6000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cxnSp>
        <p:nvCxnSpPr>
          <p:cNvPr id="287" name="Google Shape;287;p28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28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28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290" name="Google Shape;290;p2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81;p12"/>
          <p:cNvSpPr txBox="1">
            <a:spLocks/>
          </p:cNvSpPr>
          <p:nvPr/>
        </p:nvSpPr>
        <p:spPr>
          <a:xfrm>
            <a:off x="2331242" y="3682120"/>
            <a:ext cx="3212518" cy="85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Gaby Castro Gessner</a:t>
            </a:r>
          </a:p>
          <a:p>
            <a:pPr marL="0" indent="0">
              <a:buFont typeface="Quattrocento Sans"/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agc24@cornell.edu</a:t>
            </a:r>
          </a:p>
        </p:txBody>
      </p:sp>
      <p:sp>
        <p:nvSpPr>
          <p:cNvPr id="11" name="Google Shape;81;p12"/>
          <p:cNvSpPr txBox="1">
            <a:spLocks/>
          </p:cNvSpPr>
          <p:nvPr/>
        </p:nvSpPr>
        <p:spPr>
          <a:xfrm>
            <a:off x="5543760" y="3682120"/>
            <a:ext cx="3012922" cy="85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Zoe Chao</a:t>
            </a:r>
          </a:p>
          <a:p>
            <a:pPr marL="0" indent="0">
              <a:buFont typeface="Quattrocento Sans"/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szc19@psu.com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 idx="4294967295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harter Roman" charset="0"/>
                <a:ea typeface="Charter Roman" charset="0"/>
                <a:cs typeface="Charter Roman" charset="0"/>
              </a:rPr>
              <a:t>Noriaki Kano</a:t>
            </a:r>
            <a:endParaRPr sz="2400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106" name="Google Shape;106;p15"/>
          <p:cNvGrpSpPr/>
          <p:nvPr/>
        </p:nvGrpSpPr>
        <p:grpSpPr>
          <a:xfrm>
            <a:off x="913014" y="1036732"/>
            <a:ext cx="207510" cy="207498"/>
            <a:chOff x="576250" y="4319400"/>
            <a:chExt cx="442075" cy="442050"/>
          </a:xfrm>
        </p:grpSpPr>
        <p:sp>
          <p:nvSpPr>
            <p:cNvPr id="107" name="Google Shape;107;p1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913014" y="1542320"/>
            <a:ext cx="7344295" cy="3491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Wingdings" charset="2"/>
              <a:buChar char="§"/>
            </a:pPr>
            <a:r>
              <a:rPr lang="en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Emeritus engineering </a:t>
            </a: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professor in the department of Management Science at the University of </a:t>
            </a:r>
            <a:r>
              <a:rPr lang="en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Tokyo</a:t>
            </a:r>
            <a:br>
              <a:rPr lang="en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</a:br>
            <a:endParaRPr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Wingdings" charset="2"/>
              <a:buChar char="§"/>
            </a:pPr>
            <a:r>
              <a:rPr lang="en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1984 article </a:t>
            </a: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about product quality and customer </a:t>
            </a:r>
            <a:r>
              <a:rPr lang="en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satisfaction</a:t>
            </a:r>
            <a:br>
              <a:rPr lang="en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</a:br>
            <a:endParaRPr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Wingdings" charset="2"/>
              <a:buChar char="§"/>
            </a:pPr>
            <a:r>
              <a:rPr lang="en" dirty="0" smtClean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Not </a:t>
            </a: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all service features or attributes are equally important to customers, and </a:t>
            </a:r>
            <a:r>
              <a:rPr lang="en" dirty="0">
                <a:solidFill>
                  <a:schemeClr val="dk1"/>
                </a:solidFill>
                <a:highlight>
                  <a:srgbClr val="FFCD00"/>
                </a:highlight>
                <a:latin typeface="Candara" charset="0"/>
                <a:ea typeface="Candara" charset="0"/>
                <a:cs typeface="Candara" charset="0"/>
              </a:rPr>
              <a:t>identifying the ones that increase satisfaction are critical for success</a:t>
            </a: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985278" y="2094579"/>
            <a:ext cx="438781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harter Roman" charset="0"/>
                <a:ea typeface="Charter Roman" charset="0"/>
                <a:cs typeface="Charter Roman" charset="0"/>
              </a:rPr>
              <a:t>How does the </a:t>
            </a:r>
            <a:endParaRPr sz="3600" dirty="0">
              <a:latin typeface="Charter Roman" charset="0"/>
              <a:ea typeface="Charter Roman" charset="0"/>
              <a:cs typeface="Charter Roman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highlight>
                  <a:srgbClr val="FFCD00"/>
                </a:highlight>
                <a:latin typeface="Charter Roman" charset="0"/>
                <a:ea typeface="Charter Roman" charset="0"/>
                <a:cs typeface="Charter Roman" charset="0"/>
              </a:rPr>
              <a:t>Kano Model</a:t>
            </a:r>
            <a:r>
              <a:rPr lang="en" sz="3600" dirty="0">
                <a:latin typeface="Charter Roman" charset="0"/>
                <a:ea typeface="Charter Roman" charset="0"/>
                <a:cs typeface="Charter Roman" charset="0"/>
              </a:rPr>
              <a:t> </a:t>
            </a:r>
            <a:r>
              <a:rPr lang="en" sz="3600" dirty="0" smtClean="0">
                <a:latin typeface="Charter Roman" charset="0"/>
                <a:ea typeface="Charter Roman" charset="0"/>
                <a:cs typeface="Charter Roman" charset="0"/>
              </a:rPr>
              <a:t>work?</a:t>
            </a:r>
            <a:endParaRPr sz="3600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1194658" y="2401113"/>
            <a:ext cx="396048" cy="349322"/>
            <a:chOff x="5247525" y="3007275"/>
            <a:chExt cx="517575" cy="456510"/>
          </a:xfrm>
        </p:grpSpPr>
        <p:sp>
          <p:nvSpPr>
            <p:cNvPr id="118" name="Google Shape;118;p1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harter Roman" charset="0"/>
                <a:ea typeface="Charter Roman" charset="0"/>
                <a:cs typeface="Charter Roman" charset="0"/>
              </a:rPr>
              <a:t>The process</a:t>
            </a:r>
            <a:endParaRPr sz="2400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21130" y="2016785"/>
            <a:ext cx="1920240" cy="192024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Step 1</a:t>
            </a:r>
            <a:endParaRPr sz="1800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2 questions </a:t>
            </a:r>
            <a:endParaRPr sz="17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5 </a:t>
            </a:r>
            <a:r>
              <a:rPr lang="en" sz="1700" b="1" dirty="0" smtClean="0">
                <a:latin typeface="Charter Roman" charset="0"/>
                <a:ea typeface="Charter Roman" charset="0"/>
                <a:cs typeface="Charter Roman" charset="0"/>
                <a:sym typeface="Lora"/>
              </a:rPr>
              <a:t>options</a:t>
            </a:r>
            <a:endParaRPr sz="17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748198" y="2007549"/>
            <a:ext cx="1920240" cy="192024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Step 3</a:t>
            </a:r>
            <a:endParaRPr sz="1800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Assign</a:t>
            </a: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categories</a:t>
            </a: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2584664" y="2011000"/>
            <a:ext cx="1920240" cy="192024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Step 2</a:t>
            </a:r>
            <a:endParaRPr sz="1800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Tabulate</a:t>
            </a: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responses</a:t>
            </a: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915850" y="1022800"/>
            <a:ext cx="221012" cy="221012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6911732" y="1998313"/>
            <a:ext cx="1920240" cy="192024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Step 4</a:t>
            </a:r>
            <a:endParaRPr sz="1800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Tally </a:t>
            </a: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categories </a:t>
            </a:r>
            <a:endParaRPr sz="1800" b="1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2228417" y="2796550"/>
            <a:ext cx="469200" cy="26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4419588" y="2796550"/>
            <a:ext cx="469200" cy="26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6589953" y="2796550"/>
            <a:ext cx="469200" cy="26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376218" y="901675"/>
            <a:ext cx="5717309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2 questions </a:t>
            </a:r>
            <a:r>
              <a:rPr lang="en-US" dirty="0">
                <a:latin typeface="Charter Roman" charset="0"/>
                <a:ea typeface="Charter Roman" charset="0"/>
                <a:cs typeface="Charter Roman" charset="0"/>
              </a:rPr>
              <a:t>&amp;</a:t>
            </a:r>
            <a:r>
              <a:rPr lang="en" dirty="0" smtClean="0">
                <a:latin typeface="Charter Roman" charset="0"/>
                <a:ea typeface="Charter Roman" charset="0"/>
                <a:cs typeface="Charter Roman" charset="0"/>
              </a:rPr>
              <a:t> 5 answer options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 flipH="1">
            <a:off x="6962525" y="0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EXAMPLE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400213" y="2064969"/>
            <a:ext cx="2946600" cy="2167200"/>
          </a:xfrm>
          <a:prstGeom prst="bracePair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833075" y="1618700"/>
            <a:ext cx="43257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Wingdings" charset="2"/>
              <a:buChar char="§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POSITIVE: </a:t>
            </a:r>
            <a:endParaRPr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If the package arrives within stated time, how would you feel?</a:t>
            </a:r>
            <a:endParaRPr b="1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-342900">
              <a:buSzPts val="1800"/>
              <a:buFont typeface="Wingdings" charset="2"/>
              <a:buChar char="§"/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NEGATIVE:</a:t>
            </a:r>
            <a:endParaRPr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If the package does not arrive within stated time, how would you feel?</a:t>
            </a:r>
            <a:r>
              <a:rPr lang="en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2"/>
          </p:nvPr>
        </p:nvSpPr>
        <p:spPr>
          <a:xfrm>
            <a:off x="5794475" y="1835975"/>
            <a:ext cx="2336100" cy="2625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like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 it.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expect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 it.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am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neutral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can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tolerate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dislike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 it.</a:t>
            </a: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833075" y="943675"/>
            <a:ext cx="37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  <a:sym typeface="Lora"/>
              </a:rPr>
              <a:t>1</a:t>
            </a:r>
            <a:endParaRPr sz="1800" dirty="0">
              <a:latin typeface="Charter Roman" charset="0"/>
              <a:ea typeface="Charter Roman" charset="0"/>
              <a:cs typeface="Charter Roman" charset="0"/>
              <a:sym typeface="Lora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0738" y="2435638"/>
            <a:ext cx="1871662" cy="52863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rter Roman" charset="0"/>
              <a:ea typeface="Charter Roman" charset="0"/>
              <a:cs typeface="Charter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381249" y="877455"/>
            <a:ext cx="5111915" cy="480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2 questions </a:t>
            </a:r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&amp; </a:t>
            </a:r>
            <a:r>
              <a:rPr lang="en" dirty="0" smtClean="0">
                <a:latin typeface="Charter Roman" charset="0"/>
                <a:ea typeface="Charter Roman" charset="0"/>
                <a:cs typeface="Charter Roman" charset="0"/>
              </a:rPr>
              <a:t>5 answer options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 flipH="1">
            <a:off x="6949440" y="0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EXAMPLE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400592" y="2065401"/>
            <a:ext cx="2946600" cy="2167200"/>
          </a:xfrm>
          <a:prstGeom prst="bracePair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833075" y="1618700"/>
            <a:ext cx="43257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Wingdings" charset="2"/>
              <a:buChar char="§"/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POSITIVE: </a:t>
            </a:r>
            <a:endParaRPr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If the package arrives within stated time, how would you feel?</a:t>
            </a:r>
            <a:endParaRPr b="1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Wingdings" charset="2"/>
              <a:buChar char="§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NEGATIVE:</a:t>
            </a:r>
            <a:endParaRPr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If the package does not arrive within stated time, how would you feel?</a:t>
            </a: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2"/>
          </p:nvPr>
        </p:nvSpPr>
        <p:spPr>
          <a:xfrm>
            <a:off x="5794475" y="1835975"/>
            <a:ext cx="23361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like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 it.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expect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 it.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am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neutral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can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tolerate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.</a:t>
            </a:r>
            <a:endParaRPr dirty="0">
              <a:latin typeface="Candara" charset="0"/>
              <a:ea typeface="Candara" charset="0"/>
              <a:cs typeface="Candara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§"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 </a:t>
            </a:r>
            <a:r>
              <a:rPr lang="en" b="1" dirty="0">
                <a:latin typeface="Candara" charset="0"/>
                <a:ea typeface="Candara" charset="0"/>
                <a:cs typeface="Candara" charset="0"/>
              </a:rPr>
              <a:t>dislike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 it.</a:t>
            </a: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833075" y="943675"/>
            <a:ext cx="37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Lora"/>
                <a:ea typeface="Lora"/>
                <a:cs typeface="Lora"/>
                <a:sym typeface="Lora"/>
              </a:rPr>
              <a:t>1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09821" y="3356581"/>
            <a:ext cx="1871662" cy="52863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287817" y="901675"/>
            <a:ext cx="721887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harter Roman" charset="0"/>
                <a:ea typeface="Charter Roman" charset="0"/>
                <a:cs typeface="Charter Roman" charset="0"/>
              </a:rPr>
              <a:t>Scoring: Tabulate </a:t>
            </a: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each </a:t>
            </a:r>
            <a:r>
              <a:rPr lang="en" dirty="0" smtClean="0">
                <a:latin typeface="Charter Roman" charset="0"/>
                <a:ea typeface="Charter Roman" charset="0"/>
                <a:cs typeface="Charter Roman" charset="0"/>
              </a:rPr>
              <a:t>individuals’ </a:t>
            </a: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responses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 flipH="1">
            <a:off x="6941145" y="0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EXAMPLE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833075" y="943675"/>
            <a:ext cx="37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Lora"/>
                <a:ea typeface="Lora"/>
                <a:cs typeface="Lora"/>
                <a:sym typeface="Lora"/>
              </a:rPr>
              <a:t>2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50" name="Google Shape;150;p19"/>
          <p:cNvGraphicFramePr/>
          <p:nvPr>
            <p:extLst>
              <p:ext uri="{D42A27DB-BD31-4B8C-83A1-F6EECF244321}">
                <p14:modId xmlns:p14="http://schemas.microsoft.com/office/powerpoint/2010/main" val="551816938"/>
              </p:ext>
            </p:extLst>
          </p:nvPr>
        </p:nvGraphicFramePr>
        <p:xfrm>
          <a:off x="963559" y="1436208"/>
          <a:ext cx="7865811" cy="3338991"/>
        </p:xfrm>
        <a:graphic>
          <a:graphicData uri="http://schemas.openxmlformats.org/drawingml/2006/table">
            <a:tbl>
              <a:tblPr>
                <a:noFill/>
                <a:tableStyleId>{A90D3BC2-3578-4AB1-8FFE-6B89341F4C70}</a:tableStyleId>
              </a:tblPr>
              <a:tblGrid>
                <a:gridCol w="1278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7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78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78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78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2666">
                <a:tc rowSpan="2"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NEGATIVE</a:t>
                      </a:r>
                      <a:r>
                        <a:rPr lang="en-US" sz="1600" dirty="0" smtClean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:</a:t>
                      </a:r>
                      <a:r>
                        <a:rPr lang="en" sz="1600" dirty="0" smtClean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   </a:t>
                      </a: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How do you feel if the feature is not present? 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6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Like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Expect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Neutral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Tolerate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Dislike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172">
                <a:tc row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POSITIVE</a:t>
                      </a:r>
                      <a:r>
                        <a:rPr lang="en-US" sz="1600" dirty="0" smtClean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: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How do you feel if the feature is present?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Like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Expect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434343"/>
                          </a:solidFill>
                          <a:latin typeface="+mn-lt"/>
                          <a:ea typeface="Candara" charset="0"/>
                          <a:cs typeface="Candara" charset="0"/>
                        </a:rPr>
                        <a:t>X</a:t>
                      </a:r>
                      <a:endParaRPr sz="2400" b="1" dirty="0">
                        <a:solidFill>
                          <a:srgbClr val="434343"/>
                        </a:solidFill>
                        <a:latin typeface="+mn-lt"/>
                        <a:ea typeface="Candara" charset="0"/>
                        <a:cs typeface="Candara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Neutral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Tolerate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Dislike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7151914" y="2460171"/>
            <a:ext cx="21771" cy="6237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67743" y="3234143"/>
            <a:ext cx="3754167" cy="1418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1353541" y="891175"/>
            <a:ext cx="494985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harter Roman" charset="0"/>
                <a:ea typeface="Charter Roman" charset="0"/>
                <a:cs typeface="Charter Roman" charset="0"/>
              </a:rPr>
              <a:t>Evaluation table: Assign </a:t>
            </a: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the category</a:t>
            </a:r>
            <a:endParaRPr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 flipH="1">
            <a:off x="6949440" y="1538"/>
            <a:ext cx="2194560" cy="457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Quattrocento Sans"/>
              </a:rPr>
              <a:t>EXAMPLE</a:t>
            </a:r>
            <a:endParaRPr sz="1800" dirty="0">
              <a:solidFill>
                <a:schemeClr val="dk1"/>
              </a:solidFill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833075" y="943675"/>
            <a:ext cx="37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Lora"/>
                <a:ea typeface="Lora"/>
                <a:cs typeface="Lora"/>
                <a:sym typeface="Lora"/>
              </a:rPr>
              <a:t>3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58" name="Google Shape;158;p20"/>
          <p:cNvGraphicFramePr/>
          <p:nvPr>
            <p:extLst>
              <p:ext uri="{D42A27DB-BD31-4B8C-83A1-F6EECF244321}">
                <p14:modId xmlns:p14="http://schemas.microsoft.com/office/powerpoint/2010/main" val="1880842952"/>
              </p:ext>
            </p:extLst>
          </p:nvPr>
        </p:nvGraphicFramePr>
        <p:xfrm>
          <a:off x="923636" y="1487586"/>
          <a:ext cx="7813963" cy="3333794"/>
        </p:xfrm>
        <a:graphic>
          <a:graphicData uri="http://schemas.openxmlformats.org/drawingml/2006/table">
            <a:tbl>
              <a:tblPr>
                <a:noFill/>
                <a:tableStyleId>{A90D3BC2-3578-4AB1-8FFE-6B89341F4C70}</a:tableStyleId>
              </a:tblPr>
              <a:tblGrid>
                <a:gridCol w="132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8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6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6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6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6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6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6646">
                <a:tc rowSpan="2"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NEGATIVE:   </a:t>
                      </a: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How do you feel if the feature is not present? 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8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Like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Expect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Neutral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Tolerate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Dislike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858">
                <a:tc row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POSITIVE</a:t>
                      </a:r>
                      <a:r>
                        <a:rPr lang="en" sz="1600" dirty="0" smtClean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:</a:t>
                      </a:r>
                      <a:endParaRPr lang="en-US" sz="1600" dirty="0" smtClean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How do you feel if the feature is present?</a:t>
                      </a:r>
                      <a:endParaRPr sz="1600" b="1" dirty="0"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Like</a:t>
                      </a:r>
                      <a:endParaRPr sz="1600" b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Q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A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A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A</a:t>
                      </a:r>
                      <a:endParaRPr sz="2000" b="1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O</a:t>
                      </a:r>
                      <a:endParaRPr sz="2000" b="1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Expect</a:t>
                      </a:r>
                      <a:endParaRPr sz="1600" b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R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M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Neutral</a:t>
                      </a:r>
                      <a:endParaRPr sz="1600" b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R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M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Tolerate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R</a:t>
                      </a:r>
                      <a:endParaRPr sz="2000" b="1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I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M</a:t>
                      </a:r>
                      <a:endParaRPr sz="2000" b="1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latin typeface="Charter Roman" charset="0"/>
                          <a:ea typeface="Charter Roman" charset="0"/>
                          <a:cs typeface="Charter Roman" charset="0"/>
                          <a:sym typeface="Lora"/>
                        </a:rPr>
                        <a:t>Dislike</a:t>
                      </a:r>
                      <a:endParaRPr sz="1600" b="0" dirty="0">
                        <a:latin typeface="Charter Roman" charset="0"/>
                        <a:ea typeface="Charter Roman" charset="0"/>
                        <a:cs typeface="Charter Roman" charset="0"/>
                        <a:sym typeface="Lor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R</a:t>
                      </a:r>
                      <a:endParaRPr sz="2000" b="1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R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R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R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434343"/>
                          </a:solidFill>
                          <a:latin typeface="Candara" charset="0"/>
                          <a:ea typeface="Candara" charset="0"/>
                          <a:cs typeface="Candara" charset="0"/>
                          <a:sym typeface="Quattrocento Sans"/>
                        </a:rPr>
                        <a:t>Q</a:t>
                      </a:r>
                      <a:endParaRPr sz="2000" b="1" dirty="0">
                        <a:solidFill>
                          <a:srgbClr val="434343"/>
                        </a:solidFill>
                        <a:latin typeface="Candara" charset="0"/>
                        <a:ea typeface="Candara" charset="0"/>
                        <a:cs typeface="Candara" charset="0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9" name="Google Shape;159;p20"/>
          <p:cNvSpPr/>
          <p:nvPr/>
        </p:nvSpPr>
        <p:spPr>
          <a:xfrm>
            <a:off x="1205375" y="1358275"/>
            <a:ext cx="2056303" cy="2618639"/>
          </a:xfrm>
          <a:prstGeom prst="roundRect">
            <a:avLst>
              <a:gd name="adj" fmla="val 9049"/>
            </a:avLst>
          </a:prstGeom>
          <a:solidFill>
            <a:schemeClr val="bg1"/>
          </a:solidFill>
          <a:ln w="5715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A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ttractive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I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ndifference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M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ust-be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O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ne Dimensional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Q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uestionable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ndara" charset="0"/>
                <a:ea typeface="Candara" charset="0"/>
                <a:cs typeface="Candara" charset="0"/>
                <a:sym typeface="Quattrocento Sans"/>
              </a:rPr>
              <a:t>R</a:t>
            </a:r>
            <a:r>
              <a:rPr lang="en" sz="1600" dirty="0">
                <a:latin typeface="Candara" charset="0"/>
                <a:ea typeface="Candara" charset="0"/>
                <a:cs typeface="Candara" charset="0"/>
                <a:sym typeface="Quattrocento Sans"/>
              </a:rPr>
              <a:t>everse</a:t>
            </a:r>
            <a:endParaRPr sz="1600" dirty="0">
              <a:latin typeface="Candara" charset="0"/>
              <a:ea typeface="Candara" charset="0"/>
              <a:cs typeface="Candara" charset="0"/>
              <a:sym typeface="Quattrocento Sans"/>
            </a:endParaRPr>
          </a:p>
        </p:txBody>
      </p:sp>
      <p:cxnSp>
        <p:nvCxnSpPr>
          <p:cNvPr id="160" name="Google Shape;160;p20"/>
          <p:cNvCxnSpPr/>
          <p:nvPr/>
        </p:nvCxnSpPr>
        <p:spPr>
          <a:xfrm flipH="1" flipV="1">
            <a:off x="2549236" y="2195421"/>
            <a:ext cx="4349418" cy="9769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" name="Google Shape;161;p20"/>
          <p:cNvSpPr/>
          <p:nvPr/>
        </p:nvSpPr>
        <p:spPr>
          <a:xfrm>
            <a:off x="6898654" y="2962224"/>
            <a:ext cx="453979" cy="457200"/>
          </a:xfrm>
          <a:prstGeom prst="ellipse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594</Words>
  <Application>Microsoft Macintosh PowerPoint</Application>
  <PresentationFormat>On-screen Show (16:9)</PresentationFormat>
  <Paragraphs>277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Candara</vt:lpstr>
      <vt:lpstr>Charter Roman</vt:lpstr>
      <vt:lpstr>Lora</vt:lpstr>
      <vt:lpstr>Quattrocento Sans</vt:lpstr>
      <vt:lpstr>Wingdings</vt:lpstr>
      <vt:lpstr>Arial</vt:lpstr>
      <vt:lpstr>Viola template</vt:lpstr>
      <vt:lpstr>From indifference to delight: Gauging users’ preferences using the Kano Model</vt:lpstr>
      <vt:lpstr>What is the Kano Model?</vt:lpstr>
      <vt:lpstr>Noriaki Kano</vt:lpstr>
      <vt:lpstr>How does the  Kano Model work?</vt:lpstr>
      <vt:lpstr>The process</vt:lpstr>
      <vt:lpstr>2 questions &amp; 5 answer options</vt:lpstr>
      <vt:lpstr>2 questions &amp; 5 answer options</vt:lpstr>
      <vt:lpstr>Scoring: Tabulate each individuals’ responses</vt:lpstr>
      <vt:lpstr>Evaluation table: Assign the category</vt:lpstr>
      <vt:lpstr>PowerPoint Presentation</vt:lpstr>
      <vt:lpstr>Tally all the categories</vt:lpstr>
      <vt:lpstr>Case Studies</vt:lpstr>
      <vt:lpstr>Space Study at Cornell </vt:lpstr>
      <vt:lpstr>Space Study at Cornell </vt:lpstr>
      <vt:lpstr>Results: Space Study at Cornell</vt:lpstr>
      <vt:lpstr>Digital Signage Study at Penn State</vt:lpstr>
      <vt:lpstr>PowerPoint Presentation</vt:lpstr>
      <vt:lpstr>Digital Signage Study Results</vt:lpstr>
      <vt:lpstr>Lessons Learned</vt:lpstr>
      <vt:lpstr>Thanks!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indifference to delight: Gauging users’ preferences using the Kano Model</dc:title>
  <dc:creator>Gabriela Castro Gessner</dc:creator>
  <cp:lastModifiedBy>Zoe</cp:lastModifiedBy>
  <cp:revision>67</cp:revision>
  <dcterms:modified xsi:type="dcterms:W3CDTF">2018-12-05T22:59:08Z</dcterms:modified>
</cp:coreProperties>
</file>