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81" r:id="rId1"/>
    <p:sldMasterId id="2147483682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6" r:id="rId11"/>
    <p:sldId id="265" r:id="rId12"/>
    <p:sldId id="290" r:id="rId13"/>
    <p:sldId id="268" r:id="rId14"/>
    <p:sldId id="269" r:id="rId15"/>
    <p:sldId id="288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4470"/>
    <a:srgbClr val="4AACD0"/>
    <a:srgbClr val="AACF2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6DBA147-AB8B-4E4B-B85F-D6D1F1AE7CCB}">
  <a:tblStyle styleId="{C6DBA147-AB8B-4E4B-B85F-D6D1F1AE7C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08"/>
    <p:restoredTop sz="87791"/>
  </p:normalViewPr>
  <p:slideViewPr>
    <p:cSldViewPr snapToGrid="0" snapToObjects="1">
      <p:cViewPr varScale="1">
        <p:scale>
          <a:sx n="134" d="100"/>
          <a:sy n="134" d="100"/>
        </p:scale>
        <p:origin x="20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7" d="100"/>
        <a:sy n="16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Don’t ask,</a:t>
            </a:r>
            <a:r>
              <a:rPr lang="en-US" baseline="0" dirty="0" smtClean="0"/>
              <a:t> observe. Crap!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486494edd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486494edd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486494eddf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486494eddf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4827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486494edd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486494eddf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47384231d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47384231d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Bench marking or competitive analysis in</a:t>
            </a:r>
            <a:r>
              <a:rPr lang="en-US" baseline="0" dirty="0" smtClean="0"/>
              <a:t> industry</a:t>
            </a:r>
            <a:r>
              <a:rPr lang="en-US" dirty="0" smtClean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By</a:t>
            </a:r>
            <a:r>
              <a:rPr lang="en-US" baseline="0" dirty="0" smtClean="0"/>
              <a:t> testing the products first hand, we get to know each product’s strengths and weakness.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smtClean="0"/>
              <a:t>Also, when having real user testing the products, we get to know user needs and expectation from these products.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aseline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smtClean="0"/>
              <a:t>This type of analysis is good in pre-design stage. Because these are like our prototypes. We can incorporate useful features are and avoid usability problems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Good</a:t>
            </a:r>
            <a:r>
              <a:rPr lang="en-US" baseline="0" dirty="0" smtClean="0"/>
              <a:t> discovery system should have these features. We have the systems measuring against these features and see which one meet most of the </a:t>
            </a:r>
            <a:r>
              <a:rPr lang="en-US" baseline="0" dirty="0" err="1" smtClean="0"/>
              <a:t>criterias</a:t>
            </a:r>
            <a:r>
              <a:rPr lang="en-US" baseline="0" dirty="0" smtClean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smtClean="0"/>
              <a:t>Also, we did usability testing. See which product take users the shortest time to finish the tasks.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aseline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smtClean="0"/>
              <a:t>We have experts evaluate the products. For example, if the search results are good in terms of relevancy, or up-to-date-ness.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47384231da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47384231da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What?</a:t>
            </a:r>
            <a:r>
              <a:rPr lang="en-US" baseline="0" dirty="0" smtClean="0"/>
              <a:t> Three institutions. Because 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84121961b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484121961b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When we ask uses</a:t>
            </a:r>
            <a:r>
              <a:rPr lang="en-US" baseline="0" dirty="0" smtClean="0"/>
              <a:t> what they think, their answers are often very generic. </a:t>
            </a:r>
            <a:br>
              <a:rPr lang="en-US" baseline="0" dirty="0" smtClean="0"/>
            </a:br>
            <a:r>
              <a:rPr lang="en-US" baseline="0" dirty="0" smtClean="0"/>
              <a:t>First, most of them don’t really think about library’s stuff often. They want to come up with a nice and vague answers so they don’t sound stupid. 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484121961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484121961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4852d6429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4852d6429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486494eddf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486494eddf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yellow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630650" y="1991813"/>
            <a:ext cx="5882700" cy="1159875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4348076" y="4787666"/>
            <a:ext cx="548700" cy="299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ny color">
  <p:cSld name="BLANK_2">
    <p:bg>
      <p:bgPr>
        <a:solidFill>
          <a:srgbClr val="B7B7B7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4348076" y="4787666"/>
            <a:ext cx="548700" cy="299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yellow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4348076" y="4787666"/>
            <a:ext cx="548700" cy="299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4348076" y="4787666"/>
            <a:ext cx="548700" cy="299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yellow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ctrTitle"/>
          </p:nvPr>
        </p:nvSpPr>
        <p:spPr>
          <a:xfrm>
            <a:off x="1630650" y="1991813"/>
            <a:ext cx="5882700" cy="1159875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green">
  <p:cSld name="TITLE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>
            <a:spLocks noGrp="1"/>
          </p:cNvSpPr>
          <p:nvPr>
            <p:ph type="ctrTitle"/>
          </p:nvPr>
        </p:nvSpPr>
        <p:spPr>
          <a:xfrm>
            <a:off x="1630650" y="1991813"/>
            <a:ext cx="5882700" cy="1159875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magenta">
  <p:cSld name="TITLE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>
            <a:spLocks noGrp="1"/>
          </p:cNvSpPr>
          <p:nvPr>
            <p:ph type="ctrTitle"/>
          </p:nvPr>
        </p:nvSpPr>
        <p:spPr>
          <a:xfrm>
            <a:off x="1630650" y="1991813"/>
            <a:ext cx="5882700" cy="1159875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blue">
  <p:cSld name="TITLE_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ctrTitle"/>
          </p:nvPr>
        </p:nvSpPr>
        <p:spPr>
          <a:xfrm>
            <a:off x="1630650" y="1991813"/>
            <a:ext cx="5882700" cy="1159875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4"/>
          <p:cNvSpPr txBox="1">
            <a:spLocks noGrp="1"/>
          </p:cNvSpPr>
          <p:nvPr>
            <p:ph type="ctrTitle"/>
          </p:nvPr>
        </p:nvSpPr>
        <p:spPr>
          <a:xfrm>
            <a:off x="1650450" y="1372583"/>
            <a:ext cx="5843100" cy="1159875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24"/>
          <p:cNvSpPr txBox="1">
            <a:spLocks noGrp="1"/>
          </p:cNvSpPr>
          <p:nvPr>
            <p:ph type="subTitle" idx="1"/>
          </p:nvPr>
        </p:nvSpPr>
        <p:spPr>
          <a:xfrm>
            <a:off x="1650450" y="2629294"/>
            <a:ext cx="5843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400"/>
              <a:buNone/>
              <a:defRPr>
                <a:solidFill>
                  <a:srgbClr val="979CB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 sz="2250">
                <a:solidFill>
                  <a:srgbClr val="979CB8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 sz="2250">
                <a:solidFill>
                  <a:srgbClr val="979CB8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 sz="2250">
                <a:solidFill>
                  <a:srgbClr val="979CB8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 sz="2250">
                <a:solidFill>
                  <a:srgbClr val="979CB8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 sz="2250">
                <a:solidFill>
                  <a:srgbClr val="979CB8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 sz="2250">
                <a:solidFill>
                  <a:srgbClr val="979CB8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 sz="2250">
                <a:solidFill>
                  <a:srgbClr val="979CB8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 sz="2250"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5"/>
          <p:cNvSpPr txBox="1">
            <a:spLocks noGrp="1"/>
          </p:cNvSpPr>
          <p:nvPr>
            <p:ph type="body" idx="1"/>
          </p:nvPr>
        </p:nvSpPr>
        <p:spPr>
          <a:xfrm>
            <a:off x="1404600" y="2161800"/>
            <a:ext cx="63348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314325" algn="ctr" rtl="0">
              <a:spcBef>
                <a:spcPts val="450"/>
              </a:spcBef>
              <a:spcAft>
                <a:spcPts val="0"/>
              </a:spcAft>
              <a:buSzPts val="3000"/>
              <a:buFont typeface="Shadows Into Light"/>
              <a:buChar char="▧"/>
              <a:defRPr sz="2250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marL="685800" lvl="1" indent="-314325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○"/>
              <a:defRPr sz="2250"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marL="1028700" lvl="2" indent="-314325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■"/>
              <a:defRPr sz="2250"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marL="1371600" lvl="3" indent="-314325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●"/>
              <a:defRPr sz="2250"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marL="1714500" lvl="4" indent="-314325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○"/>
              <a:defRPr sz="2250"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marL="2057400" lvl="5" indent="-314325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■"/>
              <a:defRPr sz="2250"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marL="2400300" lvl="6" indent="-314325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●"/>
              <a:defRPr sz="2250"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marL="2743200" lvl="7" indent="-314325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○"/>
              <a:defRPr sz="2250"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marL="3086100" lvl="8" indent="-314325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■"/>
              <a:defRPr sz="2250"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sp>
        <p:nvSpPr>
          <p:cNvPr id="94" name="Google Shape;94;p25"/>
          <p:cNvSpPr txBox="1"/>
          <p:nvPr/>
        </p:nvSpPr>
        <p:spPr>
          <a:xfrm>
            <a:off x="3593400" y="1238569"/>
            <a:ext cx="1957200" cy="65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979CB8"/>
                </a:solidFill>
                <a:latin typeface="Varela Round"/>
                <a:ea typeface="Varela Round"/>
                <a:cs typeface="Varela Round"/>
                <a:sym typeface="Varela Round"/>
              </a:rPr>
              <a:t>“</a:t>
            </a:r>
            <a:endParaRPr sz="7200">
              <a:solidFill>
                <a:srgbClr val="979CB8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5" name="Google Shape;95;p25"/>
          <p:cNvSpPr/>
          <p:nvPr/>
        </p:nvSpPr>
        <p:spPr>
          <a:xfrm>
            <a:off x="3950607" y="1178416"/>
            <a:ext cx="1308410" cy="869309"/>
          </a:xfrm>
          <a:custGeom>
            <a:avLst/>
            <a:gdLst/>
            <a:ahLst/>
            <a:cxnLst/>
            <a:rect l="l" t="t" r="r" b="b"/>
            <a:pathLst>
              <a:path w="59251" h="52447" extrusionOk="0">
                <a:moveTo>
                  <a:pt x="31417" y="954"/>
                </a:moveTo>
                <a:cubicBezTo>
                  <a:pt x="25372" y="537"/>
                  <a:pt x="17283" y="-1744"/>
                  <a:pt x="13340" y="2856"/>
                </a:cubicBezTo>
                <a:cubicBezTo>
                  <a:pt x="3771" y="14019"/>
                  <a:pt x="374" y="37628"/>
                  <a:pt x="11755" y="46938"/>
                </a:cubicBezTo>
                <a:cubicBezTo>
                  <a:pt x="19208" y="53034"/>
                  <a:pt x="30839" y="53180"/>
                  <a:pt x="40297" y="51378"/>
                </a:cubicBezTo>
                <a:cubicBezTo>
                  <a:pt x="46481" y="50200"/>
                  <a:pt x="49934" y="42779"/>
                  <a:pt x="52665" y="37107"/>
                </a:cubicBezTo>
                <a:cubicBezTo>
                  <a:pt x="55247" y="31745"/>
                  <a:pt x="60979" y="25793"/>
                  <a:pt x="58690" y="20299"/>
                </a:cubicBezTo>
                <a:cubicBezTo>
                  <a:pt x="57279" y="16912"/>
                  <a:pt x="53473" y="15077"/>
                  <a:pt x="50445" y="13005"/>
                </a:cubicBezTo>
                <a:cubicBezTo>
                  <a:pt x="41918" y="7171"/>
                  <a:pt x="31006" y="-916"/>
                  <a:pt x="21269" y="2539"/>
                </a:cubicBezTo>
                <a:cubicBezTo>
                  <a:pt x="13737" y="5212"/>
                  <a:pt x="5208" y="9706"/>
                  <a:pt x="2241" y="17127"/>
                </a:cubicBezTo>
                <a:cubicBezTo>
                  <a:pt x="-1025" y="25295"/>
                  <a:pt x="-738" y="36131"/>
                  <a:pt x="4144" y="43449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Google Shape;96;p25"/>
          <p:cNvSpPr/>
          <p:nvPr/>
        </p:nvSpPr>
        <p:spPr>
          <a:xfrm>
            <a:off x="3874668" y="1113844"/>
            <a:ext cx="1394664" cy="976914"/>
          </a:xfrm>
          <a:custGeom>
            <a:avLst/>
            <a:gdLst/>
            <a:ahLst/>
            <a:cxnLst/>
            <a:rect l="l" t="t" r="r" b="b"/>
            <a:pathLst>
              <a:path w="63157" h="58939" extrusionOk="0">
                <a:moveTo>
                  <a:pt x="20826" y="0"/>
                </a:moveTo>
                <a:cubicBezTo>
                  <a:pt x="13566" y="0"/>
                  <a:pt x="6296" y="7516"/>
                  <a:pt x="4652" y="14588"/>
                </a:cubicBezTo>
                <a:cubicBezTo>
                  <a:pt x="2364" y="24428"/>
                  <a:pt x="5707" y="35897"/>
                  <a:pt x="11629" y="44082"/>
                </a:cubicBezTo>
                <a:cubicBezTo>
                  <a:pt x="17782" y="52587"/>
                  <a:pt x="29173" y="60332"/>
                  <a:pt x="39537" y="58670"/>
                </a:cubicBezTo>
                <a:cubicBezTo>
                  <a:pt x="49203" y="57120"/>
                  <a:pt x="49748" y="56659"/>
                  <a:pt x="57296" y="50424"/>
                </a:cubicBezTo>
                <a:cubicBezTo>
                  <a:pt x="62556" y="46079"/>
                  <a:pt x="64679" y="36600"/>
                  <a:pt x="61736" y="30445"/>
                </a:cubicBezTo>
                <a:cubicBezTo>
                  <a:pt x="58298" y="23257"/>
                  <a:pt x="56273" y="24644"/>
                  <a:pt x="50954" y="18711"/>
                </a:cubicBezTo>
                <a:cubicBezTo>
                  <a:pt x="47260" y="14591"/>
                  <a:pt x="44103" y="9185"/>
                  <a:pt x="38903" y="7294"/>
                </a:cubicBezTo>
                <a:cubicBezTo>
                  <a:pt x="33439" y="5307"/>
                  <a:pt x="26891" y="5218"/>
                  <a:pt x="21460" y="7294"/>
                </a:cubicBezTo>
                <a:cubicBezTo>
                  <a:pt x="9149" y="12001"/>
                  <a:pt x="-3826" y="29029"/>
                  <a:pt x="1164" y="41228"/>
                </a:cubicBezTo>
                <a:cubicBezTo>
                  <a:pt x="8128" y="58254"/>
                  <a:pt x="49341" y="57602"/>
                  <a:pt x="56345" y="40593"/>
                </a:cubicBezTo>
                <a:cubicBezTo>
                  <a:pt x="58882" y="34432"/>
                  <a:pt x="60567" y="26229"/>
                  <a:pt x="56979" y="20614"/>
                </a:cubicBezTo>
                <a:cubicBezTo>
                  <a:pt x="53070" y="14496"/>
                  <a:pt x="47109" y="9628"/>
                  <a:pt x="40806" y="6026"/>
                </a:cubicBezTo>
                <a:cubicBezTo>
                  <a:pt x="32309" y="1170"/>
                  <a:pt x="17818" y="3588"/>
                  <a:pt x="11946" y="11417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Google Shape;97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6"/>
          <p:cNvSpPr txBox="1">
            <a:spLocks noGrp="1"/>
          </p:cNvSpPr>
          <p:nvPr>
            <p:ph type="title"/>
          </p:nvPr>
        </p:nvSpPr>
        <p:spPr>
          <a:xfrm>
            <a:off x="1027950" y="517331"/>
            <a:ext cx="7088100" cy="682875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26"/>
          <p:cNvSpPr txBox="1">
            <a:spLocks noGrp="1"/>
          </p:cNvSpPr>
          <p:nvPr>
            <p:ph type="body" idx="1"/>
          </p:nvPr>
        </p:nvSpPr>
        <p:spPr>
          <a:xfrm>
            <a:off x="1070325" y="1438988"/>
            <a:ext cx="7056300" cy="306225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85750" rtl="0">
              <a:spcBef>
                <a:spcPts val="450"/>
              </a:spcBef>
              <a:spcAft>
                <a:spcPts val="0"/>
              </a:spcAft>
              <a:buSzPts val="2400"/>
              <a:buChar char="▧"/>
              <a:defRPr/>
            </a:lvl1pPr>
            <a:lvl2pPr marL="685800" lvl="1" indent="-2667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028700" lvl="2" indent="-2667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371600" lvl="3" indent="-24765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1714500" lvl="4" indent="-24765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057400" lvl="5" indent="-24765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2400300" lvl="6" indent="-24765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2743200" lvl="7" indent="-24765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3086100" lvl="8" indent="-24765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01" name="Google Shape;101;p26"/>
          <p:cNvSpPr/>
          <p:nvPr/>
        </p:nvSpPr>
        <p:spPr>
          <a:xfrm>
            <a:off x="3120676" y="1149938"/>
            <a:ext cx="3060325" cy="11494"/>
          </a:xfrm>
          <a:custGeom>
            <a:avLst/>
            <a:gdLst/>
            <a:ahLst/>
            <a:cxnLst/>
            <a:rect l="l" t="t" r="r" b="b"/>
            <a:pathLst>
              <a:path w="122413" h="613" extrusionOk="0">
                <a:moveTo>
                  <a:pt x="0" y="317"/>
                </a:moveTo>
                <a:cubicBezTo>
                  <a:pt x="40797" y="1117"/>
                  <a:pt x="81609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Google Shape;102;p26"/>
          <p:cNvSpPr/>
          <p:nvPr/>
        </p:nvSpPr>
        <p:spPr>
          <a:xfrm>
            <a:off x="3068250" y="1183294"/>
            <a:ext cx="3226850" cy="11906"/>
          </a:xfrm>
          <a:custGeom>
            <a:avLst/>
            <a:gdLst/>
            <a:ahLst/>
            <a:cxnLst/>
            <a:rect l="l" t="t" r="r" b="b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9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Google Shape;103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green">
  <p:cSld name="TITLE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1630650" y="1991813"/>
            <a:ext cx="5882700" cy="1159875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4348076" y="4787666"/>
            <a:ext cx="548700" cy="299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7"/>
          <p:cNvSpPr txBox="1">
            <a:spLocks noGrp="1"/>
          </p:cNvSpPr>
          <p:nvPr>
            <p:ph type="body" idx="1"/>
          </p:nvPr>
        </p:nvSpPr>
        <p:spPr>
          <a:xfrm>
            <a:off x="1109975" y="1373587"/>
            <a:ext cx="32664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57175" rtl="0">
              <a:spcBef>
                <a:spcPts val="450"/>
              </a:spcBef>
              <a:spcAft>
                <a:spcPts val="0"/>
              </a:spcAft>
              <a:buSzPts val="1800"/>
              <a:buChar char="▧"/>
              <a:defRPr sz="1350"/>
            </a:lvl1pPr>
            <a:lvl2pPr marL="685800" lvl="1" indent="-257175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350"/>
            </a:lvl2pPr>
            <a:lvl3pPr marL="1028700" lvl="2" indent="-257175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350"/>
            </a:lvl3pPr>
            <a:lvl4pPr marL="1371600" lvl="3" indent="-24765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1714500" lvl="4" indent="-24765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057400" lvl="5" indent="-24765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2400300" lvl="6" indent="-24765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2743200" lvl="7" indent="-24765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3086100" lvl="8" indent="-24765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06" name="Google Shape;106;p27"/>
          <p:cNvSpPr txBox="1">
            <a:spLocks noGrp="1"/>
          </p:cNvSpPr>
          <p:nvPr>
            <p:ph type="body" idx="2"/>
          </p:nvPr>
        </p:nvSpPr>
        <p:spPr>
          <a:xfrm>
            <a:off x="4915550" y="1373587"/>
            <a:ext cx="31554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57175" rtl="0">
              <a:spcBef>
                <a:spcPts val="450"/>
              </a:spcBef>
              <a:spcAft>
                <a:spcPts val="0"/>
              </a:spcAft>
              <a:buSzPts val="1800"/>
              <a:buChar char="▧"/>
              <a:defRPr sz="1350"/>
            </a:lvl1pPr>
            <a:lvl2pPr marL="685800" lvl="1" indent="-257175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350"/>
            </a:lvl2pPr>
            <a:lvl3pPr marL="1028700" lvl="2" indent="-257175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350"/>
            </a:lvl3pPr>
            <a:lvl4pPr marL="1371600" lvl="3" indent="-24765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1714500" lvl="4" indent="-24765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057400" lvl="5" indent="-24765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2400300" lvl="6" indent="-24765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2743200" lvl="7" indent="-24765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3086100" lvl="8" indent="-24765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27"/>
          <p:cNvSpPr txBox="1">
            <a:spLocks noGrp="1"/>
          </p:cNvSpPr>
          <p:nvPr>
            <p:ph type="title"/>
          </p:nvPr>
        </p:nvSpPr>
        <p:spPr>
          <a:xfrm>
            <a:off x="1027950" y="517331"/>
            <a:ext cx="7088100" cy="682875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27"/>
          <p:cNvSpPr/>
          <p:nvPr/>
        </p:nvSpPr>
        <p:spPr>
          <a:xfrm>
            <a:off x="3120676" y="1149938"/>
            <a:ext cx="3060325" cy="11494"/>
          </a:xfrm>
          <a:custGeom>
            <a:avLst/>
            <a:gdLst/>
            <a:ahLst/>
            <a:cxnLst/>
            <a:rect l="l" t="t" r="r" b="b"/>
            <a:pathLst>
              <a:path w="122413" h="613" extrusionOk="0">
                <a:moveTo>
                  <a:pt x="0" y="317"/>
                </a:moveTo>
                <a:cubicBezTo>
                  <a:pt x="40797" y="1117"/>
                  <a:pt x="81609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Google Shape;109;p27"/>
          <p:cNvSpPr/>
          <p:nvPr/>
        </p:nvSpPr>
        <p:spPr>
          <a:xfrm>
            <a:off x="3068250" y="1183294"/>
            <a:ext cx="3226850" cy="11906"/>
          </a:xfrm>
          <a:custGeom>
            <a:avLst/>
            <a:gdLst/>
            <a:ahLst/>
            <a:cxnLst/>
            <a:rect l="l" t="t" r="r" b="b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9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Google Shape;110;p2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body" idx="1"/>
          </p:nvPr>
        </p:nvSpPr>
        <p:spPr>
          <a:xfrm>
            <a:off x="1014825" y="1427100"/>
            <a:ext cx="2297400" cy="3068325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47650" rtl="0">
              <a:spcBef>
                <a:spcPts val="450"/>
              </a:spcBef>
              <a:spcAft>
                <a:spcPts val="0"/>
              </a:spcAft>
              <a:buSzPts val="1600"/>
              <a:buChar char="▧"/>
              <a:defRPr sz="1200"/>
            </a:lvl1pPr>
            <a:lvl2pPr marL="685800" lvl="1" indent="-24765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2pPr>
            <a:lvl3pPr marL="1028700" lvl="2" indent="-24765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3pPr>
            <a:lvl4pPr marL="1371600" lvl="3" indent="-24765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4pPr>
            <a:lvl5pPr marL="1714500" lvl="4" indent="-24765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5pPr>
            <a:lvl6pPr marL="2057400" lvl="5" indent="-24765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6pPr>
            <a:lvl7pPr marL="2400300" lvl="6" indent="-24765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7pPr>
            <a:lvl8pPr marL="2743200" lvl="7" indent="-24765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8pPr>
            <a:lvl9pPr marL="3086100" lvl="8" indent="-24765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2"/>
          </p:nvPr>
        </p:nvSpPr>
        <p:spPr>
          <a:xfrm>
            <a:off x="3429925" y="1427100"/>
            <a:ext cx="2297400" cy="3068325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47650" rtl="0">
              <a:spcBef>
                <a:spcPts val="450"/>
              </a:spcBef>
              <a:spcAft>
                <a:spcPts val="0"/>
              </a:spcAft>
              <a:buSzPts val="1600"/>
              <a:buChar char="▧"/>
              <a:defRPr sz="1200"/>
            </a:lvl1pPr>
            <a:lvl2pPr marL="685800" lvl="1" indent="-24765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2pPr>
            <a:lvl3pPr marL="1028700" lvl="2" indent="-24765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3pPr>
            <a:lvl4pPr marL="1371600" lvl="3" indent="-24765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4pPr>
            <a:lvl5pPr marL="1714500" lvl="4" indent="-24765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5pPr>
            <a:lvl6pPr marL="2057400" lvl="5" indent="-24765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6pPr>
            <a:lvl7pPr marL="2400300" lvl="6" indent="-24765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7pPr>
            <a:lvl8pPr marL="2743200" lvl="7" indent="-24765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8pPr>
            <a:lvl9pPr marL="3086100" lvl="8" indent="-24765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body" idx="3"/>
          </p:nvPr>
        </p:nvSpPr>
        <p:spPr>
          <a:xfrm>
            <a:off x="5845025" y="1427100"/>
            <a:ext cx="2297400" cy="3068325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47650" rtl="0">
              <a:spcBef>
                <a:spcPts val="450"/>
              </a:spcBef>
              <a:spcAft>
                <a:spcPts val="0"/>
              </a:spcAft>
              <a:buSzPts val="1600"/>
              <a:buChar char="▧"/>
              <a:defRPr sz="1200"/>
            </a:lvl1pPr>
            <a:lvl2pPr marL="685800" lvl="1" indent="-24765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2pPr>
            <a:lvl3pPr marL="1028700" lvl="2" indent="-24765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3pPr>
            <a:lvl4pPr marL="1371600" lvl="3" indent="-24765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4pPr>
            <a:lvl5pPr marL="1714500" lvl="4" indent="-24765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5pPr>
            <a:lvl6pPr marL="2057400" lvl="5" indent="-24765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6pPr>
            <a:lvl7pPr marL="2400300" lvl="6" indent="-24765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7pPr>
            <a:lvl8pPr marL="2743200" lvl="7" indent="-24765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8pPr>
            <a:lvl9pPr marL="3086100" lvl="8" indent="-24765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title"/>
          </p:nvPr>
        </p:nvSpPr>
        <p:spPr>
          <a:xfrm>
            <a:off x="1027950" y="517331"/>
            <a:ext cx="7088100" cy="682875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28"/>
          <p:cNvSpPr/>
          <p:nvPr/>
        </p:nvSpPr>
        <p:spPr>
          <a:xfrm>
            <a:off x="3120676" y="1149938"/>
            <a:ext cx="3060325" cy="11494"/>
          </a:xfrm>
          <a:custGeom>
            <a:avLst/>
            <a:gdLst/>
            <a:ahLst/>
            <a:cxnLst/>
            <a:rect l="l" t="t" r="r" b="b"/>
            <a:pathLst>
              <a:path w="122413" h="613" extrusionOk="0">
                <a:moveTo>
                  <a:pt x="0" y="317"/>
                </a:moveTo>
                <a:cubicBezTo>
                  <a:pt x="40797" y="1117"/>
                  <a:pt x="81609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Google Shape;117;p28"/>
          <p:cNvSpPr/>
          <p:nvPr/>
        </p:nvSpPr>
        <p:spPr>
          <a:xfrm>
            <a:off x="3068250" y="1183294"/>
            <a:ext cx="3226850" cy="11906"/>
          </a:xfrm>
          <a:custGeom>
            <a:avLst/>
            <a:gdLst/>
            <a:ahLst/>
            <a:cxnLst/>
            <a:rect l="l" t="t" r="r" b="b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9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Google Shape;118;p2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9"/>
          <p:cNvSpPr txBox="1">
            <a:spLocks noGrp="1"/>
          </p:cNvSpPr>
          <p:nvPr>
            <p:ph type="title"/>
          </p:nvPr>
        </p:nvSpPr>
        <p:spPr>
          <a:xfrm>
            <a:off x="1027950" y="517331"/>
            <a:ext cx="7088100" cy="682875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29"/>
          <p:cNvSpPr/>
          <p:nvPr/>
        </p:nvSpPr>
        <p:spPr>
          <a:xfrm>
            <a:off x="3120676" y="1149938"/>
            <a:ext cx="3060325" cy="11494"/>
          </a:xfrm>
          <a:custGeom>
            <a:avLst/>
            <a:gdLst/>
            <a:ahLst/>
            <a:cxnLst/>
            <a:rect l="l" t="t" r="r" b="b"/>
            <a:pathLst>
              <a:path w="122413" h="613" extrusionOk="0">
                <a:moveTo>
                  <a:pt x="0" y="317"/>
                </a:moveTo>
                <a:cubicBezTo>
                  <a:pt x="40797" y="1117"/>
                  <a:pt x="81609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Google Shape;122;p29"/>
          <p:cNvSpPr/>
          <p:nvPr/>
        </p:nvSpPr>
        <p:spPr>
          <a:xfrm>
            <a:off x="3068250" y="1183294"/>
            <a:ext cx="3226850" cy="11906"/>
          </a:xfrm>
          <a:custGeom>
            <a:avLst/>
            <a:gdLst/>
            <a:ahLst/>
            <a:cxnLst/>
            <a:rect l="l" t="t" r="r" b="b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9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body" idx="1"/>
          </p:nvPr>
        </p:nvSpPr>
        <p:spPr>
          <a:xfrm>
            <a:off x="980400" y="4120556"/>
            <a:ext cx="7183200" cy="519525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342900" lvl="0" indent="-171450" algn="ctr" rtl="0">
              <a:spcBef>
                <a:spcPts val="270"/>
              </a:spcBef>
              <a:spcAft>
                <a:spcPts val="0"/>
              </a:spcAft>
              <a:buClr>
                <a:srgbClr val="979CB8"/>
              </a:buClr>
              <a:buSzPts val="1600"/>
              <a:buNone/>
              <a:defRPr sz="1200">
                <a:solidFill>
                  <a:srgbClr val="979CB8"/>
                </a:solidFill>
              </a:defRPr>
            </a:lvl1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979CB8"/>
                </a:solidFill>
              </a:defRPr>
            </a:lvl1pPr>
            <a:lvl2pPr lvl="1">
              <a:buNone/>
              <a:defRPr>
                <a:solidFill>
                  <a:srgbClr val="979CB8"/>
                </a:solidFill>
              </a:defRPr>
            </a:lvl2pPr>
            <a:lvl3pPr lvl="2">
              <a:buNone/>
              <a:defRPr>
                <a:solidFill>
                  <a:srgbClr val="979CB8"/>
                </a:solidFill>
              </a:defRPr>
            </a:lvl3pPr>
            <a:lvl4pPr lvl="3">
              <a:buNone/>
              <a:defRPr>
                <a:solidFill>
                  <a:srgbClr val="979CB8"/>
                </a:solidFill>
              </a:defRPr>
            </a:lvl4pPr>
            <a:lvl5pPr lvl="4">
              <a:buNone/>
              <a:defRPr>
                <a:solidFill>
                  <a:srgbClr val="979CB8"/>
                </a:solidFill>
              </a:defRPr>
            </a:lvl5pPr>
            <a:lvl6pPr lvl="5">
              <a:buNone/>
              <a:defRPr>
                <a:solidFill>
                  <a:srgbClr val="979CB8"/>
                </a:solidFill>
              </a:defRPr>
            </a:lvl6pPr>
            <a:lvl7pPr lvl="6">
              <a:buNone/>
              <a:defRPr>
                <a:solidFill>
                  <a:srgbClr val="979CB8"/>
                </a:solidFill>
              </a:defRPr>
            </a:lvl7pPr>
            <a:lvl8pPr lvl="7">
              <a:buNone/>
              <a:defRPr>
                <a:solidFill>
                  <a:srgbClr val="979CB8"/>
                </a:solidFill>
              </a:defRPr>
            </a:lvl8pPr>
            <a:lvl9pPr lvl="8">
              <a:buNone/>
              <a:defRPr>
                <a:solidFill>
                  <a:srgbClr val="979CB8"/>
                </a:solidFill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yellow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green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lue">
  <p:cSld name="BLANK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magenta">
  <p:cSld name="TITLE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630650" y="1991813"/>
            <a:ext cx="5882700" cy="1159875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4348076" y="4787666"/>
            <a:ext cx="548700" cy="299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blue">
  <p:cSld name="TITLE_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ctrTitle"/>
          </p:nvPr>
        </p:nvSpPr>
        <p:spPr>
          <a:xfrm>
            <a:off x="1630650" y="1991813"/>
            <a:ext cx="5882700" cy="1159875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4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4348076" y="4787666"/>
            <a:ext cx="548700" cy="299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ctrTitle"/>
          </p:nvPr>
        </p:nvSpPr>
        <p:spPr>
          <a:xfrm>
            <a:off x="1650450" y="1372583"/>
            <a:ext cx="5843100" cy="1159875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subTitle" idx="1"/>
          </p:nvPr>
        </p:nvSpPr>
        <p:spPr>
          <a:xfrm>
            <a:off x="1650450" y="2629294"/>
            <a:ext cx="5843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400"/>
              <a:buNone/>
              <a:defRPr>
                <a:solidFill>
                  <a:srgbClr val="979CB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 sz="2250">
                <a:solidFill>
                  <a:srgbClr val="979CB8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 sz="2250">
                <a:solidFill>
                  <a:srgbClr val="979CB8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 sz="2250">
                <a:solidFill>
                  <a:srgbClr val="979CB8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 sz="2250">
                <a:solidFill>
                  <a:srgbClr val="979CB8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 sz="2250">
                <a:solidFill>
                  <a:srgbClr val="979CB8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 sz="2250">
                <a:solidFill>
                  <a:srgbClr val="979CB8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 sz="2250">
                <a:solidFill>
                  <a:srgbClr val="979CB8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 sz="2250"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4348076" y="4787666"/>
            <a:ext cx="548700" cy="299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1404600" y="2161800"/>
            <a:ext cx="63348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314325" algn="ctr" rtl="0">
              <a:spcBef>
                <a:spcPts val="450"/>
              </a:spcBef>
              <a:spcAft>
                <a:spcPts val="0"/>
              </a:spcAft>
              <a:buSzPts val="3000"/>
              <a:buFont typeface="Shadows Into Light"/>
              <a:buChar char="▧"/>
              <a:defRPr sz="2250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marL="685800" lvl="1" indent="-314325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○"/>
              <a:defRPr sz="2250"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marL="1028700" lvl="2" indent="-314325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■"/>
              <a:defRPr sz="2250"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marL="1371600" lvl="3" indent="-314325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●"/>
              <a:defRPr sz="2250"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marL="1714500" lvl="4" indent="-314325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○"/>
              <a:defRPr sz="2250"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marL="2057400" lvl="5" indent="-314325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■"/>
              <a:defRPr sz="2250"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marL="2400300" lvl="6" indent="-314325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●"/>
              <a:defRPr sz="2250"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marL="2743200" lvl="7" indent="-314325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○"/>
              <a:defRPr sz="2250"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marL="3086100" lvl="8" indent="-314325" algn="ctr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■"/>
              <a:defRPr sz="2250"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sp>
        <p:nvSpPr>
          <p:cNvPr id="27" name="Google Shape;27;p7"/>
          <p:cNvSpPr txBox="1"/>
          <p:nvPr/>
        </p:nvSpPr>
        <p:spPr>
          <a:xfrm>
            <a:off x="3593400" y="1238569"/>
            <a:ext cx="1957200" cy="65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979CB8"/>
                </a:solidFill>
                <a:latin typeface="Varela Round"/>
                <a:ea typeface="Varela Round"/>
                <a:cs typeface="Varela Round"/>
                <a:sym typeface="Varela Round"/>
              </a:rPr>
              <a:t>“</a:t>
            </a:r>
            <a:endParaRPr sz="7200">
              <a:solidFill>
                <a:srgbClr val="979CB8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" name="Google Shape;28;p7"/>
          <p:cNvSpPr/>
          <p:nvPr/>
        </p:nvSpPr>
        <p:spPr>
          <a:xfrm>
            <a:off x="3950607" y="1178416"/>
            <a:ext cx="1308410" cy="869309"/>
          </a:xfrm>
          <a:custGeom>
            <a:avLst/>
            <a:gdLst/>
            <a:ahLst/>
            <a:cxnLst/>
            <a:rect l="l" t="t" r="r" b="b"/>
            <a:pathLst>
              <a:path w="59251" h="52447" extrusionOk="0">
                <a:moveTo>
                  <a:pt x="31417" y="954"/>
                </a:moveTo>
                <a:cubicBezTo>
                  <a:pt x="25372" y="537"/>
                  <a:pt x="17283" y="-1744"/>
                  <a:pt x="13340" y="2856"/>
                </a:cubicBezTo>
                <a:cubicBezTo>
                  <a:pt x="3771" y="14019"/>
                  <a:pt x="374" y="37628"/>
                  <a:pt x="11755" y="46938"/>
                </a:cubicBezTo>
                <a:cubicBezTo>
                  <a:pt x="19208" y="53034"/>
                  <a:pt x="30839" y="53180"/>
                  <a:pt x="40297" y="51378"/>
                </a:cubicBezTo>
                <a:cubicBezTo>
                  <a:pt x="46481" y="50200"/>
                  <a:pt x="49934" y="42779"/>
                  <a:pt x="52665" y="37107"/>
                </a:cubicBezTo>
                <a:cubicBezTo>
                  <a:pt x="55247" y="31745"/>
                  <a:pt x="60979" y="25793"/>
                  <a:pt x="58690" y="20299"/>
                </a:cubicBezTo>
                <a:cubicBezTo>
                  <a:pt x="57279" y="16912"/>
                  <a:pt x="53473" y="15077"/>
                  <a:pt x="50445" y="13005"/>
                </a:cubicBezTo>
                <a:cubicBezTo>
                  <a:pt x="41918" y="7171"/>
                  <a:pt x="31006" y="-916"/>
                  <a:pt x="21269" y="2539"/>
                </a:cubicBezTo>
                <a:cubicBezTo>
                  <a:pt x="13737" y="5212"/>
                  <a:pt x="5208" y="9706"/>
                  <a:pt x="2241" y="17127"/>
                </a:cubicBezTo>
                <a:cubicBezTo>
                  <a:pt x="-1025" y="25295"/>
                  <a:pt x="-738" y="36131"/>
                  <a:pt x="4144" y="43449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" name="Google Shape;29;p7"/>
          <p:cNvSpPr/>
          <p:nvPr/>
        </p:nvSpPr>
        <p:spPr>
          <a:xfrm>
            <a:off x="3874668" y="1113844"/>
            <a:ext cx="1394664" cy="976914"/>
          </a:xfrm>
          <a:custGeom>
            <a:avLst/>
            <a:gdLst/>
            <a:ahLst/>
            <a:cxnLst/>
            <a:rect l="l" t="t" r="r" b="b"/>
            <a:pathLst>
              <a:path w="63157" h="58939" extrusionOk="0">
                <a:moveTo>
                  <a:pt x="20826" y="0"/>
                </a:moveTo>
                <a:cubicBezTo>
                  <a:pt x="13566" y="0"/>
                  <a:pt x="6296" y="7516"/>
                  <a:pt x="4652" y="14588"/>
                </a:cubicBezTo>
                <a:cubicBezTo>
                  <a:pt x="2364" y="24428"/>
                  <a:pt x="5707" y="35897"/>
                  <a:pt x="11629" y="44082"/>
                </a:cubicBezTo>
                <a:cubicBezTo>
                  <a:pt x="17782" y="52587"/>
                  <a:pt x="29173" y="60332"/>
                  <a:pt x="39537" y="58670"/>
                </a:cubicBezTo>
                <a:cubicBezTo>
                  <a:pt x="49203" y="57120"/>
                  <a:pt x="49748" y="56659"/>
                  <a:pt x="57296" y="50424"/>
                </a:cubicBezTo>
                <a:cubicBezTo>
                  <a:pt x="62556" y="46079"/>
                  <a:pt x="64679" y="36600"/>
                  <a:pt x="61736" y="30445"/>
                </a:cubicBezTo>
                <a:cubicBezTo>
                  <a:pt x="58298" y="23257"/>
                  <a:pt x="56273" y="24644"/>
                  <a:pt x="50954" y="18711"/>
                </a:cubicBezTo>
                <a:cubicBezTo>
                  <a:pt x="47260" y="14591"/>
                  <a:pt x="44103" y="9185"/>
                  <a:pt x="38903" y="7294"/>
                </a:cubicBezTo>
                <a:cubicBezTo>
                  <a:pt x="33439" y="5307"/>
                  <a:pt x="26891" y="5218"/>
                  <a:pt x="21460" y="7294"/>
                </a:cubicBezTo>
                <a:cubicBezTo>
                  <a:pt x="9149" y="12001"/>
                  <a:pt x="-3826" y="29029"/>
                  <a:pt x="1164" y="41228"/>
                </a:cubicBezTo>
                <a:cubicBezTo>
                  <a:pt x="8128" y="58254"/>
                  <a:pt x="49341" y="57602"/>
                  <a:pt x="56345" y="40593"/>
                </a:cubicBezTo>
                <a:cubicBezTo>
                  <a:pt x="58882" y="34432"/>
                  <a:pt x="60567" y="26229"/>
                  <a:pt x="56979" y="20614"/>
                </a:cubicBezTo>
                <a:cubicBezTo>
                  <a:pt x="53070" y="14496"/>
                  <a:pt x="47109" y="9628"/>
                  <a:pt x="40806" y="6026"/>
                </a:cubicBezTo>
                <a:cubicBezTo>
                  <a:pt x="32309" y="1170"/>
                  <a:pt x="17818" y="3588"/>
                  <a:pt x="11946" y="11417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4348076" y="4787666"/>
            <a:ext cx="548700" cy="299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027950" y="517331"/>
            <a:ext cx="7088100" cy="682875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1070325" y="1438988"/>
            <a:ext cx="7056300" cy="306225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85750">
              <a:spcBef>
                <a:spcPts val="450"/>
              </a:spcBef>
              <a:spcAft>
                <a:spcPts val="0"/>
              </a:spcAft>
              <a:buSzPts val="2400"/>
              <a:buChar char="▧"/>
              <a:defRPr/>
            </a:lvl1pPr>
            <a:lvl2pPr marL="685800" lvl="1" indent="-2667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028700" lvl="2" indent="-2667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371600" lvl="3" indent="-24765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1714500" lvl="4" indent="-24765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057400" lvl="5" indent="-24765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2400300" lvl="6" indent="-24765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2743200" lvl="7" indent="-24765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3086100" lvl="8" indent="-24765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/>
          <p:nvPr/>
        </p:nvSpPr>
        <p:spPr>
          <a:xfrm>
            <a:off x="3120676" y="1149938"/>
            <a:ext cx="3060325" cy="11494"/>
          </a:xfrm>
          <a:custGeom>
            <a:avLst/>
            <a:gdLst/>
            <a:ahLst/>
            <a:cxnLst/>
            <a:rect l="l" t="t" r="r" b="b"/>
            <a:pathLst>
              <a:path w="122413" h="613" extrusionOk="0">
                <a:moveTo>
                  <a:pt x="0" y="317"/>
                </a:moveTo>
                <a:cubicBezTo>
                  <a:pt x="40797" y="1117"/>
                  <a:pt x="81609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" name="Google Shape;35;p8"/>
          <p:cNvSpPr/>
          <p:nvPr/>
        </p:nvSpPr>
        <p:spPr>
          <a:xfrm>
            <a:off x="3068250" y="1183294"/>
            <a:ext cx="3226850" cy="11906"/>
          </a:xfrm>
          <a:custGeom>
            <a:avLst/>
            <a:gdLst/>
            <a:ahLst/>
            <a:cxnLst/>
            <a:rect l="l" t="t" r="r" b="b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9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4348076" y="4787666"/>
            <a:ext cx="548700" cy="299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1109975" y="1373587"/>
            <a:ext cx="32664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57175">
              <a:spcBef>
                <a:spcPts val="450"/>
              </a:spcBef>
              <a:spcAft>
                <a:spcPts val="0"/>
              </a:spcAft>
              <a:buSzPts val="1800"/>
              <a:buChar char="▧"/>
              <a:defRPr sz="1350"/>
            </a:lvl1pPr>
            <a:lvl2pPr marL="685800" lvl="1" indent="-257175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350"/>
            </a:lvl2pPr>
            <a:lvl3pPr marL="1028700" lvl="2" indent="-257175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350"/>
            </a:lvl3pPr>
            <a:lvl4pPr marL="1371600" lvl="3" indent="-24765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1714500" lvl="4" indent="-24765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057400" lvl="5" indent="-24765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2400300" lvl="6" indent="-24765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2743200" lvl="7" indent="-24765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3086100" lvl="8" indent="-24765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15550" y="1373587"/>
            <a:ext cx="31554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57175">
              <a:spcBef>
                <a:spcPts val="450"/>
              </a:spcBef>
              <a:spcAft>
                <a:spcPts val="0"/>
              </a:spcAft>
              <a:buSzPts val="1800"/>
              <a:buChar char="▧"/>
              <a:defRPr sz="1350"/>
            </a:lvl1pPr>
            <a:lvl2pPr marL="685800" lvl="1" indent="-257175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350"/>
            </a:lvl2pPr>
            <a:lvl3pPr marL="1028700" lvl="2" indent="-257175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350"/>
            </a:lvl3pPr>
            <a:lvl4pPr marL="1371600" lvl="3" indent="-24765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1714500" lvl="4" indent="-24765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057400" lvl="5" indent="-24765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2400300" lvl="6" indent="-24765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2743200" lvl="7" indent="-24765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3086100" lvl="8" indent="-24765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1027950" y="517331"/>
            <a:ext cx="7088100" cy="682875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9"/>
          <p:cNvSpPr/>
          <p:nvPr/>
        </p:nvSpPr>
        <p:spPr>
          <a:xfrm>
            <a:off x="3120676" y="1149938"/>
            <a:ext cx="3060325" cy="11494"/>
          </a:xfrm>
          <a:custGeom>
            <a:avLst/>
            <a:gdLst/>
            <a:ahLst/>
            <a:cxnLst/>
            <a:rect l="l" t="t" r="r" b="b"/>
            <a:pathLst>
              <a:path w="122413" h="613" extrusionOk="0">
                <a:moveTo>
                  <a:pt x="0" y="317"/>
                </a:moveTo>
                <a:cubicBezTo>
                  <a:pt x="40797" y="1117"/>
                  <a:pt x="81609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" name="Google Shape;42;p9"/>
          <p:cNvSpPr/>
          <p:nvPr/>
        </p:nvSpPr>
        <p:spPr>
          <a:xfrm>
            <a:off x="3068250" y="1183294"/>
            <a:ext cx="3226850" cy="11906"/>
          </a:xfrm>
          <a:custGeom>
            <a:avLst/>
            <a:gdLst/>
            <a:ahLst/>
            <a:cxnLst/>
            <a:rect l="l" t="t" r="r" b="b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9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4348076" y="4787666"/>
            <a:ext cx="548700" cy="299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4348076" y="4787666"/>
            <a:ext cx="548700" cy="299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18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24550" y="517331"/>
            <a:ext cx="7547700" cy="68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0325" y="1438988"/>
            <a:ext cx="7056300" cy="30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505670"/>
              </a:buClr>
              <a:buSzPts val="2400"/>
              <a:buFont typeface="Varela Round"/>
              <a:buChar char="▧"/>
              <a:defRPr sz="24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2000"/>
              <a:buFont typeface="Varela Round"/>
              <a:buChar char="○"/>
              <a:defRPr sz="20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2000"/>
              <a:buFont typeface="Varela Round"/>
              <a:buChar char="■"/>
              <a:defRPr sz="20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●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○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■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●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○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■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348076" y="4787666"/>
            <a:ext cx="548700" cy="299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975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>
              <a:buNone/>
              <a:defRPr sz="975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algn="ctr">
              <a:buNone/>
              <a:defRPr sz="975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algn="ctr">
              <a:buNone/>
              <a:defRPr sz="975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algn="ctr">
              <a:buNone/>
              <a:defRPr sz="975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algn="ctr">
              <a:buNone/>
              <a:defRPr sz="975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algn="ctr">
              <a:buNone/>
              <a:defRPr sz="975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algn="ctr">
              <a:buNone/>
              <a:defRPr sz="975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algn="ctr">
              <a:buNone/>
              <a:defRPr sz="975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9" r:id="rId9"/>
    <p:sldLayoutId id="2147483660" r:id="rId10"/>
    <p:sldLayoutId id="2147483661" r:id="rId11"/>
    <p:sldLayoutId id="2147483663" r:id="rId12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824550" y="517331"/>
            <a:ext cx="7547700" cy="68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1070325" y="1438988"/>
            <a:ext cx="7056300" cy="30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rgbClr val="505670"/>
              </a:buClr>
              <a:buSzPts val="2400"/>
              <a:buFont typeface="Varela Round"/>
              <a:buChar char="▧"/>
              <a:defRPr sz="24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2000"/>
              <a:buFont typeface="Varela Round"/>
              <a:buChar char="○"/>
              <a:defRPr sz="20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2000"/>
              <a:buFont typeface="Varela Round"/>
              <a:buChar char="■"/>
              <a:defRPr sz="20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●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○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■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●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○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Char char="■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975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r">
              <a:buNone/>
              <a:defRPr sz="975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algn="r">
              <a:buNone/>
              <a:defRPr sz="975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algn="r">
              <a:buNone/>
              <a:defRPr sz="975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algn="r">
              <a:buNone/>
              <a:defRPr sz="975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algn="r">
              <a:buNone/>
              <a:defRPr sz="975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algn="r">
              <a:buNone/>
              <a:defRPr sz="975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algn="r">
              <a:buNone/>
              <a:defRPr sz="975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algn="r">
              <a:buNone/>
              <a:defRPr sz="975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6"/>
          <p:cNvSpPr txBox="1">
            <a:spLocks noGrp="1"/>
          </p:cNvSpPr>
          <p:nvPr>
            <p:ph type="ctrTitle" idx="4294967295"/>
          </p:nvPr>
        </p:nvSpPr>
        <p:spPr>
          <a:xfrm>
            <a:off x="1393582" y="1002536"/>
            <a:ext cx="6386101" cy="3477929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en" sz="3600" b="1" dirty="0">
                <a:solidFill>
                  <a:srgbClr val="FFFFFF"/>
                </a:solidFill>
                <a:latin typeface="HanziPen TC" charset="-120"/>
                <a:ea typeface="HanziPen TC" charset="-120"/>
                <a:cs typeface="HanziPen TC" charset="-120"/>
              </a:rPr>
              <a:t>Tell me what you want, </a:t>
            </a:r>
            <a:endParaRPr sz="3600" b="1" dirty="0">
              <a:solidFill>
                <a:srgbClr val="FFFFFF"/>
              </a:solidFill>
              <a:latin typeface="HanziPen TC" charset="-120"/>
              <a:ea typeface="HanziPen TC" charset="-120"/>
              <a:cs typeface="HanziPen TC" charset="-120"/>
            </a:endParaRPr>
          </a:p>
          <a:p>
            <a:r>
              <a:rPr lang="en" sz="3600" b="1" dirty="0">
                <a:solidFill>
                  <a:srgbClr val="FFFFFF"/>
                </a:solidFill>
                <a:latin typeface="HanziPen TC" charset="-120"/>
                <a:ea typeface="HanziPen TC" charset="-120"/>
                <a:cs typeface="HanziPen TC" charset="-120"/>
              </a:rPr>
              <a:t>what you really really want:</a:t>
            </a:r>
            <a:r>
              <a:rPr lang="en" sz="3600" dirty="0">
                <a:solidFill>
                  <a:srgbClr val="FFFFFF"/>
                </a:solidFill>
                <a:latin typeface="HanziPen TC" charset="-120"/>
                <a:ea typeface="HanziPen TC" charset="-120"/>
                <a:cs typeface="HanziPen TC" charset="-120"/>
              </a:rPr>
              <a:t> </a:t>
            </a:r>
            <a:endParaRPr sz="3600" dirty="0">
              <a:solidFill>
                <a:srgbClr val="FFFFFF"/>
              </a:solidFill>
              <a:latin typeface="HanziPen TC" charset="-120"/>
              <a:ea typeface="HanziPen TC" charset="-120"/>
              <a:cs typeface="HanziPen TC" charset="-120"/>
            </a:endParaRPr>
          </a:p>
          <a:p>
            <a:endParaRPr sz="1800" dirty="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r>
              <a:rPr lang="en" sz="2000" dirty="0">
                <a:solidFill>
                  <a:srgbClr val="FFFFFF"/>
                </a:solidFill>
                <a:latin typeface="American Typewriter" charset="0"/>
                <a:ea typeface="American Typewriter" charset="0"/>
                <a:cs typeface="American Typewriter" charset="0"/>
                <a:sym typeface="Didact Gothic"/>
              </a:rPr>
              <a:t>Understanding user perspectives with </a:t>
            </a:r>
            <a:endParaRPr sz="2000" dirty="0">
              <a:solidFill>
                <a:srgbClr val="FFFFFF"/>
              </a:solidFill>
              <a:latin typeface="American Typewriter" charset="0"/>
              <a:ea typeface="American Typewriter" charset="0"/>
              <a:cs typeface="American Typewriter" charset="0"/>
              <a:sym typeface="Didact Gothic"/>
            </a:endParaRPr>
          </a:p>
          <a:p>
            <a:r>
              <a:rPr lang="en" sz="2000" dirty="0">
                <a:solidFill>
                  <a:srgbClr val="FFFFFF"/>
                </a:solidFill>
                <a:latin typeface="American Typewriter" charset="0"/>
                <a:ea typeface="American Typewriter" charset="0"/>
                <a:cs typeface="American Typewriter" charset="0"/>
                <a:sym typeface="Didact Gothic"/>
              </a:rPr>
              <a:t>comparative </a:t>
            </a:r>
            <a:r>
              <a:rPr lang="en" sz="2000" dirty="0" smtClean="0">
                <a:solidFill>
                  <a:srgbClr val="FFFFFF"/>
                </a:solidFill>
                <a:latin typeface="American Typewriter" charset="0"/>
                <a:ea typeface="American Typewriter" charset="0"/>
                <a:cs typeface="American Typewriter" charset="0"/>
                <a:sym typeface="Didact Gothic"/>
              </a:rPr>
              <a:t>analysis</a:t>
            </a:r>
            <a:r>
              <a:rPr lang="en-US" sz="1600" dirty="0" smtClean="0">
                <a:solidFill>
                  <a:srgbClr val="FFFFFF"/>
                </a:solidFill>
                <a:latin typeface="American Typewriter" charset="0"/>
                <a:ea typeface="American Typewriter" charset="0"/>
                <a:cs typeface="American Typewriter" charset="0"/>
                <a:sym typeface="Didact Gothic"/>
              </a:rPr>
              <a:t/>
            </a:r>
            <a:br>
              <a:rPr lang="en-US" sz="1600" dirty="0" smtClean="0">
                <a:solidFill>
                  <a:srgbClr val="FFFFFF"/>
                </a:solidFill>
                <a:latin typeface="American Typewriter" charset="0"/>
                <a:ea typeface="American Typewriter" charset="0"/>
                <a:cs typeface="American Typewriter" charset="0"/>
                <a:sym typeface="Didact Gothic"/>
              </a:rPr>
            </a:br>
            <a:r>
              <a:rPr lang="en-US" sz="1600" dirty="0" smtClean="0">
                <a:solidFill>
                  <a:srgbClr val="FFFFFF"/>
                </a:solidFill>
                <a:latin typeface="American Typewriter" charset="0"/>
                <a:ea typeface="American Typewriter" charset="0"/>
                <a:cs typeface="American Typewriter" charset="0"/>
                <a:sym typeface="Didact Gothic"/>
              </a:rPr>
              <a:t/>
            </a:r>
            <a:br>
              <a:rPr lang="en-US" sz="1600" dirty="0" smtClean="0">
                <a:solidFill>
                  <a:srgbClr val="FFFFFF"/>
                </a:solidFill>
                <a:latin typeface="American Typewriter" charset="0"/>
                <a:ea typeface="American Typewriter" charset="0"/>
                <a:cs typeface="American Typewriter" charset="0"/>
                <a:sym typeface="Didact Gothic"/>
              </a:rPr>
            </a:br>
            <a:r>
              <a:rPr lang="en-US" sz="1600" dirty="0" smtClean="0">
                <a:solidFill>
                  <a:srgbClr val="FFFFFF"/>
                </a:solidFill>
                <a:latin typeface="American Typewriter" charset="0"/>
                <a:ea typeface="American Typewriter" charset="0"/>
                <a:cs typeface="American Typewriter" charset="0"/>
                <a:sym typeface="Didact Gothic"/>
              </a:rPr>
              <a:t/>
            </a:r>
            <a:br>
              <a:rPr lang="en-US" sz="1600" dirty="0" smtClean="0">
                <a:solidFill>
                  <a:srgbClr val="FFFFFF"/>
                </a:solidFill>
                <a:latin typeface="American Typewriter" charset="0"/>
                <a:ea typeface="American Typewriter" charset="0"/>
                <a:cs typeface="American Typewriter" charset="0"/>
                <a:sym typeface="Didact Gothic"/>
              </a:rPr>
            </a:br>
            <a:r>
              <a:rPr lang="en-US" sz="1600" dirty="0">
                <a:solidFill>
                  <a:srgbClr val="FFFFFF"/>
                </a:solidFill>
                <a:latin typeface="American Typewriter" charset="0"/>
                <a:ea typeface="American Typewriter" charset="0"/>
                <a:cs typeface="American Typewriter" charset="0"/>
                <a:sym typeface="Didact Gothic"/>
              </a:rPr>
              <a:t/>
            </a:r>
            <a:br>
              <a:rPr lang="en-US" sz="1600" dirty="0">
                <a:solidFill>
                  <a:srgbClr val="FFFFFF"/>
                </a:solidFill>
                <a:latin typeface="American Typewriter" charset="0"/>
                <a:ea typeface="American Typewriter" charset="0"/>
                <a:cs typeface="American Typewriter" charset="0"/>
                <a:sym typeface="Didact Gothic"/>
              </a:rPr>
            </a:br>
            <a:endParaRPr sz="1600" dirty="0">
              <a:solidFill>
                <a:srgbClr val="FFFFFF"/>
              </a:solidFill>
              <a:latin typeface="American Typewriter" charset="0"/>
              <a:ea typeface="American Typewriter" charset="0"/>
              <a:cs typeface="American Typewriter" charset="0"/>
              <a:sym typeface="Didact Gothic"/>
            </a:endParaRPr>
          </a:p>
          <a:p>
            <a:r>
              <a:rPr lang="en" sz="1600" dirty="0">
                <a:solidFill>
                  <a:srgbClr val="FFFF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Zoe </a:t>
            </a:r>
            <a:r>
              <a:rPr lang="en" sz="1600" dirty="0" smtClean="0">
                <a:solidFill>
                  <a:srgbClr val="FFFF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Chao</a:t>
            </a:r>
            <a:r>
              <a:rPr lang="en-US" sz="1600" dirty="0" smtClean="0">
                <a:solidFill>
                  <a:srgbClr val="FFFF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● </a:t>
            </a:r>
            <a:r>
              <a:rPr lang="en" sz="1600" dirty="0" smtClean="0">
                <a:solidFill>
                  <a:srgbClr val="FFFF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UX Librarian</a:t>
            </a:r>
            <a:r>
              <a:rPr lang="en-US" sz="1600" dirty="0" smtClean="0">
                <a:solidFill>
                  <a:srgbClr val="FFFF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en-US" sz="1600" dirty="0">
                <a:solidFill>
                  <a:srgbClr val="FFFF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●</a:t>
            </a:r>
            <a:r>
              <a:rPr lang="en-US" sz="1600" dirty="0" smtClean="0">
                <a:solidFill>
                  <a:srgbClr val="FFFF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en" sz="1600" dirty="0" smtClean="0">
                <a:solidFill>
                  <a:srgbClr val="FFFF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Penn </a:t>
            </a:r>
            <a:r>
              <a:rPr lang="en" sz="1600" dirty="0">
                <a:solidFill>
                  <a:srgbClr val="FFFF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State University</a:t>
            </a:r>
            <a:endParaRPr sz="1600" dirty="0">
              <a:solidFill>
                <a:srgbClr val="FFFFFF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42" name="Google Shape;142;p36"/>
          <p:cNvSpPr/>
          <p:nvPr/>
        </p:nvSpPr>
        <p:spPr>
          <a:xfrm rot="-4140551">
            <a:off x="5619435" y="695179"/>
            <a:ext cx="301731" cy="875450"/>
          </a:xfrm>
          <a:custGeom>
            <a:avLst/>
            <a:gdLst/>
            <a:ahLst/>
            <a:cxnLst/>
            <a:rect l="l" t="t" r="r" b="b"/>
            <a:pathLst>
              <a:path w="30959" h="89819" extrusionOk="0">
                <a:moveTo>
                  <a:pt x="0" y="0"/>
                </a:moveTo>
                <a:cubicBezTo>
                  <a:pt x="5134" y="6918"/>
                  <a:pt x="29561" y="26535"/>
                  <a:pt x="30804" y="41505"/>
                </a:cubicBezTo>
                <a:cubicBezTo>
                  <a:pt x="32047" y="56475"/>
                  <a:pt x="11349" y="81767"/>
                  <a:pt x="7458" y="89819"/>
                </a:cubicBezTo>
              </a:path>
            </a:pathLst>
          </a:custGeom>
          <a:noFill/>
          <a:ln w="28575" cap="flat" cmpd="sng">
            <a:solidFill>
              <a:srgbClr val="FFFFFF"/>
            </a:solidFill>
            <a:prstDash val="dash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43" name="Google Shape;143;p36"/>
          <p:cNvSpPr/>
          <p:nvPr/>
        </p:nvSpPr>
        <p:spPr>
          <a:xfrm>
            <a:off x="4154872" y="2846380"/>
            <a:ext cx="2078148" cy="55270"/>
          </a:xfrm>
          <a:custGeom>
            <a:avLst/>
            <a:gdLst/>
            <a:ahLst/>
            <a:cxnLst/>
            <a:rect l="l" t="t" r="r" b="b"/>
            <a:pathLst>
              <a:path w="126135" h="1380" extrusionOk="0">
                <a:moveTo>
                  <a:pt x="0" y="973"/>
                </a:moveTo>
                <a:cubicBezTo>
                  <a:pt x="29075" y="973"/>
                  <a:pt x="58158" y="273"/>
                  <a:pt x="87224" y="973"/>
                </a:cubicBezTo>
                <a:cubicBezTo>
                  <a:pt x="100195" y="1285"/>
                  <a:pt x="113312" y="1974"/>
                  <a:pt x="126135" y="0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44" name="Google Shape;144;p36"/>
          <p:cNvSpPr/>
          <p:nvPr/>
        </p:nvSpPr>
        <p:spPr>
          <a:xfrm>
            <a:off x="3277456" y="3150325"/>
            <a:ext cx="2619910" cy="45719"/>
          </a:xfrm>
          <a:custGeom>
            <a:avLst/>
            <a:gdLst/>
            <a:ahLst/>
            <a:cxnLst/>
            <a:rect l="l" t="t" r="r" b="b"/>
            <a:pathLst>
              <a:path w="127108" h="1657" extrusionOk="0">
                <a:moveTo>
                  <a:pt x="0" y="1657"/>
                </a:moveTo>
                <a:cubicBezTo>
                  <a:pt x="42250" y="-1532"/>
                  <a:pt x="84738" y="1008"/>
                  <a:pt x="127108" y="1008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145" name="Google Shape;145;p36"/>
          <p:cNvCxnSpPr/>
          <p:nvPr/>
        </p:nvCxnSpPr>
        <p:spPr>
          <a:xfrm flipV="1">
            <a:off x="7202184" y="1430560"/>
            <a:ext cx="479020" cy="39824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dash"/>
            <a:round/>
            <a:headEnd type="stealth" w="med" len="med"/>
            <a:tailEnd type="none" w="med" len="med"/>
          </a:ln>
        </p:spPr>
      </p:cxnSp>
      <p:sp>
        <p:nvSpPr>
          <p:cNvPr id="146" name="Google Shape;146;p36"/>
          <p:cNvSpPr/>
          <p:nvPr/>
        </p:nvSpPr>
        <p:spPr>
          <a:xfrm>
            <a:off x="2841842" y="1723847"/>
            <a:ext cx="925363" cy="705167"/>
          </a:xfrm>
          <a:custGeom>
            <a:avLst/>
            <a:gdLst/>
            <a:ahLst/>
            <a:cxnLst/>
            <a:rect l="l" t="t" r="r" b="b"/>
            <a:pathLst>
              <a:path w="53808" h="41004" extrusionOk="0">
                <a:moveTo>
                  <a:pt x="33350" y="2267"/>
                </a:moveTo>
                <a:cubicBezTo>
                  <a:pt x="29864" y="1271"/>
                  <a:pt x="26130" y="-694"/>
                  <a:pt x="22650" y="321"/>
                </a:cubicBezTo>
                <a:cubicBezTo>
                  <a:pt x="10877" y="3755"/>
                  <a:pt x="-4823" y="20013"/>
                  <a:pt x="1573" y="30477"/>
                </a:cubicBezTo>
                <a:cubicBezTo>
                  <a:pt x="7822" y="40701"/>
                  <a:pt x="25332" y="42678"/>
                  <a:pt x="36593" y="38583"/>
                </a:cubicBezTo>
                <a:cubicBezTo>
                  <a:pt x="46488" y="34985"/>
                  <a:pt x="56460" y="21659"/>
                  <a:pt x="53130" y="11670"/>
                </a:cubicBezTo>
                <a:cubicBezTo>
                  <a:pt x="49952" y="2137"/>
                  <a:pt x="34186" y="-1056"/>
                  <a:pt x="24595" y="1943"/>
                </a:cubicBezTo>
                <a:cubicBezTo>
                  <a:pt x="14087" y="5228"/>
                  <a:pt x="2158" y="13742"/>
                  <a:pt x="600" y="24641"/>
                </a:cubicBezTo>
                <a:cubicBezTo>
                  <a:pt x="-77" y="29379"/>
                  <a:pt x="2605" y="35237"/>
                  <a:pt x="6761" y="37611"/>
                </a:cubicBezTo>
                <a:cubicBezTo>
                  <a:pt x="15326" y="42505"/>
                  <a:pt x="29293" y="42316"/>
                  <a:pt x="36268" y="35341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45"/>
          <p:cNvPicPr preferRelativeResize="0"/>
          <p:nvPr/>
        </p:nvPicPr>
        <p:blipFill rotWithShape="1">
          <a:blip r:embed="rId3">
            <a:alphaModFix/>
          </a:blip>
          <a:srcRect l="3099" t="22264" r="3267" b="7961"/>
          <a:stretch/>
        </p:blipFill>
        <p:spPr>
          <a:xfrm>
            <a:off x="2332235" y="92442"/>
            <a:ext cx="6765298" cy="2280888"/>
          </a:xfrm>
          <a:prstGeom prst="rect">
            <a:avLst/>
          </a:prstGeom>
          <a:noFill/>
          <a:ln w="9525" cap="flat" cmpd="sng">
            <a:solidFill>
              <a:srgbClr val="505670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229" name="Google Shape;229;p45"/>
          <p:cNvPicPr preferRelativeResize="0"/>
          <p:nvPr/>
        </p:nvPicPr>
        <p:blipFill rotWithShape="1">
          <a:blip r:embed="rId4">
            <a:alphaModFix/>
          </a:blip>
          <a:srcRect t="5410"/>
          <a:stretch/>
        </p:blipFill>
        <p:spPr>
          <a:xfrm>
            <a:off x="3405166" y="3260504"/>
            <a:ext cx="5570589" cy="1881492"/>
          </a:xfrm>
          <a:prstGeom prst="rect">
            <a:avLst/>
          </a:prstGeom>
          <a:noFill/>
          <a:ln w="9525" cap="flat" cmpd="sng">
            <a:solidFill>
              <a:srgbClr val="505670"/>
            </a:solidFill>
            <a:prstDash val="dash"/>
            <a:round/>
            <a:headEnd type="none" w="sm" len="sm"/>
            <a:tailEnd type="none" w="sm" len="sm"/>
          </a:ln>
        </p:spPr>
      </p:pic>
      <p:sp>
        <p:nvSpPr>
          <p:cNvPr id="230" name="Google Shape;230;p45"/>
          <p:cNvSpPr/>
          <p:nvPr/>
        </p:nvSpPr>
        <p:spPr>
          <a:xfrm>
            <a:off x="3602861" y="3283719"/>
            <a:ext cx="1600619" cy="24328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pic>
        <p:nvPicPr>
          <p:cNvPr id="231" name="Google Shape;231;p45"/>
          <p:cNvPicPr preferRelativeResize="0"/>
          <p:nvPr/>
        </p:nvPicPr>
        <p:blipFill rotWithShape="1">
          <a:blip r:embed="rId5">
            <a:alphaModFix/>
          </a:blip>
          <a:srcRect l="671" r="631" b="2903"/>
          <a:stretch/>
        </p:blipFill>
        <p:spPr>
          <a:xfrm>
            <a:off x="125078" y="1880698"/>
            <a:ext cx="6955566" cy="1718325"/>
          </a:xfrm>
          <a:prstGeom prst="rect">
            <a:avLst/>
          </a:prstGeom>
          <a:noFill/>
          <a:ln w="9525" cap="flat" cmpd="sng">
            <a:solidFill>
              <a:srgbClr val="505670"/>
            </a:solidFill>
            <a:prstDash val="dash"/>
            <a:round/>
            <a:headEnd type="none" w="sm" len="sm"/>
            <a:tailEnd type="none" w="sm" len="sm"/>
          </a:ln>
        </p:spPr>
      </p:pic>
      <p:sp>
        <p:nvSpPr>
          <p:cNvPr id="6" name="Google Shape;223;p44"/>
          <p:cNvSpPr>
            <a:spLocks noChangeAspect="1"/>
          </p:cNvSpPr>
          <p:nvPr/>
        </p:nvSpPr>
        <p:spPr>
          <a:xfrm>
            <a:off x="86052" y="77969"/>
            <a:ext cx="1096461" cy="1097280"/>
          </a:xfrm>
          <a:prstGeom prst="rect">
            <a:avLst/>
          </a:prstGeom>
          <a:solidFill>
            <a:srgbClr val="4AACD0"/>
          </a:solidFill>
          <a:ln>
            <a:noFill/>
          </a:ln>
          <a:effectLst>
            <a:outerShdw blurRad="142875" dist="66675" dir="36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sz="1600" dirty="0">
                <a:solidFill>
                  <a:schemeClr val="lt1"/>
                </a:solidFill>
                <a:latin typeface="HanziPen TC" charset="-120"/>
                <a:ea typeface="HanziPen TC" charset="-120"/>
                <a:cs typeface="HanziPen TC" charset="-120"/>
                <a:sym typeface="Shadows Into Light"/>
              </a:rPr>
              <a:t>Learn the positives</a:t>
            </a:r>
            <a:endParaRPr sz="1600" dirty="0">
              <a:latin typeface="HanziPen TC" charset="-120"/>
              <a:ea typeface="HanziPen TC" charset="-120"/>
              <a:cs typeface="HanziPen TC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7"/>
          <p:cNvSpPr txBox="1">
            <a:spLocks noGrp="1"/>
          </p:cNvSpPr>
          <p:nvPr>
            <p:ph type="title"/>
          </p:nvPr>
        </p:nvSpPr>
        <p:spPr>
          <a:xfrm>
            <a:off x="1975482" y="983030"/>
            <a:ext cx="5380392" cy="682875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en" sz="2800" dirty="0">
                <a:latin typeface="HanziPen TC" charset="-120"/>
                <a:ea typeface="HanziPen TC" charset="-120"/>
                <a:cs typeface="HanziPen TC" charset="-120"/>
              </a:rPr>
              <a:t>Case Study: </a:t>
            </a:r>
            <a:endParaRPr sz="2800" dirty="0">
              <a:latin typeface="HanziPen TC" charset="-120"/>
              <a:ea typeface="HanziPen TC" charset="-120"/>
              <a:cs typeface="HanziPen TC" charset="-120"/>
            </a:endParaRPr>
          </a:p>
          <a:p>
            <a:r>
              <a:rPr lang="en" sz="2800" dirty="0">
                <a:latin typeface="HanziPen TC" charset="-120"/>
                <a:ea typeface="HanziPen TC" charset="-120"/>
                <a:cs typeface="HanziPen TC" charset="-120"/>
              </a:rPr>
              <a:t>Bento Box Design</a:t>
            </a:r>
            <a:endParaRPr sz="2800" dirty="0">
              <a:latin typeface="HanziPen TC" charset="-120"/>
              <a:ea typeface="HanziPen TC" charset="-120"/>
              <a:cs typeface="HanziPen TC" charset="-120"/>
            </a:endParaRPr>
          </a:p>
        </p:txBody>
      </p:sp>
      <p:sp>
        <p:nvSpPr>
          <p:cNvPr id="243" name="Google Shape;243;p47"/>
          <p:cNvSpPr>
            <a:spLocks/>
          </p:cNvSpPr>
          <p:nvPr/>
        </p:nvSpPr>
        <p:spPr>
          <a:xfrm>
            <a:off x="112426" y="76388"/>
            <a:ext cx="1097280" cy="1097280"/>
          </a:xfrm>
          <a:prstGeom prst="rect">
            <a:avLst/>
          </a:prstGeom>
          <a:solidFill>
            <a:srgbClr val="F9AC08"/>
          </a:solidFill>
          <a:ln>
            <a:noFill/>
          </a:ln>
          <a:effectLst>
            <a:outerShdw blurRad="142875" dist="66675" dir="36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1600" dirty="0">
                <a:solidFill>
                  <a:schemeClr val="lt1"/>
                </a:solidFill>
                <a:latin typeface="HanziPen TC" charset="-120"/>
                <a:ea typeface="HanziPen TC" charset="-120"/>
                <a:cs typeface="HanziPen TC" charset="-120"/>
                <a:sym typeface="Shadows Into Light"/>
              </a:rPr>
              <a:t>Take in individual </a:t>
            </a:r>
            <a:endParaRPr sz="1600" dirty="0">
              <a:solidFill>
                <a:schemeClr val="lt1"/>
              </a:solidFill>
              <a:latin typeface="HanziPen TC" charset="-120"/>
              <a:ea typeface="HanziPen TC" charset="-120"/>
              <a:cs typeface="HanziPen TC" charset="-120"/>
              <a:sym typeface="Shadows Into Light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en" sz="1600" dirty="0">
                <a:solidFill>
                  <a:schemeClr val="lt1"/>
                </a:solidFill>
                <a:latin typeface="HanziPen TC" charset="-120"/>
                <a:ea typeface="HanziPen TC" charset="-120"/>
                <a:cs typeface="HanziPen TC" charset="-120"/>
                <a:sym typeface="Shadows Into Light"/>
              </a:rPr>
              <a:t>context</a:t>
            </a:r>
            <a:endParaRPr sz="1600" dirty="0">
              <a:latin typeface="HanziPen TC" charset="-120"/>
              <a:ea typeface="HanziPen TC" charset="-120"/>
              <a:cs typeface="HanziPen TC" charset="-120"/>
            </a:endParaRPr>
          </a:p>
        </p:txBody>
      </p:sp>
      <p:sp>
        <p:nvSpPr>
          <p:cNvPr id="2" name="Triangle 1"/>
          <p:cNvSpPr/>
          <p:nvPr/>
        </p:nvSpPr>
        <p:spPr>
          <a:xfrm>
            <a:off x="4113885" y="3618338"/>
            <a:ext cx="1120268" cy="869577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17523" y="1980329"/>
            <a:ext cx="1448876" cy="420414"/>
          </a:xfrm>
          <a:prstGeom prst="roundRect">
            <a:avLst/>
          </a:prstGeom>
          <a:solidFill>
            <a:srgbClr val="AACF2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indent="0" algn="ctr">
              <a:buClr>
                <a:schemeClr val="bg2"/>
              </a:buClr>
              <a:buSzPct val="140000"/>
              <a:buNone/>
            </a:pPr>
            <a:r>
              <a:rPr lang="en-US" sz="2000" dirty="0">
                <a:solidFill>
                  <a:schemeClr val="bg1"/>
                </a:solidFill>
                <a:latin typeface="HanziPen TC" charset="-120"/>
                <a:ea typeface="HanziPen TC" charset="-120"/>
                <a:cs typeface="HanziPen TC" charset="-120"/>
              </a:rPr>
              <a:t>clean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771783" y="3618338"/>
            <a:ext cx="5694588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975482" y="2437764"/>
            <a:ext cx="2165594" cy="675307"/>
          </a:xfrm>
          <a:prstGeom prst="roundRect">
            <a:avLst>
              <a:gd name="adj" fmla="val 11259"/>
            </a:avLst>
          </a:prstGeom>
          <a:solidFill>
            <a:srgbClr val="AACF2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indent="0" algn="ctr">
              <a:buClr>
                <a:schemeClr val="bg2"/>
              </a:buClr>
              <a:buSzPct val="140000"/>
              <a:buNone/>
            </a:pPr>
            <a:r>
              <a:rPr lang="en-US" sz="2000" dirty="0" smtClean="0">
                <a:solidFill>
                  <a:schemeClr val="bg1"/>
                </a:solidFill>
                <a:latin typeface="HanziPen TC" charset="-120"/>
                <a:ea typeface="HanziPen TC" charset="-120"/>
                <a:cs typeface="HanziPen TC" charset="-120"/>
              </a:rPr>
              <a:t>organized look</a:t>
            </a:r>
            <a:endParaRPr lang="en-US" sz="2000" dirty="0">
              <a:solidFill>
                <a:schemeClr val="bg1"/>
              </a:solidFill>
              <a:latin typeface="HanziPen TC" charset="-120"/>
              <a:ea typeface="HanziPen TC" charset="-120"/>
              <a:cs typeface="HanziPen TC" charset="-12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882904" y="3137449"/>
            <a:ext cx="2153069" cy="407618"/>
          </a:xfrm>
          <a:prstGeom prst="roundRect">
            <a:avLst>
              <a:gd name="adj" fmla="val 15658"/>
            </a:avLst>
          </a:prstGeom>
          <a:solidFill>
            <a:srgbClr val="AACF2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indent="0" algn="ctr">
              <a:buClr>
                <a:schemeClr val="bg2"/>
              </a:buClr>
              <a:buSzPct val="140000"/>
              <a:buNone/>
            </a:pPr>
            <a:r>
              <a:rPr lang="en-US" sz="2000" dirty="0">
                <a:solidFill>
                  <a:schemeClr val="bg1"/>
                </a:solidFill>
                <a:latin typeface="HanziPen TC" charset="-120"/>
                <a:ea typeface="HanziPen TC" charset="-120"/>
                <a:cs typeface="HanziPen TC" charset="-120"/>
              </a:rPr>
              <a:t>uncluttered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681758" y="1819057"/>
            <a:ext cx="1270384" cy="786422"/>
          </a:xfrm>
          <a:prstGeom prst="roundRect">
            <a:avLst>
              <a:gd name="adj" fmla="val 9985"/>
            </a:avLst>
          </a:prstGeom>
          <a:solidFill>
            <a:srgbClr val="4AACD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indent="0" algn="ctr">
              <a:buClr>
                <a:schemeClr val="bg2"/>
              </a:buClr>
              <a:buSzPct val="140000"/>
              <a:buNone/>
            </a:pPr>
            <a:r>
              <a:rPr lang="en-US" sz="2000" dirty="0">
                <a:solidFill>
                  <a:schemeClr val="bg1"/>
                </a:solidFill>
                <a:latin typeface="HanziPen TC" charset="-120"/>
                <a:ea typeface="HanziPen TC" charset="-120"/>
                <a:cs typeface="HanziPen TC" charset="-120"/>
              </a:rPr>
              <a:t>c</a:t>
            </a:r>
            <a:r>
              <a:rPr lang="en-US" sz="2000" dirty="0" smtClean="0">
                <a:solidFill>
                  <a:schemeClr val="bg1"/>
                </a:solidFill>
                <a:latin typeface="HanziPen TC" charset="-120"/>
                <a:ea typeface="HanziPen TC" charset="-120"/>
                <a:cs typeface="HanziPen TC" charset="-120"/>
              </a:rPr>
              <a:t>lear labeling</a:t>
            </a:r>
            <a:endParaRPr lang="en-US" sz="2000" dirty="0">
              <a:solidFill>
                <a:schemeClr val="bg1"/>
              </a:solidFill>
              <a:latin typeface="HanziPen TC" charset="-120"/>
              <a:ea typeface="HanziPen TC" charset="-120"/>
              <a:cs typeface="HanziPen TC" charset="-12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239821" y="2627587"/>
            <a:ext cx="2026363" cy="921500"/>
          </a:xfrm>
          <a:prstGeom prst="roundRect">
            <a:avLst>
              <a:gd name="adj" fmla="val 11259"/>
            </a:avLst>
          </a:prstGeom>
          <a:solidFill>
            <a:srgbClr val="4AACD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indent="0" algn="ctr">
              <a:buClr>
                <a:schemeClr val="bg2"/>
              </a:buClr>
              <a:buSzPct val="140000"/>
              <a:buNone/>
            </a:pPr>
            <a:r>
              <a:rPr lang="en-US" sz="2000" dirty="0">
                <a:solidFill>
                  <a:schemeClr val="bg1"/>
                </a:solidFill>
                <a:latin typeface="HanziPen TC" charset="-120"/>
                <a:ea typeface="HanziPen TC" charset="-120"/>
                <a:cs typeface="HanziPen TC" charset="-120"/>
              </a:rPr>
              <a:t>m</a:t>
            </a:r>
            <a:r>
              <a:rPr lang="en-US" sz="2000" dirty="0" smtClean="0">
                <a:solidFill>
                  <a:schemeClr val="bg1"/>
                </a:solidFill>
                <a:latin typeface="HanziPen TC" charset="-120"/>
                <a:ea typeface="HanziPen TC" charset="-120"/>
                <a:cs typeface="HanziPen TC" charset="-120"/>
              </a:rPr>
              <a:t>ore refined categories</a:t>
            </a:r>
            <a:endParaRPr lang="en-US" sz="2000" dirty="0">
              <a:solidFill>
                <a:schemeClr val="bg1"/>
              </a:solidFill>
              <a:latin typeface="HanziPen TC" charset="-120"/>
              <a:ea typeface="HanziPen TC" charset="-120"/>
              <a:cs typeface="HanziPen TC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8501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6749" y="-50289"/>
            <a:ext cx="5130117" cy="319545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252" name="Google Shape;252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782" y="2294762"/>
            <a:ext cx="5133455" cy="3006794"/>
          </a:xfrm>
          <a:prstGeom prst="rect">
            <a:avLst/>
          </a:prstGeom>
          <a:noFill/>
          <a:ln w="9525" cap="flat" cmpd="sng">
            <a:solidFill>
              <a:srgbClr val="505670"/>
            </a:solidFill>
            <a:prstDash val="dash"/>
            <a:round/>
            <a:headEnd type="none" w="sm" len="sm"/>
            <a:tailEnd type="none" w="sm" len="sm"/>
          </a:ln>
        </p:spPr>
      </p:pic>
      <p:sp>
        <p:nvSpPr>
          <p:cNvPr id="253" name="Google Shape;253;p48"/>
          <p:cNvSpPr/>
          <p:nvPr/>
        </p:nvSpPr>
        <p:spPr>
          <a:xfrm rot="146159">
            <a:off x="4198158" y="799072"/>
            <a:ext cx="1485939" cy="696950"/>
          </a:xfrm>
          <a:custGeom>
            <a:avLst/>
            <a:gdLst/>
            <a:ahLst/>
            <a:cxnLst/>
            <a:rect l="l" t="t" r="r" b="b"/>
            <a:pathLst>
              <a:path w="53808" h="41004" extrusionOk="0">
                <a:moveTo>
                  <a:pt x="33350" y="2267"/>
                </a:moveTo>
                <a:cubicBezTo>
                  <a:pt x="29864" y="1271"/>
                  <a:pt x="26130" y="-694"/>
                  <a:pt x="22650" y="321"/>
                </a:cubicBezTo>
                <a:cubicBezTo>
                  <a:pt x="10877" y="3755"/>
                  <a:pt x="-4823" y="20013"/>
                  <a:pt x="1573" y="30477"/>
                </a:cubicBezTo>
                <a:cubicBezTo>
                  <a:pt x="7822" y="40701"/>
                  <a:pt x="25332" y="42678"/>
                  <a:pt x="36593" y="38583"/>
                </a:cubicBezTo>
                <a:cubicBezTo>
                  <a:pt x="46488" y="34985"/>
                  <a:pt x="56460" y="21659"/>
                  <a:pt x="53130" y="11670"/>
                </a:cubicBezTo>
                <a:cubicBezTo>
                  <a:pt x="49952" y="2137"/>
                  <a:pt x="34186" y="-1056"/>
                  <a:pt x="24595" y="1943"/>
                </a:cubicBezTo>
                <a:cubicBezTo>
                  <a:pt x="14087" y="5228"/>
                  <a:pt x="2158" y="13742"/>
                  <a:pt x="600" y="24641"/>
                </a:cubicBezTo>
                <a:cubicBezTo>
                  <a:pt x="-77" y="29379"/>
                  <a:pt x="2605" y="35237"/>
                  <a:pt x="6761" y="37611"/>
                </a:cubicBezTo>
                <a:cubicBezTo>
                  <a:pt x="15326" y="42505"/>
                  <a:pt x="29293" y="42316"/>
                  <a:pt x="36268" y="35341"/>
                </a:cubicBezTo>
              </a:path>
            </a:pathLst>
          </a:custGeom>
          <a:noFill/>
          <a:ln w="19050" cap="flat" cmpd="sng">
            <a:solidFill>
              <a:srgbClr val="EA3A68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254" name="Google Shape;254;p48"/>
          <p:cNvCxnSpPr/>
          <p:nvPr/>
        </p:nvCxnSpPr>
        <p:spPr>
          <a:xfrm flipV="1">
            <a:off x="4471332" y="3677546"/>
            <a:ext cx="897477" cy="157734"/>
          </a:xfrm>
          <a:prstGeom prst="straightConnector1">
            <a:avLst/>
          </a:prstGeom>
          <a:noFill/>
          <a:ln w="28575" cap="flat" cmpd="sng">
            <a:solidFill>
              <a:srgbClr val="EA3A68"/>
            </a:solidFill>
            <a:prstDash val="dash"/>
            <a:round/>
            <a:headEnd type="stealth" w="med" len="med"/>
            <a:tailEnd type="none" w="med" len="med"/>
          </a:ln>
        </p:spPr>
      </p:cxnSp>
      <p:sp>
        <p:nvSpPr>
          <p:cNvPr id="255" name="Google Shape;255;p48"/>
          <p:cNvSpPr txBox="1"/>
          <p:nvPr/>
        </p:nvSpPr>
        <p:spPr>
          <a:xfrm rot="-424031">
            <a:off x="5387165" y="1232820"/>
            <a:ext cx="1409987" cy="38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2000" b="1" dirty="0">
                <a:solidFill>
                  <a:srgbClr val="EA3A68"/>
                </a:solidFill>
                <a:latin typeface="HanziPen TC" charset="-120"/>
                <a:ea typeface="HanziPen TC" charset="-120"/>
                <a:cs typeface="HanziPen TC" charset="-120"/>
                <a:sym typeface="Shadows Into Light"/>
              </a:rPr>
              <a:t>Only one book?!</a:t>
            </a:r>
            <a:endParaRPr sz="2000" b="1" dirty="0">
              <a:solidFill>
                <a:srgbClr val="EA3A68"/>
              </a:solidFill>
              <a:latin typeface="HanziPen TC" charset="-120"/>
              <a:ea typeface="HanziPen TC" charset="-120"/>
              <a:cs typeface="HanziPen TC" charset="-120"/>
              <a:sym typeface="Shadows Into Light"/>
            </a:endParaRPr>
          </a:p>
        </p:txBody>
      </p:sp>
      <p:sp>
        <p:nvSpPr>
          <p:cNvPr id="256" name="Google Shape;256;p48"/>
          <p:cNvSpPr txBox="1"/>
          <p:nvPr/>
        </p:nvSpPr>
        <p:spPr>
          <a:xfrm rot="549">
            <a:off x="5354679" y="3415569"/>
            <a:ext cx="2205715" cy="807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2000" b="1" dirty="0">
                <a:solidFill>
                  <a:srgbClr val="E94470"/>
                </a:solidFill>
                <a:latin typeface="HanziPen TC" charset="-120"/>
                <a:ea typeface="HanziPen TC" charset="-120"/>
                <a:cs typeface="HanziPen TC" charset="-120"/>
                <a:sym typeface="Shadows Into Light"/>
              </a:rPr>
              <a:t>Exactly what I am looking for!!</a:t>
            </a:r>
            <a:endParaRPr sz="2000" b="1" dirty="0">
              <a:solidFill>
                <a:srgbClr val="E94470"/>
              </a:solidFill>
              <a:latin typeface="HanziPen TC" charset="-120"/>
              <a:ea typeface="HanziPen TC" charset="-120"/>
              <a:cs typeface="HanziPen TC" charset="-120"/>
              <a:sym typeface="Shadows Into Light"/>
            </a:endParaRPr>
          </a:p>
        </p:txBody>
      </p:sp>
      <p:sp>
        <p:nvSpPr>
          <p:cNvPr id="13" name="Google Shape;243;p47"/>
          <p:cNvSpPr>
            <a:spLocks/>
          </p:cNvSpPr>
          <p:nvPr/>
        </p:nvSpPr>
        <p:spPr>
          <a:xfrm>
            <a:off x="103344" y="92888"/>
            <a:ext cx="1097280" cy="1097280"/>
          </a:xfrm>
          <a:prstGeom prst="rect">
            <a:avLst/>
          </a:prstGeom>
          <a:solidFill>
            <a:srgbClr val="F9AC08"/>
          </a:solidFill>
          <a:ln>
            <a:noFill/>
          </a:ln>
          <a:effectLst>
            <a:outerShdw blurRad="142875" dist="66675" dir="36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1600" dirty="0">
                <a:solidFill>
                  <a:schemeClr val="lt1"/>
                </a:solidFill>
                <a:latin typeface="HanziPen TC" charset="-120"/>
                <a:ea typeface="HanziPen TC" charset="-120"/>
                <a:cs typeface="HanziPen TC" charset="-120"/>
                <a:sym typeface="Shadows Into Light"/>
              </a:rPr>
              <a:t>Take in individual </a:t>
            </a:r>
            <a:endParaRPr sz="1600" dirty="0">
              <a:solidFill>
                <a:schemeClr val="lt1"/>
              </a:solidFill>
              <a:latin typeface="HanziPen TC" charset="-120"/>
              <a:ea typeface="HanziPen TC" charset="-120"/>
              <a:cs typeface="HanziPen TC" charset="-120"/>
              <a:sym typeface="Shadows Into Light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en" sz="1600" dirty="0">
                <a:solidFill>
                  <a:schemeClr val="lt1"/>
                </a:solidFill>
                <a:latin typeface="HanziPen TC" charset="-120"/>
                <a:ea typeface="HanziPen TC" charset="-120"/>
                <a:cs typeface="HanziPen TC" charset="-120"/>
                <a:sym typeface="Shadows Into Light"/>
              </a:rPr>
              <a:t>context</a:t>
            </a:r>
            <a:endParaRPr sz="1600" dirty="0">
              <a:latin typeface="HanziPen TC" charset="-120"/>
              <a:ea typeface="HanziPen TC" charset="-120"/>
              <a:cs typeface="HanziPen TC" charset="-12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9"/>
          <p:cNvSpPr txBox="1">
            <a:spLocks noGrp="1"/>
          </p:cNvSpPr>
          <p:nvPr>
            <p:ph type="title"/>
          </p:nvPr>
        </p:nvSpPr>
        <p:spPr>
          <a:xfrm>
            <a:off x="1913963" y="517331"/>
            <a:ext cx="5316075" cy="682875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en" sz="2800" dirty="0">
                <a:latin typeface="HanziPen TC" charset="-120"/>
                <a:ea typeface="HanziPen TC" charset="-120"/>
                <a:cs typeface="HanziPen TC" charset="-120"/>
              </a:rPr>
              <a:t>User Experience is</a:t>
            </a:r>
            <a:endParaRPr sz="2800" dirty="0">
              <a:latin typeface="HanziPen TC" charset="-120"/>
              <a:ea typeface="HanziPen TC" charset="-120"/>
              <a:cs typeface="HanziPen TC" charset="-120"/>
            </a:endParaRPr>
          </a:p>
        </p:txBody>
      </p:sp>
      <p:sp>
        <p:nvSpPr>
          <p:cNvPr id="262" name="Google Shape;262;p49"/>
          <p:cNvSpPr/>
          <p:nvPr/>
        </p:nvSpPr>
        <p:spPr>
          <a:xfrm>
            <a:off x="1543491" y="1563215"/>
            <a:ext cx="1642602" cy="212437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0" y="0"/>
                </a:lnTo>
                <a:lnTo>
                  <a:pt x="0" y="120000"/>
                </a:lnTo>
                <a:lnTo>
                  <a:pt x="120000" y="93236"/>
                </a:lnTo>
                <a:lnTo>
                  <a:pt x="120000" y="0"/>
                </a:lnTo>
                <a:close/>
              </a:path>
            </a:pathLst>
          </a:custGeom>
          <a:solidFill>
            <a:srgbClr val="AACF2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100"/>
            </a:pPr>
            <a:endParaRPr sz="18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63" name="Google Shape;263;p49"/>
          <p:cNvSpPr/>
          <p:nvPr/>
        </p:nvSpPr>
        <p:spPr>
          <a:xfrm>
            <a:off x="3859854" y="1563215"/>
            <a:ext cx="1645920" cy="212437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0" y="0"/>
                </a:lnTo>
                <a:lnTo>
                  <a:pt x="0" y="120000"/>
                </a:lnTo>
                <a:lnTo>
                  <a:pt x="120000" y="93236"/>
                </a:lnTo>
                <a:lnTo>
                  <a:pt x="120000" y="0"/>
                </a:lnTo>
                <a:close/>
              </a:path>
            </a:pathLst>
          </a:custGeom>
          <a:solidFill>
            <a:srgbClr val="01ABCF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800"/>
          </a:p>
        </p:txBody>
      </p:sp>
      <p:sp>
        <p:nvSpPr>
          <p:cNvPr id="264" name="Google Shape;264;p49"/>
          <p:cNvSpPr/>
          <p:nvPr/>
        </p:nvSpPr>
        <p:spPr>
          <a:xfrm>
            <a:off x="5993363" y="1566711"/>
            <a:ext cx="1645920" cy="212437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0" y="0"/>
                </a:lnTo>
                <a:lnTo>
                  <a:pt x="0" y="120000"/>
                </a:lnTo>
                <a:lnTo>
                  <a:pt x="120000" y="93236"/>
                </a:lnTo>
                <a:lnTo>
                  <a:pt x="120000" y="0"/>
                </a:lnTo>
                <a:close/>
              </a:path>
            </a:pathLst>
          </a:custGeom>
          <a:solidFill>
            <a:srgbClr val="F9AC08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800"/>
          </a:p>
        </p:txBody>
      </p:sp>
      <p:sp>
        <p:nvSpPr>
          <p:cNvPr id="265" name="Google Shape;265;p49"/>
          <p:cNvSpPr txBox="1"/>
          <p:nvPr/>
        </p:nvSpPr>
        <p:spPr>
          <a:xfrm>
            <a:off x="1743229" y="2515489"/>
            <a:ext cx="1243125" cy="21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en" sz="2400" b="1" dirty="0">
                <a:solidFill>
                  <a:srgbClr val="FFFFFF"/>
                </a:solidFill>
                <a:latin typeface="HanziPen TC" charset="-120"/>
                <a:ea typeface="HanziPen TC" charset="-120"/>
                <a:cs typeface="HanziPen TC" charset="-120"/>
                <a:sym typeface="Shadows Into Light"/>
              </a:rPr>
              <a:t>Holistic</a:t>
            </a:r>
            <a:endParaRPr sz="2400" b="1" dirty="0">
              <a:solidFill>
                <a:srgbClr val="FFFFFF"/>
              </a:solidFill>
              <a:latin typeface="HanziPen TC" charset="-120"/>
              <a:ea typeface="HanziPen TC" charset="-120"/>
              <a:cs typeface="HanziPen TC" charset="-120"/>
              <a:sym typeface="Shadows Into Light"/>
            </a:endParaRPr>
          </a:p>
        </p:txBody>
      </p:sp>
      <p:sp>
        <p:nvSpPr>
          <p:cNvPr id="266" name="Google Shape;266;p49"/>
          <p:cNvSpPr txBox="1"/>
          <p:nvPr/>
        </p:nvSpPr>
        <p:spPr>
          <a:xfrm>
            <a:off x="6229797" y="2515490"/>
            <a:ext cx="1243125" cy="21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en" sz="2400" b="1" dirty="0">
                <a:solidFill>
                  <a:srgbClr val="FFFFFF"/>
                </a:solidFill>
                <a:latin typeface="HanziPen TC" charset="-120"/>
                <a:ea typeface="HanziPen TC" charset="-120"/>
                <a:cs typeface="HanziPen TC" charset="-120"/>
                <a:sym typeface="Shadows Into Light"/>
              </a:rPr>
              <a:t>Positive</a:t>
            </a:r>
            <a:endParaRPr sz="2400" b="1" dirty="0">
              <a:solidFill>
                <a:srgbClr val="FFFFFF"/>
              </a:solidFill>
              <a:latin typeface="HanziPen TC" charset="-120"/>
              <a:ea typeface="HanziPen TC" charset="-120"/>
              <a:cs typeface="HanziPen TC" charset="-120"/>
              <a:sym typeface="Shadows Into Light"/>
            </a:endParaRPr>
          </a:p>
        </p:txBody>
      </p:sp>
      <p:sp>
        <p:nvSpPr>
          <p:cNvPr id="267" name="Google Shape;267;p49"/>
          <p:cNvSpPr txBox="1"/>
          <p:nvPr/>
        </p:nvSpPr>
        <p:spPr>
          <a:xfrm>
            <a:off x="3845062" y="2518987"/>
            <a:ext cx="1660712" cy="21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en" sz="2400" b="1" dirty="0">
                <a:solidFill>
                  <a:srgbClr val="FFFFFF"/>
                </a:solidFill>
                <a:latin typeface="HanziPen TC" charset="-120"/>
                <a:ea typeface="HanziPen TC" charset="-120"/>
                <a:cs typeface="HanziPen TC" charset="-120"/>
                <a:sym typeface="Shadows Into Light"/>
              </a:rPr>
              <a:t>Subjective</a:t>
            </a:r>
            <a:endParaRPr sz="2400" b="1" dirty="0">
              <a:solidFill>
                <a:srgbClr val="FFFFFF"/>
              </a:solidFill>
              <a:latin typeface="HanziPen TC" charset="-120"/>
              <a:ea typeface="HanziPen TC" charset="-120"/>
              <a:cs typeface="HanziPen TC" charset="-120"/>
              <a:sym typeface="Shadows Into Light"/>
            </a:endParaRPr>
          </a:p>
        </p:txBody>
      </p:sp>
      <p:sp>
        <p:nvSpPr>
          <p:cNvPr id="268" name="Google Shape;268;p49"/>
          <p:cNvSpPr/>
          <p:nvPr/>
        </p:nvSpPr>
        <p:spPr>
          <a:xfrm>
            <a:off x="6537773" y="1884365"/>
            <a:ext cx="557097" cy="514546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69" name="Google Shape;269;p49"/>
          <p:cNvSpPr/>
          <p:nvPr/>
        </p:nvSpPr>
        <p:spPr>
          <a:xfrm>
            <a:off x="2073245" y="1885302"/>
            <a:ext cx="583095" cy="558159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FFFFFF"/>
          </a:solidFill>
          <a:ln w="6350"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70" name="Google Shape;270;p49"/>
          <p:cNvSpPr txBox="1"/>
          <p:nvPr/>
        </p:nvSpPr>
        <p:spPr>
          <a:xfrm>
            <a:off x="1082783" y="4627367"/>
            <a:ext cx="7130642" cy="49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" sz="1200" dirty="0" err="1">
                <a:solidFill>
                  <a:schemeClr val="bg2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  <a:sym typeface="Didact Gothic"/>
              </a:rPr>
              <a:t>Hassenzahl</a:t>
            </a:r>
            <a:r>
              <a:rPr lang="en" sz="1200" dirty="0">
                <a:solidFill>
                  <a:schemeClr val="bg2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  <a:sym typeface="Didact Gothic"/>
              </a:rPr>
              <a:t>, M., Law, E.L., &amp; </a:t>
            </a:r>
            <a:r>
              <a:rPr lang="en" sz="1200" dirty="0" err="1">
                <a:solidFill>
                  <a:schemeClr val="bg2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  <a:sym typeface="Didact Gothic"/>
              </a:rPr>
              <a:t>Hvannberg</a:t>
            </a:r>
            <a:r>
              <a:rPr lang="en" sz="1200" dirty="0">
                <a:solidFill>
                  <a:schemeClr val="bg2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  <a:sym typeface="Didact Gothic"/>
              </a:rPr>
              <a:t>, E.T. (2006). User Experience – Towards a unified view. COST294-MAUSE International Open Workshop (pp. 1-3). Oslo, Norway, 14 October 2006.</a:t>
            </a:r>
            <a:endParaRPr sz="1200" dirty="0">
              <a:solidFill>
                <a:schemeClr val="bg2">
                  <a:lumMod val="50000"/>
                </a:schemeClr>
              </a:solidFill>
              <a:latin typeface="American Typewriter" charset="0"/>
              <a:ea typeface="American Typewriter" charset="0"/>
              <a:cs typeface="American Typewriter" charset="0"/>
              <a:sym typeface="Didact Gothic"/>
            </a:endParaRPr>
          </a:p>
        </p:txBody>
      </p:sp>
      <p:sp>
        <p:nvSpPr>
          <p:cNvPr id="271" name="Google Shape;271;p49"/>
          <p:cNvSpPr/>
          <p:nvPr/>
        </p:nvSpPr>
        <p:spPr>
          <a:xfrm>
            <a:off x="4381387" y="1910064"/>
            <a:ext cx="615626" cy="488847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rgbClr val="FFFFFF"/>
          </a:solidFill>
          <a:ln w="3175"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pic>
        <p:nvPicPr>
          <p:cNvPr id="1026" name="Picture 2" descr="https://lh4.googleusercontent.com/8JnrLucBvXb-i2vzoVPrA-i-wgfFqbiXaGGrzIbxnvLQsdgk4dmBQOQDDs_h_uNW1pgpbAYWKbnO38lFFl6N-HA7IK8r2RehmPQYk3tqj2I7mkfjvHrldiB4-_fpH_aaHmfxnK_SAK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34" y="3722765"/>
            <a:ext cx="280987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lh4.googleusercontent.com/8JnrLucBvXb-i2vzoVPrA-i-wgfFqbiXaGGrzIbxnvLQsdgk4dmBQOQDDs_h_uNW1pgpbAYWKbnO38lFFl6N-HA7IK8r2RehmPQYk3tqj2I7mkfjvHrldiB4-_fpH_aaHmfxnK_SAK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876" y="3722765"/>
            <a:ext cx="280987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lh4.googleusercontent.com/8JnrLucBvXb-i2vzoVPrA-i-wgfFqbiXaGGrzIbxnvLQsdgk4dmBQOQDDs_h_uNW1pgpbAYWKbnO38lFFl6N-HA7IK8r2RehmPQYk3tqj2I7mkfjvHrldiB4-_fpH_aaHmfxnK_SAK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383" y="3726261"/>
            <a:ext cx="280987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CC3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68"/>
          <p:cNvSpPr txBox="1">
            <a:spLocks noGrp="1"/>
          </p:cNvSpPr>
          <p:nvPr>
            <p:ph type="ctrTitle" idx="4294967295"/>
          </p:nvPr>
        </p:nvSpPr>
        <p:spPr>
          <a:xfrm>
            <a:off x="2395463" y="2256788"/>
            <a:ext cx="4353075" cy="55080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en" sz="4800" b="1" dirty="0">
                <a:solidFill>
                  <a:srgbClr val="FFFFFF"/>
                </a:solidFill>
                <a:latin typeface="HanziPen TC" charset="-120"/>
                <a:ea typeface="HanziPen TC" charset="-120"/>
                <a:cs typeface="HanziPen TC" charset="-120"/>
              </a:rPr>
              <a:t>Thanks!</a:t>
            </a:r>
            <a:endParaRPr sz="4800" b="1" dirty="0">
              <a:solidFill>
                <a:srgbClr val="FFFFFF"/>
              </a:solidFill>
              <a:latin typeface="HanziPen TC" charset="-120"/>
              <a:ea typeface="HanziPen TC" charset="-120"/>
              <a:cs typeface="HanziPen TC" charset="-120"/>
            </a:endParaRPr>
          </a:p>
        </p:txBody>
      </p:sp>
      <p:sp>
        <p:nvSpPr>
          <p:cNvPr id="444" name="Google Shape;444;p68"/>
          <p:cNvSpPr/>
          <p:nvPr/>
        </p:nvSpPr>
        <p:spPr>
          <a:xfrm>
            <a:off x="2700637" y="1690181"/>
            <a:ext cx="3941958" cy="1574363"/>
          </a:xfrm>
          <a:custGeom>
            <a:avLst/>
            <a:gdLst/>
            <a:ahLst/>
            <a:cxnLst/>
            <a:rect l="l" t="t" r="r" b="b"/>
            <a:pathLst>
              <a:path w="163180" h="66288" extrusionOk="0">
                <a:moveTo>
                  <a:pt x="90243" y="4462"/>
                </a:moveTo>
                <a:cubicBezTo>
                  <a:pt x="83154" y="411"/>
                  <a:pt x="74074" y="1064"/>
                  <a:pt x="65923" y="1544"/>
                </a:cubicBezTo>
                <a:cubicBezTo>
                  <a:pt x="51317" y="2404"/>
                  <a:pt x="36069" y="4456"/>
                  <a:pt x="23122" y="11271"/>
                </a:cubicBezTo>
                <a:cubicBezTo>
                  <a:pt x="13017" y="16590"/>
                  <a:pt x="6735" y="34520"/>
                  <a:pt x="13070" y="44021"/>
                </a:cubicBezTo>
                <a:cubicBezTo>
                  <a:pt x="21835" y="57167"/>
                  <a:pt x="41795" y="58764"/>
                  <a:pt x="57493" y="60558"/>
                </a:cubicBezTo>
                <a:cubicBezTo>
                  <a:pt x="73279" y="62362"/>
                  <a:pt x="89298" y="61844"/>
                  <a:pt x="105158" y="60882"/>
                </a:cubicBezTo>
                <a:cubicBezTo>
                  <a:pt x="125660" y="59638"/>
                  <a:pt x="157482" y="50276"/>
                  <a:pt x="158336" y="29754"/>
                </a:cubicBezTo>
                <a:cubicBezTo>
                  <a:pt x="158620" y="22933"/>
                  <a:pt x="156399" y="13869"/>
                  <a:pt x="150230" y="10947"/>
                </a:cubicBezTo>
                <a:cubicBezTo>
                  <a:pt x="140017" y="6109"/>
                  <a:pt x="128254" y="5623"/>
                  <a:pt x="117156" y="3489"/>
                </a:cubicBezTo>
                <a:cubicBezTo>
                  <a:pt x="107059" y="1548"/>
                  <a:pt x="96605" y="2637"/>
                  <a:pt x="86352" y="1868"/>
                </a:cubicBezTo>
                <a:cubicBezTo>
                  <a:pt x="69538" y="607"/>
                  <a:pt x="52189" y="-1640"/>
                  <a:pt x="35768" y="2192"/>
                </a:cubicBezTo>
                <a:cubicBezTo>
                  <a:pt x="28377" y="3917"/>
                  <a:pt x="20507" y="5025"/>
                  <a:pt x="14043" y="9002"/>
                </a:cubicBezTo>
                <a:cubicBezTo>
                  <a:pt x="5849" y="14043"/>
                  <a:pt x="-2455" y="25547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4"/>
                  <a:pt x="130198" y="71092"/>
                  <a:pt x="152500" y="50182"/>
                </a:cubicBezTo>
                <a:cubicBezTo>
                  <a:pt x="161822" y="41442"/>
                  <a:pt x="168060" y="20139"/>
                  <a:pt x="158012" y="12244"/>
                </a:cubicBezTo>
                <a:cubicBezTo>
                  <a:pt x="155373" y="10171"/>
                  <a:pt x="151540" y="10464"/>
                  <a:pt x="148284" y="9650"/>
                </a:cubicBezTo>
                <a:cubicBezTo>
                  <a:pt x="134411" y="6182"/>
                  <a:pt x="119783" y="6732"/>
                  <a:pt x="105483" y="6732"/>
                </a:cubicBezTo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445" name="Google Shape;445;p68"/>
          <p:cNvCxnSpPr/>
          <p:nvPr/>
        </p:nvCxnSpPr>
        <p:spPr>
          <a:xfrm flipH="1">
            <a:off x="5660306" y="1690181"/>
            <a:ext cx="607950" cy="528975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446" name="Google Shape;446;p68"/>
          <p:cNvCxnSpPr/>
          <p:nvPr/>
        </p:nvCxnSpPr>
        <p:spPr>
          <a:xfrm>
            <a:off x="3289852" y="1401417"/>
            <a:ext cx="400636" cy="572068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447" name="Google Shape;447;p68"/>
          <p:cNvCxnSpPr/>
          <p:nvPr/>
        </p:nvCxnSpPr>
        <p:spPr>
          <a:xfrm rot="10800000" flipH="1">
            <a:off x="2906138" y="2893913"/>
            <a:ext cx="620100" cy="48645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448" name="Google Shape;448;p68"/>
          <p:cNvCxnSpPr/>
          <p:nvPr/>
        </p:nvCxnSpPr>
        <p:spPr>
          <a:xfrm flipH="1" flipV="1">
            <a:off x="5198101" y="2887875"/>
            <a:ext cx="244232" cy="846843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3" name="Rectangle 2"/>
          <p:cNvSpPr/>
          <p:nvPr/>
        </p:nvSpPr>
        <p:spPr>
          <a:xfrm>
            <a:off x="3161315" y="4005592"/>
            <a:ext cx="3106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1800" dirty="0">
                <a:solidFill>
                  <a:srgbClr val="FFFF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Zoe Chao</a:t>
            </a:r>
            <a:r>
              <a:rPr lang="en-US" sz="1800" dirty="0">
                <a:solidFill>
                  <a:srgbClr val="FFFF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● </a:t>
            </a:r>
            <a:r>
              <a:rPr lang="en-US" sz="1800" dirty="0" smtClean="0">
                <a:solidFill>
                  <a:srgbClr val="FFFF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szc19@psu.edu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7"/>
          <p:cNvSpPr txBox="1">
            <a:spLocks noGrp="1"/>
          </p:cNvSpPr>
          <p:nvPr>
            <p:ph type="title"/>
          </p:nvPr>
        </p:nvSpPr>
        <p:spPr>
          <a:xfrm>
            <a:off x="1704357" y="562062"/>
            <a:ext cx="5896188" cy="662731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en" sz="2800" dirty="0"/>
              <a:t> </a:t>
            </a:r>
            <a:r>
              <a:rPr lang="en" sz="2800" dirty="0">
                <a:latin typeface="HanziPen TC" charset="-120"/>
                <a:ea typeface="HanziPen TC" charset="-120"/>
                <a:cs typeface="HanziPen TC" charset="-120"/>
              </a:rPr>
              <a:t>Benefits of Comparative Analysis   </a:t>
            </a:r>
            <a:endParaRPr sz="2800" dirty="0">
              <a:latin typeface="HanziPen TC" charset="-120"/>
              <a:ea typeface="HanziPen TC" charset="-120"/>
              <a:cs typeface="HanziPen TC" charset="-120"/>
            </a:endParaRPr>
          </a:p>
        </p:txBody>
      </p:sp>
      <p:sp>
        <p:nvSpPr>
          <p:cNvPr id="152" name="Google Shape;152;p37"/>
          <p:cNvSpPr txBox="1">
            <a:spLocks noGrp="1"/>
          </p:cNvSpPr>
          <p:nvPr>
            <p:ph type="body" idx="1"/>
          </p:nvPr>
        </p:nvSpPr>
        <p:spPr>
          <a:xfrm>
            <a:off x="1333850" y="1438988"/>
            <a:ext cx="6635691" cy="2111897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buClr>
                <a:schemeClr val="bg2"/>
              </a:buClr>
              <a:buSzPct val="140000"/>
              <a:buFont typeface="Arial" charset="0"/>
              <a:buChar char="•"/>
            </a:pPr>
            <a:r>
              <a:rPr lang="en" sz="2000" dirty="0">
                <a:latin typeface="American Typewriter" charset="0"/>
                <a:ea typeface="American Typewriter" charset="0"/>
                <a:cs typeface="American Typewriter" charset="0"/>
                <a:sym typeface="Didact Gothic"/>
              </a:rPr>
              <a:t>Measure a product’s strengths and weaknesses</a:t>
            </a:r>
            <a:endParaRPr sz="2000" dirty="0">
              <a:latin typeface="American Typewriter" charset="0"/>
              <a:ea typeface="American Typewriter" charset="0"/>
              <a:cs typeface="American Typewriter" charset="0"/>
              <a:sym typeface="Didact Gothic"/>
            </a:endParaRPr>
          </a:p>
          <a:p>
            <a:pPr>
              <a:spcBef>
                <a:spcPts val="0"/>
              </a:spcBef>
              <a:buClr>
                <a:schemeClr val="bg2"/>
              </a:buClr>
              <a:buSzPct val="140000"/>
              <a:buFont typeface="Arial" charset="0"/>
              <a:buChar char="•"/>
            </a:pPr>
            <a:r>
              <a:rPr lang="en" sz="2000" dirty="0">
                <a:latin typeface="American Typewriter" charset="0"/>
                <a:ea typeface="American Typewriter" charset="0"/>
                <a:cs typeface="American Typewriter" charset="0"/>
                <a:sym typeface="Didact Gothic"/>
              </a:rPr>
              <a:t>Understand user needs and expectations</a:t>
            </a:r>
            <a:endParaRPr sz="2000" dirty="0">
              <a:latin typeface="American Typewriter" charset="0"/>
              <a:ea typeface="American Typewriter" charset="0"/>
              <a:cs typeface="American Typewriter" charset="0"/>
              <a:sym typeface="Didact Gothic"/>
            </a:endParaRPr>
          </a:p>
          <a:p>
            <a:pPr>
              <a:spcBef>
                <a:spcPts val="0"/>
              </a:spcBef>
              <a:buClr>
                <a:schemeClr val="bg2"/>
              </a:buClr>
              <a:buSzPct val="140000"/>
              <a:buFont typeface="Arial" charset="0"/>
              <a:buChar char="•"/>
            </a:pPr>
            <a:r>
              <a:rPr lang="en" sz="2000" dirty="0">
                <a:latin typeface="American Typewriter" charset="0"/>
                <a:ea typeface="American Typewriter" charset="0"/>
                <a:cs typeface="American Typewriter" charset="0"/>
                <a:sym typeface="Didact Gothic"/>
              </a:rPr>
              <a:t>Incorporate useful features</a:t>
            </a:r>
            <a:endParaRPr sz="2000" dirty="0">
              <a:latin typeface="American Typewriter" charset="0"/>
              <a:ea typeface="American Typewriter" charset="0"/>
              <a:cs typeface="American Typewriter" charset="0"/>
              <a:sym typeface="Didact Gothic"/>
            </a:endParaRPr>
          </a:p>
          <a:p>
            <a:pPr>
              <a:spcBef>
                <a:spcPts val="0"/>
              </a:spcBef>
              <a:buClr>
                <a:schemeClr val="bg2"/>
              </a:buClr>
              <a:buSzPct val="140000"/>
              <a:buFont typeface="Arial" charset="0"/>
              <a:buChar char="•"/>
            </a:pPr>
            <a:r>
              <a:rPr lang="en" sz="2000" dirty="0">
                <a:latin typeface="American Typewriter" charset="0"/>
                <a:ea typeface="American Typewriter" charset="0"/>
                <a:cs typeface="American Typewriter" charset="0"/>
                <a:sym typeface="Didact Gothic"/>
              </a:rPr>
              <a:t>Avoid potential usability problems</a:t>
            </a:r>
            <a:endParaRPr sz="2000" dirty="0">
              <a:latin typeface="American Typewriter" charset="0"/>
              <a:ea typeface="American Typewriter" charset="0"/>
              <a:cs typeface="American Typewriter" charset="0"/>
              <a:sym typeface="Didact Gothic"/>
            </a:endParaRPr>
          </a:p>
          <a:p>
            <a:pPr marL="0" indent="0">
              <a:buNone/>
            </a:pPr>
            <a:endParaRPr dirty="0"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indent="0">
              <a:buNone/>
            </a:pPr>
            <a:endParaRPr dirty="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53" name="Google Shape;153;p37"/>
          <p:cNvSpPr/>
          <p:nvPr/>
        </p:nvSpPr>
        <p:spPr>
          <a:xfrm>
            <a:off x="3548638" y="3468151"/>
            <a:ext cx="824871" cy="748501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54" name="Google Shape;154;p37"/>
          <p:cNvSpPr/>
          <p:nvPr/>
        </p:nvSpPr>
        <p:spPr>
          <a:xfrm>
            <a:off x="4800515" y="3564384"/>
            <a:ext cx="930729" cy="594253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57" name="Google Shape;157;p37"/>
          <p:cNvSpPr txBox="1"/>
          <p:nvPr/>
        </p:nvSpPr>
        <p:spPr>
          <a:xfrm>
            <a:off x="3753083" y="3025040"/>
            <a:ext cx="387675" cy="43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" sz="1600" dirty="0">
                <a:solidFill>
                  <a:schemeClr val="bg2"/>
                </a:solidFill>
                <a:latin typeface="HanziPen TC" charset="-120"/>
                <a:ea typeface="HanziPen TC" charset="-120"/>
                <a:cs typeface="HanziPen TC" charset="-120"/>
                <a:sym typeface="Shadows Into Light"/>
              </a:rPr>
              <a:t>A</a:t>
            </a:r>
            <a:endParaRPr sz="1600" dirty="0">
              <a:solidFill>
                <a:schemeClr val="bg2"/>
              </a:solidFill>
              <a:latin typeface="HanziPen TC" charset="-120"/>
              <a:ea typeface="HanziPen TC" charset="-120"/>
              <a:cs typeface="HanziPen TC" charset="-120"/>
              <a:sym typeface="Shadows Into Light"/>
            </a:endParaRPr>
          </a:p>
        </p:txBody>
      </p:sp>
      <p:sp>
        <p:nvSpPr>
          <p:cNvPr id="158" name="Google Shape;158;p37"/>
          <p:cNvSpPr txBox="1"/>
          <p:nvPr/>
        </p:nvSpPr>
        <p:spPr>
          <a:xfrm>
            <a:off x="5079520" y="3025031"/>
            <a:ext cx="387675" cy="43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" sz="1600" dirty="0">
                <a:solidFill>
                  <a:schemeClr val="bg2"/>
                </a:solidFill>
                <a:latin typeface="HanziPen TC" charset="-120"/>
                <a:ea typeface="HanziPen TC" charset="-120"/>
                <a:cs typeface="HanziPen TC" charset="-120"/>
                <a:sym typeface="Shadows Into Light"/>
              </a:rPr>
              <a:t>B</a:t>
            </a:r>
            <a:endParaRPr sz="1600" dirty="0">
              <a:solidFill>
                <a:schemeClr val="bg2"/>
              </a:solidFill>
              <a:latin typeface="HanziPen TC" charset="-120"/>
              <a:ea typeface="HanziPen TC" charset="-120"/>
              <a:cs typeface="HanziPen TC" charset="-120"/>
              <a:sym typeface="Shadows Into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8"/>
          <p:cNvSpPr txBox="1">
            <a:spLocks noGrp="1"/>
          </p:cNvSpPr>
          <p:nvPr>
            <p:ph type="body" idx="1"/>
          </p:nvPr>
        </p:nvSpPr>
        <p:spPr>
          <a:xfrm>
            <a:off x="1105593" y="1200205"/>
            <a:ext cx="4819986" cy="300780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" sz="1800" dirty="0">
                <a:latin typeface="American Typewriter" charset="0"/>
                <a:ea typeface="American Typewriter" charset="0"/>
                <a:cs typeface="American Typewriter" charset="0"/>
                <a:sym typeface="Didact Gothic"/>
              </a:rPr>
              <a:t>What?</a:t>
            </a:r>
            <a:endParaRPr sz="1800" dirty="0">
              <a:latin typeface="American Typewriter" charset="0"/>
              <a:ea typeface="American Typewriter" charset="0"/>
              <a:cs typeface="American Typewriter" charset="0"/>
              <a:sym typeface="Didact Gothic"/>
            </a:endParaRPr>
          </a:p>
          <a:p>
            <a:pPr marL="428625" indent="-342900">
              <a:lnSpc>
                <a:spcPct val="115000"/>
              </a:lnSpc>
              <a:buClr>
                <a:schemeClr val="bg2"/>
              </a:buClr>
              <a:buSzPct val="140000"/>
              <a:buFont typeface="Arial" charset="0"/>
              <a:buChar char="•"/>
            </a:pPr>
            <a:r>
              <a:rPr lang="en" sz="1800" dirty="0">
                <a:latin typeface="American Typewriter" charset="0"/>
                <a:ea typeface="American Typewriter" charset="0"/>
                <a:cs typeface="American Typewriter" charset="0"/>
                <a:sym typeface="Didact Gothic"/>
              </a:rPr>
              <a:t>OPACs   </a:t>
            </a:r>
            <a:endParaRPr sz="1800" dirty="0">
              <a:latin typeface="American Typewriter" charset="0"/>
              <a:ea typeface="American Typewriter" charset="0"/>
              <a:cs typeface="American Typewriter" charset="0"/>
              <a:sym typeface="Didact Gothic"/>
            </a:endParaRPr>
          </a:p>
          <a:p>
            <a:pPr marL="428625" indent="-342900">
              <a:lnSpc>
                <a:spcPct val="115000"/>
              </a:lnSpc>
              <a:spcBef>
                <a:spcPts val="0"/>
              </a:spcBef>
              <a:buClr>
                <a:schemeClr val="bg2"/>
              </a:buClr>
              <a:buSzPct val="140000"/>
              <a:buFont typeface="Arial" charset="0"/>
              <a:buChar char="•"/>
            </a:pPr>
            <a:r>
              <a:rPr lang="en" sz="1800" dirty="0">
                <a:latin typeface="American Typewriter" charset="0"/>
                <a:ea typeface="American Typewriter" charset="0"/>
                <a:cs typeface="American Typewriter" charset="0"/>
                <a:sym typeface="Didact Gothic"/>
              </a:rPr>
              <a:t>Databases</a:t>
            </a:r>
            <a:endParaRPr sz="1800" dirty="0">
              <a:latin typeface="American Typewriter" charset="0"/>
              <a:ea typeface="American Typewriter" charset="0"/>
              <a:cs typeface="American Typewriter" charset="0"/>
              <a:sym typeface="Didact Gothic"/>
            </a:endParaRPr>
          </a:p>
          <a:p>
            <a:pPr marL="428625" indent="-342900">
              <a:lnSpc>
                <a:spcPct val="115000"/>
              </a:lnSpc>
              <a:spcBef>
                <a:spcPts val="0"/>
              </a:spcBef>
              <a:buClr>
                <a:schemeClr val="bg2"/>
              </a:buClr>
              <a:buSzPct val="140000"/>
              <a:buFont typeface="Arial" charset="0"/>
              <a:buChar char="•"/>
            </a:pPr>
            <a:r>
              <a:rPr lang="en" sz="1800" dirty="0">
                <a:latin typeface="American Typewriter" charset="0"/>
                <a:ea typeface="American Typewriter" charset="0"/>
                <a:cs typeface="American Typewriter" charset="0"/>
                <a:sym typeface="Didact Gothic"/>
              </a:rPr>
              <a:t>Discovery </a:t>
            </a:r>
            <a:r>
              <a:rPr lang="en" sz="1800" dirty="0" smtClean="0">
                <a:latin typeface="American Typewriter" charset="0"/>
                <a:ea typeface="American Typewriter" charset="0"/>
                <a:cs typeface="American Typewriter" charset="0"/>
                <a:sym typeface="Didact Gothic"/>
              </a:rPr>
              <a:t>systems</a:t>
            </a:r>
            <a:endParaRPr lang="en-US" sz="1800" dirty="0" smtClean="0">
              <a:latin typeface="American Typewriter" charset="0"/>
              <a:ea typeface="American Typewriter" charset="0"/>
              <a:cs typeface="American Typewriter" charset="0"/>
              <a:sym typeface="Didact Gothic"/>
            </a:endParaRPr>
          </a:p>
          <a:p>
            <a:pPr marL="428625" indent="-342900">
              <a:lnSpc>
                <a:spcPct val="115000"/>
              </a:lnSpc>
              <a:spcBef>
                <a:spcPts val="0"/>
              </a:spcBef>
              <a:buClr>
                <a:schemeClr val="bg2"/>
              </a:buClr>
              <a:buSzPct val="140000"/>
              <a:buFont typeface="Arial" charset="0"/>
              <a:buChar char="•"/>
            </a:pPr>
            <a:endParaRPr sz="1200" dirty="0" smtClean="0"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" sz="1800" dirty="0" smtClean="0">
                <a:latin typeface="American Typewriter" charset="0"/>
                <a:ea typeface="American Typewriter" charset="0"/>
                <a:cs typeface="American Typewriter" charset="0"/>
                <a:sym typeface="Didact Gothic"/>
              </a:rPr>
              <a:t>How</a:t>
            </a:r>
            <a:r>
              <a:rPr lang="en" sz="1800" dirty="0">
                <a:latin typeface="American Typewriter" charset="0"/>
                <a:ea typeface="American Typewriter" charset="0"/>
                <a:cs typeface="American Typewriter" charset="0"/>
                <a:sym typeface="Didact Gothic"/>
              </a:rPr>
              <a:t>?</a:t>
            </a:r>
            <a:endParaRPr sz="1800" dirty="0">
              <a:latin typeface="American Typewriter" charset="0"/>
              <a:ea typeface="American Typewriter" charset="0"/>
              <a:cs typeface="American Typewriter" charset="0"/>
              <a:sym typeface="Didact Gothic"/>
            </a:endParaRPr>
          </a:p>
          <a:p>
            <a:pPr marL="428625" indent="-342900">
              <a:lnSpc>
                <a:spcPct val="115000"/>
              </a:lnSpc>
              <a:buClr>
                <a:schemeClr val="bg2"/>
              </a:buClr>
              <a:buSzPct val="140000"/>
              <a:buFont typeface="Arial" charset="0"/>
              <a:buChar char="•"/>
            </a:pPr>
            <a:r>
              <a:rPr lang="en" sz="1800" dirty="0">
                <a:latin typeface="American Typewriter" charset="0"/>
                <a:ea typeface="American Typewriter" charset="0"/>
                <a:cs typeface="American Typewriter" charset="0"/>
                <a:sym typeface="Didact Gothic"/>
              </a:rPr>
              <a:t>Measuring against a list of features</a:t>
            </a:r>
            <a:endParaRPr sz="1800" dirty="0">
              <a:latin typeface="American Typewriter" charset="0"/>
              <a:ea typeface="American Typewriter" charset="0"/>
              <a:cs typeface="American Typewriter" charset="0"/>
              <a:sym typeface="Didact Gothic"/>
            </a:endParaRPr>
          </a:p>
          <a:p>
            <a:pPr marL="428625" indent="-342900">
              <a:lnSpc>
                <a:spcPct val="115000"/>
              </a:lnSpc>
              <a:spcBef>
                <a:spcPts val="0"/>
              </a:spcBef>
              <a:buClr>
                <a:schemeClr val="bg2"/>
              </a:buClr>
              <a:buSzPct val="140000"/>
              <a:buFont typeface="Arial" charset="0"/>
              <a:buChar char="•"/>
            </a:pPr>
            <a:r>
              <a:rPr lang="en" sz="1800" dirty="0">
                <a:latin typeface="American Typewriter" charset="0"/>
                <a:ea typeface="American Typewriter" charset="0"/>
                <a:cs typeface="American Typewriter" charset="0"/>
                <a:sym typeface="Didact Gothic"/>
              </a:rPr>
              <a:t>Usability testing </a:t>
            </a:r>
            <a:endParaRPr sz="1800" dirty="0">
              <a:latin typeface="American Typewriter" charset="0"/>
              <a:ea typeface="American Typewriter" charset="0"/>
              <a:cs typeface="American Typewriter" charset="0"/>
              <a:sym typeface="Didact Gothic"/>
            </a:endParaRPr>
          </a:p>
          <a:p>
            <a:pPr marL="428625" indent="-342900">
              <a:lnSpc>
                <a:spcPct val="115000"/>
              </a:lnSpc>
              <a:spcBef>
                <a:spcPts val="0"/>
              </a:spcBef>
              <a:buClr>
                <a:schemeClr val="bg2"/>
              </a:buClr>
              <a:buSzPct val="140000"/>
              <a:buFont typeface="Arial" charset="0"/>
              <a:buChar char="•"/>
            </a:pPr>
            <a:r>
              <a:rPr lang="en" sz="1800" dirty="0">
                <a:latin typeface="American Typewriter" charset="0"/>
                <a:ea typeface="American Typewriter" charset="0"/>
                <a:cs typeface="American Typewriter" charset="0"/>
                <a:sym typeface="Didact Gothic"/>
              </a:rPr>
              <a:t>Evaluation by subject librarians</a:t>
            </a:r>
            <a:endParaRPr sz="1800" dirty="0">
              <a:latin typeface="American Typewriter" charset="0"/>
              <a:ea typeface="American Typewriter" charset="0"/>
              <a:cs typeface="American Typewriter" charset="0"/>
              <a:sym typeface="Didact Gothic"/>
            </a:endParaRPr>
          </a:p>
          <a:p>
            <a:pPr indent="0">
              <a:lnSpc>
                <a:spcPct val="115000"/>
              </a:lnSpc>
              <a:buNone/>
            </a:pPr>
            <a:endParaRPr sz="2000" dirty="0">
              <a:latin typeface="American Typewriter" charset="0"/>
              <a:ea typeface="American Typewriter" charset="0"/>
              <a:cs typeface="American Typewriter" charset="0"/>
              <a:sym typeface="Didact Gothic"/>
            </a:endParaRPr>
          </a:p>
        </p:txBody>
      </p:sp>
      <p:sp>
        <p:nvSpPr>
          <p:cNvPr id="164" name="Google Shape;164;p38"/>
          <p:cNvSpPr txBox="1">
            <a:spLocks noGrp="1"/>
          </p:cNvSpPr>
          <p:nvPr>
            <p:ph type="title"/>
          </p:nvPr>
        </p:nvSpPr>
        <p:spPr>
          <a:xfrm>
            <a:off x="1913963" y="529962"/>
            <a:ext cx="5316075" cy="682875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en" sz="2800" dirty="0">
                <a:latin typeface="HanziPen TC" charset="-120"/>
                <a:ea typeface="HanziPen TC" charset="-120"/>
                <a:cs typeface="HanziPen TC" charset="-120"/>
              </a:rPr>
              <a:t>Comparative Studies in Libraries</a:t>
            </a:r>
            <a:endParaRPr sz="2800" dirty="0">
              <a:latin typeface="HanziPen TC" charset="-120"/>
              <a:ea typeface="HanziPen TC" charset="-120"/>
              <a:cs typeface="HanziPen TC" charset="-120"/>
            </a:endParaRPr>
          </a:p>
        </p:txBody>
      </p:sp>
      <p:sp>
        <p:nvSpPr>
          <p:cNvPr id="165" name="Google Shape;165;p38"/>
          <p:cNvSpPr/>
          <p:nvPr/>
        </p:nvSpPr>
        <p:spPr>
          <a:xfrm>
            <a:off x="5925579" y="2849217"/>
            <a:ext cx="559075" cy="507312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66" name="Google Shape;166;p38"/>
          <p:cNvSpPr/>
          <p:nvPr/>
        </p:nvSpPr>
        <p:spPr>
          <a:xfrm>
            <a:off x="7043988" y="2901489"/>
            <a:ext cx="630835" cy="402773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pic>
        <p:nvPicPr>
          <p:cNvPr id="167" name="Google Shape;16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5579" y="1818775"/>
            <a:ext cx="542420" cy="778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8195" y="1840745"/>
            <a:ext cx="542420" cy="756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" name="Google Shape;169;p38"/>
          <p:cNvCxnSpPr/>
          <p:nvPr/>
        </p:nvCxnSpPr>
        <p:spPr>
          <a:xfrm>
            <a:off x="6806267" y="1820761"/>
            <a:ext cx="0" cy="171225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9"/>
          <p:cNvSpPr txBox="1">
            <a:spLocks noGrp="1"/>
          </p:cNvSpPr>
          <p:nvPr>
            <p:ph type="body" idx="1"/>
          </p:nvPr>
        </p:nvSpPr>
        <p:spPr>
          <a:xfrm>
            <a:off x="1257914" y="2158781"/>
            <a:ext cx="6835797" cy="868198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>
              <a:buNone/>
            </a:pPr>
            <a:r>
              <a:rPr lang="en" sz="2800" b="1" dirty="0">
                <a:latin typeface="HanziPen TC" charset="-120"/>
                <a:ea typeface="HanziPen TC" charset="-120"/>
                <a:cs typeface="HanziPen TC" charset="-120"/>
              </a:rPr>
              <a:t>For products to be successful in the 1990s, they will need to meet consumer needs simultaneously from three perspectives: </a:t>
            </a:r>
            <a:r>
              <a:rPr lang="en" sz="2800" b="1" dirty="0">
                <a:solidFill>
                  <a:srgbClr val="EA3A68"/>
                </a:solidFill>
                <a:latin typeface="HanziPen TC" charset="-120"/>
                <a:ea typeface="HanziPen TC" charset="-120"/>
                <a:cs typeface="HanziPen TC" charset="-120"/>
              </a:rPr>
              <a:t>usefulness</a:t>
            </a:r>
            <a:r>
              <a:rPr lang="en" sz="2800" b="1" dirty="0">
                <a:latin typeface="HanziPen TC" charset="-120"/>
                <a:ea typeface="HanziPen TC" charset="-120"/>
                <a:cs typeface="HanziPen TC" charset="-120"/>
              </a:rPr>
              <a:t>, </a:t>
            </a:r>
            <a:r>
              <a:rPr lang="en" sz="2800" b="1" dirty="0">
                <a:solidFill>
                  <a:srgbClr val="EA3A68"/>
                </a:solidFill>
                <a:latin typeface="HanziPen TC" charset="-120"/>
                <a:ea typeface="HanziPen TC" charset="-120"/>
                <a:cs typeface="HanziPen TC" charset="-120"/>
              </a:rPr>
              <a:t>usability</a:t>
            </a:r>
            <a:r>
              <a:rPr lang="en" sz="2800" b="1" dirty="0">
                <a:latin typeface="HanziPen TC" charset="-120"/>
                <a:ea typeface="HanziPen TC" charset="-120"/>
                <a:cs typeface="HanziPen TC" charset="-120"/>
              </a:rPr>
              <a:t>, and </a:t>
            </a:r>
            <a:r>
              <a:rPr lang="en" sz="2800" b="1" dirty="0">
                <a:solidFill>
                  <a:srgbClr val="EA3A68"/>
                </a:solidFill>
                <a:latin typeface="HanziPen TC" charset="-120"/>
                <a:ea typeface="HanziPen TC" charset="-120"/>
                <a:cs typeface="HanziPen TC" charset="-120"/>
              </a:rPr>
              <a:t>desirability</a:t>
            </a:r>
            <a:r>
              <a:rPr lang="en" sz="2800" b="1" dirty="0" smtClean="0">
                <a:latin typeface="HanziPen TC" charset="-120"/>
                <a:ea typeface="HanziPen TC" charset="-120"/>
                <a:cs typeface="HanziPen TC" charset="-120"/>
              </a:rPr>
              <a:t>.</a:t>
            </a:r>
            <a:endParaRPr sz="2800" b="1" dirty="0">
              <a:latin typeface="HanziPen TC" charset="-120"/>
              <a:ea typeface="HanziPen TC" charset="-120"/>
              <a:cs typeface="HanziPen TC" charset="-120"/>
            </a:endParaRPr>
          </a:p>
        </p:txBody>
      </p:sp>
      <p:cxnSp>
        <p:nvCxnSpPr>
          <p:cNvPr id="175" name="Google Shape;175;p39"/>
          <p:cNvCxnSpPr/>
          <p:nvPr/>
        </p:nvCxnSpPr>
        <p:spPr>
          <a:xfrm flipV="1">
            <a:off x="7633883" y="1828800"/>
            <a:ext cx="501340" cy="494006"/>
          </a:xfrm>
          <a:prstGeom prst="straightConnector1">
            <a:avLst/>
          </a:prstGeom>
          <a:noFill/>
          <a:ln w="28575" cap="flat" cmpd="sng">
            <a:solidFill>
              <a:srgbClr val="EA3A68"/>
            </a:solidFill>
            <a:prstDash val="dash"/>
            <a:round/>
            <a:headEnd type="stealth" w="med" len="med"/>
            <a:tailEnd type="none" w="med" len="med"/>
          </a:ln>
        </p:spPr>
      </p:cxnSp>
      <p:sp>
        <p:nvSpPr>
          <p:cNvPr id="2" name="Rectangle 1"/>
          <p:cNvSpPr/>
          <p:nvPr/>
        </p:nvSpPr>
        <p:spPr>
          <a:xfrm>
            <a:off x="1216404" y="4681835"/>
            <a:ext cx="69188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1200" dirty="0">
                <a:solidFill>
                  <a:schemeClr val="bg2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  <a:sym typeface="Didact Gothic"/>
              </a:rPr>
              <a:t>Sanders, E. B. N. (1992). Converging perspectives: product development research for the 1990s. </a:t>
            </a:r>
            <a:r>
              <a:rPr lang="en" sz="1200" i="1" dirty="0">
                <a:solidFill>
                  <a:schemeClr val="bg2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  <a:sym typeface="Didact Gothic"/>
              </a:rPr>
              <a:t>Design management journal</a:t>
            </a:r>
            <a:r>
              <a:rPr lang="en" sz="1200" dirty="0">
                <a:solidFill>
                  <a:schemeClr val="bg2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  <a:sym typeface="Didact Gothic"/>
              </a:rPr>
              <a:t>, 3(4), 49-54.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1"/>
          <p:cNvSpPr txBox="1">
            <a:spLocks noGrp="1"/>
          </p:cNvSpPr>
          <p:nvPr>
            <p:ph type="body" idx="1"/>
          </p:nvPr>
        </p:nvSpPr>
        <p:spPr>
          <a:xfrm>
            <a:off x="1040235" y="1200206"/>
            <a:ext cx="5575979" cy="3301032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" sz="1800" dirty="0">
                <a:latin typeface="American Typewriter" charset="0"/>
                <a:ea typeface="American Typewriter" charset="0"/>
                <a:cs typeface="American Typewriter" charset="0"/>
                <a:sym typeface="Didact Gothic"/>
              </a:rPr>
              <a:t>What?</a:t>
            </a:r>
            <a:endParaRPr sz="1800" dirty="0">
              <a:latin typeface="American Typewriter" charset="0"/>
              <a:ea typeface="American Typewriter" charset="0"/>
              <a:cs typeface="American Typewriter" charset="0"/>
              <a:sym typeface="Didact Gothic"/>
            </a:endParaRPr>
          </a:p>
          <a:p>
            <a:pPr marL="371475">
              <a:lnSpc>
                <a:spcPct val="115000"/>
              </a:lnSpc>
              <a:buClr>
                <a:schemeClr val="bg2"/>
              </a:buClr>
              <a:buSzPct val="140000"/>
              <a:buFont typeface="Arial" charset="0"/>
              <a:buChar char="•"/>
            </a:pPr>
            <a:r>
              <a:rPr lang="en" sz="1800" dirty="0">
                <a:latin typeface="American Typewriter" charset="0"/>
                <a:ea typeface="American Typewriter" charset="0"/>
                <a:cs typeface="American Typewriter" charset="0"/>
                <a:sym typeface="Didact Gothic"/>
              </a:rPr>
              <a:t>One specific product/service from three peer institutions</a:t>
            </a:r>
            <a:endParaRPr sz="1800" dirty="0">
              <a:latin typeface="American Typewriter" charset="0"/>
              <a:ea typeface="American Typewriter" charset="0"/>
              <a:cs typeface="American Typewriter" charset="0"/>
              <a:sym typeface="Didact Gothic"/>
            </a:endParaRPr>
          </a:p>
          <a:p>
            <a:pPr marL="371475">
              <a:lnSpc>
                <a:spcPct val="115000"/>
              </a:lnSpc>
              <a:spcBef>
                <a:spcPts val="0"/>
              </a:spcBef>
              <a:buClr>
                <a:schemeClr val="bg2"/>
              </a:buClr>
              <a:buSzPct val="140000"/>
              <a:buFont typeface="Arial" charset="0"/>
              <a:buChar char="•"/>
            </a:pPr>
            <a:r>
              <a:rPr lang="en" sz="1800" dirty="0">
                <a:latin typeface="American Typewriter" charset="0"/>
                <a:ea typeface="American Typewriter" charset="0"/>
                <a:cs typeface="American Typewriter" charset="0"/>
                <a:sym typeface="Didact Gothic"/>
              </a:rPr>
              <a:t>Same yet </a:t>
            </a:r>
            <a:r>
              <a:rPr lang="en" sz="1800" dirty="0" smtClean="0">
                <a:latin typeface="American Typewriter" charset="0"/>
                <a:ea typeface="American Typewriter" charset="0"/>
                <a:cs typeface="American Typewriter" charset="0"/>
                <a:sym typeface="Didact Gothic"/>
              </a:rPr>
              <a:t>different</a:t>
            </a:r>
            <a:r>
              <a:rPr lang="en" sz="1800" dirty="0" smtClean="0">
                <a:solidFill>
                  <a:srgbClr val="EA3A68"/>
                </a:solidFill>
                <a:latin typeface="HanziPen TC" charset="-120"/>
                <a:ea typeface="HanziPen TC" charset="-120"/>
                <a:cs typeface="HanziPen TC" charset="-120"/>
                <a:sym typeface="Shadows Into Light"/>
              </a:rPr>
              <a:t>!!</a:t>
            </a:r>
            <a:r>
              <a:rPr lang="en" sz="1800" dirty="0">
                <a:latin typeface="HanziPen TC" charset="-120"/>
                <a:ea typeface="HanziPen TC" charset="-120"/>
                <a:cs typeface="HanziPen TC" charset="-120"/>
                <a:sym typeface="Didact Gothic"/>
              </a:rPr>
              <a:t>	</a:t>
            </a:r>
            <a:endParaRPr sz="1800" dirty="0">
              <a:latin typeface="HanziPen TC" charset="-120"/>
              <a:ea typeface="HanziPen TC" charset="-120"/>
              <a:cs typeface="HanziPen TC" charset="-120"/>
              <a:sym typeface="Didact Gothic"/>
            </a:endParaRPr>
          </a:p>
          <a:p>
            <a:pPr marL="0" indent="0">
              <a:lnSpc>
                <a:spcPct val="115000"/>
              </a:lnSpc>
              <a:buNone/>
            </a:pPr>
            <a:endParaRPr lang="en-US" sz="1200" dirty="0" smtClean="0">
              <a:latin typeface="American Typewriter" charset="0"/>
              <a:ea typeface="American Typewriter" charset="0"/>
              <a:cs typeface="American Typewriter" charset="0"/>
              <a:sym typeface="Didact Gothic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" sz="1800" dirty="0" smtClean="0">
                <a:latin typeface="American Typewriter" charset="0"/>
                <a:ea typeface="American Typewriter" charset="0"/>
                <a:cs typeface="American Typewriter" charset="0"/>
                <a:sym typeface="Didact Gothic"/>
              </a:rPr>
              <a:t>How</a:t>
            </a:r>
            <a:r>
              <a:rPr lang="en" sz="1800" dirty="0">
                <a:latin typeface="American Typewriter" charset="0"/>
                <a:ea typeface="American Typewriter" charset="0"/>
                <a:cs typeface="American Typewriter" charset="0"/>
                <a:sym typeface="Didact Gothic"/>
              </a:rPr>
              <a:t>? </a:t>
            </a:r>
            <a:endParaRPr sz="1800" dirty="0">
              <a:latin typeface="American Typewriter" charset="0"/>
              <a:ea typeface="American Typewriter" charset="0"/>
              <a:cs typeface="American Typewriter" charset="0"/>
              <a:sym typeface="Didact Gothic"/>
            </a:endParaRPr>
          </a:p>
          <a:p>
            <a:pPr marL="371475">
              <a:lnSpc>
                <a:spcPct val="115000"/>
              </a:lnSpc>
              <a:buClr>
                <a:schemeClr val="bg2"/>
              </a:buClr>
              <a:buSzPct val="140000"/>
              <a:buFont typeface="Arial" charset="0"/>
              <a:buChar char="•"/>
            </a:pPr>
            <a:r>
              <a:rPr lang="en" sz="1800" dirty="0">
                <a:latin typeface="American Typewriter" charset="0"/>
                <a:ea typeface="American Typewriter" charset="0"/>
                <a:cs typeface="American Typewriter" charset="0"/>
                <a:sym typeface="Didact Gothic"/>
              </a:rPr>
              <a:t>User performs same </a:t>
            </a:r>
            <a:r>
              <a:rPr lang="en" sz="1800" dirty="0" smtClean="0">
                <a:latin typeface="American Typewriter" charset="0"/>
                <a:ea typeface="American Typewriter" charset="0"/>
                <a:cs typeface="American Typewriter" charset="0"/>
                <a:sym typeface="Didact Gothic"/>
              </a:rPr>
              <a:t>task </a:t>
            </a:r>
            <a:r>
              <a:rPr lang="en" sz="1800" dirty="0">
                <a:latin typeface="American Typewriter" charset="0"/>
                <a:ea typeface="American Typewriter" charset="0"/>
                <a:cs typeface="American Typewriter" charset="0"/>
                <a:sym typeface="Didact Gothic"/>
              </a:rPr>
              <a:t>on each test product </a:t>
            </a:r>
            <a:endParaRPr sz="1800" dirty="0">
              <a:latin typeface="American Typewriter" charset="0"/>
              <a:ea typeface="American Typewriter" charset="0"/>
              <a:cs typeface="American Typewriter" charset="0"/>
              <a:sym typeface="Didact Gothic"/>
            </a:endParaRPr>
          </a:p>
          <a:p>
            <a:pPr marL="371475">
              <a:lnSpc>
                <a:spcPct val="115000"/>
              </a:lnSpc>
              <a:spcBef>
                <a:spcPts val="0"/>
              </a:spcBef>
              <a:buClr>
                <a:schemeClr val="bg2"/>
              </a:buClr>
              <a:buSzPct val="140000"/>
              <a:buFont typeface="Arial" charset="0"/>
              <a:buChar char="•"/>
            </a:pPr>
            <a:r>
              <a:rPr lang="en" sz="1800" dirty="0">
                <a:latin typeface="American Typewriter" charset="0"/>
                <a:ea typeface="American Typewriter" charset="0"/>
                <a:cs typeface="American Typewriter" charset="0"/>
                <a:sym typeface="Didact Gothic"/>
              </a:rPr>
              <a:t>User shares their thoughts on why they like or don’t like each product</a:t>
            </a:r>
            <a:endParaRPr sz="1800" dirty="0">
              <a:latin typeface="American Typewriter" charset="0"/>
              <a:ea typeface="American Typewriter" charset="0"/>
              <a:cs typeface="American Typewriter" charset="0"/>
              <a:sym typeface="Didact Gothic"/>
            </a:endParaRPr>
          </a:p>
          <a:p>
            <a:pPr indent="0">
              <a:lnSpc>
                <a:spcPct val="115000"/>
              </a:lnSpc>
              <a:buNone/>
            </a:pPr>
            <a:endParaRPr sz="1800" dirty="0">
              <a:latin typeface="American Typewriter" charset="0"/>
              <a:ea typeface="American Typewriter" charset="0"/>
              <a:cs typeface="American Typewriter" charset="0"/>
              <a:sym typeface="Didact Gothic"/>
            </a:endParaRPr>
          </a:p>
        </p:txBody>
      </p:sp>
      <p:sp>
        <p:nvSpPr>
          <p:cNvPr id="191" name="Google Shape;191;p41"/>
          <p:cNvSpPr txBox="1">
            <a:spLocks noGrp="1"/>
          </p:cNvSpPr>
          <p:nvPr>
            <p:ph type="title"/>
          </p:nvPr>
        </p:nvSpPr>
        <p:spPr>
          <a:xfrm>
            <a:off x="1913963" y="517331"/>
            <a:ext cx="5316075" cy="682875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en" sz="2800" dirty="0">
                <a:latin typeface="HanziPen TC" charset="-120"/>
                <a:ea typeface="HanziPen TC" charset="-120"/>
                <a:cs typeface="HanziPen TC" charset="-120"/>
              </a:rPr>
              <a:t>My Comparative Analysis</a:t>
            </a:r>
            <a:endParaRPr sz="2800" dirty="0">
              <a:latin typeface="HanziPen TC" charset="-120"/>
              <a:ea typeface="HanziPen TC" charset="-120"/>
              <a:cs typeface="HanziPen TC" charset="-120"/>
            </a:endParaRPr>
          </a:p>
        </p:txBody>
      </p:sp>
      <p:sp>
        <p:nvSpPr>
          <p:cNvPr id="192" name="Google Shape;192;p41"/>
          <p:cNvSpPr/>
          <p:nvPr/>
        </p:nvSpPr>
        <p:spPr>
          <a:xfrm>
            <a:off x="6587836" y="2792810"/>
            <a:ext cx="559075" cy="507312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93" name="Google Shape;193;p41"/>
          <p:cNvSpPr/>
          <p:nvPr/>
        </p:nvSpPr>
        <p:spPr>
          <a:xfrm>
            <a:off x="7385535" y="2845080"/>
            <a:ext cx="630835" cy="402773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pic>
        <p:nvPicPr>
          <p:cNvPr id="194" name="Google Shape;19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2596" y="1805093"/>
            <a:ext cx="572910" cy="799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2"/>
          <p:cNvSpPr txBox="1">
            <a:spLocks noGrp="1"/>
          </p:cNvSpPr>
          <p:nvPr>
            <p:ph type="title"/>
          </p:nvPr>
        </p:nvSpPr>
        <p:spPr>
          <a:xfrm>
            <a:off x="1913963" y="517331"/>
            <a:ext cx="5316075" cy="682875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en" sz="2800" dirty="0">
                <a:latin typeface="HanziPen TC" charset="-120"/>
                <a:ea typeface="HanziPen TC" charset="-120"/>
                <a:cs typeface="HanziPen TC" charset="-120"/>
              </a:rPr>
              <a:t>Beyond Usability</a:t>
            </a:r>
            <a:endParaRPr sz="2800" dirty="0">
              <a:latin typeface="HanziPen TC" charset="-120"/>
              <a:ea typeface="HanziPen TC" charset="-120"/>
              <a:cs typeface="HanziPen TC" charset="-120"/>
            </a:endParaRPr>
          </a:p>
        </p:txBody>
      </p:sp>
      <p:sp>
        <p:nvSpPr>
          <p:cNvPr id="200" name="Google Shape;200;p42"/>
          <p:cNvSpPr/>
          <p:nvPr/>
        </p:nvSpPr>
        <p:spPr>
          <a:xfrm>
            <a:off x="1653904" y="1765611"/>
            <a:ext cx="1702818" cy="1675385"/>
          </a:xfrm>
          <a:prstGeom prst="rect">
            <a:avLst/>
          </a:prstGeom>
          <a:solidFill>
            <a:srgbClr val="AACF20"/>
          </a:solidFill>
          <a:ln>
            <a:noFill/>
          </a:ln>
          <a:effectLst>
            <a:outerShdw blurRad="142875" dist="66675" dir="36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sz="2400" dirty="0">
                <a:solidFill>
                  <a:schemeClr val="lt1"/>
                </a:solidFill>
                <a:latin typeface="HanziPen TC" charset="-120"/>
                <a:ea typeface="HanziPen TC" charset="-120"/>
                <a:cs typeface="HanziPen TC" charset="-120"/>
                <a:sym typeface="Shadows Into Light"/>
              </a:rPr>
              <a:t>Show the possibilities</a:t>
            </a:r>
            <a:endParaRPr sz="2400" dirty="0">
              <a:solidFill>
                <a:schemeClr val="lt1"/>
              </a:solidFill>
              <a:latin typeface="HanziPen TC" charset="-120"/>
              <a:ea typeface="HanziPen TC" charset="-120"/>
              <a:cs typeface="HanziPen TC" charset="-120"/>
              <a:sym typeface="Shadows Into Light"/>
            </a:endParaRPr>
          </a:p>
        </p:txBody>
      </p:sp>
      <p:sp>
        <p:nvSpPr>
          <p:cNvPr id="201" name="Google Shape;201;p42"/>
          <p:cNvSpPr/>
          <p:nvPr/>
        </p:nvSpPr>
        <p:spPr>
          <a:xfrm>
            <a:off x="3748530" y="1765611"/>
            <a:ext cx="1702818" cy="1675385"/>
          </a:xfrm>
          <a:prstGeom prst="rect">
            <a:avLst/>
          </a:prstGeom>
          <a:solidFill>
            <a:srgbClr val="01ABCF"/>
          </a:solidFill>
          <a:ln>
            <a:noFill/>
          </a:ln>
          <a:effectLst>
            <a:outerShdw blurRad="142875" dist="66675" dir="36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sz="2400" dirty="0">
                <a:solidFill>
                  <a:schemeClr val="lt1"/>
                </a:solidFill>
                <a:latin typeface="HanziPen TC" charset="-120"/>
                <a:ea typeface="HanziPen TC" charset="-120"/>
                <a:cs typeface="HanziPen TC" charset="-120"/>
                <a:sym typeface="Shadows Into Light"/>
              </a:rPr>
              <a:t>Learn the positives</a:t>
            </a:r>
            <a:endParaRPr sz="2400" dirty="0">
              <a:latin typeface="HanziPen TC" charset="-120"/>
              <a:ea typeface="HanziPen TC" charset="-120"/>
              <a:cs typeface="HanziPen TC" charset="-120"/>
            </a:endParaRPr>
          </a:p>
        </p:txBody>
      </p:sp>
      <p:sp>
        <p:nvSpPr>
          <p:cNvPr id="202" name="Google Shape;202;p42"/>
          <p:cNvSpPr/>
          <p:nvPr/>
        </p:nvSpPr>
        <p:spPr>
          <a:xfrm>
            <a:off x="5843157" y="1765612"/>
            <a:ext cx="1702818" cy="1675385"/>
          </a:xfrm>
          <a:prstGeom prst="rect">
            <a:avLst/>
          </a:prstGeom>
          <a:solidFill>
            <a:srgbClr val="F9AC08"/>
          </a:solidFill>
          <a:ln>
            <a:noFill/>
          </a:ln>
          <a:effectLst>
            <a:outerShdw blurRad="142875" dist="66675" dir="36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lt1"/>
                </a:solidFill>
                <a:latin typeface="HanziPen TC" charset="-120"/>
                <a:ea typeface="HanziPen TC" charset="-120"/>
                <a:cs typeface="HanziPen TC" charset="-120"/>
                <a:sym typeface="Shadows Into Light"/>
              </a:rPr>
              <a:t>Take in individual </a:t>
            </a:r>
            <a:endParaRPr sz="2400" dirty="0">
              <a:solidFill>
                <a:schemeClr val="lt1"/>
              </a:solidFill>
              <a:latin typeface="HanziPen TC" charset="-120"/>
              <a:ea typeface="HanziPen TC" charset="-120"/>
              <a:cs typeface="HanziPen TC" charset="-120"/>
              <a:sym typeface="Shadows Into Light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en" sz="2400" dirty="0">
                <a:solidFill>
                  <a:schemeClr val="lt1"/>
                </a:solidFill>
                <a:latin typeface="HanziPen TC" charset="-120"/>
                <a:ea typeface="HanziPen TC" charset="-120"/>
                <a:cs typeface="HanziPen TC" charset="-120"/>
                <a:sym typeface="Shadows Into Light"/>
              </a:rPr>
              <a:t>context</a:t>
            </a:r>
            <a:endParaRPr sz="2400" dirty="0">
              <a:latin typeface="HanziPen TC" charset="-120"/>
              <a:ea typeface="HanziPen TC" charset="-120"/>
              <a:cs typeface="HanziPen TC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3"/>
          <p:cNvSpPr txBox="1">
            <a:spLocks noGrp="1"/>
          </p:cNvSpPr>
          <p:nvPr>
            <p:ph type="body" idx="1"/>
          </p:nvPr>
        </p:nvSpPr>
        <p:spPr>
          <a:xfrm>
            <a:off x="1425431" y="2147614"/>
            <a:ext cx="3186362" cy="20783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indent="-285750">
              <a:lnSpc>
                <a:spcPct val="115000"/>
              </a:lnSpc>
              <a:buClr>
                <a:schemeClr val="bg2"/>
              </a:buClr>
              <a:buSzPct val="140000"/>
              <a:buFont typeface="Arial" charset="0"/>
              <a:buChar char="•"/>
            </a:pPr>
            <a:r>
              <a:rPr lang="en" sz="1800" dirty="0" smtClean="0">
                <a:latin typeface="American Typewriter" charset="0"/>
                <a:ea typeface="American Typewriter" charset="0"/>
                <a:cs typeface="American Typewriter" charset="0"/>
                <a:sym typeface="Didact Gothic"/>
              </a:rPr>
              <a:t>Summon</a:t>
            </a:r>
            <a:endParaRPr sz="1800" dirty="0" smtClean="0">
              <a:latin typeface="American Typewriter" charset="0"/>
              <a:ea typeface="American Typewriter" charset="0"/>
              <a:cs typeface="American Typewriter" charset="0"/>
              <a:sym typeface="Didact Gothic"/>
            </a:endParaRPr>
          </a:p>
          <a:p>
            <a:pPr indent="-285750">
              <a:lnSpc>
                <a:spcPct val="115000"/>
              </a:lnSpc>
              <a:spcBef>
                <a:spcPts val="0"/>
              </a:spcBef>
              <a:buClr>
                <a:schemeClr val="bg2"/>
              </a:buClr>
              <a:buSzPct val="140000"/>
              <a:buFont typeface="Arial" charset="0"/>
              <a:buChar char="•"/>
            </a:pPr>
            <a:r>
              <a:rPr lang="en" sz="1800" dirty="0" smtClean="0">
                <a:latin typeface="American Typewriter" charset="0"/>
                <a:ea typeface="American Typewriter" charset="0"/>
                <a:cs typeface="American Typewriter" charset="0"/>
                <a:sym typeface="Didact Gothic"/>
              </a:rPr>
              <a:t>Primo </a:t>
            </a:r>
            <a:endParaRPr sz="1800" dirty="0" smtClean="0">
              <a:latin typeface="American Typewriter" charset="0"/>
              <a:ea typeface="American Typewriter" charset="0"/>
              <a:cs typeface="American Typewriter" charset="0"/>
              <a:sym typeface="Didact Gothic"/>
            </a:endParaRPr>
          </a:p>
          <a:p>
            <a:pPr indent="-285750">
              <a:lnSpc>
                <a:spcPct val="115000"/>
              </a:lnSpc>
              <a:spcBef>
                <a:spcPts val="0"/>
              </a:spcBef>
              <a:buClr>
                <a:schemeClr val="bg2"/>
              </a:buClr>
              <a:buSzPct val="140000"/>
              <a:buFont typeface="Arial" charset="0"/>
              <a:buChar char="•"/>
            </a:pPr>
            <a:r>
              <a:rPr lang="en" sz="1800" dirty="0" smtClean="0">
                <a:latin typeface="American Typewriter" charset="0"/>
                <a:ea typeface="American Typewriter" charset="0"/>
                <a:cs typeface="American Typewriter" charset="0"/>
                <a:sym typeface="Didact Gothic"/>
              </a:rPr>
              <a:t>Bento-box</a:t>
            </a:r>
            <a:endParaRPr sz="1800" dirty="0">
              <a:latin typeface="American Typewriter" charset="0"/>
              <a:ea typeface="American Typewriter" charset="0"/>
              <a:cs typeface="American Typewriter" charset="0"/>
              <a:sym typeface="Didact Gothic"/>
            </a:endParaRPr>
          </a:p>
          <a:p>
            <a:pPr indent="-285750">
              <a:lnSpc>
                <a:spcPct val="115000"/>
              </a:lnSpc>
              <a:spcBef>
                <a:spcPts val="0"/>
              </a:spcBef>
              <a:buClr>
                <a:schemeClr val="bg2"/>
              </a:buClr>
              <a:buSzPct val="140000"/>
              <a:buFont typeface="Arial" charset="0"/>
              <a:buChar char="•"/>
            </a:pPr>
            <a:r>
              <a:rPr lang="en" sz="1800" dirty="0">
                <a:latin typeface="American Typewriter" charset="0"/>
                <a:ea typeface="American Typewriter" charset="0"/>
                <a:cs typeface="American Typewriter" charset="0"/>
                <a:sym typeface="Didact Gothic"/>
              </a:rPr>
              <a:t>Fully customized look and </a:t>
            </a:r>
            <a:r>
              <a:rPr lang="en" sz="1800" dirty="0" smtClean="0">
                <a:latin typeface="American Typewriter" charset="0"/>
                <a:ea typeface="American Typewriter" charset="0"/>
                <a:cs typeface="American Typewriter" charset="0"/>
                <a:sym typeface="Didact Gothic"/>
              </a:rPr>
              <a:t>fee</a:t>
            </a:r>
            <a:r>
              <a:rPr lang="en-US" sz="1800" dirty="0" smtClean="0">
                <a:latin typeface="American Typewriter" charset="0"/>
                <a:ea typeface="American Typewriter" charset="0"/>
                <a:cs typeface="American Typewriter" charset="0"/>
                <a:sym typeface="Didact Gothic"/>
              </a:rPr>
              <a:t>l</a:t>
            </a:r>
            <a:endParaRPr sz="18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marL="285750" indent="-285750">
              <a:buClr>
                <a:schemeClr val="bg2"/>
              </a:buClr>
              <a:buSzPct val="140000"/>
              <a:buFont typeface="Arial" charset="0"/>
              <a:buChar char="•"/>
            </a:pPr>
            <a:endParaRPr sz="18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marL="285750" indent="-285750">
              <a:buClr>
                <a:schemeClr val="bg2"/>
              </a:buClr>
              <a:buSzPct val="140000"/>
              <a:buFont typeface="Arial" charset="0"/>
              <a:buChar char="•"/>
            </a:pPr>
            <a:endParaRPr sz="18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208" name="Google Shape;208;p43"/>
          <p:cNvSpPr txBox="1">
            <a:spLocks noGrp="1"/>
          </p:cNvSpPr>
          <p:nvPr>
            <p:ph type="title"/>
          </p:nvPr>
        </p:nvSpPr>
        <p:spPr>
          <a:xfrm>
            <a:off x="2217787" y="774572"/>
            <a:ext cx="4940306" cy="9085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en" sz="2800" dirty="0">
                <a:latin typeface="HanziPen TC" charset="-120"/>
                <a:ea typeface="HanziPen TC" charset="-120"/>
                <a:cs typeface="HanziPen TC" charset="-120"/>
              </a:rPr>
              <a:t>Case Study: </a:t>
            </a:r>
            <a:endParaRPr sz="2800" dirty="0">
              <a:latin typeface="HanziPen TC" charset="-120"/>
              <a:ea typeface="HanziPen TC" charset="-120"/>
              <a:cs typeface="HanziPen TC" charset="-120"/>
            </a:endParaRPr>
          </a:p>
          <a:p>
            <a:r>
              <a:rPr lang="en" sz="2800" dirty="0">
                <a:latin typeface="HanziPen TC" charset="-120"/>
                <a:ea typeface="HanziPen TC" charset="-120"/>
                <a:cs typeface="HanziPen TC" charset="-120"/>
              </a:rPr>
              <a:t>Search Results of Discovery </a:t>
            </a:r>
            <a:endParaRPr sz="2800" dirty="0">
              <a:latin typeface="HanziPen TC" charset="-120"/>
              <a:ea typeface="HanziPen TC" charset="-120"/>
              <a:cs typeface="HanziPen TC" charset="-120"/>
            </a:endParaRPr>
          </a:p>
        </p:txBody>
      </p:sp>
      <p:pic>
        <p:nvPicPr>
          <p:cNvPr id="209" name="Google Shape;209;p43"/>
          <p:cNvPicPr preferRelativeResize="0"/>
          <p:nvPr/>
        </p:nvPicPr>
        <p:blipFill rotWithShape="1">
          <a:blip r:embed="rId3">
            <a:alphaModFix/>
          </a:blip>
          <a:srcRect l="7211" t="4528" r="8042" b="8051"/>
          <a:stretch/>
        </p:blipFill>
        <p:spPr>
          <a:xfrm>
            <a:off x="4687940" y="1860423"/>
            <a:ext cx="3199421" cy="2502757"/>
          </a:xfrm>
          <a:prstGeom prst="rect">
            <a:avLst/>
          </a:prstGeom>
          <a:noFill/>
          <a:ln w="9525" cap="flat" cmpd="sng">
            <a:solidFill>
              <a:srgbClr val="505670"/>
            </a:solidFill>
            <a:prstDash val="dash"/>
            <a:round/>
            <a:headEnd type="none" w="sm" len="sm"/>
            <a:tailEnd type="none" w="sm" len="sm"/>
          </a:ln>
        </p:spPr>
      </p:pic>
      <p:cxnSp>
        <p:nvCxnSpPr>
          <p:cNvPr id="210" name="Google Shape;210;p43"/>
          <p:cNvCxnSpPr/>
          <p:nvPr/>
        </p:nvCxnSpPr>
        <p:spPr>
          <a:xfrm flipH="1">
            <a:off x="3046320" y="3010011"/>
            <a:ext cx="1476570" cy="83318"/>
          </a:xfrm>
          <a:prstGeom prst="straightConnector1">
            <a:avLst/>
          </a:prstGeom>
          <a:noFill/>
          <a:ln w="28575" cap="flat" cmpd="sng">
            <a:solidFill>
              <a:srgbClr val="EA3A68"/>
            </a:solidFill>
            <a:prstDash val="dash"/>
            <a:round/>
            <a:headEnd type="stealth" w="med" len="med"/>
            <a:tailEnd type="none" w="med" len="med"/>
          </a:ln>
        </p:spPr>
      </p:cxnSp>
      <p:sp>
        <p:nvSpPr>
          <p:cNvPr id="211" name="Google Shape;211;p43"/>
          <p:cNvSpPr/>
          <p:nvPr/>
        </p:nvSpPr>
        <p:spPr>
          <a:xfrm rot="857">
            <a:off x="84022" y="67447"/>
            <a:ext cx="1088136" cy="1095426"/>
          </a:xfrm>
          <a:prstGeom prst="rect">
            <a:avLst/>
          </a:prstGeom>
          <a:solidFill>
            <a:srgbClr val="AACF20"/>
          </a:solidFill>
          <a:ln>
            <a:noFill/>
          </a:ln>
          <a:effectLst>
            <a:outerShdw blurRad="142875" dist="66675" dir="36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sz="1600" dirty="0">
                <a:solidFill>
                  <a:schemeClr val="lt1"/>
                </a:solidFill>
                <a:latin typeface="HanziPen TC" charset="-120"/>
                <a:ea typeface="HanziPen TC" charset="-120"/>
                <a:cs typeface="HanziPen TC" charset="-120"/>
                <a:sym typeface="Shadows Into Light"/>
              </a:rPr>
              <a:t>Show the possibilities</a:t>
            </a:r>
            <a:endParaRPr sz="1600" dirty="0">
              <a:solidFill>
                <a:schemeClr val="lt1"/>
              </a:solidFill>
              <a:latin typeface="HanziPen TC" charset="-120"/>
              <a:ea typeface="HanziPen TC" charset="-120"/>
              <a:cs typeface="HanziPen TC" charset="-120"/>
              <a:sym typeface="Shadows Into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94877" y="1962466"/>
            <a:ext cx="1020619" cy="963974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43010" y="2116109"/>
            <a:ext cx="924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HanziPen TC" charset="-120"/>
                <a:ea typeface="HanziPen TC" charset="-120"/>
                <a:cs typeface="HanziPen TC" charset="-120"/>
              </a:rPr>
              <a:t>Journal </a:t>
            </a:r>
            <a:r>
              <a:rPr lang="en-US" sz="1600" b="1" dirty="0">
                <a:latin typeface="HanziPen TC" charset="-120"/>
                <a:ea typeface="HanziPen TC" charset="-120"/>
                <a:cs typeface="HanziPen TC" charset="-120"/>
              </a:rPr>
              <a:t>A</a:t>
            </a:r>
            <a:r>
              <a:rPr lang="en-US" sz="1600" b="1" dirty="0" smtClean="0">
                <a:latin typeface="HanziPen TC" charset="-120"/>
                <a:ea typeface="HanziPen TC" charset="-120"/>
                <a:cs typeface="HanziPen TC" charset="-120"/>
              </a:rPr>
              <a:t>rticles</a:t>
            </a:r>
            <a:r>
              <a:rPr lang="en" sz="1600" b="1" dirty="0" smtClean="0">
                <a:latin typeface="HanziPen TC" charset="-120"/>
                <a:ea typeface="HanziPen TC" charset="-120"/>
                <a:cs typeface="HanziPen TC" charset="-120"/>
              </a:rPr>
              <a:t> </a:t>
            </a:r>
            <a:endParaRPr lang="en-US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4899889" y="3028483"/>
            <a:ext cx="1971965" cy="1197456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19350" y="1936225"/>
            <a:ext cx="1683775" cy="1021835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942890" y="3028483"/>
            <a:ext cx="760236" cy="1197456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HanziPen TC" charset="-120"/>
                <a:ea typeface="HanziPen TC" charset="-120"/>
                <a:cs typeface="HanziPen TC" charset="-120"/>
              </a:rPr>
              <a:t>D</a:t>
            </a:r>
            <a:r>
              <a:rPr lang="en-US" sz="1600" b="1" dirty="0" smtClean="0">
                <a:solidFill>
                  <a:schemeClr val="tx1"/>
                </a:solidFill>
                <a:latin typeface="HanziPen TC" charset="-120"/>
                <a:ea typeface="HanziPen TC" charset="-120"/>
                <a:cs typeface="HanziPen TC" charset="-120"/>
              </a:rPr>
              <a:t>ata-bases</a:t>
            </a:r>
            <a:endParaRPr lang="en-US" sz="1600" b="1" dirty="0">
              <a:solidFill>
                <a:schemeClr val="tx1"/>
              </a:solidFill>
              <a:latin typeface="HanziPen TC" charset="-120"/>
              <a:ea typeface="HanziPen TC" charset="-120"/>
              <a:cs typeface="HanziPen TC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37744" y="2152065"/>
            <a:ext cx="988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HanziPen TC" charset="-120"/>
                <a:ea typeface="HanziPen TC" charset="-120"/>
                <a:cs typeface="HanziPen TC" charset="-120"/>
              </a:rPr>
              <a:t>B</a:t>
            </a:r>
            <a:r>
              <a:rPr lang="en-US" sz="1600" b="1" dirty="0" smtClean="0">
                <a:latin typeface="HanziPen TC" charset="-120"/>
                <a:ea typeface="HanziPen TC" charset="-120"/>
                <a:cs typeface="HanziPen TC" charset="-120"/>
              </a:rPr>
              <a:t>ooks &amp; Media</a:t>
            </a:r>
            <a:r>
              <a:rPr lang="en" sz="1600" b="1" dirty="0" smtClean="0">
                <a:latin typeface="HanziPen TC" charset="-120"/>
                <a:ea typeface="HanziPen TC" charset="-120"/>
                <a:cs typeface="HanziPen TC" charset="-120"/>
              </a:rPr>
              <a:t> </a:t>
            </a:r>
            <a:endParaRPr lang="en-US" sz="1600" b="1" dirty="0"/>
          </a:p>
        </p:txBody>
      </p:sp>
      <p:sp>
        <p:nvSpPr>
          <p:cNvPr id="13" name="Rectangle 12"/>
          <p:cNvSpPr/>
          <p:nvPr/>
        </p:nvSpPr>
        <p:spPr>
          <a:xfrm>
            <a:off x="5074986" y="3162146"/>
            <a:ext cx="1683669" cy="963974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HanziPen TC" charset="-120"/>
                <a:ea typeface="HanziPen TC" charset="-120"/>
                <a:cs typeface="HanziPen TC" charset="-120"/>
              </a:rPr>
              <a:t>Library’s pages</a:t>
            </a:r>
            <a:endParaRPr lang="en-US" sz="1600" b="1" dirty="0">
              <a:solidFill>
                <a:schemeClr val="tx1"/>
              </a:solidFill>
              <a:latin typeface="HanziPen TC" charset="-120"/>
              <a:ea typeface="HanziPen TC" charset="-120"/>
              <a:cs typeface="HanziPen TC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4"/>
          <p:cNvSpPr txBox="1">
            <a:spLocks noGrp="1"/>
          </p:cNvSpPr>
          <p:nvPr>
            <p:ph type="body" idx="2"/>
          </p:nvPr>
        </p:nvSpPr>
        <p:spPr>
          <a:xfrm>
            <a:off x="4829662" y="1884986"/>
            <a:ext cx="3299269" cy="10806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" sz="1800" dirty="0">
                <a:latin typeface="American Typewriter" charset="0"/>
                <a:ea typeface="American Typewriter" charset="0"/>
                <a:cs typeface="American Typewriter" charset="0"/>
                <a:sym typeface="Didact Gothic"/>
              </a:rPr>
              <a:t>Items inside menus: </a:t>
            </a:r>
            <a:endParaRPr sz="1800" dirty="0">
              <a:latin typeface="American Typewriter" charset="0"/>
              <a:ea typeface="American Typewriter" charset="0"/>
              <a:cs typeface="American Typewriter" charset="0"/>
              <a:sym typeface="Didact Gothic"/>
            </a:endParaRPr>
          </a:p>
          <a:p>
            <a:pPr>
              <a:lnSpc>
                <a:spcPct val="115000"/>
              </a:lnSpc>
              <a:buClr>
                <a:schemeClr val="bg2"/>
              </a:buClr>
              <a:buSzPct val="140000"/>
              <a:buFont typeface="Arial" charset="0"/>
              <a:buChar char="•"/>
            </a:pPr>
            <a:r>
              <a:rPr lang="en" sz="1800" dirty="0">
                <a:latin typeface="American Typewriter" charset="0"/>
                <a:ea typeface="American Typewriter" charset="0"/>
                <a:cs typeface="American Typewriter" charset="0"/>
                <a:sym typeface="Didact Gothic"/>
              </a:rPr>
              <a:t>with descriptions</a:t>
            </a:r>
            <a:endParaRPr sz="1800" dirty="0">
              <a:latin typeface="American Typewriter" charset="0"/>
              <a:ea typeface="American Typewriter" charset="0"/>
              <a:cs typeface="American Typewriter" charset="0"/>
              <a:sym typeface="Didact Gothic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Clr>
                <a:schemeClr val="bg2"/>
              </a:buClr>
              <a:buSzPct val="140000"/>
              <a:buFont typeface="Arial" charset="0"/>
              <a:buChar char="•"/>
            </a:pPr>
            <a:r>
              <a:rPr lang="en" sz="1800" dirty="0">
                <a:latin typeface="American Typewriter" charset="0"/>
                <a:ea typeface="American Typewriter" charset="0"/>
                <a:cs typeface="American Typewriter" charset="0"/>
                <a:sym typeface="Didact Gothic"/>
              </a:rPr>
              <a:t>without descriptions</a:t>
            </a:r>
            <a:endParaRPr sz="1800" dirty="0">
              <a:latin typeface="American Typewriter" charset="0"/>
              <a:ea typeface="American Typewriter" charset="0"/>
              <a:cs typeface="American Typewriter" charset="0"/>
              <a:sym typeface="Didact Gothic"/>
            </a:endParaRPr>
          </a:p>
          <a:p>
            <a:pPr marL="0" indent="0">
              <a:lnSpc>
                <a:spcPct val="115000"/>
              </a:lnSpc>
              <a:buClr>
                <a:schemeClr val="dk1"/>
              </a:buClr>
              <a:buSzPts val="1100"/>
              <a:buNone/>
            </a:pPr>
            <a:endParaRPr dirty="0"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indent="0">
              <a:buNone/>
            </a:pPr>
            <a:endParaRPr dirty="0"/>
          </a:p>
        </p:txBody>
      </p:sp>
      <p:sp>
        <p:nvSpPr>
          <p:cNvPr id="217" name="Google Shape;217;p44"/>
          <p:cNvSpPr txBox="1">
            <a:spLocks noGrp="1"/>
          </p:cNvSpPr>
          <p:nvPr>
            <p:ph type="title"/>
          </p:nvPr>
        </p:nvSpPr>
        <p:spPr>
          <a:xfrm>
            <a:off x="3009764" y="954157"/>
            <a:ext cx="3371157" cy="709888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en" sz="2800" dirty="0">
                <a:latin typeface="HanziPen TC" charset="-120"/>
                <a:ea typeface="HanziPen TC" charset="-120"/>
                <a:cs typeface="HanziPen TC" charset="-120"/>
              </a:rPr>
              <a:t>Case Study: </a:t>
            </a:r>
            <a:endParaRPr sz="2800" dirty="0">
              <a:latin typeface="HanziPen TC" charset="-120"/>
              <a:ea typeface="HanziPen TC" charset="-120"/>
              <a:cs typeface="HanziPen TC" charset="-120"/>
            </a:endParaRPr>
          </a:p>
          <a:p>
            <a:r>
              <a:rPr lang="en" sz="2800" dirty="0">
                <a:latin typeface="HanziPen TC" charset="-120"/>
                <a:ea typeface="HanziPen TC" charset="-120"/>
                <a:cs typeface="HanziPen TC" charset="-120"/>
              </a:rPr>
              <a:t>Top Navigation </a:t>
            </a:r>
            <a:endParaRPr sz="2800" dirty="0">
              <a:latin typeface="HanziPen TC" charset="-120"/>
              <a:ea typeface="HanziPen TC" charset="-120"/>
              <a:cs typeface="HanziPen TC" charset="-120"/>
            </a:endParaRPr>
          </a:p>
        </p:txBody>
      </p:sp>
      <p:sp>
        <p:nvSpPr>
          <p:cNvPr id="218" name="Google Shape;218;p44"/>
          <p:cNvSpPr txBox="1">
            <a:spLocks noGrp="1"/>
          </p:cNvSpPr>
          <p:nvPr>
            <p:ph type="body" idx="1"/>
          </p:nvPr>
        </p:nvSpPr>
        <p:spPr>
          <a:xfrm>
            <a:off x="1340491" y="1884986"/>
            <a:ext cx="3300288" cy="24527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>
              <a:lnSpc>
                <a:spcPct val="115000"/>
              </a:lnSpc>
              <a:buClr>
                <a:schemeClr val="bg2"/>
              </a:buClr>
              <a:buSzPct val="140000"/>
              <a:buNone/>
            </a:pPr>
            <a:r>
              <a:rPr lang="en" sz="1800" dirty="0">
                <a:latin typeface="American Typewriter" charset="0"/>
                <a:ea typeface="American Typewriter" charset="0"/>
                <a:cs typeface="American Typewriter" charset="0"/>
                <a:sym typeface="Didact Gothic"/>
              </a:rPr>
              <a:t>Top navigation:  </a:t>
            </a:r>
            <a:endParaRPr sz="1800" dirty="0">
              <a:latin typeface="American Typewriter" charset="0"/>
              <a:ea typeface="American Typewriter" charset="0"/>
              <a:cs typeface="American Typewriter" charset="0"/>
              <a:sym typeface="Didact Gothic"/>
            </a:endParaRPr>
          </a:p>
          <a:p>
            <a:pPr>
              <a:lnSpc>
                <a:spcPct val="115000"/>
              </a:lnSpc>
              <a:buClr>
                <a:schemeClr val="bg2"/>
              </a:buClr>
              <a:buSzPct val="140000"/>
              <a:buFont typeface="Arial" charset="0"/>
              <a:buChar char="•"/>
            </a:pPr>
            <a:r>
              <a:rPr lang="en" sz="1800" dirty="0">
                <a:latin typeface="American Typewriter" charset="0"/>
                <a:ea typeface="American Typewriter" charset="0"/>
                <a:cs typeface="American Typewriter" charset="0"/>
                <a:sym typeface="Didact Gothic"/>
              </a:rPr>
              <a:t>dropdown menus</a:t>
            </a:r>
            <a:endParaRPr sz="1800" dirty="0">
              <a:latin typeface="American Typewriter" charset="0"/>
              <a:ea typeface="American Typewriter" charset="0"/>
              <a:cs typeface="American Typewriter" charset="0"/>
              <a:sym typeface="Didact Gothic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Clr>
                <a:schemeClr val="bg2"/>
              </a:buClr>
              <a:buSzPct val="140000"/>
              <a:buFont typeface="Arial" charset="0"/>
              <a:buChar char="•"/>
            </a:pPr>
            <a:r>
              <a:rPr lang="en" sz="1800" dirty="0">
                <a:latin typeface="American Typewriter" charset="0"/>
                <a:ea typeface="American Typewriter" charset="0"/>
                <a:cs typeface="American Typewriter" charset="0"/>
                <a:sym typeface="Didact Gothic"/>
              </a:rPr>
              <a:t>landing pages</a:t>
            </a:r>
            <a:endParaRPr sz="1800" dirty="0">
              <a:latin typeface="American Typewriter" charset="0"/>
              <a:ea typeface="American Typewriter" charset="0"/>
              <a:cs typeface="American Typewriter" charset="0"/>
              <a:sym typeface="Didact Gothic"/>
            </a:endParaRPr>
          </a:p>
          <a:p>
            <a:pPr marL="628650" indent="-285750">
              <a:lnSpc>
                <a:spcPct val="115000"/>
              </a:lnSpc>
              <a:buClr>
                <a:schemeClr val="bg2"/>
              </a:buClr>
              <a:buSzPct val="140000"/>
              <a:buFont typeface="Arial" charset="0"/>
              <a:buChar char="•"/>
            </a:pPr>
            <a:endParaRPr sz="1800" dirty="0">
              <a:latin typeface="American Typewriter" charset="0"/>
              <a:ea typeface="American Typewriter" charset="0"/>
              <a:cs typeface="American Typewriter" charset="0"/>
              <a:sym typeface="Didact Gothic"/>
            </a:endParaRPr>
          </a:p>
          <a:p>
            <a:pPr marL="0" indent="0">
              <a:lnSpc>
                <a:spcPct val="115000"/>
              </a:lnSpc>
              <a:buClr>
                <a:schemeClr val="bg2"/>
              </a:buClr>
              <a:buSzPct val="140000"/>
              <a:buNone/>
            </a:pPr>
            <a:r>
              <a:rPr lang="en" sz="1800" dirty="0">
                <a:latin typeface="American Typewriter" charset="0"/>
                <a:ea typeface="American Typewriter" charset="0"/>
                <a:cs typeface="American Typewriter" charset="0"/>
                <a:sym typeface="Didact Gothic"/>
              </a:rPr>
              <a:t>Ways to dropdown: </a:t>
            </a:r>
            <a:endParaRPr sz="1800" dirty="0">
              <a:latin typeface="American Typewriter" charset="0"/>
              <a:ea typeface="American Typewriter" charset="0"/>
              <a:cs typeface="American Typewriter" charset="0"/>
              <a:sym typeface="Didact Gothic"/>
            </a:endParaRPr>
          </a:p>
          <a:p>
            <a:pPr>
              <a:lnSpc>
                <a:spcPct val="115000"/>
              </a:lnSpc>
              <a:buClr>
                <a:schemeClr val="bg2"/>
              </a:buClr>
              <a:buSzPct val="140000"/>
              <a:buFont typeface="Arial" charset="0"/>
              <a:buChar char="•"/>
            </a:pPr>
            <a:r>
              <a:rPr lang="en" sz="1800" dirty="0">
                <a:latin typeface="American Typewriter" charset="0"/>
                <a:ea typeface="American Typewriter" charset="0"/>
                <a:cs typeface="American Typewriter" charset="0"/>
                <a:sym typeface="Didact Gothic"/>
              </a:rPr>
              <a:t>hover    </a:t>
            </a:r>
            <a:endParaRPr sz="1800" dirty="0">
              <a:latin typeface="American Typewriter" charset="0"/>
              <a:ea typeface="American Typewriter" charset="0"/>
              <a:cs typeface="American Typewriter" charset="0"/>
              <a:sym typeface="Didact Gothic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Clr>
                <a:schemeClr val="bg2"/>
              </a:buClr>
              <a:buSzPct val="140000"/>
              <a:buFont typeface="Arial" charset="0"/>
              <a:buChar char="•"/>
            </a:pPr>
            <a:r>
              <a:rPr lang="en" sz="1800" dirty="0">
                <a:latin typeface="American Typewriter" charset="0"/>
                <a:ea typeface="American Typewriter" charset="0"/>
                <a:cs typeface="American Typewriter" charset="0"/>
                <a:sym typeface="Didact Gothic"/>
              </a:rPr>
              <a:t>click</a:t>
            </a:r>
            <a:endParaRPr sz="1800" dirty="0">
              <a:latin typeface="American Typewriter" charset="0"/>
              <a:ea typeface="American Typewriter" charset="0"/>
              <a:cs typeface="American Typewriter" charset="0"/>
              <a:sym typeface="Didact Gothic"/>
            </a:endParaRPr>
          </a:p>
          <a:p>
            <a:pPr marL="0" indent="0">
              <a:lnSpc>
                <a:spcPct val="115000"/>
              </a:lnSpc>
              <a:buNone/>
            </a:pPr>
            <a:endParaRPr dirty="0"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indent="0">
              <a:lnSpc>
                <a:spcPct val="115000"/>
              </a:lnSpc>
              <a:buNone/>
            </a:pPr>
            <a:endParaRPr sz="1800" dirty="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19" name="Google Shape;219;p44"/>
          <p:cNvSpPr/>
          <p:nvPr/>
        </p:nvSpPr>
        <p:spPr>
          <a:xfrm flipH="1">
            <a:off x="5180296" y="2673237"/>
            <a:ext cx="665172" cy="22932"/>
          </a:xfrm>
          <a:custGeom>
            <a:avLst/>
            <a:gdLst/>
            <a:ahLst/>
            <a:cxnLst/>
            <a:rect l="l" t="t" r="r" b="b"/>
            <a:pathLst>
              <a:path w="127108" h="1657" extrusionOk="0">
                <a:moveTo>
                  <a:pt x="0" y="1657"/>
                </a:moveTo>
                <a:cubicBezTo>
                  <a:pt x="42250" y="-1532"/>
                  <a:pt x="84738" y="1008"/>
                  <a:pt x="127108" y="1008"/>
                </a:cubicBezTo>
              </a:path>
            </a:pathLst>
          </a:custGeom>
          <a:noFill/>
          <a:ln w="19050" cap="flat" cmpd="sng">
            <a:solidFill>
              <a:srgbClr val="EA3A68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20" name="Google Shape;220;p44"/>
          <p:cNvSpPr txBox="1"/>
          <p:nvPr/>
        </p:nvSpPr>
        <p:spPr>
          <a:xfrm rot="682">
            <a:off x="4763248" y="3186931"/>
            <a:ext cx="3299295" cy="115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450"/>
              </a:spcBef>
            </a:pPr>
            <a:r>
              <a:rPr lang="en" sz="1800" b="1" dirty="0">
                <a:solidFill>
                  <a:srgbClr val="505670"/>
                </a:solidFill>
                <a:latin typeface="HanziPen TC" charset="-120"/>
                <a:ea typeface="HanziPen TC" charset="-120"/>
                <a:cs typeface="HanziPen TC" charset="-120"/>
                <a:sym typeface="Shadows Into Light"/>
              </a:rPr>
              <a:t>Most students </a:t>
            </a:r>
            <a:r>
              <a:rPr lang="en" sz="1800" b="1" dirty="0">
                <a:solidFill>
                  <a:srgbClr val="EA3A68"/>
                </a:solidFill>
                <a:latin typeface="HanziPen TC" charset="-120"/>
                <a:ea typeface="HanziPen TC" charset="-120"/>
                <a:cs typeface="HanziPen TC" charset="-120"/>
                <a:sym typeface="Shadows Into Light"/>
              </a:rPr>
              <a:t>don’t read descriptions</a:t>
            </a:r>
            <a:r>
              <a:rPr lang="en" sz="1800" b="1" dirty="0">
                <a:solidFill>
                  <a:srgbClr val="505670"/>
                </a:solidFill>
                <a:latin typeface="HanziPen TC" charset="-120"/>
                <a:ea typeface="HanziPen TC" charset="-120"/>
                <a:cs typeface="HanziPen TC" charset="-120"/>
                <a:sym typeface="Shadows Into Light"/>
              </a:rPr>
              <a:t>. But they prefer the one with descriptions. Why? </a:t>
            </a:r>
            <a:endParaRPr sz="1800" b="1" dirty="0">
              <a:solidFill>
                <a:srgbClr val="505670"/>
              </a:solidFill>
              <a:latin typeface="HanziPen TC" charset="-120"/>
              <a:ea typeface="HanziPen TC" charset="-120"/>
              <a:cs typeface="HanziPen TC" charset="-120"/>
              <a:sym typeface="Shadows Into Light"/>
            </a:endParaRPr>
          </a:p>
        </p:txBody>
      </p:sp>
      <p:sp>
        <p:nvSpPr>
          <p:cNvPr id="221" name="Google Shape;221;p44"/>
          <p:cNvSpPr/>
          <p:nvPr/>
        </p:nvSpPr>
        <p:spPr>
          <a:xfrm rot="146180">
            <a:off x="1607959" y="2345662"/>
            <a:ext cx="1434294" cy="409408"/>
          </a:xfrm>
          <a:custGeom>
            <a:avLst/>
            <a:gdLst/>
            <a:ahLst/>
            <a:cxnLst/>
            <a:rect l="l" t="t" r="r" b="b"/>
            <a:pathLst>
              <a:path w="53808" h="41004" extrusionOk="0">
                <a:moveTo>
                  <a:pt x="33350" y="2267"/>
                </a:moveTo>
                <a:cubicBezTo>
                  <a:pt x="29864" y="1271"/>
                  <a:pt x="26130" y="-694"/>
                  <a:pt x="22650" y="321"/>
                </a:cubicBezTo>
                <a:cubicBezTo>
                  <a:pt x="10877" y="3755"/>
                  <a:pt x="-4823" y="20013"/>
                  <a:pt x="1573" y="30477"/>
                </a:cubicBezTo>
                <a:cubicBezTo>
                  <a:pt x="7822" y="40701"/>
                  <a:pt x="25332" y="42678"/>
                  <a:pt x="36593" y="38583"/>
                </a:cubicBezTo>
                <a:cubicBezTo>
                  <a:pt x="46488" y="34985"/>
                  <a:pt x="56460" y="21659"/>
                  <a:pt x="53130" y="11670"/>
                </a:cubicBezTo>
                <a:cubicBezTo>
                  <a:pt x="49952" y="2137"/>
                  <a:pt x="34186" y="-1056"/>
                  <a:pt x="24595" y="1943"/>
                </a:cubicBezTo>
                <a:cubicBezTo>
                  <a:pt x="14087" y="5228"/>
                  <a:pt x="2158" y="13742"/>
                  <a:pt x="600" y="24641"/>
                </a:cubicBezTo>
                <a:cubicBezTo>
                  <a:pt x="-77" y="29379"/>
                  <a:pt x="2605" y="35237"/>
                  <a:pt x="6761" y="37611"/>
                </a:cubicBezTo>
                <a:cubicBezTo>
                  <a:pt x="15326" y="42505"/>
                  <a:pt x="29293" y="42316"/>
                  <a:pt x="36268" y="35341"/>
                </a:cubicBezTo>
              </a:path>
            </a:pathLst>
          </a:custGeom>
          <a:noFill/>
          <a:ln w="19050" cap="flat" cmpd="sng">
            <a:solidFill>
              <a:srgbClr val="EA3A68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2" name="Google Shape;222;p44"/>
          <p:cNvSpPr/>
          <p:nvPr/>
        </p:nvSpPr>
        <p:spPr>
          <a:xfrm rot="146088">
            <a:off x="1606427" y="3857340"/>
            <a:ext cx="930945" cy="326860"/>
          </a:xfrm>
          <a:custGeom>
            <a:avLst/>
            <a:gdLst/>
            <a:ahLst/>
            <a:cxnLst/>
            <a:rect l="l" t="t" r="r" b="b"/>
            <a:pathLst>
              <a:path w="53808" h="41004" extrusionOk="0">
                <a:moveTo>
                  <a:pt x="33350" y="2267"/>
                </a:moveTo>
                <a:cubicBezTo>
                  <a:pt x="29864" y="1271"/>
                  <a:pt x="26130" y="-694"/>
                  <a:pt x="22650" y="321"/>
                </a:cubicBezTo>
                <a:cubicBezTo>
                  <a:pt x="10877" y="3755"/>
                  <a:pt x="-4823" y="20013"/>
                  <a:pt x="1573" y="30477"/>
                </a:cubicBezTo>
                <a:cubicBezTo>
                  <a:pt x="7822" y="40701"/>
                  <a:pt x="25332" y="42678"/>
                  <a:pt x="36593" y="38583"/>
                </a:cubicBezTo>
                <a:cubicBezTo>
                  <a:pt x="46488" y="34985"/>
                  <a:pt x="56460" y="21659"/>
                  <a:pt x="53130" y="11670"/>
                </a:cubicBezTo>
                <a:cubicBezTo>
                  <a:pt x="49952" y="2137"/>
                  <a:pt x="34186" y="-1056"/>
                  <a:pt x="24595" y="1943"/>
                </a:cubicBezTo>
                <a:cubicBezTo>
                  <a:pt x="14087" y="5228"/>
                  <a:pt x="2158" y="13742"/>
                  <a:pt x="600" y="24641"/>
                </a:cubicBezTo>
                <a:cubicBezTo>
                  <a:pt x="-77" y="29379"/>
                  <a:pt x="2605" y="35237"/>
                  <a:pt x="6761" y="37611"/>
                </a:cubicBezTo>
                <a:cubicBezTo>
                  <a:pt x="15326" y="42505"/>
                  <a:pt x="29293" y="42316"/>
                  <a:pt x="36268" y="35341"/>
                </a:cubicBezTo>
              </a:path>
            </a:pathLst>
          </a:custGeom>
          <a:noFill/>
          <a:ln w="19050" cap="flat" cmpd="sng">
            <a:solidFill>
              <a:srgbClr val="EA3A68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Google Shape;223;p44"/>
          <p:cNvSpPr>
            <a:spLocks noChangeAspect="1"/>
          </p:cNvSpPr>
          <p:nvPr/>
        </p:nvSpPr>
        <p:spPr>
          <a:xfrm>
            <a:off x="86052" y="77969"/>
            <a:ext cx="1096461" cy="1097280"/>
          </a:xfrm>
          <a:prstGeom prst="rect">
            <a:avLst/>
          </a:prstGeom>
          <a:solidFill>
            <a:srgbClr val="01ABCF"/>
          </a:solidFill>
          <a:ln>
            <a:noFill/>
          </a:ln>
          <a:effectLst>
            <a:outerShdw blurRad="142875" dist="66675" dir="36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sz="1600" dirty="0">
                <a:solidFill>
                  <a:schemeClr val="lt1"/>
                </a:solidFill>
                <a:latin typeface="HanziPen TC" charset="-120"/>
                <a:ea typeface="HanziPen TC" charset="-120"/>
                <a:cs typeface="HanziPen TC" charset="-120"/>
                <a:sym typeface="Shadows Into Light"/>
              </a:rPr>
              <a:t>Learn the positives</a:t>
            </a:r>
            <a:endParaRPr sz="1600" dirty="0">
              <a:latin typeface="HanziPen TC" charset="-120"/>
              <a:ea typeface="HanziPen TC" charset="-120"/>
              <a:cs typeface="HanziPen TC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6"/>
          <p:cNvSpPr txBox="1">
            <a:spLocks noGrp="1"/>
          </p:cNvSpPr>
          <p:nvPr>
            <p:ph type="body" idx="1"/>
          </p:nvPr>
        </p:nvSpPr>
        <p:spPr>
          <a:xfrm>
            <a:off x="1762037" y="2163825"/>
            <a:ext cx="5812220" cy="8199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>
              <a:buNone/>
            </a:pPr>
            <a:r>
              <a:rPr lang="en" sz="2800" b="1" dirty="0">
                <a:latin typeface="HanziPen TC" charset="-120"/>
                <a:ea typeface="HanziPen TC" charset="-120"/>
                <a:cs typeface="HanziPen TC" charset="-120"/>
              </a:rPr>
              <a:t>"Positive" </a:t>
            </a:r>
            <a:endParaRPr lang="en-US" sz="2800" b="1" dirty="0" smtClean="0">
              <a:latin typeface="HanziPen TC" charset="-120"/>
              <a:ea typeface="HanziPen TC" charset="-120"/>
              <a:cs typeface="HanziPen TC" charset="-120"/>
            </a:endParaRPr>
          </a:p>
          <a:p>
            <a:pPr marL="0" indent="0">
              <a:buNone/>
            </a:pPr>
            <a:r>
              <a:rPr lang="en" sz="2800" b="1" dirty="0" smtClean="0">
                <a:solidFill>
                  <a:srgbClr val="EA3A68"/>
                </a:solidFill>
                <a:latin typeface="HanziPen TC" charset="-120"/>
                <a:ea typeface="HanziPen TC" charset="-120"/>
                <a:cs typeface="HanziPen TC" charset="-120"/>
              </a:rPr>
              <a:t>does </a:t>
            </a:r>
            <a:r>
              <a:rPr lang="en" sz="2800" b="1" dirty="0">
                <a:solidFill>
                  <a:srgbClr val="EA3A68"/>
                </a:solidFill>
                <a:latin typeface="HanziPen TC" charset="-120"/>
                <a:ea typeface="HanziPen TC" charset="-120"/>
                <a:cs typeface="HanziPen TC" charset="-120"/>
              </a:rPr>
              <a:t>not necessarily equate with </a:t>
            </a:r>
            <a:endParaRPr lang="en-US" sz="2800" b="1" dirty="0" smtClean="0">
              <a:solidFill>
                <a:srgbClr val="EA3A68"/>
              </a:solidFill>
              <a:latin typeface="HanziPen TC" charset="-120"/>
              <a:ea typeface="HanziPen TC" charset="-120"/>
              <a:cs typeface="HanziPen TC" charset="-120"/>
            </a:endParaRPr>
          </a:p>
          <a:p>
            <a:pPr marL="0" indent="0">
              <a:buNone/>
            </a:pPr>
            <a:r>
              <a:rPr lang="en" sz="2800" b="1" dirty="0" smtClean="0">
                <a:latin typeface="HanziPen TC" charset="-120"/>
                <a:ea typeface="HanziPen TC" charset="-120"/>
                <a:cs typeface="HanziPen TC" charset="-120"/>
              </a:rPr>
              <a:t>"</a:t>
            </a:r>
            <a:r>
              <a:rPr lang="en" sz="2800" b="1" dirty="0">
                <a:latin typeface="HanziPen TC" charset="-120"/>
                <a:ea typeface="HanziPen TC" charset="-120"/>
                <a:cs typeface="HanziPen TC" charset="-120"/>
              </a:rPr>
              <a:t>absence of the negative."</a:t>
            </a:r>
            <a:endParaRPr sz="2800" b="1" dirty="0">
              <a:latin typeface="HanziPen TC" charset="-120"/>
              <a:ea typeface="HanziPen TC" charset="-120"/>
              <a:cs typeface="HanziPen TC" charset="-120"/>
            </a:endParaRPr>
          </a:p>
        </p:txBody>
      </p:sp>
      <p:sp>
        <p:nvSpPr>
          <p:cNvPr id="237" name="Google Shape;237;p46"/>
          <p:cNvSpPr txBox="1"/>
          <p:nvPr/>
        </p:nvSpPr>
        <p:spPr>
          <a:xfrm>
            <a:off x="1111216" y="4644225"/>
            <a:ext cx="7113863" cy="49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  <a:sym typeface="Didact Gothic"/>
              </a:rPr>
              <a:t>Hassenzahl</a:t>
            </a:r>
            <a:r>
              <a:rPr lang="e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  <a:sym typeface="Didact Gothic"/>
              </a:rPr>
              <a:t>, M., Law, E.L., &amp; </a:t>
            </a:r>
            <a:r>
              <a:rPr lang="e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  <a:sym typeface="Didact Gothic"/>
              </a:rPr>
              <a:t>Hvannberg</a:t>
            </a:r>
            <a:r>
              <a:rPr lang="e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  <a:sym typeface="Didact Gothic"/>
              </a:rPr>
              <a:t>, E.T. (2006). User Experience – Towards a unified view. COST294-MAUSE International Open Workshop (pp. 1-3). Oslo, Norway, 14 October 2006.</a:t>
            </a:r>
            <a:endParaRPr sz="1200" dirty="0">
              <a:solidFill>
                <a:schemeClr val="tx1">
                  <a:lumMod val="75000"/>
                  <a:lumOff val="25000"/>
                </a:schemeClr>
              </a:solidFill>
              <a:latin typeface="American Typewriter" charset="0"/>
              <a:ea typeface="American Typewriter" charset="0"/>
              <a:cs typeface="American Typewriter" charset="0"/>
              <a:sym typeface="Didact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incul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incul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1827</TotalTime>
  <Words>541</Words>
  <Application>Microsoft Macintosh PowerPoint</Application>
  <PresentationFormat>On-screen Show (16:9)</PresentationFormat>
  <Paragraphs>101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American Typewriter</vt:lpstr>
      <vt:lpstr>Didact Gothic</vt:lpstr>
      <vt:lpstr>HanziPen TC</vt:lpstr>
      <vt:lpstr>Shadows Into Light</vt:lpstr>
      <vt:lpstr>Varela Round</vt:lpstr>
      <vt:lpstr>Arial</vt:lpstr>
      <vt:lpstr>Trinculo template</vt:lpstr>
      <vt:lpstr>Trinculo template</vt:lpstr>
      <vt:lpstr>Tell me what you want,  what you really really want:   Understanding user perspectives with  comparative analysis     Zoe Chao ● UX Librarian ● Penn State University</vt:lpstr>
      <vt:lpstr> Benefits of Comparative Analysis   </vt:lpstr>
      <vt:lpstr>Comparative Studies in Libraries</vt:lpstr>
      <vt:lpstr>PowerPoint Presentation</vt:lpstr>
      <vt:lpstr>My Comparative Analysis</vt:lpstr>
      <vt:lpstr>Beyond Usability</vt:lpstr>
      <vt:lpstr>Case Study:  Search Results of Discovery </vt:lpstr>
      <vt:lpstr>Case Study:  Top Navigation </vt:lpstr>
      <vt:lpstr>PowerPoint Presentation</vt:lpstr>
      <vt:lpstr>PowerPoint Presentation</vt:lpstr>
      <vt:lpstr>Case Study:  Bento Box Design</vt:lpstr>
      <vt:lpstr>PowerPoint Presentation</vt:lpstr>
      <vt:lpstr>User Experience is</vt:lpstr>
      <vt:lpstr>Thanks!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Tell me what you want,  what you really really want:   Understanding user perspectives with  comparative analysis    Zoe Chao ● UX Librarian ● Penn State University</dc:title>
  <cp:lastModifiedBy>Zoe</cp:lastModifiedBy>
  <cp:revision>49</cp:revision>
  <dcterms:modified xsi:type="dcterms:W3CDTF">2018-12-06T20:18:12Z</dcterms:modified>
</cp:coreProperties>
</file>