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7"/>
  </p:notesMasterIdLst>
  <p:sldIdLst>
    <p:sldId id="256" r:id="rId2"/>
    <p:sldId id="276" r:id="rId3"/>
    <p:sldId id="257" r:id="rId4"/>
    <p:sldId id="289" r:id="rId5"/>
    <p:sldId id="291" r:id="rId6"/>
    <p:sldId id="283" r:id="rId7"/>
    <p:sldId id="284" r:id="rId8"/>
    <p:sldId id="278" r:id="rId9"/>
    <p:sldId id="286" r:id="rId10"/>
    <p:sldId id="279" r:id="rId11"/>
    <p:sldId id="285" r:id="rId12"/>
    <p:sldId id="287" r:id="rId13"/>
    <p:sldId id="280" r:id="rId14"/>
    <p:sldId id="27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952" autoAdjust="0"/>
  </p:normalViewPr>
  <p:slideViewPr>
    <p:cSldViewPr snapToGrid="0" showGuides="1">
      <p:cViewPr varScale="1">
        <p:scale>
          <a:sx n="80" d="100"/>
          <a:sy n="80" d="100"/>
        </p:scale>
        <p:origin x="1656" y="90"/>
      </p:cViewPr>
      <p:guideLst>
        <p:guide orient="horz" pos="14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A20B-5538-4154-A3D5-CF23D1A63A7A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B77D-B972-45E0-8C0C-3414DAB2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2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7B77D-B972-45E0-8C0C-3414DAB265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7B77D-B972-45E0-8C0C-3414DAB265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http://www.hurryuppleaseitstime.com/comic/rationale/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7B77D-B972-45E0-8C0C-3414DAB265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4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http://medblog.medlink-uk.net/jessmedicalblog/2013/06/17/is-self-reflection-in-the-medical-profession-the-way-forward-reflecting-on-reflection/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7B77D-B972-45E0-8C0C-3414DAB265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5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7B77D-B972-45E0-8C0C-3414DAB265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3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AB6B-6B86-4FD2-A74F-8685C6B80F4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8242-A4EE-460D-A345-5F510ACD3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11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AB6B-6B86-4FD2-A74F-8685C6B80F4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8242-A4EE-460D-A345-5F510ACD3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2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AB6B-6B86-4FD2-A74F-8685C6B80F4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8242-A4EE-460D-A345-5F510ACD3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50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AB6B-6B86-4FD2-A74F-8685C6B80F4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8242-A4EE-460D-A345-5F510ACD3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4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AB6B-6B86-4FD2-A74F-8685C6B80F4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8242-A4EE-460D-A345-5F510ACD3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79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AB6B-6B86-4FD2-A74F-8685C6B80F4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8242-A4EE-460D-A345-5F510ACD3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3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AB6B-6B86-4FD2-A74F-8685C6B80F4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8242-A4EE-460D-A345-5F510ACD3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5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AB6B-6B86-4FD2-A74F-8685C6B80F4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8242-A4EE-460D-A345-5F510ACD3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5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AB6B-6B86-4FD2-A74F-8685C6B80F4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8242-A4EE-460D-A345-5F510ACD3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AB6B-6B86-4FD2-A74F-8685C6B80F4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8242-A4EE-460D-A345-5F510ACD3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1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AB6B-6B86-4FD2-A74F-8685C6B80F4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8242-A4EE-460D-A345-5F510ACD3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1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FDAB6B-6B86-4FD2-A74F-8685C6B80F4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F618242-A4EE-460D-A345-5F510ACD3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6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916" y="1298448"/>
            <a:ext cx="8036132" cy="3255264"/>
          </a:xfrm>
        </p:spPr>
        <p:txBody>
          <a:bodyPr>
            <a:normAutofit/>
          </a:bodyPr>
          <a:lstStyle/>
          <a:p>
            <a:r>
              <a:rPr lang="en-US" sz="6000" dirty="0"/>
              <a:t>From Default to Design: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4800" dirty="0"/>
              <a:t>Design-Based </a:t>
            </a:r>
            <a:r>
              <a:rPr lang="en-US" sz="4800" dirty="0"/>
              <a:t>Assessment for Libraries and Librarianship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916" y="4670246"/>
            <a:ext cx="7486495" cy="133866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Rachel Ivy Clarke</a:t>
            </a:r>
          </a:p>
          <a:p>
            <a:r>
              <a:rPr lang="en-US" b="1" dirty="0" smtClean="0"/>
              <a:t>Syracuse University School of Information Studies</a:t>
            </a:r>
          </a:p>
          <a:p>
            <a:r>
              <a:rPr lang="en-US" b="1" dirty="0" smtClean="0"/>
              <a:t>rclark01@syr.edu</a:t>
            </a:r>
          </a:p>
          <a:p>
            <a:r>
              <a:rPr lang="en-US" b="1" dirty="0" smtClean="0"/>
              <a:t>@</a:t>
            </a:r>
            <a:r>
              <a:rPr lang="en-US" b="1" dirty="0" err="1" smtClean="0"/>
              <a:t>archivy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71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</a:t>
            </a:r>
            <a:endParaRPr lang="en-US" dirty="0"/>
          </a:p>
        </p:txBody>
      </p:sp>
      <p:pic>
        <p:nvPicPr>
          <p:cNvPr id="4" name="Picture 2" descr="https://s-media-cache-ak0.pinimg.com/736x/c5/4e/db/c54edb6eaca4fd3518af337971b0d6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04" y="1361615"/>
            <a:ext cx="7927248" cy="41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</a:t>
            </a:r>
            <a:r>
              <a:rPr lang="en-US" sz="2800" dirty="0"/>
              <a:t>ell-executed </a:t>
            </a:r>
            <a:r>
              <a:rPr lang="en-US" sz="2800" dirty="0"/>
              <a:t>design critique is not simply subjective negativity: it systematically articulates a framework for evaluation and then compares the work against that framework in the form of an ongoing, interactive </a:t>
            </a:r>
            <a:r>
              <a:rPr lang="en-US" sz="2800" dirty="0"/>
              <a:t>conversation</a:t>
            </a:r>
          </a:p>
          <a:p>
            <a:pPr marL="0" indent="0" algn="r">
              <a:buNone/>
            </a:pPr>
            <a:r>
              <a:rPr lang="en-US" dirty="0" smtClean="0"/>
              <a:t> (</a:t>
            </a:r>
            <a:r>
              <a:rPr lang="en-US" dirty="0" err="1" smtClean="0"/>
              <a:t>Kolko</a:t>
            </a:r>
            <a:r>
              <a:rPr lang="en-US" dirty="0" smtClean="0"/>
              <a:t>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06" y="878173"/>
            <a:ext cx="6410783" cy="5092509"/>
          </a:xfrm>
        </p:spPr>
      </p:pic>
    </p:spTree>
    <p:extLst>
      <p:ext uri="{BB962C8B-B14F-4D97-AF65-F5344CB8AC3E}">
        <p14:creationId xmlns:p14="http://schemas.microsoft.com/office/powerpoint/2010/main" val="4480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/>
              <a:t>reflection-on-action</a:t>
            </a:r>
            <a:r>
              <a:rPr lang="en-US" sz="2800" dirty="0"/>
              <a:t>: looking back </a:t>
            </a:r>
            <a:r>
              <a:rPr lang="en-US" sz="2800" dirty="0"/>
              <a:t>on a completed project or past situation with serious thought and </a:t>
            </a:r>
            <a:r>
              <a:rPr lang="en-US" sz="2800" dirty="0"/>
              <a:t>consideration</a:t>
            </a:r>
          </a:p>
          <a:p>
            <a:r>
              <a:rPr lang="en-US" sz="2800" i="1" dirty="0"/>
              <a:t>reflection-in-action</a:t>
            </a:r>
            <a:r>
              <a:rPr lang="en-US" sz="2800" dirty="0"/>
              <a:t>: the </a:t>
            </a:r>
            <a:r>
              <a:rPr lang="en-US" sz="2800" dirty="0"/>
              <a:t>ongoing, continual reflection throughout the process of creation </a:t>
            </a:r>
            <a:endParaRPr lang="en-US" sz="2800" dirty="0"/>
          </a:p>
          <a:p>
            <a:pPr marL="0" indent="0" algn="r">
              <a:buNone/>
            </a:pPr>
            <a:r>
              <a:rPr lang="en-US" sz="1800" dirty="0"/>
              <a:t>(</a:t>
            </a:r>
            <a:r>
              <a:rPr lang="en-US" sz="1800" dirty="0" err="1"/>
              <a:t>Schön</a:t>
            </a:r>
            <a:r>
              <a:rPr lang="en-US" sz="1800" dirty="0"/>
              <a:t> 1983)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Because design assessment is implicit, we are not harnessing techniques and theories that let us do it well</a:t>
            </a:r>
          </a:p>
          <a:p>
            <a:pPr lvl="1"/>
            <a:r>
              <a:rPr lang="en-US" sz="2000" dirty="0"/>
              <a:t>Need to explicitly incorporate design assessment techniques</a:t>
            </a:r>
          </a:p>
          <a:p>
            <a:pPr lvl="1"/>
            <a:r>
              <a:rPr lang="en-US" sz="2000" dirty="0"/>
              <a:t>Need for design education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Design assessment is still not viewed as objective evidence</a:t>
            </a:r>
          </a:p>
          <a:p>
            <a:pPr lvl="1"/>
            <a:r>
              <a:rPr lang="en-US" sz="2000" dirty="0"/>
              <a:t>Need advocacy for intellectually diverse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Design assessment lets us assess tools and services from a critical perspective</a:t>
            </a:r>
          </a:p>
          <a:p>
            <a:pPr lvl="1"/>
            <a:r>
              <a:rPr lang="en-US" sz="2000" dirty="0"/>
              <a:t>Need for values-based assessment—not just use, satisfaction, efficiency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92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3"/>
            <a:ext cx="7315200" cy="1367269"/>
          </a:xfrm>
        </p:spPr>
        <p:txBody>
          <a:bodyPr>
            <a:normAutofit/>
          </a:bodyPr>
          <a:lstStyle/>
          <a:p>
            <a:r>
              <a:rPr lang="en-US" dirty="0" smtClean="0"/>
              <a:t>rclark01@syr.edu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archivy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smtClean="0"/>
              <a:t>archivy.net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design?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Design Thinking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1691" y="1540042"/>
            <a:ext cx="8083379" cy="350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09103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6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135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Concerned with: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Goals: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4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Science</a:t>
                      </a:r>
                      <a:endParaRPr lang="en-US" sz="2800" dirty="0" smtClean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Natural world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Observation,</a:t>
                      </a:r>
                    </a:p>
                    <a:p>
                      <a:pPr algn="ctr"/>
                      <a:r>
                        <a:rPr lang="en-US" sz="2800" smtClean="0"/>
                        <a:t>explanation,</a:t>
                      </a:r>
                    </a:p>
                    <a:p>
                      <a:pPr algn="ctr"/>
                      <a:r>
                        <a:rPr lang="en-US" sz="2800" smtClean="0"/>
                        <a:t>prediction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11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Humanities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Human experience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Interpretation, understanding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1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Design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Artificial world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Problem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/>
                        <a:t>solving,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Artifact </a:t>
                      </a:r>
                      <a:r>
                        <a:rPr lang="en-US" sz="2800" baseline="0" dirty="0" smtClean="0"/>
                        <a:t>creation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2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Humanities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9077" y="852678"/>
            <a:ext cx="6858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Science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Aims for predictable, consistent results</a:t>
            </a:r>
          </a:p>
          <a:p>
            <a:r>
              <a:rPr lang="en-US" sz="2800" dirty="0" smtClean="0"/>
              <a:t>“Objective”</a:t>
            </a:r>
          </a:p>
          <a:p>
            <a:r>
              <a:rPr lang="en-US" sz="2800" dirty="0" smtClean="0"/>
              <a:t>Rigor stems from reliability (consistency of results) and validity (accurate meaningfulness)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Aims for deviations and variations</a:t>
            </a:r>
          </a:p>
          <a:p>
            <a:r>
              <a:rPr lang="en-US" sz="2800" dirty="0" smtClean="0"/>
              <a:t>“Subjective”</a:t>
            </a:r>
          </a:p>
          <a:p>
            <a:r>
              <a:rPr lang="en-US" sz="2800" dirty="0" smtClean="0"/>
              <a:t>Rigor stems from community-based affirmations of value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7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assessment</a:t>
            </a:r>
            <a:br>
              <a:rPr lang="en-US" dirty="0" smtClean="0"/>
            </a:br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Rationale</a:t>
            </a:r>
          </a:p>
          <a:p>
            <a:r>
              <a:rPr lang="en-US" sz="4800" dirty="0"/>
              <a:t>Critique</a:t>
            </a:r>
          </a:p>
          <a:p>
            <a:r>
              <a:rPr lang="en-US" sz="4800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42367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39" y="321617"/>
            <a:ext cx="6215982" cy="62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“reasons and justifications for choices”</a:t>
            </a:r>
          </a:p>
          <a:p>
            <a:pPr marL="0" indent="0" algn="r">
              <a:buNone/>
            </a:pPr>
            <a:r>
              <a:rPr lang="en-US" sz="1800" dirty="0"/>
              <a:t>(Carroll and </a:t>
            </a:r>
            <a:r>
              <a:rPr lang="en-US" sz="1800" dirty="0" err="1"/>
              <a:t>Rossen</a:t>
            </a:r>
            <a:r>
              <a:rPr lang="en-US" sz="1800" dirty="0"/>
              <a:t> 2003)</a:t>
            </a:r>
          </a:p>
          <a:p>
            <a:endParaRPr lang="en-US" sz="2800" dirty="0"/>
          </a:p>
          <a:p>
            <a:r>
              <a:rPr lang="en-US" sz="2800" dirty="0"/>
              <a:t>Rationale-based </a:t>
            </a:r>
            <a:r>
              <a:rPr lang="en-US" sz="2800" dirty="0"/>
              <a:t>assessment is gleaned through an examination of the design process: how a design was made, including choices faced, decisions made, and justifications for those decisions</a:t>
            </a:r>
            <a:r>
              <a:rPr lang="en-US" sz="2800" dirty="0"/>
              <a:t>.</a:t>
            </a:r>
          </a:p>
          <a:p>
            <a:pPr marL="0" indent="0" algn="r">
              <a:buNone/>
            </a:pPr>
            <a:r>
              <a:rPr lang="en-US" sz="1800" dirty="0"/>
              <a:t>(Zimmerman </a:t>
            </a:r>
            <a:r>
              <a:rPr lang="en-US" sz="1800" dirty="0"/>
              <a:t>et. al. </a:t>
            </a:r>
            <a:r>
              <a:rPr lang="en-US" sz="1800" dirty="0"/>
              <a:t>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1743</TotalTime>
  <Words>315</Words>
  <Application>Microsoft Office PowerPoint</Application>
  <PresentationFormat>Widescreen</PresentationFormat>
  <Paragraphs>70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Corbel</vt:lpstr>
      <vt:lpstr>Gill Sans MT</vt:lpstr>
      <vt:lpstr>Wingdings 2</vt:lpstr>
      <vt:lpstr>Frame</vt:lpstr>
      <vt:lpstr>From Default to Design:  Design-Based Assessment for Libraries and Librarianship</vt:lpstr>
      <vt:lpstr>What is design?</vt:lpstr>
      <vt:lpstr>The  Design Thinking Cycle</vt:lpstr>
      <vt:lpstr>PowerPoint Presentation</vt:lpstr>
      <vt:lpstr>Science  Humanities  Design</vt:lpstr>
      <vt:lpstr>Design assessment</vt:lpstr>
      <vt:lpstr>Design assessment techniques</vt:lpstr>
      <vt:lpstr>Rationale</vt:lpstr>
      <vt:lpstr>Rationale</vt:lpstr>
      <vt:lpstr>Critique</vt:lpstr>
      <vt:lpstr>Critique</vt:lpstr>
      <vt:lpstr>Reflection</vt:lpstr>
      <vt:lpstr>Reflection</vt:lpstr>
      <vt:lpstr>Implications</vt:lpstr>
      <vt:lpstr>Thanks!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Ivy Clarke</dc:creator>
  <cp:lastModifiedBy>Rachel Ivy Clarke</cp:lastModifiedBy>
  <cp:revision>61</cp:revision>
  <dcterms:created xsi:type="dcterms:W3CDTF">2018-05-14T17:20:19Z</dcterms:created>
  <dcterms:modified xsi:type="dcterms:W3CDTF">2018-11-30T16:59:47Z</dcterms:modified>
</cp:coreProperties>
</file>