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3"/>
  </p:notesMasterIdLst>
  <p:sldIdLst>
    <p:sldId id="256" r:id="rId2"/>
    <p:sldId id="259" r:id="rId3"/>
    <p:sldId id="261" r:id="rId4"/>
    <p:sldId id="263" r:id="rId5"/>
    <p:sldId id="258" r:id="rId6"/>
    <p:sldId id="264" r:id="rId7"/>
    <p:sldId id="265" r:id="rId8"/>
    <p:sldId id="282" r:id="rId9"/>
    <p:sldId id="283" r:id="rId10"/>
    <p:sldId id="285" r:id="rId11"/>
    <p:sldId id="284" r:id="rId12"/>
    <p:sldId id="269" r:id="rId13"/>
    <p:sldId id="274" r:id="rId14"/>
    <p:sldId id="270" r:id="rId15"/>
    <p:sldId id="275" r:id="rId16"/>
    <p:sldId id="271" r:id="rId17"/>
    <p:sldId id="272" r:id="rId18"/>
    <p:sldId id="276" r:id="rId19"/>
    <p:sldId id="277" r:id="rId20"/>
    <p:sldId id="278"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6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4"/>
    <p:restoredTop sz="73502"/>
  </p:normalViewPr>
  <p:slideViewPr>
    <p:cSldViewPr snapToGrid="0" snapToObjects="1">
      <p:cViewPr varScale="1">
        <p:scale>
          <a:sx n="54" d="100"/>
          <a:sy n="54" d="100"/>
        </p:scale>
        <p:origin x="-2256"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2E8F6-DD4A-2A4D-8F0E-2C3164685E3F}" type="datetimeFigureOut">
              <a:rPr lang="en-US" smtClean="0"/>
              <a:t>12/7/18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B6C31-8CFB-8947-800C-86CD3441A960}" type="slidenum">
              <a:rPr lang="en-US" smtClean="0"/>
              <a:t>‹#›</a:t>
            </a:fld>
            <a:endParaRPr lang="en-US"/>
          </a:p>
        </p:txBody>
      </p:sp>
    </p:spTree>
    <p:extLst>
      <p:ext uri="{BB962C8B-B14F-4D97-AF65-F5344CB8AC3E}">
        <p14:creationId xmlns:p14="http://schemas.microsoft.com/office/powerpoint/2010/main" val="730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1</a:t>
            </a:fld>
            <a:endParaRPr lang="en-US"/>
          </a:p>
        </p:txBody>
      </p:sp>
    </p:spTree>
    <p:extLst>
      <p:ext uri="{BB962C8B-B14F-4D97-AF65-F5344CB8AC3E}">
        <p14:creationId xmlns:p14="http://schemas.microsoft.com/office/powerpoint/2010/main" val="400542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14</a:t>
            </a:fld>
            <a:endParaRPr lang="en-US"/>
          </a:p>
        </p:txBody>
      </p:sp>
    </p:spTree>
    <p:extLst>
      <p:ext uri="{BB962C8B-B14F-4D97-AF65-F5344CB8AC3E}">
        <p14:creationId xmlns:p14="http://schemas.microsoft.com/office/powerpoint/2010/main" val="402566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15</a:t>
            </a:fld>
            <a:endParaRPr lang="en-US"/>
          </a:p>
        </p:txBody>
      </p:sp>
    </p:spTree>
    <p:extLst>
      <p:ext uri="{BB962C8B-B14F-4D97-AF65-F5344CB8AC3E}">
        <p14:creationId xmlns:p14="http://schemas.microsoft.com/office/powerpoint/2010/main" val="2909007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16</a:t>
            </a:fld>
            <a:endParaRPr lang="en-US"/>
          </a:p>
        </p:txBody>
      </p:sp>
    </p:spTree>
    <p:extLst>
      <p:ext uri="{BB962C8B-B14F-4D97-AF65-F5344CB8AC3E}">
        <p14:creationId xmlns:p14="http://schemas.microsoft.com/office/powerpoint/2010/main" val="409708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17</a:t>
            </a:fld>
            <a:endParaRPr lang="en-US"/>
          </a:p>
        </p:txBody>
      </p:sp>
    </p:spTree>
    <p:extLst>
      <p:ext uri="{BB962C8B-B14F-4D97-AF65-F5344CB8AC3E}">
        <p14:creationId xmlns:p14="http://schemas.microsoft.com/office/powerpoint/2010/main" val="152386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18</a:t>
            </a:fld>
            <a:endParaRPr lang="en-US"/>
          </a:p>
        </p:txBody>
      </p:sp>
    </p:spTree>
    <p:extLst>
      <p:ext uri="{BB962C8B-B14F-4D97-AF65-F5344CB8AC3E}">
        <p14:creationId xmlns:p14="http://schemas.microsoft.com/office/powerpoint/2010/main" val="3173756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19</a:t>
            </a:fld>
            <a:endParaRPr lang="en-US"/>
          </a:p>
        </p:txBody>
      </p:sp>
    </p:spTree>
    <p:extLst>
      <p:ext uri="{BB962C8B-B14F-4D97-AF65-F5344CB8AC3E}">
        <p14:creationId xmlns:p14="http://schemas.microsoft.com/office/powerpoint/2010/main" val="3707931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20</a:t>
            </a:fld>
            <a:endParaRPr lang="en-US"/>
          </a:p>
        </p:txBody>
      </p:sp>
    </p:spTree>
    <p:extLst>
      <p:ext uri="{BB962C8B-B14F-4D97-AF65-F5344CB8AC3E}">
        <p14:creationId xmlns:p14="http://schemas.microsoft.com/office/powerpoint/2010/main" val="304485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6</a:t>
            </a:fld>
            <a:endParaRPr lang="en-US"/>
          </a:p>
        </p:txBody>
      </p:sp>
    </p:spTree>
    <p:extLst>
      <p:ext uri="{BB962C8B-B14F-4D97-AF65-F5344CB8AC3E}">
        <p14:creationId xmlns:p14="http://schemas.microsoft.com/office/powerpoint/2010/main" val="842565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7</a:t>
            </a:fld>
            <a:endParaRPr lang="en-US"/>
          </a:p>
        </p:txBody>
      </p:sp>
    </p:spTree>
    <p:extLst>
      <p:ext uri="{BB962C8B-B14F-4D97-AF65-F5344CB8AC3E}">
        <p14:creationId xmlns:p14="http://schemas.microsoft.com/office/powerpoint/2010/main" val="158341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are assigned to view a series of tutorials and these tutorials are also imbedded into the course management system (Canvas) for all sections of the SCOM100-level courses (75 sections in the fall, 55 sections in spring). Also embedded in the courses are practice exercises that allow instructors to assign grades and give the students an opportunity to practice. </a:t>
            </a:r>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8</a:t>
            </a:fld>
            <a:endParaRPr lang="en-US"/>
          </a:p>
        </p:txBody>
      </p:sp>
    </p:spTree>
    <p:extLst>
      <p:ext uri="{BB962C8B-B14F-4D97-AF65-F5344CB8AC3E}">
        <p14:creationId xmlns:p14="http://schemas.microsoft.com/office/powerpoint/2010/main" val="124408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Approximately 6,000 first-year and transfer students complete the test annually. Data are analyzed for trends in student achievement and areas for improvement. We use MREST scores and subscales to determine which objectives students are struggling with and make tutorial changes accordingly. By requiring all students to meet this standard we are setting a competency standard that must be met by the end of the first academic year.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team of faculty including the first year librarian, the foundational skills director and faculty from the Center for Assessment and Research Studies spend about a month analyzing data from the MREST each summer. We have worked hard to make our reports meaningful and easy to digest. But they are also used to ask for resources and tweak our process. The work of pulling these reports have paid off; we are being used as a model for assessment reports from other parts of campus. </a:t>
            </a:r>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9</a:t>
            </a:fld>
            <a:endParaRPr lang="en-US"/>
          </a:p>
        </p:txBody>
      </p:sp>
    </p:spTree>
    <p:extLst>
      <p:ext uri="{BB962C8B-B14F-4D97-AF65-F5344CB8AC3E}">
        <p14:creationId xmlns:p14="http://schemas.microsoft.com/office/powerpoint/2010/main" val="344047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shorter version of the MREST, </a:t>
            </a:r>
            <a:r>
              <a:rPr lang="en-US" sz="1200" kern="1200" dirty="0" err="1">
                <a:solidFill>
                  <a:schemeClr val="tx1"/>
                </a:solidFill>
                <a:effectLst/>
                <a:latin typeface="+mn-lt"/>
                <a:ea typeface="+mn-ea"/>
                <a:cs typeface="+mn-cs"/>
              </a:rPr>
              <a:t>InfoCore</a:t>
            </a:r>
            <a:r>
              <a:rPr lang="en-US" sz="1200" kern="1200" dirty="0">
                <a:solidFill>
                  <a:schemeClr val="tx1"/>
                </a:solidFill>
                <a:effectLst/>
                <a:latin typeface="+mn-lt"/>
                <a:ea typeface="+mn-ea"/>
                <a:cs typeface="+mn-cs"/>
              </a:rPr>
              <a:t>, is one of a battery of tests given on JMU Assessment Days. Incoming first-year students take assessments as a part of their orientation prior to classes and again after completing three semesters. The </a:t>
            </a:r>
            <a:r>
              <a:rPr lang="en-US" sz="1200" kern="1200" dirty="0" err="1">
                <a:solidFill>
                  <a:schemeClr val="tx1"/>
                </a:solidFill>
                <a:effectLst/>
                <a:latin typeface="+mn-lt"/>
                <a:ea typeface="+mn-ea"/>
                <a:cs typeface="+mn-cs"/>
              </a:rPr>
              <a:t>InfoCore</a:t>
            </a:r>
            <a:r>
              <a:rPr lang="en-US" sz="1200" kern="1200" dirty="0">
                <a:solidFill>
                  <a:schemeClr val="tx1"/>
                </a:solidFill>
                <a:effectLst/>
                <a:latin typeface="+mn-lt"/>
                <a:ea typeface="+mn-ea"/>
                <a:cs typeface="+mn-cs"/>
              </a:rPr>
              <a:t> allows us to compare change over time; students do not arrive at JMU with information literacy skills and we show that they make significant gains from first year to sophomore year. This pre/post-test model, specifically with the same sample of students, shows the gains JMU students are making in this learning domain. Comparing the same cohort of students from first-year to sophomore shows that we are making gains in each objective, some very significant. </a:t>
            </a:r>
          </a:p>
          <a:p>
            <a:endParaRPr lang="en-US" dirty="0"/>
          </a:p>
          <a:p>
            <a:r>
              <a:rPr lang="en-US" sz="1200" kern="1200" dirty="0">
                <a:solidFill>
                  <a:schemeClr val="tx1"/>
                </a:solidFill>
                <a:effectLst/>
                <a:latin typeface="+mn-lt"/>
                <a:ea typeface="+mn-ea"/>
                <a:cs typeface="+mn-cs"/>
              </a:rPr>
              <a:t>But we can show what set of skills they arrive with and how they change over the course of three semesters. Their scores consistently go up across all objectives. </a:t>
            </a:r>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10</a:t>
            </a:fld>
            <a:endParaRPr lang="en-US"/>
          </a:p>
        </p:txBody>
      </p:sp>
    </p:spTree>
    <p:extLst>
      <p:ext uri="{BB962C8B-B14F-4D97-AF65-F5344CB8AC3E}">
        <p14:creationId xmlns:p14="http://schemas.microsoft.com/office/powerpoint/2010/main" val="2698053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team of faculty including the first year librarian, the foundational skills director and faculty from the Center for Assessment and Research Studies spend about a month analyzing data from the MREST each summer. We have worked hard to make our reports meaningful and easy to digest. But they are also used to ask for resources and tweak our process. The work of pulling these reports have paid off; we are being used as a model for assessment reports from other parts of campus. The most recent report is included as an appendix.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Virginia’s State Council for Higher Education (SCHEV) released a new reporting mandate for public institutions in Virginia. Each institution will be required to report on four learning domains that are standard (civic engagement, writing, critical thinking and quantitative reasoning), but schools can choose to add additional learning domains. JMU has chosen to include information literacy in a suite of reported learning domains and will use information literacy as its first reporting domain. Schools are being encouraged to make their assessment results easy to find in order to increase transparency for multiple constituencies, including students and parents.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11</a:t>
            </a:fld>
            <a:endParaRPr lang="en-US"/>
          </a:p>
        </p:txBody>
      </p:sp>
    </p:spTree>
    <p:extLst>
      <p:ext uri="{BB962C8B-B14F-4D97-AF65-F5344CB8AC3E}">
        <p14:creationId xmlns:p14="http://schemas.microsoft.com/office/powerpoint/2010/main" val="223192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12</a:t>
            </a:fld>
            <a:endParaRPr lang="en-US"/>
          </a:p>
        </p:txBody>
      </p:sp>
    </p:spTree>
    <p:extLst>
      <p:ext uri="{BB962C8B-B14F-4D97-AF65-F5344CB8AC3E}">
        <p14:creationId xmlns:p14="http://schemas.microsoft.com/office/powerpoint/2010/main" val="408397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B6C31-8CFB-8947-800C-86CD3441A960}" type="slidenum">
              <a:rPr lang="en-US" smtClean="0"/>
              <a:t>13</a:t>
            </a:fld>
            <a:endParaRPr lang="en-US"/>
          </a:p>
        </p:txBody>
      </p:sp>
    </p:spTree>
    <p:extLst>
      <p:ext uri="{BB962C8B-B14F-4D97-AF65-F5344CB8AC3E}">
        <p14:creationId xmlns:p14="http://schemas.microsoft.com/office/powerpoint/2010/main" val="309690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462D8C4-F466-C748-B75E-B83523F7C1A8}" type="datetimeFigureOut">
              <a:rPr lang="en-US" smtClean="0"/>
              <a:t>12/7/18</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863C6DF1-FD6D-C645-B0A9-3BA7BE35F542}"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36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62D8C4-F466-C748-B75E-B83523F7C1A8}"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6DF1-FD6D-C645-B0A9-3BA7BE35F542}" type="slidenum">
              <a:rPr lang="en-US" smtClean="0"/>
              <a:t>‹#›</a:t>
            </a:fld>
            <a:endParaRPr lang="en-US"/>
          </a:p>
        </p:txBody>
      </p:sp>
    </p:spTree>
    <p:extLst>
      <p:ext uri="{BB962C8B-B14F-4D97-AF65-F5344CB8AC3E}">
        <p14:creationId xmlns:p14="http://schemas.microsoft.com/office/powerpoint/2010/main" val="232984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62D8C4-F466-C748-B75E-B83523F7C1A8}"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6DF1-FD6D-C645-B0A9-3BA7BE35F542}" type="slidenum">
              <a:rPr lang="en-US" smtClean="0"/>
              <a:t>‹#›</a:t>
            </a:fld>
            <a:endParaRPr lang="en-US"/>
          </a:p>
        </p:txBody>
      </p:sp>
    </p:spTree>
    <p:extLst>
      <p:ext uri="{BB962C8B-B14F-4D97-AF65-F5344CB8AC3E}">
        <p14:creationId xmlns:p14="http://schemas.microsoft.com/office/powerpoint/2010/main" val="386400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718443"/>
            <a:ext cx="10178322" cy="3593591"/>
          </a:xfrm>
        </p:spPr>
        <p:txBody>
          <a:bodyPr/>
          <a:lstStyle>
            <a:lvl1pPr>
              <a:defRPr sz="2800"/>
            </a:lvl1pPr>
            <a:lvl2pPr>
              <a:defRPr sz="24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462D8C4-F466-C748-B75E-B83523F7C1A8}"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6DF1-FD6D-C645-B0A9-3BA7BE35F542}" type="slidenum">
              <a:rPr lang="en-US" smtClean="0"/>
              <a:t>‹#›</a:t>
            </a:fld>
            <a:endParaRPr lang="en-US"/>
          </a:p>
        </p:txBody>
      </p:sp>
      <p:sp>
        <p:nvSpPr>
          <p:cNvPr id="7" name="Title 6">
            <a:extLst>
              <a:ext uri="{FF2B5EF4-FFF2-40B4-BE49-F238E27FC236}">
                <a16:creationId xmlns:a16="http://schemas.microsoft.com/office/drawing/2014/main" xmlns="" id="{6CB931AA-1B75-C649-A527-30E7298E71C4}"/>
              </a:ext>
            </a:extLst>
          </p:cNvPr>
          <p:cNvSpPr>
            <a:spLocks noGrp="1"/>
          </p:cNvSpPr>
          <p:nvPr>
            <p:ph type="title"/>
          </p:nvPr>
        </p:nvSpPr>
        <p:spPr>
          <a:xfrm>
            <a:off x="1251678" y="382385"/>
            <a:ext cx="10178322" cy="800029"/>
          </a:xfrm>
        </p:spPr>
        <p:txBody>
          <a:bodyPr>
            <a:normAutofit/>
          </a:bodyPr>
          <a:lstStyle>
            <a:lvl1pPr>
              <a:defRPr sz="4000" cap="none" baseline="0"/>
            </a:lvl1pPr>
          </a:lstStyle>
          <a:p>
            <a:r>
              <a:rPr lang="en-US" dirty="0"/>
              <a:t>Click to edit Master title style</a:t>
            </a:r>
          </a:p>
        </p:txBody>
      </p:sp>
    </p:spTree>
    <p:extLst>
      <p:ext uri="{BB962C8B-B14F-4D97-AF65-F5344CB8AC3E}">
        <p14:creationId xmlns:p14="http://schemas.microsoft.com/office/powerpoint/2010/main" val="341673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462D8C4-F466-C748-B75E-B83523F7C1A8}" type="datetimeFigureOut">
              <a:rPr lang="en-US" smtClean="0"/>
              <a:t>12/7/18</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863C6DF1-FD6D-C645-B0A9-3BA7BE35F542}"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49951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62D8C4-F466-C748-B75E-B83523F7C1A8}"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C6DF1-FD6D-C645-B0A9-3BA7BE35F542}" type="slidenum">
              <a:rPr lang="en-US" smtClean="0"/>
              <a:t>‹#›</a:t>
            </a:fld>
            <a:endParaRPr lang="en-US"/>
          </a:p>
        </p:txBody>
      </p:sp>
    </p:spTree>
    <p:extLst>
      <p:ext uri="{BB962C8B-B14F-4D97-AF65-F5344CB8AC3E}">
        <p14:creationId xmlns:p14="http://schemas.microsoft.com/office/powerpoint/2010/main" val="1474042436"/>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62D8C4-F466-C748-B75E-B83523F7C1A8}" type="datetimeFigureOut">
              <a:rPr lang="en-US" smtClean="0"/>
              <a:t>12/7/18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C6DF1-FD6D-C645-B0A9-3BA7BE35F542}" type="slidenum">
              <a:rPr lang="en-US" smtClean="0"/>
              <a:t>‹#›</a:t>
            </a:fld>
            <a:endParaRPr lang="en-US"/>
          </a:p>
        </p:txBody>
      </p:sp>
    </p:spTree>
    <p:extLst>
      <p:ext uri="{BB962C8B-B14F-4D97-AF65-F5344CB8AC3E}">
        <p14:creationId xmlns:p14="http://schemas.microsoft.com/office/powerpoint/2010/main" val="3256995644"/>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62D8C4-F466-C748-B75E-B83523F7C1A8}" type="datetimeFigureOut">
              <a:rPr lang="en-US" smtClean="0"/>
              <a:t>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C6DF1-FD6D-C645-B0A9-3BA7BE35F542}" type="slidenum">
              <a:rPr lang="en-US" smtClean="0"/>
              <a:t>‹#›</a:t>
            </a:fld>
            <a:endParaRPr lang="en-US"/>
          </a:p>
        </p:txBody>
      </p:sp>
    </p:spTree>
    <p:extLst>
      <p:ext uri="{BB962C8B-B14F-4D97-AF65-F5344CB8AC3E}">
        <p14:creationId xmlns:p14="http://schemas.microsoft.com/office/powerpoint/2010/main" val="146903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2D8C4-F466-C748-B75E-B83523F7C1A8}" type="datetimeFigureOut">
              <a:rPr lang="en-US" smtClean="0"/>
              <a:t>12/7/18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C6DF1-FD6D-C645-B0A9-3BA7BE35F542}" type="slidenum">
              <a:rPr lang="en-US" smtClean="0"/>
              <a:t>‹#›</a:t>
            </a:fld>
            <a:endParaRPr lang="en-US"/>
          </a:p>
        </p:txBody>
      </p:sp>
    </p:spTree>
    <p:extLst>
      <p:ext uri="{BB962C8B-B14F-4D97-AF65-F5344CB8AC3E}">
        <p14:creationId xmlns:p14="http://schemas.microsoft.com/office/powerpoint/2010/main" val="121255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D462D8C4-F466-C748-B75E-B83523F7C1A8}" type="datetimeFigureOut">
              <a:rPr lang="en-US" smtClean="0"/>
              <a:t>12/7/18</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863C6DF1-FD6D-C645-B0A9-3BA7BE35F542}"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5295024"/>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D462D8C4-F466-C748-B75E-B83523F7C1A8}" type="datetimeFigureOut">
              <a:rPr lang="en-US" smtClean="0"/>
              <a:t>12/7/18</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863C6DF1-FD6D-C645-B0A9-3BA7BE35F542}" type="slidenum">
              <a:rPr lang="en-US" smtClean="0"/>
              <a:t>‹#›</a:t>
            </a:fld>
            <a:endParaRPr lang="en-US"/>
          </a:p>
        </p:txBody>
      </p:sp>
    </p:spTree>
    <p:extLst>
      <p:ext uri="{BB962C8B-B14F-4D97-AF65-F5344CB8AC3E}">
        <p14:creationId xmlns:p14="http://schemas.microsoft.com/office/powerpoint/2010/main" val="42145326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462D8C4-F466-C748-B75E-B83523F7C1A8}" type="datetimeFigureOut">
              <a:rPr lang="en-US" smtClean="0"/>
              <a:t>12/7/18</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63C6DF1-FD6D-C645-B0A9-3BA7BE35F542}"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69072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4">
                <a:lumMod val="20000"/>
                <a:lumOff val="80000"/>
              </a:schemeClr>
            </a:gs>
            <a:gs pos="100000">
              <a:srgbClr val="3C6AD3"/>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1D836B-1EED-4544-90DA-8282A30A4223}"/>
              </a:ext>
            </a:extLst>
          </p:cNvPr>
          <p:cNvSpPr>
            <a:spLocks noGrp="1"/>
          </p:cNvSpPr>
          <p:nvPr>
            <p:ph type="ctrTitle"/>
          </p:nvPr>
        </p:nvSpPr>
        <p:spPr/>
        <p:txBody>
          <a:bodyPr/>
          <a:lstStyle/>
          <a:p>
            <a:r>
              <a:rPr lang="en-US" sz="4000" cap="none" spc="400" dirty="0">
                <a:solidFill>
                  <a:schemeClr val="tx1"/>
                </a:solidFill>
                <a:latin typeface="+mn-lt"/>
              </a:rPr>
              <a:t>Information Literacy Assessment for Instruction Improvement and Demonstration of Library Value: </a:t>
            </a:r>
            <a:br>
              <a:rPr lang="en-US" sz="4000" cap="none" spc="400" dirty="0">
                <a:solidFill>
                  <a:schemeClr val="tx1"/>
                </a:solidFill>
                <a:latin typeface="+mn-lt"/>
              </a:rPr>
            </a:br>
            <a:r>
              <a:rPr lang="en-US" sz="4000" cap="none" spc="400" dirty="0">
                <a:solidFill>
                  <a:schemeClr val="tx1"/>
                </a:solidFill>
                <a:latin typeface="+mn-lt"/>
              </a:rPr>
              <a:t/>
            </a:r>
            <a:br>
              <a:rPr lang="en-US" sz="4000" cap="none" spc="400" dirty="0">
                <a:solidFill>
                  <a:schemeClr val="tx1"/>
                </a:solidFill>
                <a:latin typeface="+mn-lt"/>
              </a:rPr>
            </a:br>
            <a:r>
              <a:rPr lang="en-US" sz="4000" cap="none" spc="400" dirty="0">
                <a:solidFill>
                  <a:schemeClr val="tx1"/>
                </a:solidFill>
                <a:latin typeface="+mn-lt"/>
              </a:rPr>
              <a:t>Comparing Locally-Grown and Commercially-Created Tests</a:t>
            </a:r>
          </a:p>
        </p:txBody>
      </p:sp>
      <p:sp>
        <p:nvSpPr>
          <p:cNvPr id="3" name="Subtitle 2">
            <a:extLst>
              <a:ext uri="{FF2B5EF4-FFF2-40B4-BE49-F238E27FC236}">
                <a16:creationId xmlns:a16="http://schemas.microsoft.com/office/drawing/2014/main" xmlns="" id="{40DF532F-C77C-C544-A776-217A27D125B2}"/>
              </a:ext>
            </a:extLst>
          </p:cNvPr>
          <p:cNvSpPr>
            <a:spLocks noGrp="1"/>
          </p:cNvSpPr>
          <p:nvPr>
            <p:ph type="subTitle" idx="1"/>
          </p:nvPr>
        </p:nvSpPr>
        <p:spPr/>
        <p:txBody>
          <a:bodyPr>
            <a:normAutofit lnSpcReduction="10000"/>
          </a:bodyPr>
          <a:lstStyle/>
          <a:p>
            <a:r>
              <a:rPr lang="en-US" dirty="0"/>
              <a:t>2018 Library Assessment Conference</a:t>
            </a:r>
          </a:p>
          <a:p>
            <a:r>
              <a:rPr lang="en-US" dirty="0"/>
              <a:t>Houston Texas USA</a:t>
            </a:r>
          </a:p>
        </p:txBody>
      </p:sp>
    </p:spTree>
    <p:extLst>
      <p:ext uri="{BB962C8B-B14F-4D97-AF65-F5344CB8AC3E}">
        <p14:creationId xmlns:p14="http://schemas.microsoft.com/office/powerpoint/2010/main" val="83783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8EFDE98-B595-DC48-853D-CCEF6D3DA55D}"/>
              </a:ext>
            </a:extLst>
          </p:cNvPr>
          <p:cNvSpPr>
            <a:spLocks noGrp="1"/>
          </p:cNvSpPr>
          <p:nvPr>
            <p:ph idx="1"/>
          </p:nvPr>
        </p:nvSpPr>
        <p:spPr/>
        <p:txBody>
          <a:bodyPr>
            <a:normAutofit/>
          </a:bodyPr>
          <a:lstStyle/>
          <a:p>
            <a:pPr>
              <a:buClr>
                <a:srgbClr val="00B050"/>
              </a:buClr>
              <a:buSzPct val="125000"/>
            </a:pPr>
            <a:r>
              <a:rPr lang="en-US" dirty="0" err="1">
                <a:solidFill>
                  <a:schemeClr val="tx1"/>
                </a:solidFill>
              </a:rPr>
              <a:t>InfoCore</a:t>
            </a:r>
            <a:r>
              <a:rPr lang="en-US" dirty="0">
                <a:solidFill>
                  <a:schemeClr val="tx1"/>
                </a:solidFill>
              </a:rPr>
              <a:t> is a shorter version of the MREST</a:t>
            </a:r>
          </a:p>
          <a:p>
            <a:pPr>
              <a:buClr>
                <a:srgbClr val="00B050"/>
              </a:buClr>
              <a:buSzPct val="125000"/>
            </a:pPr>
            <a:r>
              <a:rPr lang="en-US" dirty="0">
                <a:solidFill>
                  <a:schemeClr val="tx1"/>
                </a:solidFill>
              </a:rPr>
              <a:t>Pre-test / post-test model with the same students</a:t>
            </a:r>
          </a:p>
          <a:p>
            <a:pPr lvl="1">
              <a:buClr>
                <a:srgbClr val="00B050"/>
              </a:buClr>
              <a:buSzPct val="125000"/>
            </a:pPr>
            <a:r>
              <a:rPr lang="en-US" dirty="0">
                <a:solidFill>
                  <a:schemeClr val="tx1"/>
                </a:solidFill>
              </a:rPr>
              <a:t> Incoming first year students and second-semester sophomores</a:t>
            </a:r>
          </a:p>
          <a:p>
            <a:pPr lvl="1">
              <a:buClr>
                <a:srgbClr val="00B050"/>
              </a:buClr>
              <a:buSzPct val="125000"/>
            </a:pPr>
            <a:r>
              <a:rPr lang="en-US" dirty="0">
                <a:solidFill>
                  <a:schemeClr val="tx1"/>
                </a:solidFill>
              </a:rPr>
              <a:t> Look for (and find) gains in each objective</a:t>
            </a:r>
          </a:p>
        </p:txBody>
      </p:sp>
      <p:sp>
        <p:nvSpPr>
          <p:cNvPr id="3" name="Title 2">
            <a:extLst>
              <a:ext uri="{FF2B5EF4-FFF2-40B4-BE49-F238E27FC236}">
                <a16:creationId xmlns:a16="http://schemas.microsoft.com/office/drawing/2014/main" xmlns="" id="{DB80B50B-FC23-784C-A8D7-3C162CFDFCCF}"/>
              </a:ext>
            </a:extLst>
          </p:cNvPr>
          <p:cNvSpPr>
            <a:spLocks noGrp="1"/>
          </p:cNvSpPr>
          <p:nvPr>
            <p:ph type="title"/>
          </p:nvPr>
        </p:nvSpPr>
        <p:spPr/>
        <p:txBody>
          <a:bodyPr/>
          <a:lstStyle/>
          <a:p>
            <a:r>
              <a:rPr lang="en-US" dirty="0">
                <a:solidFill>
                  <a:schemeClr val="tx1"/>
                </a:solidFill>
              </a:rPr>
              <a:t>Tracking Growth with </a:t>
            </a:r>
            <a:r>
              <a:rPr lang="en-US" dirty="0" err="1">
                <a:solidFill>
                  <a:schemeClr val="tx1"/>
                </a:solidFill>
              </a:rPr>
              <a:t>InfoCore</a:t>
            </a:r>
            <a:endParaRPr lang="en-US" dirty="0">
              <a:solidFill>
                <a:schemeClr val="tx1"/>
              </a:solidFill>
            </a:endParaRPr>
          </a:p>
        </p:txBody>
      </p:sp>
      <p:pic>
        <p:nvPicPr>
          <p:cNvPr id="4" name="Google Shape;142;p27">
            <a:extLst>
              <a:ext uri="{FF2B5EF4-FFF2-40B4-BE49-F238E27FC236}">
                <a16:creationId xmlns:a16="http://schemas.microsoft.com/office/drawing/2014/main" xmlns="" id="{A5BFCCB1-9FB5-8743-8F8E-751540988F02}"/>
              </a:ext>
            </a:extLst>
          </p:cNvPr>
          <p:cNvPicPr preferRelativeResize="0"/>
          <p:nvPr/>
        </p:nvPicPr>
        <p:blipFill>
          <a:blip r:embed="rId3">
            <a:alphaModFix/>
          </a:blip>
          <a:stretch>
            <a:fillRect/>
          </a:stretch>
        </p:blipFill>
        <p:spPr>
          <a:xfrm>
            <a:off x="8323834" y="6034650"/>
            <a:ext cx="3527656" cy="506841"/>
          </a:xfrm>
          <a:prstGeom prst="rect">
            <a:avLst/>
          </a:prstGeom>
          <a:noFill/>
          <a:ln>
            <a:noFill/>
          </a:ln>
        </p:spPr>
      </p:pic>
    </p:spTree>
    <p:extLst>
      <p:ext uri="{BB962C8B-B14F-4D97-AF65-F5344CB8AC3E}">
        <p14:creationId xmlns:p14="http://schemas.microsoft.com/office/powerpoint/2010/main" val="108642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xmlns="" id="{4FFDDC4B-8E5F-114D-A6DB-3F3FE29F1C2F}"/>
              </a:ext>
            </a:extLst>
          </p:cNvPr>
          <p:cNvSpPr>
            <a:spLocks noGrp="1"/>
          </p:cNvSpPr>
          <p:nvPr>
            <p:ph type="title"/>
          </p:nvPr>
        </p:nvSpPr>
        <p:spPr>
          <a:xfrm>
            <a:off x="1251678" y="382386"/>
            <a:ext cx="10178322" cy="717366"/>
          </a:xfrm>
        </p:spPr>
        <p:txBody>
          <a:bodyPr>
            <a:normAutofit/>
          </a:bodyPr>
          <a:lstStyle/>
          <a:p>
            <a:r>
              <a:rPr lang="en" dirty="0">
                <a:solidFill>
                  <a:schemeClr val="tx1"/>
                </a:solidFill>
              </a:rPr>
              <a:t>Communicating Findings</a:t>
            </a:r>
            <a:endParaRPr lang="en-US" dirty="0">
              <a:solidFill>
                <a:schemeClr val="tx1"/>
              </a:solidFill>
            </a:endParaRPr>
          </a:p>
        </p:txBody>
      </p:sp>
      <p:sp>
        <p:nvSpPr>
          <p:cNvPr id="2" name="TextBox 1">
            <a:extLst>
              <a:ext uri="{FF2B5EF4-FFF2-40B4-BE49-F238E27FC236}">
                <a16:creationId xmlns:a16="http://schemas.microsoft.com/office/drawing/2014/main" xmlns="" id="{2AF96078-A682-3B49-B5CB-B48ED1061BA5}"/>
              </a:ext>
            </a:extLst>
          </p:cNvPr>
          <p:cNvSpPr txBox="1"/>
          <p:nvPr/>
        </p:nvSpPr>
        <p:spPr>
          <a:xfrm>
            <a:off x="1396313" y="1556951"/>
            <a:ext cx="5045418" cy="1384995"/>
          </a:xfrm>
          <a:prstGeom prst="rect">
            <a:avLst/>
          </a:prstGeom>
          <a:noFill/>
        </p:spPr>
        <p:txBody>
          <a:bodyPr wrap="square" rtlCol="0">
            <a:spAutoFit/>
          </a:bodyPr>
          <a:lstStyle/>
          <a:p>
            <a:r>
              <a:rPr lang="en-US" sz="2800" dirty="0"/>
              <a:t>Internal annual reports of results and related data points serve as a campus model.</a:t>
            </a:r>
            <a:endParaRPr lang="en-US" sz="2400" dirty="0"/>
          </a:p>
        </p:txBody>
      </p:sp>
      <p:pic>
        <p:nvPicPr>
          <p:cNvPr id="4" name="Picture 3">
            <a:extLst>
              <a:ext uri="{FF2B5EF4-FFF2-40B4-BE49-F238E27FC236}">
                <a16:creationId xmlns:a16="http://schemas.microsoft.com/office/drawing/2014/main" xmlns="" id="{9352DFF0-1866-2E49-86CF-0A58B1A47649}"/>
              </a:ext>
            </a:extLst>
          </p:cNvPr>
          <p:cNvPicPr>
            <a:picLocks noChangeAspect="1"/>
          </p:cNvPicPr>
          <p:nvPr/>
        </p:nvPicPr>
        <p:blipFill>
          <a:blip r:embed="rId3">
            <a:alphaModFix amt="85000"/>
          </a:blip>
          <a:stretch>
            <a:fillRect/>
          </a:stretch>
        </p:blipFill>
        <p:spPr>
          <a:xfrm>
            <a:off x="6441731" y="1556951"/>
            <a:ext cx="3702143" cy="2686437"/>
          </a:xfrm>
          <a:prstGeom prst="rect">
            <a:avLst/>
          </a:prstGeom>
          <a:ln w="3175">
            <a:solidFill>
              <a:schemeClr val="tx1">
                <a:lumMod val="50000"/>
                <a:lumOff val="50000"/>
              </a:schemeClr>
            </a:solidFill>
          </a:ln>
        </p:spPr>
      </p:pic>
      <p:sp>
        <p:nvSpPr>
          <p:cNvPr id="7" name="TextBox 6">
            <a:extLst>
              <a:ext uri="{FF2B5EF4-FFF2-40B4-BE49-F238E27FC236}">
                <a16:creationId xmlns:a16="http://schemas.microsoft.com/office/drawing/2014/main" xmlns="" id="{64CF91A4-E8D3-9A43-9C06-418986658CBA}"/>
              </a:ext>
            </a:extLst>
          </p:cNvPr>
          <p:cNvSpPr txBox="1"/>
          <p:nvPr/>
        </p:nvSpPr>
        <p:spPr>
          <a:xfrm>
            <a:off x="1396313" y="4444400"/>
            <a:ext cx="9033561" cy="1384995"/>
          </a:xfrm>
          <a:prstGeom prst="rect">
            <a:avLst/>
          </a:prstGeom>
          <a:noFill/>
        </p:spPr>
        <p:txBody>
          <a:bodyPr wrap="square" rtlCol="0">
            <a:spAutoFit/>
          </a:bodyPr>
          <a:lstStyle/>
          <a:p>
            <a:r>
              <a:rPr lang="en-US" sz="2800" dirty="0"/>
              <a:t>On the horizon: Meeting state requirements for external reporting. Information literacy selected as one optional learning domain.</a:t>
            </a:r>
          </a:p>
        </p:txBody>
      </p:sp>
      <p:pic>
        <p:nvPicPr>
          <p:cNvPr id="8" name="Google Shape;142;p27">
            <a:extLst>
              <a:ext uri="{FF2B5EF4-FFF2-40B4-BE49-F238E27FC236}">
                <a16:creationId xmlns:a16="http://schemas.microsoft.com/office/drawing/2014/main" xmlns="" id="{D4DAC663-21D1-A149-86E4-2D51C2ADB86B}"/>
              </a:ext>
            </a:extLst>
          </p:cNvPr>
          <p:cNvPicPr preferRelativeResize="0"/>
          <p:nvPr/>
        </p:nvPicPr>
        <p:blipFill>
          <a:blip r:embed="rId4">
            <a:alphaModFix/>
          </a:blip>
          <a:stretch>
            <a:fillRect/>
          </a:stretch>
        </p:blipFill>
        <p:spPr>
          <a:xfrm>
            <a:off x="8323834" y="6034650"/>
            <a:ext cx="3527656" cy="506841"/>
          </a:xfrm>
          <a:prstGeom prst="rect">
            <a:avLst/>
          </a:prstGeom>
          <a:noFill/>
          <a:ln>
            <a:noFill/>
          </a:ln>
        </p:spPr>
      </p:pic>
    </p:spTree>
    <p:extLst>
      <p:ext uri="{BB962C8B-B14F-4D97-AF65-F5344CB8AC3E}">
        <p14:creationId xmlns:p14="http://schemas.microsoft.com/office/powerpoint/2010/main" val="200481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DE431-964B-B34A-91C1-BF044907ADF1}"/>
              </a:ext>
            </a:extLst>
          </p:cNvPr>
          <p:cNvSpPr>
            <a:spLocks noGrp="1"/>
          </p:cNvSpPr>
          <p:nvPr>
            <p:ph type="title"/>
          </p:nvPr>
        </p:nvSpPr>
        <p:spPr>
          <a:xfrm>
            <a:off x="3114341" y="173776"/>
            <a:ext cx="8187071" cy="4064627"/>
          </a:xfrm>
        </p:spPr>
        <p:txBody>
          <a:bodyPr>
            <a:normAutofit/>
          </a:bodyPr>
          <a:lstStyle/>
          <a:p>
            <a:r>
              <a:rPr lang="en-US" sz="4400" cap="none" dirty="0">
                <a:solidFill>
                  <a:schemeClr val="tx1"/>
                </a:solidFill>
              </a:rPr>
              <a:t>Threshold Achievement Test for Information Literacy</a:t>
            </a:r>
          </a:p>
        </p:txBody>
      </p:sp>
      <p:sp>
        <p:nvSpPr>
          <p:cNvPr id="3" name="Text Placeholder 2">
            <a:extLst>
              <a:ext uri="{FF2B5EF4-FFF2-40B4-BE49-F238E27FC236}">
                <a16:creationId xmlns:a16="http://schemas.microsoft.com/office/drawing/2014/main" xmlns="" id="{623D1BCB-10F7-ED4A-89CA-49B7645B1835}"/>
              </a:ext>
            </a:extLst>
          </p:cNvPr>
          <p:cNvSpPr>
            <a:spLocks noGrp="1"/>
          </p:cNvSpPr>
          <p:nvPr>
            <p:ph type="body" idx="1"/>
          </p:nvPr>
        </p:nvSpPr>
        <p:spPr>
          <a:xfrm>
            <a:off x="3114341" y="4402544"/>
            <a:ext cx="7017488" cy="951135"/>
          </a:xfrm>
        </p:spPr>
        <p:txBody>
          <a:bodyPr>
            <a:noAutofit/>
          </a:bodyPr>
          <a:lstStyle/>
          <a:p>
            <a:r>
              <a:rPr lang="en-US" sz="6600" dirty="0"/>
              <a:t>TATIL</a:t>
            </a:r>
          </a:p>
        </p:txBody>
      </p:sp>
    </p:spTree>
    <p:extLst>
      <p:ext uri="{BB962C8B-B14F-4D97-AF65-F5344CB8AC3E}">
        <p14:creationId xmlns:p14="http://schemas.microsoft.com/office/powerpoint/2010/main" val="262899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A2211A1-F8CD-2648-81EC-825DC7578233}"/>
              </a:ext>
            </a:extLst>
          </p:cNvPr>
          <p:cNvSpPr>
            <a:spLocks noGrp="1"/>
          </p:cNvSpPr>
          <p:nvPr>
            <p:ph idx="1"/>
          </p:nvPr>
        </p:nvSpPr>
        <p:spPr>
          <a:xfrm>
            <a:off x="1251678" y="1532238"/>
            <a:ext cx="10178322" cy="4982395"/>
          </a:xfrm>
        </p:spPr>
        <p:txBody>
          <a:bodyPr/>
          <a:lstStyle/>
          <a:p>
            <a:pPr>
              <a:buClr>
                <a:srgbClr val="00B050"/>
              </a:buClr>
              <a:buSzPct val="125000"/>
            </a:pPr>
            <a:r>
              <a:rPr lang="en-US" dirty="0">
                <a:solidFill>
                  <a:schemeClr val="tx1"/>
                </a:solidFill>
              </a:rPr>
              <a:t>Item development</a:t>
            </a:r>
          </a:p>
          <a:p>
            <a:pPr marL="800100" lvl="2" indent="-342900">
              <a:spcBef>
                <a:spcPts val="0"/>
              </a:spcBef>
              <a:buClr>
                <a:srgbClr val="00B050"/>
              </a:buClr>
              <a:buSzPct val="125000"/>
            </a:pPr>
            <a:r>
              <a:rPr lang="en-US" sz="2400" dirty="0">
                <a:solidFill>
                  <a:schemeClr val="tx1"/>
                </a:solidFill>
              </a:rPr>
              <a:t>Create outcomes and performance indicators (sandbox)</a:t>
            </a:r>
          </a:p>
          <a:p>
            <a:pPr marL="800100" lvl="2" indent="-342900">
              <a:spcBef>
                <a:spcPts val="0"/>
              </a:spcBef>
              <a:buClr>
                <a:srgbClr val="00B050"/>
              </a:buClr>
              <a:buSzPct val="125000"/>
            </a:pPr>
            <a:r>
              <a:rPr lang="en-US" sz="2400" dirty="0">
                <a:solidFill>
                  <a:schemeClr val="tx1"/>
                </a:solidFill>
              </a:rPr>
              <a:t>Draft questions, revise</a:t>
            </a:r>
          </a:p>
          <a:p>
            <a:pPr marL="800100" lvl="2" indent="-342900">
              <a:spcBef>
                <a:spcPts val="0"/>
              </a:spcBef>
              <a:buClr>
                <a:srgbClr val="00B050"/>
              </a:buClr>
              <a:buSzPct val="125000"/>
            </a:pPr>
            <a:r>
              <a:rPr lang="en-US" sz="2400" dirty="0">
                <a:solidFill>
                  <a:schemeClr val="tx1"/>
                </a:solidFill>
              </a:rPr>
              <a:t>Cognitive interviews with students, revise</a:t>
            </a:r>
          </a:p>
          <a:p>
            <a:pPr marL="800100" lvl="2" indent="-342900">
              <a:spcBef>
                <a:spcPts val="0"/>
              </a:spcBef>
              <a:buClr>
                <a:srgbClr val="00B050"/>
              </a:buClr>
              <a:buSzPct val="125000"/>
            </a:pPr>
            <a:r>
              <a:rPr lang="en-US" sz="2400" dirty="0">
                <a:solidFill>
                  <a:schemeClr val="tx1"/>
                </a:solidFill>
              </a:rPr>
              <a:t>Field testing and psychometric analyses, revise</a:t>
            </a:r>
          </a:p>
        </p:txBody>
      </p:sp>
      <p:sp>
        <p:nvSpPr>
          <p:cNvPr id="3" name="Title 2">
            <a:extLst>
              <a:ext uri="{FF2B5EF4-FFF2-40B4-BE49-F238E27FC236}">
                <a16:creationId xmlns:a16="http://schemas.microsoft.com/office/drawing/2014/main" xmlns="" id="{201E3A6A-93D6-654A-BBD9-7D42E5D19328}"/>
              </a:ext>
            </a:extLst>
          </p:cNvPr>
          <p:cNvSpPr>
            <a:spLocks noGrp="1"/>
          </p:cNvSpPr>
          <p:nvPr>
            <p:ph type="title"/>
          </p:nvPr>
        </p:nvSpPr>
        <p:spPr>
          <a:xfrm>
            <a:off x="1251678" y="382385"/>
            <a:ext cx="10178322" cy="1149853"/>
          </a:xfrm>
        </p:spPr>
        <p:txBody>
          <a:bodyPr>
            <a:normAutofit fontScale="90000"/>
          </a:bodyPr>
          <a:lstStyle/>
          <a:p>
            <a:r>
              <a:rPr lang="en-US" dirty="0">
                <a:solidFill>
                  <a:schemeClr val="tx1"/>
                </a:solidFill>
              </a:rPr>
              <a:t>Inspired by the Framework’s Knowledge Practices and Dispositions</a:t>
            </a:r>
            <a:br>
              <a:rPr lang="en-US" dirty="0">
                <a:solidFill>
                  <a:schemeClr val="tx1"/>
                </a:solidFill>
              </a:rPr>
            </a:br>
            <a:endParaRPr lang="en-US" dirty="0"/>
          </a:p>
        </p:txBody>
      </p:sp>
      <p:pic>
        <p:nvPicPr>
          <p:cNvPr id="7" name="Picture 6">
            <a:extLst>
              <a:ext uri="{FF2B5EF4-FFF2-40B4-BE49-F238E27FC236}">
                <a16:creationId xmlns:a16="http://schemas.microsoft.com/office/drawing/2014/main" xmlns="" id="{7CF87FA7-3003-3844-8897-B28F0B16FB8D}"/>
              </a:ext>
            </a:extLst>
          </p:cNvPr>
          <p:cNvPicPr>
            <a:picLocks noChangeAspect="1"/>
          </p:cNvPicPr>
          <p:nvPr/>
        </p:nvPicPr>
        <p:blipFill>
          <a:blip r:embed="rId3"/>
          <a:stretch>
            <a:fillRect/>
          </a:stretch>
        </p:blipFill>
        <p:spPr>
          <a:xfrm>
            <a:off x="7712164" y="4655132"/>
            <a:ext cx="4157662" cy="1859500"/>
          </a:xfrm>
          <a:prstGeom prst="rect">
            <a:avLst/>
          </a:prstGeom>
        </p:spPr>
      </p:pic>
      <p:sp>
        <p:nvSpPr>
          <p:cNvPr id="6" name="Content Placeholder 5">
            <a:extLst>
              <a:ext uri="{FF2B5EF4-FFF2-40B4-BE49-F238E27FC236}">
                <a16:creationId xmlns:a16="http://schemas.microsoft.com/office/drawing/2014/main" xmlns="" id="{79AA49DC-DDAB-CC45-A9B6-E32D2D361F1B}"/>
              </a:ext>
            </a:extLst>
          </p:cNvPr>
          <p:cNvSpPr txBox="1">
            <a:spLocks/>
          </p:cNvSpPr>
          <p:nvPr/>
        </p:nvSpPr>
        <p:spPr>
          <a:xfrm>
            <a:off x="1251678" y="3795302"/>
            <a:ext cx="6460486" cy="230499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lvl="1" indent="0">
              <a:spcBef>
                <a:spcPts val="0"/>
              </a:spcBef>
              <a:buClr>
                <a:srgbClr val="00B050"/>
              </a:buClr>
              <a:buSzPct val="125000"/>
              <a:buNone/>
            </a:pPr>
            <a:endParaRPr lang="en-US" sz="2600" dirty="0"/>
          </a:p>
        </p:txBody>
      </p:sp>
    </p:spTree>
    <p:extLst>
      <p:ext uri="{BB962C8B-B14F-4D97-AF65-F5344CB8AC3E}">
        <p14:creationId xmlns:p14="http://schemas.microsoft.com/office/powerpoint/2010/main" val="292024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01E3A6A-93D6-654A-BBD9-7D42E5D19328}"/>
              </a:ext>
            </a:extLst>
          </p:cNvPr>
          <p:cNvSpPr>
            <a:spLocks noGrp="1"/>
          </p:cNvSpPr>
          <p:nvPr>
            <p:ph type="title"/>
          </p:nvPr>
        </p:nvSpPr>
        <p:spPr>
          <a:xfrm>
            <a:off x="1091040" y="275095"/>
            <a:ext cx="10178322" cy="800029"/>
          </a:xfrm>
        </p:spPr>
        <p:txBody>
          <a:bodyPr/>
          <a:lstStyle/>
          <a:p>
            <a:r>
              <a:rPr lang="en-US" dirty="0">
                <a:solidFill>
                  <a:schemeClr val="tx1"/>
                </a:solidFill>
              </a:rPr>
              <a:t>Four Modules</a:t>
            </a:r>
          </a:p>
        </p:txBody>
      </p:sp>
      <p:graphicFrame>
        <p:nvGraphicFramePr>
          <p:cNvPr id="12" name="Content Placeholder 11">
            <a:extLst>
              <a:ext uri="{FF2B5EF4-FFF2-40B4-BE49-F238E27FC236}">
                <a16:creationId xmlns:a16="http://schemas.microsoft.com/office/drawing/2014/main" xmlns="" id="{652F8ADB-C6F9-BF47-90C5-9A2863E17A0A}"/>
              </a:ext>
            </a:extLst>
          </p:cNvPr>
          <p:cNvGraphicFramePr>
            <a:graphicFrameLocks noGrp="1"/>
          </p:cNvGraphicFramePr>
          <p:nvPr>
            <p:ph idx="1"/>
            <p:extLst>
              <p:ext uri="{D42A27DB-BD31-4B8C-83A1-F6EECF244321}">
                <p14:modId xmlns:p14="http://schemas.microsoft.com/office/powerpoint/2010/main" val="3902249031"/>
              </p:ext>
            </p:extLst>
          </p:nvPr>
        </p:nvGraphicFramePr>
        <p:xfrm>
          <a:off x="1091040" y="1075124"/>
          <a:ext cx="10635521" cy="5424530"/>
        </p:xfrm>
        <a:graphic>
          <a:graphicData uri="http://schemas.openxmlformats.org/drawingml/2006/table">
            <a:tbl>
              <a:tblPr firstRow="1" bandRow="1">
                <a:tableStyleId>{5C22544A-7EE6-4342-B048-85BDC9FD1C3A}</a:tableStyleId>
              </a:tblPr>
              <a:tblGrid>
                <a:gridCol w="1739285">
                  <a:extLst>
                    <a:ext uri="{9D8B030D-6E8A-4147-A177-3AD203B41FA5}">
                      <a16:colId xmlns:a16="http://schemas.microsoft.com/office/drawing/2014/main" xmlns="" val="3200690150"/>
                    </a:ext>
                  </a:extLst>
                </a:gridCol>
                <a:gridCol w="3460364">
                  <a:extLst>
                    <a:ext uri="{9D8B030D-6E8A-4147-A177-3AD203B41FA5}">
                      <a16:colId xmlns:a16="http://schemas.microsoft.com/office/drawing/2014/main" xmlns="" val="3731827449"/>
                    </a:ext>
                  </a:extLst>
                </a:gridCol>
                <a:gridCol w="5435872">
                  <a:extLst>
                    <a:ext uri="{9D8B030D-6E8A-4147-A177-3AD203B41FA5}">
                      <a16:colId xmlns:a16="http://schemas.microsoft.com/office/drawing/2014/main" xmlns="" val="3649320240"/>
                    </a:ext>
                  </a:extLst>
                </a:gridCol>
              </a:tblGrid>
              <a:tr h="488092">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Dispositions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Knowledge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2907718"/>
                  </a:ext>
                </a:extLst>
              </a:tr>
              <a:tr h="2916348">
                <a:tc>
                  <a:txBody>
                    <a:bodyPr/>
                    <a:lstStyle/>
                    <a:p>
                      <a:r>
                        <a:rPr lang="en-US" sz="2400" dirty="0"/>
                        <a:t>Evaluating Process &amp; Authority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0"/>
                        </a:spcBef>
                        <a:spcAft>
                          <a:spcPts val="1800"/>
                        </a:spcAft>
                      </a:pPr>
                      <a:r>
                        <a:rPr lang="en-US" sz="2400" dirty="0">
                          <a:effectLst/>
                        </a:rPr>
                        <a:t>Mindful self-reflection</a:t>
                      </a:r>
                    </a:p>
                    <a:p>
                      <a:pPr marL="0" marR="0" algn="ctr">
                        <a:lnSpc>
                          <a:spcPct val="110000"/>
                        </a:lnSpc>
                        <a:spcBef>
                          <a:spcPts val="0"/>
                        </a:spcBef>
                        <a:spcAft>
                          <a:spcPts val="1800"/>
                        </a:spcAft>
                      </a:pPr>
                      <a:r>
                        <a:rPr lang="en-US" sz="2400" dirty="0">
                          <a:effectLst/>
                        </a:rPr>
                        <a:t>Responsibility to community</a:t>
                      </a:r>
                    </a:p>
                    <a:p>
                      <a:pPr marL="0" marR="0" algn="ctr">
                        <a:lnSpc>
                          <a:spcPct val="125000"/>
                        </a:lnSpc>
                        <a:spcBef>
                          <a:spcPts val="0"/>
                        </a:spcBef>
                        <a:spcAft>
                          <a:spcPts val="1800"/>
                        </a:spcAft>
                      </a:pPr>
                      <a:r>
                        <a:rPr lang="en-US" sz="2400" dirty="0">
                          <a:effectLst/>
                        </a:rPr>
                        <a:t>Toleration of ambiguity</a:t>
                      </a:r>
                      <a:endParaRPr lang="en-US" sz="2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4610" marR="0">
                        <a:lnSpc>
                          <a:spcPct val="110000"/>
                        </a:lnSpc>
                        <a:spcBef>
                          <a:spcPts val="600"/>
                        </a:spcBef>
                        <a:spcAft>
                          <a:spcPts val="1200"/>
                        </a:spcAft>
                      </a:pPr>
                      <a:r>
                        <a:rPr lang="en-US" sz="2400" dirty="0">
                          <a:effectLst/>
                        </a:rPr>
                        <a:t>Apply knowledge of source creation processes and context to evaluate the authority of a source.</a:t>
                      </a:r>
                    </a:p>
                    <a:p>
                      <a:pPr marL="54610" marR="0">
                        <a:lnSpc>
                          <a:spcPct val="110000"/>
                        </a:lnSpc>
                        <a:spcBef>
                          <a:spcPts val="600"/>
                        </a:spcBef>
                        <a:spcAft>
                          <a:spcPts val="1200"/>
                        </a:spcAft>
                      </a:pPr>
                      <a:r>
                        <a:rPr lang="en-US" sz="2400" dirty="0">
                          <a:effectLst/>
                        </a:rPr>
                        <a:t>Apply knowledge of authority to analyze others' claims and to support one's own claims.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0956320"/>
                  </a:ext>
                </a:extLst>
              </a:tr>
              <a:tr h="2020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Strategic Searching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Productive persistence</a:t>
                      </a:r>
                      <a:endParaRPr lang="en-US" sz="2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4610" marR="0">
                        <a:lnSpc>
                          <a:spcPct val="110000"/>
                        </a:lnSpc>
                        <a:spcBef>
                          <a:spcPts val="600"/>
                        </a:spcBef>
                        <a:spcAft>
                          <a:spcPts val="1200"/>
                        </a:spcAft>
                      </a:pPr>
                      <a:r>
                        <a:rPr lang="en-US" sz="2400" dirty="0">
                          <a:effectLst/>
                        </a:rPr>
                        <a:t>Plan, conduct, evaluate, and revise searches to achieve relevant results.</a:t>
                      </a:r>
                    </a:p>
                    <a:p>
                      <a:pPr marL="54610" marR="0">
                        <a:lnSpc>
                          <a:spcPct val="110000"/>
                        </a:lnSpc>
                        <a:spcBef>
                          <a:spcPts val="600"/>
                        </a:spcBef>
                        <a:spcAft>
                          <a:spcPts val="1200"/>
                        </a:spcAft>
                      </a:pPr>
                      <a:r>
                        <a:rPr lang="en-US" sz="2400" dirty="0">
                          <a:effectLst/>
                        </a:rPr>
                        <a:t>Compare and contrast a range of search tools.</a:t>
                      </a:r>
                      <a:endParaRPr lang="en-US" sz="2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0962144"/>
                  </a:ext>
                </a:extLst>
              </a:tr>
            </a:tbl>
          </a:graphicData>
        </a:graphic>
      </p:graphicFrame>
      <p:pic>
        <p:nvPicPr>
          <p:cNvPr id="13" name="Picture 12">
            <a:extLst>
              <a:ext uri="{FF2B5EF4-FFF2-40B4-BE49-F238E27FC236}">
                <a16:creationId xmlns:a16="http://schemas.microsoft.com/office/drawing/2014/main" xmlns="" id="{8008E94A-0D42-4B43-BAFF-8887B431E681}"/>
              </a:ext>
            </a:extLst>
          </p:cNvPr>
          <p:cNvPicPr>
            <a:picLocks noChangeAspect="1"/>
          </p:cNvPicPr>
          <p:nvPr/>
        </p:nvPicPr>
        <p:blipFill>
          <a:blip r:embed="rId3"/>
          <a:stretch>
            <a:fillRect/>
          </a:stretch>
        </p:blipFill>
        <p:spPr>
          <a:xfrm>
            <a:off x="9514702" y="85878"/>
            <a:ext cx="2211859" cy="989246"/>
          </a:xfrm>
          <a:prstGeom prst="rect">
            <a:avLst/>
          </a:prstGeom>
        </p:spPr>
      </p:pic>
    </p:spTree>
    <p:extLst>
      <p:ext uri="{BB962C8B-B14F-4D97-AF65-F5344CB8AC3E}">
        <p14:creationId xmlns:p14="http://schemas.microsoft.com/office/powerpoint/2010/main" val="316328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01E3A6A-93D6-654A-BBD9-7D42E5D19328}"/>
              </a:ext>
            </a:extLst>
          </p:cNvPr>
          <p:cNvSpPr>
            <a:spLocks noGrp="1"/>
          </p:cNvSpPr>
          <p:nvPr>
            <p:ph type="title"/>
          </p:nvPr>
        </p:nvSpPr>
        <p:spPr>
          <a:xfrm>
            <a:off x="1091040" y="275095"/>
            <a:ext cx="10178322" cy="800029"/>
          </a:xfrm>
        </p:spPr>
        <p:txBody>
          <a:bodyPr/>
          <a:lstStyle/>
          <a:p>
            <a:r>
              <a:rPr lang="en-US" dirty="0">
                <a:solidFill>
                  <a:schemeClr val="tx1"/>
                </a:solidFill>
              </a:rPr>
              <a:t>Four Modules</a:t>
            </a:r>
          </a:p>
        </p:txBody>
      </p:sp>
      <p:graphicFrame>
        <p:nvGraphicFramePr>
          <p:cNvPr id="12" name="Content Placeholder 11">
            <a:extLst>
              <a:ext uri="{FF2B5EF4-FFF2-40B4-BE49-F238E27FC236}">
                <a16:creationId xmlns:a16="http://schemas.microsoft.com/office/drawing/2014/main" xmlns="" id="{652F8ADB-C6F9-BF47-90C5-9A2863E17A0A}"/>
              </a:ext>
            </a:extLst>
          </p:cNvPr>
          <p:cNvGraphicFramePr>
            <a:graphicFrameLocks noGrp="1"/>
          </p:cNvGraphicFramePr>
          <p:nvPr>
            <p:ph idx="1"/>
            <p:extLst>
              <p:ext uri="{D42A27DB-BD31-4B8C-83A1-F6EECF244321}">
                <p14:modId xmlns:p14="http://schemas.microsoft.com/office/powerpoint/2010/main" val="1108096157"/>
              </p:ext>
            </p:extLst>
          </p:nvPr>
        </p:nvGraphicFramePr>
        <p:xfrm>
          <a:off x="1091040" y="1075124"/>
          <a:ext cx="10635521" cy="5424530"/>
        </p:xfrm>
        <a:graphic>
          <a:graphicData uri="http://schemas.openxmlformats.org/drawingml/2006/table">
            <a:tbl>
              <a:tblPr firstRow="1" bandRow="1">
                <a:tableStyleId>{5C22544A-7EE6-4342-B048-85BDC9FD1C3A}</a:tableStyleId>
              </a:tblPr>
              <a:tblGrid>
                <a:gridCol w="1874582">
                  <a:extLst>
                    <a:ext uri="{9D8B030D-6E8A-4147-A177-3AD203B41FA5}">
                      <a16:colId xmlns:a16="http://schemas.microsoft.com/office/drawing/2014/main" xmlns="" val="3200690150"/>
                    </a:ext>
                  </a:extLst>
                </a:gridCol>
                <a:gridCol w="3325067">
                  <a:extLst>
                    <a:ext uri="{9D8B030D-6E8A-4147-A177-3AD203B41FA5}">
                      <a16:colId xmlns:a16="http://schemas.microsoft.com/office/drawing/2014/main" xmlns="" val="3731827449"/>
                    </a:ext>
                  </a:extLst>
                </a:gridCol>
                <a:gridCol w="5435872">
                  <a:extLst>
                    <a:ext uri="{9D8B030D-6E8A-4147-A177-3AD203B41FA5}">
                      <a16:colId xmlns:a16="http://schemas.microsoft.com/office/drawing/2014/main" xmlns="" val="3649320240"/>
                    </a:ext>
                  </a:extLst>
                </a:gridCol>
              </a:tblGrid>
              <a:tr h="488092">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Dispositions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Knowledge 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2907718"/>
                  </a:ext>
                </a:extLst>
              </a:tr>
              <a:tr h="2916348">
                <a:tc>
                  <a:txBody>
                    <a:bodyPr/>
                    <a:lstStyle/>
                    <a:p>
                      <a:pPr marL="0" marR="0" algn="ctr">
                        <a:lnSpc>
                          <a:spcPct val="115000"/>
                        </a:lnSpc>
                        <a:spcBef>
                          <a:spcPts val="0"/>
                        </a:spcBef>
                        <a:spcAft>
                          <a:spcPts val="0"/>
                        </a:spcAft>
                      </a:pPr>
                      <a:r>
                        <a:rPr lang="en-US" sz="2400" dirty="0">
                          <a:effectLst/>
                        </a:rPr>
                        <a:t>Research &amp; Scholarship</a:t>
                      </a:r>
                      <a:endParaRPr lang="en-US" sz="2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77684" marR="77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1800"/>
                        </a:spcAft>
                      </a:pPr>
                      <a:r>
                        <a:rPr lang="en-US" sz="2400" dirty="0">
                          <a:effectLst/>
                        </a:rPr>
                        <a:t>Mindful self-reflection</a:t>
                      </a:r>
                    </a:p>
                    <a:p>
                      <a:pPr marL="0" marR="0" algn="ctr">
                        <a:lnSpc>
                          <a:spcPct val="100000"/>
                        </a:lnSpc>
                        <a:spcBef>
                          <a:spcPts val="0"/>
                        </a:spcBef>
                        <a:spcAft>
                          <a:spcPts val="1800"/>
                        </a:spcAft>
                      </a:pPr>
                      <a:r>
                        <a:rPr lang="en-US" sz="2400" dirty="0">
                          <a:effectLst/>
                        </a:rPr>
                        <a:t>Productive persistence</a:t>
                      </a:r>
                    </a:p>
                    <a:p>
                      <a:pPr marL="0" marR="0" algn="ctr">
                        <a:lnSpc>
                          <a:spcPct val="100000"/>
                        </a:lnSpc>
                        <a:spcBef>
                          <a:spcPts val="0"/>
                        </a:spcBef>
                        <a:spcAft>
                          <a:spcPts val="1800"/>
                        </a:spcAft>
                      </a:pPr>
                      <a:r>
                        <a:rPr lang="en-US" sz="2400" dirty="0">
                          <a:effectLst/>
                        </a:rPr>
                        <a:t>Responsibility to community</a:t>
                      </a:r>
                      <a:endParaRPr lang="en-US" sz="2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77684" marR="77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4610" marR="0">
                        <a:lnSpc>
                          <a:spcPct val="110000"/>
                        </a:lnSpc>
                        <a:spcBef>
                          <a:spcPts val="600"/>
                        </a:spcBef>
                        <a:spcAft>
                          <a:spcPts val="1200"/>
                        </a:spcAft>
                      </a:pPr>
                      <a:r>
                        <a:rPr lang="en-US" sz="2400" dirty="0">
                          <a:effectLst/>
                        </a:rPr>
                        <a:t>Understand the processes of scholarly communication and knowledge building.</a:t>
                      </a:r>
                    </a:p>
                    <a:p>
                      <a:pPr marL="54610" marR="0">
                        <a:lnSpc>
                          <a:spcPct val="110000"/>
                        </a:lnSpc>
                        <a:spcBef>
                          <a:spcPts val="600"/>
                        </a:spcBef>
                        <a:spcAft>
                          <a:spcPts val="1200"/>
                        </a:spcAft>
                      </a:pPr>
                      <a:r>
                        <a:rPr lang="en-US" sz="2400" dirty="0">
                          <a:effectLst/>
                        </a:rPr>
                        <a:t>Understand stages of the research process.</a:t>
                      </a:r>
                      <a:endParaRPr lang="en-US" sz="2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77684" marR="77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0956320"/>
                  </a:ext>
                </a:extLst>
              </a:tr>
              <a:tr h="2020090">
                <a:tc>
                  <a:txBody>
                    <a:bodyPr/>
                    <a:lstStyle/>
                    <a:p>
                      <a:pPr marL="0" marR="0" algn="ctr">
                        <a:lnSpc>
                          <a:spcPct val="115000"/>
                        </a:lnSpc>
                        <a:spcBef>
                          <a:spcPts val="0"/>
                        </a:spcBef>
                        <a:spcAft>
                          <a:spcPts val="0"/>
                        </a:spcAft>
                      </a:pPr>
                      <a:r>
                        <a:rPr lang="en-US" sz="2400">
                          <a:effectLst/>
                        </a:rPr>
                        <a:t>The Value of Information</a:t>
                      </a:r>
                      <a:endParaRPr lang="en-US" sz="24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77684" marR="77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1800"/>
                        </a:spcAft>
                      </a:pPr>
                      <a:r>
                        <a:rPr lang="en-US" sz="2400" dirty="0">
                          <a:effectLst/>
                        </a:rPr>
                        <a:t>Mindful self-reflection</a:t>
                      </a:r>
                    </a:p>
                    <a:p>
                      <a:pPr marL="0" marR="0" algn="ctr">
                        <a:lnSpc>
                          <a:spcPct val="100000"/>
                        </a:lnSpc>
                        <a:spcBef>
                          <a:spcPts val="0"/>
                        </a:spcBef>
                        <a:spcAft>
                          <a:spcPts val="1800"/>
                        </a:spcAft>
                      </a:pPr>
                      <a:r>
                        <a:rPr lang="en-US" sz="2400" dirty="0">
                          <a:effectLst/>
                        </a:rPr>
                        <a:t>Responsibility to community</a:t>
                      </a:r>
                      <a:endParaRPr lang="en-US" sz="2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77684" marR="77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4610" marR="0">
                        <a:lnSpc>
                          <a:spcPct val="110000"/>
                        </a:lnSpc>
                        <a:spcBef>
                          <a:spcPts val="600"/>
                        </a:spcBef>
                        <a:spcAft>
                          <a:spcPts val="1200"/>
                        </a:spcAft>
                      </a:pPr>
                      <a:r>
                        <a:rPr lang="en-US" sz="2400" dirty="0">
                          <a:effectLst/>
                        </a:rPr>
                        <a:t>Recognize the rights and responsibilities of information creation.</a:t>
                      </a:r>
                    </a:p>
                    <a:p>
                      <a:pPr marL="54610" marR="0">
                        <a:lnSpc>
                          <a:spcPct val="110000"/>
                        </a:lnSpc>
                        <a:spcBef>
                          <a:spcPts val="600"/>
                        </a:spcBef>
                        <a:spcAft>
                          <a:spcPts val="1200"/>
                        </a:spcAft>
                      </a:pPr>
                      <a:r>
                        <a:rPr lang="en-US" sz="2400" dirty="0">
                          <a:effectLst/>
                        </a:rPr>
                        <a:t>Recognize social, legal, and economic factors affecting access to information.</a:t>
                      </a:r>
                      <a:endParaRPr lang="en-US" sz="24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77684" marR="77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0962144"/>
                  </a:ext>
                </a:extLst>
              </a:tr>
            </a:tbl>
          </a:graphicData>
        </a:graphic>
      </p:graphicFrame>
      <p:pic>
        <p:nvPicPr>
          <p:cNvPr id="6" name="Picture 5">
            <a:extLst>
              <a:ext uri="{FF2B5EF4-FFF2-40B4-BE49-F238E27FC236}">
                <a16:creationId xmlns:a16="http://schemas.microsoft.com/office/drawing/2014/main" xmlns="" id="{D6DD9727-066A-C44E-832D-53FFC18F0EA3}"/>
              </a:ext>
            </a:extLst>
          </p:cNvPr>
          <p:cNvPicPr>
            <a:picLocks noChangeAspect="1"/>
          </p:cNvPicPr>
          <p:nvPr/>
        </p:nvPicPr>
        <p:blipFill>
          <a:blip r:embed="rId3"/>
          <a:stretch>
            <a:fillRect/>
          </a:stretch>
        </p:blipFill>
        <p:spPr>
          <a:xfrm>
            <a:off x="9514702" y="85878"/>
            <a:ext cx="2211859" cy="989246"/>
          </a:xfrm>
          <a:prstGeom prst="rect">
            <a:avLst/>
          </a:prstGeom>
        </p:spPr>
      </p:pic>
    </p:spTree>
    <p:extLst>
      <p:ext uri="{BB962C8B-B14F-4D97-AF65-F5344CB8AC3E}">
        <p14:creationId xmlns:p14="http://schemas.microsoft.com/office/powerpoint/2010/main" val="4090214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B1D1748-BE62-C940-936A-2CD42601C69F}"/>
              </a:ext>
            </a:extLst>
          </p:cNvPr>
          <p:cNvPicPr>
            <a:picLocks noChangeAspect="1"/>
          </p:cNvPicPr>
          <p:nvPr/>
        </p:nvPicPr>
        <p:blipFill rotWithShape="1">
          <a:blip r:embed="rId3">
            <a:alphaModFix amt="70000"/>
          </a:blip>
          <a:srcRect l="5219" r="8806"/>
          <a:stretch/>
        </p:blipFill>
        <p:spPr>
          <a:xfrm>
            <a:off x="997980" y="1075124"/>
            <a:ext cx="4431269" cy="53790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2" name="Content Placeholder 1">
            <a:extLst>
              <a:ext uri="{FF2B5EF4-FFF2-40B4-BE49-F238E27FC236}">
                <a16:creationId xmlns:a16="http://schemas.microsoft.com/office/drawing/2014/main" xmlns="" id="{CA2211A1-F8CD-2648-81EC-825DC7578233}"/>
              </a:ext>
            </a:extLst>
          </p:cNvPr>
          <p:cNvSpPr>
            <a:spLocks noGrp="1"/>
          </p:cNvSpPr>
          <p:nvPr>
            <p:ph idx="1"/>
          </p:nvPr>
        </p:nvSpPr>
        <p:spPr>
          <a:xfrm>
            <a:off x="5623653" y="1371631"/>
            <a:ext cx="5806347" cy="5343494"/>
          </a:xfrm>
        </p:spPr>
        <p:txBody>
          <a:bodyPr>
            <a:noAutofit/>
          </a:bodyPr>
          <a:lstStyle/>
          <a:p>
            <a:pPr lvl="0">
              <a:lnSpc>
                <a:spcPct val="100000"/>
              </a:lnSpc>
              <a:spcBef>
                <a:spcPts val="0"/>
              </a:spcBef>
              <a:spcAft>
                <a:spcPts val="1200"/>
              </a:spcAft>
              <a:buClr>
                <a:srgbClr val="00B050"/>
              </a:buClr>
              <a:buSzPct val="125000"/>
            </a:pPr>
            <a:r>
              <a:rPr lang="en-US" sz="2400" dirty="0">
                <a:solidFill>
                  <a:schemeClr val="tx1"/>
                </a:solidFill>
              </a:rPr>
              <a:t>Personalized report for each student</a:t>
            </a:r>
          </a:p>
          <a:p>
            <a:pPr lvl="0">
              <a:lnSpc>
                <a:spcPct val="100000"/>
              </a:lnSpc>
              <a:spcBef>
                <a:spcPts val="0"/>
              </a:spcBef>
              <a:spcAft>
                <a:spcPts val="1200"/>
              </a:spcAft>
              <a:buClr>
                <a:srgbClr val="00B050"/>
              </a:buClr>
              <a:buSzPct val="125000"/>
            </a:pPr>
            <a:r>
              <a:rPr lang="en-US" sz="2400" dirty="0">
                <a:solidFill>
                  <a:schemeClr val="tx1"/>
                </a:solidFill>
              </a:rPr>
              <a:t>Institutional results for knowledge and disposition dimensions</a:t>
            </a:r>
          </a:p>
          <a:p>
            <a:pPr lvl="0">
              <a:lnSpc>
                <a:spcPct val="100000"/>
              </a:lnSpc>
              <a:spcBef>
                <a:spcPts val="0"/>
              </a:spcBef>
              <a:spcAft>
                <a:spcPts val="1200"/>
              </a:spcAft>
              <a:buClr>
                <a:srgbClr val="00B050"/>
              </a:buClr>
              <a:buSzPct val="125000"/>
            </a:pPr>
            <a:r>
              <a:rPr lang="en-US" sz="2400" dirty="0">
                <a:solidFill>
                  <a:schemeClr val="tx1"/>
                </a:solidFill>
              </a:rPr>
              <a:t>Performance indicator rankings of students' strengths and weaknesses</a:t>
            </a:r>
          </a:p>
          <a:p>
            <a:pPr lvl="0">
              <a:lnSpc>
                <a:spcPct val="100000"/>
              </a:lnSpc>
              <a:spcBef>
                <a:spcPts val="0"/>
              </a:spcBef>
              <a:spcAft>
                <a:spcPts val="1200"/>
              </a:spcAft>
              <a:buClr>
                <a:srgbClr val="00B050"/>
              </a:buClr>
              <a:buSzPct val="125000"/>
            </a:pPr>
            <a:r>
              <a:rPr lang="en-US" sz="2400" dirty="0">
                <a:solidFill>
                  <a:schemeClr val="tx1"/>
                </a:solidFill>
              </a:rPr>
              <a:t>Performance levels indicators ranging from conditionally ready to college ready to research ready</a:t>
            </a:r>
          </a:p>
          <a:p>
            <a:pPr lvl="0">
              <a:lnSpc>
                <a:spcPct val="100000"/>
              </a:lnSpc>
              <a:spcBef>
                <a:spcPts val="0"/>
              </a:spcBef>
              <a:spcAft>
                <a:spcPts val="1200"/>
              </a:spcAft>
              <a:buClr>
                <a:srgbClr val="00B050"/>
              </a:buClr>
              <a:buSzPct val="125000"/>
            </a:pPr>
            <a:r>
              <a:rPr lang="en-US" sz="2400" dirty="0">
                <a:solidFill>
                  <a:schemeClr val="tx1"/>
                </a:solidFill>
              </a:rPr>
              <a:t>Breakouts for subgroups such as first year students or transfer students</a:t>
            </a:r>
          </a:p>
          <a:p>
            <a:pPr lvl="0">
              <a:lnSpc>
                <a:spcPct val="100000"/>
              </a:lnSpc>
              <a:spcBef>
                <a:spcPts val="0"/>
              </a:spcBef>
              <a:spcAft>
                <a:spcPts val="1200"/>
              </a:spcAft>
              <a:buClr>
                <a:srgbClr val="00B050"/>
              </a:buClr>
              <a:buSzPct val="125000"/>
            </a:pPr>
            <a:r>
              <a:rPr lang="en-US" sz="2400" dirty="0">
                <a:solidFill>
                  <a:schemeClr val="tx1"/>
                </a:solidFill>
              </a:rPr>
              <a:t>Cross-institutional comparisons with peer institutions and other groupings</a:t>
            </a:r>
          </a:p>
        </p:txBody>
      </p:sp>
      <p:sp>
        <p:nvSpPr>
          <p:cNvPr id="3" name="Title 2">
            <a:extLst>
              <a:ext uri="{FF2B5EF4-FFF2-40B4-BE49-F238E27FC236}">
                <a16:creationId xmlns:a16="http://schemas.microsoft.com/office/drawing/2014/main" xmlns="" id="{201E3A6A-93D6-654A-BBD9-7D42E5D19328}"/>
              </a:ext>
            </a:extLst>
          </p:cNvPr>
          <p:cNvSpPr>
            <a:spLocks noGrp="1"/>
          </p:cNvSpPr>
          <p:nvPr>
            <p:ph type="title"/>
          </p:nvPr>
        </p:nvSpPr>
        <p:spPr/>
        <p:txBody>
          <a:bodyPr/>
          <a:lstStyle/>
          <a:p>
            <a:r>
              <a:rPr lang="en-US" dirty="0">
                <a:solidFill>
                  <a:schemeClr val="tx1"/>
                </a:solidFill>
              </a:rPr>
              <a:t>Reporting</a:t>
            </a:r>
          </a:p>
        </p:txBody>
      </p:sp>
      <p:pic>
        <p:nvPicPr>
          <p:cNvPr id="5" name="Picture 4">
            <a:extLst>
              <a:ext uri="{FF2B5EF4-FFF2-40B4-BE49-F238E27FC236}">
                <a16:creationId xmlns:a16="http://schemas.microsoft.com/office/drawing/2014/main" xmlns="" id="{6F456323-EC98-614F-9C7B-E517F7771B70}"/>
              </a:ext>
            </a:extLst>
          </p:cNvPr>
          <p:cNvPicPr>
            <a:picLocks noChangeAspect="1"/>
          </p:cNvPicPr>
          <p:nvPr/>
        </p:nvPicPr>
        <p:blipFill>
          <a:blip r:embed="rId4"/>
          <a:stretch>
            <a:fillRect/>
          </a:stretch>
        </p:blipFill>
        <p:spPr>
          <a:xfrm>
            <a:off x="9514702" y="285910"/>
            <a:ext cx="2211859" cy="989246"/>
          </a:xfrm>
          <a:prstGeom prst="rect">
            <a:avLst/>
          </a:prstGeom>
        </p:spPr>
      </p:pic>
    </p:spTree>
    <p:extLst>
      <p:ext uri="{BB962C8B-B14F-4D97-AF65-F5344CB8AC3E}">
        <p14:creationId xmlns:p14="http://schemas.microsoft.com/office/powerpoint/2010/main" val="2561173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A2211A1-F8CD-2648-81EC-825DC7578233}"/>
              </a:ext>
            </a:extLst>
          </p:cNvPr>
          <p:cNvSpPr>
            <a:spLocks noGrp="1"/>
          </p:cNvSpPr>
          <p:nvPr>
            <p:ph idx="1"/>
          </p:nvPr>
        </p:nvSpPr>
        <p:spPr>
          <a:xfrm>
            <a:off x="1251678" y="1718443"/>
            <a:ext cx="9935435" cy="4982395"/>
          </a:xfrm>
        </p:spPr>
        <p:txBody>
          <a:bodyPr>
            <a:normAutofit/>
          </a:bodyPr>
          <a:lstStyle/>
          <a:p>
            <a:pPr lvl="0">
              <a:buClr>
                <a:srgbClr val="00B050"/>
              </a:buClr>
              <a:buSzPct val="125000"/>
            </a:pPr>
            <a:r>
              <a:rPr lang="en-US" dirty="0">
                <a:solidFill>
                  <a:schemeClr val="tx1"/>
                </a:solidFill>
              </a:rPr>
              <a:t>Library reporting for institutional reaccreditation process</a:t>
            </a:r>
          </a:p>
          <a:p>
            <a:pPr lvl="0">
              <a:buClr>
                <a:srgbClr val="00B050"/>
              </a:buClr>
              <a:buSzPct val="125000"/>
            </a:pPr>
            <a:r>
              <a:rPr lang="en-US" dirty="0">
                <a:solidFill>
                  <a:schemeClr val="tx1"/>
                </a:solidFill>
              </a:rPr>
              <a:t>Additional evaluation of student performance in an IL course</a:t>
            </a:r>
          </a:p>
          <a:p>
            <a:pPr lvl="0">
              <a:buClr>
                <a:srgbClr val="00B050"/>
              </a:buClr>
              <a:buSzPct val="125000"/>
            </a:pPr>
            <a:r>
              <a:rPr lang="en-US" dirty="0">
                <a:solidFill>
                  <a:schemeClr val="tx1"/>
                </a:solidFill>
              </a:rPr>
              <a:t>Comparing undergraduate and graduate student competence</a:t>
            </a:r>
          </a:p>
          <a:p>
            <a:pPr lvl="0">
              <a:buClr>
                <a:srgbClr val="00B050"/>
              </a:buClr>
              <a:buSzPct val="125000"/>
            </a:pPr>
            <a:r>
              <a:rPr lang="en-US" dirty="0">
                <a:solidFill>
                  <a:schemeClr val="tx1"/>
                </a:solidFill>
              </a:rPr>
              <a:t>Assisting classroom faculty in meeting reporting requirements</a:t>
            </a:r>
          </a:p>
          <a:p>
            <a:pPr lvl="0">
              <a:buClr>
                <a:srgbClr val="00B050"/>
              </a:buClr>
              <a:buSzPct val="125000"/>
            </a:pPr>
            <a:r>
              <a:rPr lang="en-US" dirty="0">
                <a:solidFill>
                  <a:schemeClr val="tx1"/>
                </a:solidFill>
              </a:rPr>
              <a:t>Starting conversations with classroom faculty</a:t>
            </a:r>
          </a:p>
        </p:txBody>
      </p:sp>
      <p:sp>
        <p:nvSpPr>
          <p:cNvPr id="3" name="Title 2">
            <a:extLst>
              <a:ext uri="{FF2B5EF4-FFF2-40B4-BE49-F238E27FC236}">
                <a16:creationId xmlns:a16="http://schemas.microsoft.com/office/drawing/2014/main" xmlns="" id="{201E3A6A-93D6-654A-BBD9-7D42E5D19328}"/>
              </a:ext>
            </a:extLst>
          </p:cNvPr>
          <p:cNvSpPr>
            <a:spLocks noGrp="1"/>
          </p:cNvSpPr>
          <p:nvPr>
            <p:ph type="title"/>
          </p:nvPr>
        </p:nvSpPr>
        <p:spPr>
          <a:xfrm>
            <a:off x="1251678" y="580501"/>
            <a:ext cx="10178322" cy="800029"/>
          </a:xfrm>
        </p:spPr>
        <p:txBody>
          <a:bodyPr/>
          <a:lstStyle/>
          <a:p>
            <a:r>
              <a:rPr lang="en-US" dirty="0">
                <a:solidFill>
                  <a:schemeClr val="tx1"/>
                </a:solidFill>
              </a:rPr>
              <a:t>Uses of TATIL</a:t>
            </a:r>
          </a:p>
        </p:txBody>
      </p:sp>
      <p:pic>
        <p:nvPicPr>
          <p:cNvPr id="6" name="Picture 5">
            <a:extLst>
              <a:ext uri="{FF2B5EF4-FFF2-40B4-BE49-F238E27FC236}">
                <a16:creationId xmlns:a16="http://schemas.microsoft.com/office/drawing/2014/main" xmlns="" id="{321752FC-2133-AC49-8B56-49ECB1A53AD8}"/>
              </a:ext>
            </a:extLst>
          </p:cNvPr>
          <p:cNvPicPr>
            <a:picLocks noChangeAspect="1"/>
          </p:cNvPicPr>
          <p:nvPr/>
        </p:nvPicPr>
        <p:blipFill>
          <a:blip r:embed="rId3"/>
          <a:stretch>
            <a:fillRect/>
          </a:stretch>
        </p:blipFill>
        <p:spPr>
          <a:xfrm>
            <a:off x="9514702" y="285910"/>
            <a:ext cx="2211859" cy="989246"/>
          </a:xfrm>
          <a:prstGeom prst="rect">
            <a:avLst/>
          </a:prstGeom>
        </p:spPr>
      </p:pic>
    </p:spTree>
    <p:extLst>
      <p:ext uri="{BB962C8B-B14F-4D97-AF65-F5344CB8AC3E}">
        <p14:creationId xmlns:p14="http://schemas.microsoft.com/office/powerpoint/2010/main" val="1816888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563F9-8BDD-1442-BF17-18418189E417}"/>
              </a:ext>
            </a:extLst>
          </p:cNvPr>
          <p:cNvSpPr>
            <a:spLocks noGrp="1"/>
          </p:cNvSpPr>
          <p:nvPr>
            <p:ph type="title"/>
          </p:nvPr>
        </p:nvSpPr>
        <p:spPr>
          <a:xfrm>
            <a:off x="3255287" y="987391"/>
            <a:ext cx="7260314" cy="3053269"/>
          </a:xfrm>
        </p:spPr>
        <p:txBody>
          <a:bodyPr>
            <a:normAutofit/>
          </a:bodyPr>
          <a:lstStyle/>
          <a:p>
            <a:r>
              <a:rPr lang="en-US" sz="4400" cap="none" dirty="0">
                <a:solidFill>
                  <a:schemeClr val="tx1"/>
                </a:solidFill>
              </a:rPr>
              <a:t>Comparing Approaches</a:t>
            </a:r>
          </a:p>
        </p:txBody>
      </p:sp>
    </p:spTree>
    <p:extLst>
      <p:ext uri="{BB962C8B-B14F-4D97-AF65-F5344CB8AC3E}">
        <p14:creationId xmlns:p14="http://schemas.microsoft.com/office/powerpoint/2010/main" val="122954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A2F1040-B53A-0C44-8400-1C589B1E8D2E}"/>
              </a:ext>
            </a:extLst>
          </p:cNvPr>
          <p:cNvSpPr>
            <a:spLocks noGrp="1"/>
          </p:cNvSpPr>
          <p:nvPr>
            <p:ph idx="1"/>
          </p:nvPr>
        </p:nvSpPr>
        <p:spPr>
          <a:xfrm>
            <a:off x="1251678" y="1182415"/>
            <a:ext cx="10178322" cy="5193672"/>
          </a:xfrm>
        </p:spPr>
        <p:txBody>
          <a:bodyPr>
            <a:normAutofit lnSpcReduction="10000"/>
          </a:bodyPr>
          <a:lstStyle/>
          <a:p>
            <a:pPr lvl="0" fontAlgn="base">
              <a:buClr>
                <a:srgbClr val="00B050"/>
              </a:buClr>
              <a:buSzPct val="125000"/>
            </a:pPr>
            <a:r>
              <a:rPr lang="en-US" dirty="0">
                <a:solidFill>
                  <a:schemeClr val="tx1"/>
                </a:solidFill>
              </a:rPr>
              <a:t>Align with local outcomes and objectives</a:t>
            </a:r>
          </a:p>
          <a:p>
            <a:pPr lvl="0" fontAlgn="base">
              <a:buClr>
                <a:srgbClr val="00B050"/>
              </a:buClr>
              <a:buSzPct val="125000"/>
            </a:pPr>
            <a:r>
              <a:rPr lang="en-US" dirty="0">
                <a:solidFill>
                  <a:schemeClr val="tx1"/>
                </a:solidFill>
              </a:rPr>
              <a:t>Little or no out-of-pocket expenditures</a:t>
            </a:r>
          </a:p>
          <a:p>
            <a:pPr lvl="0" fontAlgn="base">
              <a:buClr>
                <a:srgbClr val="00B050"/>
              </a:buClr>
              <a:buSzPct val="125000"/>
            </a:pPr>
            <a:r>
              <a:rPr lang="en-US" dirty="0">
                <a:solidFill>
                  <a:schemeClr val="tx1"/>
                </a:solidFill>
              </a:rPr>
              <a:t>Require local expertise	</a:t>
            </a:r>
          </a:p>
          <a:p>
            <a:pPr lvl="0" fontAlgn="base">
              <a:buClr>
                <a:srgbClr val="00B050"/>
              </a:buClr>
              <a:buSzPct val="125000"/>
            </a:pPr>
            <a:r>
              <a:rPr lang="en-US" dirty="0">
                <a:solidFill>
                  <a:schemeClr val="tx1"/>
                </a:solidFill>
              </a:rPr>
              <a:t>When done successfully</a:t>
            </a:r>
          </a:p>
          <a:p>
            <a:pPr marL="971550" lvl="3" indent="-285750" fontAlgn="base">
              <a:spcBef>
                <a:spcPts val="0"/>
              </a:spcBef>
              <a:spcAft>
                <a:spcPts val="600"/>
              </a:spcAft>
              <a:buClr>
                <a:srgbClr val="00B050"/>
              </a:buClr>
              <a:buSzPct val="125000"/>
              <a:buFont typeface="Arial" panose="020B0604020202020204" pitchFamily="34" charset="0"/>
              <a:buChar char="•"/>
            </a:pPr>
            <a:r>
              <a:rPr lang="en-US" sz="2400" dirty="0">
                <a:solidFill>
                  <a:schemeClr val="tx1"/>
                </a:solidFill>
              </a:rPr>
              <a:t>can serve as a model for other campus units</a:t>
            </a:r>
          </a:p>
          <a:p>
            <a:pPr marL="971550" lvl="3" indent="-285750" fontAlgn="base">
              <a:spcBef>
                <a:spcPts val="0"/>
              </a:spcBef>
              <a:spcAft>
                <a:spcPts val="600"/>
              </a:spcAft>
              <a:buClr>
                <a:srgbClr val="00B050"/>
              </a:buClr>
              <a:buSzPct val="125000"/>
              <a:buFont typeface="Arial" panose="020B0604020202020204" pitchFamily="34" charset="0"/>
              <a:buChar char="•"/>
            </a:pPr>
            <a:r>
              <a:rPr lang="en-US" sz="2400" dirty="0">
                <a:solidFill>
                  <a:schemeClr val="tx1"/>
                </a:solidFill>
              </a:rPr>
              <a:t>can reinforce the reputation of the library </a:t>
            </a:r>
          </a:p>
          <a:p>
            <a:pPr marL="971550" lvl="3" indent="-285750" fontAlgn="base">
              <a:spcBef>
                <a:spcPts val="0"/>
              </a:spcBef>
              <a:spcAft>
                <a:spcPts val="600"/>
              </a:spcAft>
              <a:buClr>
                <a:srgbClr val="00B050"/>
              </a:buClr>
              <a:buSzPct val="125000"/>
              <a:buFont typeface="Arial" panose="020B0604020202020204" pitchFamily="34" charset="0"/>
              <a:buChar char="•"/>
            </a:pPr>
            <a:r>
              <a:rPr lang="en-US" sz="2400" dirty="0">
                <a:solidFill>
                  <a:schemeClr val="tx1"/>
                </a:solidFill>
              </a:rPr>
              <a:t>can underscore the value of the library </a:t>
            </a:r>
          </a:p>
          <a:p>
            <a:pPr marL="971550" lvl="3" indent="-285750" fontAlgn="base">
              <a:spcBef>
                <a:spcPts val="0"/>
              </a:spcBef>
              <a:spcAft>
                <a:spcPts val="600"/>
              </a:spcAft>
              <a:buClr>
                <a:srgbClr val="00B050"/>
              </a:buClr>
              <a:buSzPct val="125000"/>
              <a:buFont typeface="Arial" panose="020B0604020202020204" pitchFamily="34" charset="0"/>
              <a:buChar char="•"/>
            </a:pPr>
            <a:r>
              <a:rPr lang="en-US" sz="2400" dirty="0">
                <a:solidFill>
                  <a:schemeClr val="tx1"/>
                </a:solidFill>
              </a:rPr>
              <a:t>can highlight library contributions to IL and campus-assessment priorities</a:t>
            </a:r>
          </a:p>
          <a:p>
            <a:pPr marL="971550" lvl="3" indent="-285750">
              <a:spcBef>
                <a:spcPts val="0"/>
              </a:spcBef>
              <a:spcAft>
                <a:spcPts val="600"/>
              </a:spcAft>
              <a:buClr>
                <a:srgbClr val="00B050"/>
              </a:buClr>
              <a:buSzPct val="125000"/>
              <a:buFont typeface="Arial" panose="020B0604020202020204" pitchFamily="34" charset="0"/>
              <a:buChar char="•"/>
            </a:pPr>
            <a:r>
              <a:rPr lang="en-US" sz="2400" dirty="0">
                <a:solidFill>
                  <a:schemeClr val="tx1"/>
                </a:solidFill>
              </a:rPr>
              <a:t>may offer clear direction for addressing any deficiencies </a:t>
            </a:r>
          </a:p>
          <a:p>
            <a:pPr marL="971550" lvl="3" indent="-285750">
              <a:spcBef>
                <a:spcPts val="0"/>
              </a:spcBef>
              <a:spcAft>
                <a:spcPts val="600"/>
              </a:spcAft>
              <a:buClr>
                <a:srgbClr val="00B050"/>
              </a:buClr>
              <a:buSzPct val="125000"/>
              <a:buFont typeface="Arial" panose="020B0604020202020204" pitchFamily="34" charset="0"/>
              <a:buChar char="•"/>
            </a:pPr>
            <a:r>
              <a:rPr lang="en-US" sz="2400" dirty="0">
                <a:solidFill>
                  <a:schemeClr val="tx1"/>
                </a:solidFill>
              </a:rPr>
              <a:t>may offer justification for resources</a:t>
            </a:r>
          </a:p>
          <a:p>
            <a:endParaRPr lang="en-US" dirty="0"/>
          </a:p>
        </p:txBody>
      </p:sp>
      <p:sp>
        <p:nvSpPr>
          <p:cNvPr id="3" name="Title 2">
            <a:extLst>
              <a:ext uri="{FF2B5EF4-FFF2-40B4-BE49-F238E27FC236}">
                <a16:creationId xmlns:a16="http://schemas.microsoft.com/office/drawing/2014/main" xmlns="" id="{E8E37400-549E-E34D-8908-C9A56400DFEE}"/>
              </a:ext>
            </a:extLst>
          </p:cNvPr>
          <p:cNvSpPr>
            <a:spLocks noGrp="1"/>
          </p:cNvSpPr>
          <p:nvPr>
            <p:ph type="title"/>
          </p:nvPr>
        </p:nvSpPr>
        <p:spPr/>
        <p:txBody>
          <a:bodyPr>
            <a:normAutofit/>
          </a:bodyPr>
          <a:lstStyle/>
          <a:p>
            <a:r>
              <a:rPr lang="en-US" dirty="0">
                <a:solidFill>
                  <a:schemeClr val="tx1"/>
                </a:solidFill>
              </a:rPr>
              <a:t>Locally-Developed Tests</a:t>
            </a:r>
            <a:endParaRPr lang="en-US" dirty="0"/>
          </a:p>
        </p:txBody>
      </p:sp>
    </p:spTree>
    <p:extLst>
      <p:ext uri="{BB962C8B-B14F-4D97-AF65-F5344CB8AC3E}">
        <p14:creationId xmlns:p14="http://schemas.microsoft.com/office/powerpoint/2010/main" val="55344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420C61-3D3B-7B48-BC68-41A8D5493A9A}"/>
              </a:ext>
            </a:extLst>
          </p:cNvPr>
          <p:cNvSpPr>
            <a:spLocks noGrp="1"/>
          </p:cNvSpPr>
          <p:nvPr>
            <p:ph sz="half" idx="1"/>
          </p:nvPr>
        </p:nvSpPr>
        <p:spPr>
          <a:xfrm>
            <a:off x="1858548" y="1700567"/>
            <a:ext cx="9585740" cy="3619500"/>
          </a:xfrm>
        </p:spPr>
        <p:txBody>
          <a:bodyPr/>
          <a:lstStyle/>
          <a:p>
            <a:pPr marL="0" indent="0">
              <a:spcBef>
                <a:spcPts val="1000"/>
              </a:spcBef>
              <a:buFont typeface="Arial"/>
              <a:buNone/>
            </a:pPr>
            <a:r>
              <a:rPr lang="en-US" sz="2800" dirty="0">
                <a:solidFill>
                  <a:srgbClr val="000000"/>
                </a:solidFill>
              </a:rPr>
              <a:t>Kathy Clarke			Carolyn Radcliff</a:t>
            </a:r>
          </a:p>
          <a:p>
            <a:pPr marL="0" indent="0">
              <a:spcBef>
                <a:spcPts val="1000"/>
              </a:spcBef>
              <a:buFont typeface="Arial"/>
              <a:buNone/>
            </a:pPr>
            <a:r>
              <a:rPr lang="en-US" sz="2800" dirty="0">
                <a:solidFill>
                  <a:srgbClr val="000000"/>
                </a:solidFill>
                <a:highlight>
                  <a:srgbClr val="FAFAFA"/>
                </a:highlight>
              </a:rPr>
              <a:t>First-Year Librarian		</a:t>
            </a:r>
            <a:r>
              <a:rPr lang="en-US" sz="2800" dirty="0">
                <a:solidFill>
                  <a:srgbClr val="000000"/>
                </a:solidFill>
              </a:rPr>
              <a:t>Information Literacy Librarian</a:t>
            </a:r>
          </a:p>
          <a:p>
            <a:endParaRPr lang="en-US" dirty="0"/>
          </a:p>
        </p:txBody>
      </p:sp>
      <p:pic>
        <p:nvPicPr>
          <p:cNvPr id="8" name="Google Shape;142;p27">
            <a:extLst>
              <a:ext uri="{FF2B5EF4-FFF2-40B4-BE49-F238E27FC236}">
                <a16:creationId xmlns:a16="http://schemas.microsoft.com/office/drawing/2014/main" xmlns="" id="{5ADB088C-16BD-1C40-A537-8E9C2AE74C2C}"/>
              </a:ext>
            </a:extLst>
          </p:cNvPr>
          <p:cNvPicPr preferRelativeResize="0"/>
          <p:nvPr/>
        </p:nvPicPr>
        <p:blipFill>
          <a:blip r:embed="rId2">
            <a:alphaModFix/>
          </a:blip>
          <a:stretch>
            <a:fillRect/>
          </a:stretch>
        </p:blipFill>
        <p:spPr>
          <a:xfrm>
            <a:off x="1858548" y="3003476"/>
            <a:ext cx="3527656" cy="506841"/>
          </a:xfrm>
          <a:prstGeom prst="rect">
            <a:avLst/>
          </a:prstGeom>
          <a:noFill/>
          <a:ln>
            <a:noFill/>
          </a:ln>
        </p:spPr>
      </p:pic>
      <p:pic>
        <p:nvPicPr>
          <p:cNvPr id="9" name="Picture 8">
            <a:extLst>
              <a:ext uri="{FF2B5EF4-FFF2-40B4-BE49-F238E27FC236}">
                <a16:creationId xmlns:a16="http://schemas.microsoft.com/office/drawing/2014/main" xmlns="" id="{09FD919E-C819-8C47-AAF4-A24ED5CE7E64}"/>
              </a:ext>
            </a:extLst>
          </p:cNvPr>
          <p:cNvPicPr>
            <a:picLocks noChangeAspect="1"/>
          </p:cNvPicPr>
          <p:nvPr/>
        </p:nvPicPr>
        <p:blipFill>
          <a:blip r:embed="rId3"/>
          <a:stretch>
            <a:fillRect/>
          </a:stretch>
        </p:blipFill>
        <p:spPr>
          <a:xfrm>
            <a:off x="6547467" y="2842893"/>
            <a:ext cx="2726200" cy="971871"/>
          </a:xfrm>
          <a:prstGeom prst="rect">
            <a:avLst/>
          </a:prstGeom>
        </p:spPr>
      </p:pic>
    </p:spTree>
    <p:extLst>
      <p:ext uri="{BB962C8B-B14F-4D97-AF65-F5344CB8AC3E}">
        <p14:creationId xmlns:p14="http://schemas.microsoft.com/office/powerpoint/2010/main" val="3594552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A2F1040-B53A-0C44-8400-1C589B1E8D2E}"/>
              </a:ext>
            </a:extLst>
          </p:cNvPr>
          <p:cNvSpPr>
            <a:spLocks noGrp="1"/>
          </p:cNvSpPr>
          <p:nvPr>
            <p:ph idx="1"/>
          </p:nvPr>
        </p:nvSpPr>
        <p:spPr>
          <a:xfrm>
            <a:off x="1251678" y="1360097"/>
            <a:ext cx="10178322" cy="5015989"/>
          </a:xfrm>
        </p:spPr>
        <p:txBody>
          <a:bodyPr>
            <a:normAutofit/>
          </a:bodyPr>
          <a:lstStyle/>
          <a:p>
            <a:pPr lvl="0">
              <a:buClr>
                <a:srgbClr val="00B050"/>
              </a:buClr>
              <a:buSzPct val="125000"/>
            </a:pPr>
            <a:r>
              <a:rPr lang="en-US" dirty="0">
                <a:solidFill>
                  <a:schemeClr val="tx1"/>
                </a:solidFill>
              </a:rPr>
              <a:t>Require little local testing expertise</a:t>
            </a:r>
          </a:p>
          <a:p>
            <a:pPr lvl="0">
              <a:buClr>
                <a:srgbClr val="00B050"/>
              </a:buClr>
              <a:buSzPct val="125000"/>
            </a:pPr>
            <a:r>
              <a:rPr lang="en-US" dirty="0">
                <a:solidFill>
                  <a:schemeClr val="tx1"/>
                </a:solidFill>
              </a:rPr>
              <a:t>Reflect national standards and practices</a:t>
            </a:r>
          </a:p>
          <a:p>
            <a:pPr lvl="0">
              <a:buClr>
                <a:srgbClr val="00B050"/>
              </a:buClr>
              <a:buSzPct val="125000"/>
            </a:pPr>
            <a:r>
              <a:rPr lang="en-US" dirty="0">
                <a:solidFill>
                  <a:schemeClr val="tx1"/>
                </a:solidFill>
              </a:rPr>
              <a:t>May align with local outcomes and objectives</a:t>
            </a:r>
          </a:p>
          <a:p>
            <a:pPr lvl="0">
              <a:buClr>
                <a:srgbClr val="00B050"/>
              </a:buClr>
              <a:buSzPct val="125000"/>
            </a:pPr>
            <a:r>
              <a:rPr lang="en-US" dirty="0">
                <a:solidFill>
                  <a:schemeClr val="tx1"/>
                </a:solidFill>
              </a:rPr>
              <a:t>Provide context and comparison through benchmarking</a:t>
            </a:r>
          </a:p>
          <a:p>
            <a:pPr lvl="0">
              <a:buClr>
                <a:srgbClr val="00B050"/>
              </a:buClr>
              <a:buSzPct val="125000"/>
            </a:pPr>
            <a:r>
              <a:rPr lang="en-US" dirty="0">
                <a:solidFill>
                  <a:schemeClr val="tx1"/>
                </a:solidFill>
              </a:rPr>
              <a:t>May offer a community of users</a:t>
            </a:r>
          </a:p>
          <a:p>
            <a:pPr lvl="0">
              <a:buClr>
                <a:srgbClr val="00B050"/>
              </a:buClr>
              <a:buSzPct val="125000"/>
            </a:pPr>
            <a:r>
              <a:rPr lang="en-US" dirty="0">
                <a:solidFill>
                  <a:schemeClr val="tx1"/>
                </a:solidFill>
              </a:rPr>
              <a:t>Require out-of-pocket expenditures</a:t>
            </a:r>
          </a:p>
          <a:p>
            <a:pPr lvl="0">
              <a:buClr>
                <a:srgbClr val="00B050"/>
              </a:buClr>
              <a:buSzPct val="125000"/>
            </a:pPr>
            <a:r>
              <a:rPr lang="en-US" dirty="0">
                <a:solidFill>
                  <a:schemeClr val="tx1"/>
                </a:solidFill>
              </a:rPr>
              <a:t>May provide direction for improvement</a:t>
            </a:r>
          </a:p>
          <a:p>
            <a:endParaRPr lang="en-US" dirty="0"/>
          </a:p>
        </p:txBody>
      </p:sp>
      <p:sp>
        <p:nvSpPr>
          <p:cNvPr id="3" name="Title 2">
            <a:extLst>
              <a:ext uri="{FF2B5EF4-FFF2-40B4-BE49-F238E27FC236}">
                <a16:creationId xmlns:a16="http://schemas.microsoft.com/office/drawing/2014/main" xmlns="" id="{E8E37400-549E-E34D-8908-C9A56400DFEE}"/>
              </a:ext>
            </a:extLst>
          </p:cNvPr>
          <p:cNvSpPr>
            <a:spLocks noGrp="1"/>
          </p:cNvSpPr>
          <p:nvPr>
            <p:ph type="title"/>
          </p:nvPr>
        </p:nvSpPr>
        <p:spPr/>
        <p:txBody>
          <a:bodyPr>
            <a:normAutofit/>
          </a:bodyPr>
          <a:lstStyle/>
          <a:p>
            <a:r>
              <a:rPr lang="en-US" dirty="0">
                <a:solidFill>
                  <a:schemeClr val="tx1"/>
                </a:solidFill>
              </a:rPr>
              <a:t>Commercially-Developed Tests</a:t>
            </a:r>
            <a:endParaRPr lang="en-US" dirty="0"/>
          </a:p>
        </p:txBody>
      </p:sp>
    </p:spTree>
    <p:extLst>
      <p:ext uri="{BB962C8B-B14F-4D97-AF65-F5344CB8AC3E}">
        <p14:creationId xmlns:p14="http://schemas.microsoft.com/office/powerpoint/2010/main" val="230040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13;p37">
            <a:extLst>
              <a:ext uri="{FF2B5EF4-FFF2-40B4-BE49-F238E27FC236}">
                <a16:creationId xmlns:a16="http://schemas.microsoft.com/office/drawing/2014/main" xmlns="" id="{F9BFDB09-7A4B-D245-A728-EEF32F5EC5EB}"/>
              </a:ext>
            </a:extLst>
          </p:cNvPr>
          <p:cNvPicPr preferRelativeResize="0"/>
          <p:nvPr/>
        </p:nvPicPr>
        <p:blipFill>
          <a:blip r:embed="rId2">
            <a:alphaModFix/>
          </a:blip>
          <a:stretch>
            <a:fillRect/>
          </a:stretch>
        </p:blipFill>
        <p:spPr>
          <a:xfrm>
            <a:off x="3514682" y="1589162"/>
            <a:ext cx="6605611" cy="4020806"/>
          </a:xfrm>
          <a:prstGeom prst="rect">
            <a:avLst/>
          </a:prstGeom>
          <a:noFill/>
          <a:ln>
            <a:noFill/>
          </a:ln>
        </p:spPr>
      </p:pic>
    </p:spTree>
    <p:extLst>
      <p:ext uri="{BB962C8B-B14F-4D97-AF65-F5344CB8AC3E}">
        <p14:creationId xmlns:p14="http://schemas.microsoft.com/office/powerpoint/2010/main" val="100842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244B7-A27A-F24D-80B3-46D69B323DD2}"/>
              </a:ext>
            </a:extLst>
          </p:cNvPr>
          <p:cNvSpPr>
            <a:spLocks noGrp="1"/>
          </p:cNvSpPr>
          <p:nvPr>
            <p:ph type="title"/>
          </p:nvPr>
        </p:nvSpPr>
        <p:spPr>
          <a:xfrm>
            <a:off x="1251678" y="382385"/>
            <a:ext cx="10178322" cy="768498"/>
          </a:xfrm>
        </p:spPr>
        <p:txBody>
          <a:bodyPr/>
          <a:lstStyle/>
          <a:p>
            <a:r>
              <a:rPr lang="en" dirty="0">
                <a:solidFill>
                  <a:schemeClr val="tx1"/>
                </a:solidFill>
              </a:rPr>
              <a:t>Measuring Information Literacy: Tests</a:t>
            </a:r>
            <a:endParaRPr lang="en-US" dirty="0">
              <a:solidFill>
                <a:schemeClr val="tx1"/>
              </a:solidFill>
            </a:endParaRPr>
          </a:p>
        </p:txBody>
      </p:sp>
      <p:sp>
        <p:nvSpPr>
          <p:cNvPr id="3" name="Content Placeholder 2">
            <a:extLst>
              <a:ext uri="{FF2B5EF4-FFF2-40B4-BE49-F238E27FC236}">
                <a16:creationId xmlns:a16="http://schemas.microsoft.com/office/drawing/2014/main" xmlns="" id="{3AB04007-63AD-B24D-8384-56810CAC6387}"/>
              </a:ext>
            </a:extLst>
          </p:cNvPr>
          <p:cNvSpPr>
            <a:spLocks noGrp="1"/>
          </p:cNvSpPr>
          <p:nvPr>
            <p:ph idx="1"/>
          </p:nvPr>
        </p:nvSpPr>
        <p:spPr>
          <a:xfrm>
            <a:off x="1251678" y="1323331"/>
            <a:ext cx="10178322" cy="4964579"/>
          </a:xfrm>
        </p:spPr>
        <p:txBody>
          <a:bodyPr>
            <a:normAutofit/>
          </a:bodyPr>
          <a:lstStyle/>
          <a:p>
            <a:pPr marL="457200" lvl="0" indent="-342900">
              <a:lnSpc>
                <a:spcPct val="114000"/>
              </a:lnSpc>
              <a:spcBef>
                <a:spcPts val="0"/>
              </a:spcBef>
              <a:spcAft>
                <a:spcPts val="600"/>
              </a:spcAft>
              <a:buClr>
                <a:schemeClr val="dk1"/>
              </a:buClr>
              <a:buSzPts val="1800"/>
              <a:buChar char="●"/>
            </a:pPr>
            <a:r>
              <a:rPr lang="en-US" dirty="0">
                <a:solidFill>
                  <a:schemeClr val="tx1"/>
                </a:solidFill>
              </a:rPr>
              <a:t>Strengths</a:t>
            </a:r>
          </a:p>
          <a:p>
            <a:pPr marL="914400" lvl="1" indent="-317500">
              <a:lnSpc>
                <a:spcPct val="114000"/>
              </a:lnSpc>
              <a:spcBef>
                <a:spcPts val="0"/>
              </a:spcBef>
              <a:buClr>
                <a:schemeClr val="dk1"/>
              </a:buClr>
              <a:buSzPts val="1400"/>
              <a:buChar char="○"/>
            </a:pPr>
            <a:r>
              <a:rPr lang="en-US" dirty="0">
                <a:solidFill>
                  <a:schemeClr val="tx1"/>
                </a:solidFill>
              </a:rPr>
              <a:t>Usually easy to administer</a:t>
            </a:r>
          </a:p>
          <a:p>
            <a:pPr marL="914400" lvl="1" indent="-317500">
              <a:lnSpc>
                <a:spcPct val="114000"/>
              </a:lnSpc>
              <a:spcBef>
                <a:spcPts val="0"/>
              </a:spcBef>
              <a:buClr>
                <a:schemeClr val="dk1"/>
              </a:buClr>
              <a:buSzPts val="1400"/>
              <a:buChar char="○"/>
            </a:pPr>
            <a:r>
              <a:rPr lang="en-US" dirty="0">
                <a:solidFill>
                  <a:schemeClr val="tx1"/>
                </a:solidFill>
              </a:rPr>
              <a:t>Efficient method for large-scale assessment</a:t>
            </a:r>
          </a:p>
          <a:p>
            <a:pPr marL="914400" lvl="1" indent="-317500">
              <a:lnSpc>
                <a:spcPct val="114000"/>
              </a:lnSpc>
              <a:spcBef>
                <a:spcPts val="0"/>
              </a:spcBef>
              <a:buClr>
                <a:schemeClr val="dk1"/>
              </a:buClr>
              <a:buSzPts val="1400"/>
              <a:buChar char="○"/>
            </a:pPr>
            <a:r>
              <a:rPr lang="en-US" dirty="0">
                <a:solidFill>
                  <a:schemeClr val="tx1"/>
                </a:solidFill>
              </a:rPr>
              <a:t>Makes comparisons across time and groups easy</a:t>
            </a:r>
          </a:p>
          <a:p>
            <a:pPr marL="914400" lvl="1" indent="-317500">
              <a:lnSpc>
                <a:spcPct val="114000"/>
              </a:lnSpc>
              <a:spcBef>
                <a:spcPts val="0"/>
              </a:spcBef>
              <a:buClr>
                <a:schemeClr val="dk1"/>
              </a:buClr>
              <a:buSzPts val="1400"/>
              <a:buChar char="○"/>
            </a:pPr>
            <a:r>
              <a:rPr lang="en-US" dirty="0">
                <a:solidFill>
                  <a:schemeClr val="tx1"/>
                </a:solidFill>
              </a:rPr>
              <a:t>Suggest programmatic improvements</a:t>
            </a:r>
          </a:p>
          <a:p>
            <a:pPr marL="914400" lvl="1" indent="-317500">
              <a:lnSpc>
                <a:spcPct val="114000"/>
              </a:lnSpc>
              <a:spcBef>
                <a:spcPts val="0"/>
              </a:spcBef>
              <a:buClr>
                <a:schemeClr val="dk1"/>
              </a:buClr>
              <a:buSzPts val="1400"/>
              <a:buChar char="○"/>
            </a:pPr>
            <a:r>
              <a:rPr lang="en-US" dirty="0">
                <a:solidFill>
                  <a:schemeClr val="tx1"/>
                </a:solidFill>
              </a:rPr>
              <a:t>Reporting for individual students and for cohorts</a:t>
            </a:r>
          </a:p>
        </p:txBody>
      </p:sp>
    </p:spTree>
    <p:extLst>
      <p:ext uri="{BB962C8B-B14F-4D97-AF65-F5344CB8AC3E}">
        <p14:creationId xmlns:p14="http://schemas.microsoft.com/office/powerpoint/2010/main" val="1656657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244B7-A27A-F24D-80B3-46D69B323DD2}"/>
              </a:ext>
            </a:extLst>
          </p:cNvPr>
          <p:cNvSpPr>
            <a:spLocks noGrp="1"/>
          </p:cNvSpPr>
          <p:nvPr>
            <p:ph type="title"/>
          </p:nvPr>
        </p:nvSpPr>
        <p:spPr>
          <a:xfrm>
            <a:off x="1251678" y="382385"/>
            <a:ext cx="10178322" cy="768498"/>
          </a:xfrm>
        </p:spPr>
        <p:txBody>
          <a:bodyPr/>
          <a:lstStyle/>
          <a:p>
            <a:r>
              <a:rPr lang="en" dirty="0">
                <a:solidFill>
                  <a:schemeClr val="tx1"/>
                </a:solidFill>
              </a:rPr>
              <a:t>Measuring Information Literacy: Tests</a:t>
            </a:r>
            <a:endParaRPr lang="en-US" dirty="0">
              <a:solidFill>
                <a:schemeClr val="tx1"/>
              </a:solidFill>
            </a:endParaRPr>
          </a:p>
        </p:txBody>
      </p:sp>
      <p:sp>
        <p:nvSpPr>
          <p:cNvPr id="3" name="Content Placeholder 2">
            <a:extLst>
              <a:ext uri="{FF2B5EF4-FFF2-40B4-BE49-F238E27FC236}">
                <a16:creationId xmlns:a16="http://schemas.microsoft.com/office/drawing/2014/main" xmlns="" id="{3AB04007-63AD-B24D-8384-56810CAC6387}"/>
              </a:ext>
            </a:extLst>
          </p:cNvPr>
          <p:cNvSpPr>
            <a:spLocks noGrp="1"/>
          </p:cNvSpPr>
          <p:nvPr>
            <p:ph idx="1"/>
          </p:nvPr>
        </p:nvSpPr>
        <p:spPr>
          <a:xfrm>
            <a:off x="1251678" y="1063840"/>
            <a:ext cx="10178322" cy="5594135"/>
          </a:xfrm>
        </p:spPr>
        <p:txBody>
          <a:bodyPr>
            <a:normAutofit/>
          </a:bodyPr>
          <a:lstStyle/>
          <a:p>
            <a:pPr marL="457200" lvl="0" indent="-342900">
              <a:lnSpc>
                <a:spcPct val="100000"/>
              </a:lnSpc>
              <a:spcBef>
                <a:spcPts val="0"/>
              </a:spcBef>
              <a:buClr>
                <a:schemeClr val="dk1"/>
              </a:buClr>
              <a:buSzPts val="1800"/>
              <a:buChar char="●"/>
            </a:pPr>
            <a:r>
              <a:rPr lang="en-US" dirty="0">
                <a:solidFill>
                  <a:schemeClr val="bg1">
                    <a:lumMod val="50000"/>
                  </a:schemeClr>
                </a:solidFill>
              </a:rPr>
              <a:t>Strengths</a:t>
            </a:r>
          </a:p>
          <a:p>
            <a:pPr marL="914400" lvl="1" indent="-317500">
              <a:lnSpc>
                <a:spcPct val="100000"/>
              </a:lnSpc>
              <a:spcBef>
                <a:spcPts val="0"/>
              </a:spcBef>
              <a:buClr>
                <a:schemeClr val="dk1"/>
              </a:buClr>
              <a:buSzPts val="1400"/>
              <a:buChar char="○"/>
            </a:pPr>
            <a:r>
              <a:rPr lang="en-US" dirty="0">
                <a:solidFill>
                  <a:schemeClr val="bg1">
                    <a:lumMod val="50000"/>
                  </a:schemeClr>
                </a:solidFill>
              </a:rPr>
              <a:t>Usually easy to administer</a:t>
            </a:r>
          </a:p>
          <a:p>
            <a:pPr marL="914400" lvl="1" indent="-317500">
              <a:lnSpc>
                <a:spcPct val="100000"/>
              </a:lnSpc>
              <a:spcBef>
                <a:spcPts val="0"/>
              </a:spcBef>
              <a:buClr>
                <a:schemeClr val="dk1"/>
              </a:buClr>
              <a:buSzPts val="1400"/>
              <a:buChar char="○"/>
            </a:pPr>
            <a:r>
              <a:rPr lang="en-US" dirty="0">
                <a:solidFill>
                  <a:schemeClr val="bg1">
                    <a:lumMod val="50000"/>
                  </a:schemeClr>
                </a:solidFill>
              </a:rPr>
              <a:t>Efficient method for large-scale assessment</a:t>
            </a:r>
          </a:p>
          <a:p>
            <a:pPr marL="914400" lvl="1" indent="-317500">
              <a:lnSpc>
                <a:spcPct val="100000"/>
              </a:lnSpc>
              <a:spcBef>
                <a:spcPts val="0"/>
              </a:spcBef>
              <a:buClr>
                <a:schemeClr val="dk1"/>
              </a:buClr>
              <a:buSzPts val="1400"/>
              <a:buChar char="○"/>
            </a:pPr>
            <a:r>
              <a:rPr lang="en-US" dirty="0">
                <a:solidFill>
                  <a:schemeClr val="bg1">
                    <a:lumMod val="50000"/>
                  </a:schemeClr>
                </a:solidFill>
              </a:rPr>
              <a:t>Makes comparisons across time and groups easy</a:t>
            </a:r>
          </a:p>
          <a:p>
            <a:pPr marL="914400" lvl="1" indent="-317500">
              <a:lnSpc>
                <a:spcPct val="100000"/>
              </a:lnSpc>
              <a:spcBef>
                <a:spcPts val="0"/>
              </a:spcBef>
              <a:buClr>
                <a:schemeClr val="dk1"/>
              </a:buClr>
              <a:buSzPts val="1400"/>
              <a:buChar char="○"/>
            </a:pPr>
            <a:r>
              <a:rPr lang="en-US" dirty="0">
                <a:solidFill>
                  <a:schemeClr val="bg1">
                    <a:lumMod val="50000"/>
                  </a:schemeClr>
                </a:solidFill>
              </a:rPr>
              <a:t>Suggest programmatic improvements</a:t>
            </a:r>
          </a:p>
          <a:p>
            <a:pPr marL="914400" lvl="1" indent="-317500">
              <a:lnSpc>
                <a:spcPct val="100000"/>
              </a:lnSpc>
              <a:spcBef>
                <a:spcPts val="0"/>
              </a:spcBef>
              <a:buClr>
                <a:schemeClr val="dk1"/>
              </a:buClr>
              <a:buSzPts val="1400"/>
              <a:buChar char="○"/>
            </a:pPr>
            <a:r>
              <a:rPr lang="en-US" dirty="0">
                <a:solidFill>
                  <a:schemeClr val="bg1">
                    <a:lumMod val="50000"/>
                  </a:schemeClr>
                </a:solidFill>
              </a:rPr>
              <a:t>Reporting for individual students and for cohorts</a:t>
            </a:r>
            <a:r>
              <a:rPr lang="en-US" dirty="0">
                <a:solidFill>
                  <a:schemeClr val="tx1"/>
                </a:solidFill>
              </a:rPr>
              <a:t/>
            </a:r>
            <a:br>
              <a:rPr lang="en-US" dirty="0">
                <a:solidFill>
                  <a:schemeClr val="tx1"/>
                </a:solidFill>
              </a:rPr>
            </a:br>
            <a:endParaRPr lang="en-US" dirty="0">
              <a:solidFill>
                <a:schemeClr val="tx1"/>
              </a:solidFill>
            </a:endParaRPr>
          </a:p>
          <a:p>
            <a:pPr marL="457200" lvl="0" indent="-342900">
              <a:lnSpc>
                <a:spcPct val="114000"/>
              </a:lnSpc>
              <a:spcBef>
                <a:spcPts val="0"/>
              </a:spcBef>
              <a:buClr>
                <a:schemeClr val="dk1"/>
              </a:buClr>
              <a:buSzPts val="1800"/>
              <a:buChar char="●"/>
            </a:pPr>
            <a:r>
              <a:rPr lang="en-US" dirty="0">
                <a:solidFill>
                  <a:schemeClr val="tx1"/>
                </a:solidFill>
              </a:rPr>
              <a:t>Challenges</a:t>
            </a:r>
          </a:p>
          <a:p>
            <a:pPr marL="914400" lvl="1" indent="-317500">
              <a:lnSpc>
                <a:spcPct val="114000"/>
              </a:lnSpc>
              <a:spcBef>
                <a:spcPts val="0"/>
              </a:spcBef>
              <a:buClr>
                <a:schemeClr val="dk1"/>
              </a:buClr>
              <a:buSzPts val="1400"/>
              <a:buChar char="○"/>
            </a:pPr>
            <a:r>
              <a:rPr lang="en-US" dirty="0">
                <a:solidFill>
                  <a:schemeClr val="tx1"/>
                </a:solidFill>
              </a:rPr>
              <a:t>May be hard to motivate students to try their best</a:t>
            </a:r>
          </a:p>
          <a:p>
            <a:pPr marL="914400" lvl="1" indent="-317500">
              <a:lnSpc>
                <a:spcPct val="114000"/>
              </a:lnSpc>
              <a:spcBef>
                <a:spcPts val="0"/>
              </a:spcBef>
              <a:buClr>
                <a:schemeClr val="dk1"/>
              </a:buClr>
              <a:buSzPts val="1400"/>
              <a:buChar char="○"/>
            </a:pPr>
            <a:r>
              <a:rPr lang="en-US" dirty="0">
                <a:solidFill>
                  <a:schemeClr val="tx1"/>
                </a:solidFill>
              </a:rPr>
              <a:t>Assumes that what students know is reflected in their actions</a:t>
            </a:r>
          </a:p>
          <a:p>
            <a:pPr marL="914400" lvl="1" indent="-317500">
              <a:lnSpc>
                <a:spcPct val="114000"/>
              </a:lnSpc>
              <a:spcBef>
                <a:spcPts val="0"/>
              </a:spcBef>
              <a:buClr>
                <a:schemeClr val="dk1"/>
              </a:buClr>
              <a:buSzPts val="1400"/>
              <a:buChar char="○"/>
            </a:pPr>
            <a:r>
              <a:rPr lang="en-US" dirty="0">
                <a:solidFill>
                  <a:schemeClr val="tx1"/>
                </a:solidFill>
              </a:rPr>
              <a:t>Cost: time, expertise, money</a:t>
            </a:r>
          </a:p>
          <a:p>
            <a:pPr marL="914400" lvl="1" indent="-317500">
              <a:lnSpc>
                <a:spcPct val="114000"/>
              </a:lnSpc>
              <a:spcBef>
                <a:spcPts val="0"/>
              </a:spcBef>
              <a:buClr>
                <a:schemeClr val="dk1"/>
              </a:buClr>
              <a:buSzPts val="1400"/>
              <a:buChar char="○"/>
            </a:pPr>
            <a:r>
              <a:rPr lang="en-US" dirty="0">
                <a:solidFill>
                  <a:schemeClr val="tx1"/>
                </a:solidFill>
              </a:rPr>
              <a:t>Feels “inauthentic”</a:t>
            </a:r>
          </a:p>
        </p:txBody>
      </p:sp>
    </p:spTree>
    <p:extLst>
      <p:ext uri="{BB962C8B-B14F-4D97-AF65-F5344CB8AC3E}">
        <p14:creationId xmlns:p14="http://schemas.microsoft.com/office/powerpoint/2010/main" val="334432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082AF2-B77D-8040-9580-505C608992FE}"/>
              </a:ext>
            </a:extLst>
          </p:cNvPr>
          <p:cNvSpPr>
            <a:spLocks noGrp="1"/>
          </p:cNvSpPr>
          <p:nvPr>
            <p:ph type="title"/>
          </p:nvPr>
        </p:nvSpPr>
        <p:spPr>
          <a:xfrm>
            <a:off x="3242929" y="1073888"/>
            <a:ext cx="8187071" cy="3057845"/>
          </a:xfrm>
        </p:spPr>
        <p:txBody>
          <a:bodyPr>
            <a:normAutofit/>
          </a:bodyPr>
          <a:lstStyle/>
          <a:p>
            <a:r>
              <a:rPr lang="en-US" sz="4400" cap="none" dirty="0">
                <a:solidFill>
                  <a:schemeClr val="tx1"/>
                </a:solidFill>
              </a:rPr>
              <a:t>Locally Created Tests at James Madison University</a:t>
            </a:r>
          </a:p>
        </p:txBody>
      </p:sp>
      <p:pic>
        <p:nvPicPr>
          <p:cNvPr id="4" name="Google Shape;142;p27">
            <a:extLst>
              <a:ext uri="{FF2B5EF4-FFF2-40B4-BE49-F238E27FC236}">
                <a16:creationId xmlns:a16="http://schemas.microsoft.com/office/drawing/2014/main" xmlns="" id="{8A20A9F6-ED79-C349-AA60-3E8397A0AA5B}"/>
              </a:ext>
            </a:extLst>
          </p:cNvPr>
          <p:cNvPicPr preferRelativeResize="0"/>
          <p:nvPr/>
        </p:nvPicPr>
        <p:blipFill>
          <a:blip r:embed="rId2">
            <a:alphaModFix/>
          </a:blip>
          <a:stretch>
            <a:fillRect/>
          </a:stretch>
        </p:blipFill>
        <p:spPr>
          <a:xfrm>
            <a:off x="3242929" y="5137472"/>
            <a:ext cx="4873782" cy="700248"/>
          </a:xfrm>
          <a:prstGeom prst="rect">
            <a:avLst/>
          </a:prstGeom>
          <a:noFill/>
          <a:ln>
            <a:noFill/>
          </a:ln>
        </p:spPr>
      </p:pic>
    </p:spTree>
    <p:extLst>
      <p:ext uri="{BB962C8B-B14F-4D97-AF65-F5344CB8AC3E}">
        <p14:creationId xmlns:p14="http://schemas.microsoft.com/office/powerpoint/2010/main" val="945705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7478AF0-BE0D-4B42-8222-CAEA4244008E}"/>
              </a:ext>
            </a:extLst>
          </p:cNvPr>
          <p:cNvSpPr txBox="1"/>
          <p:nvPr/>
        </p:nvSpPr>
        <p:spPr>
          <a:xfrm>
            <a:off x="1104468" y="1432950"/>
            <a:ext cx="10747022" cy="4579459"/>
          </a:xfrm>
          <a:prstGeom prst="rect">
            <a:avLst/>
          </a:prstGeom>
          <a:noFill/>
        </p:spPr>
        <p:txBody>
          <a:bodyPr wrap="square" rtlCol="0">
            <a:spAutoFit/>
          </a:bodyPr>
          <a:lstStyle/>
          <a:p>
            <a:pPr marL="457200" indent="-457200">
              <a:lnSpc>
                <a:spcPct val="114000"/>
              </a:lnSpc>
              <a:buFont typeface="+mj-lt"/>
              <a:buAutoNum type="arabicPeriod"/>
            </a:pPr>
            <a:r>
              <a:rPr lang="en-US" sz="2400" dirty="0"/>
              <a:t>Recognize the components of scholarly work and that scholarship can take many forms.</a:t>
            </a:r>
          </a:p>
          <a:p>
            <a:pPr marL="457200" indent="-457200">
              <a:lnSpc>
                <a:spcPct val="114000"/>
              </a:lnSpc>
              <a:buFont typeface="+mj-lt"/>
              <a:buAutoNum type="arabicPeriod"/>
            </a:pPr>
            <a:r>
              <a:rPr lang="en-US" sz="2400" dirty="0"/>
              <a:t>Demonstrate persistence and employ multiple strategies in research and discovery processes.</a:t>
            </a:r>
          </a:p>
          <a:p>
            <a:pPr marL="457200" indent="-457200">
              <a:lnSpc>
                <a:spcPct val="114000"/>
              </a:lnSpc>
              <a:buFont typeface="+mj-lt"/>
              <a:buAutoNum type="arabicPeriod"/>
            </a:pPr>
            <a:r>
              <a:rPr lang="en-US" sz="2400" dirty="0"/>
              <a:t>Identify gaps in their own knowledge and formulate appropriate questions for investigations in academic settings.</a:t>
            </a:r>
          </a:p>
          <a:p>
            <a:pPr marL="457200" indent="-457200">
              <a:lnSpc>
                <a:spcPct val="114000"/>
              </a:lnSpc>
              <a:buFont typeface="+mj-lt"/>
              <a:buAutoNum type="arabicPeriod"/>
            </a:pPr>
            <a:r>
              <a:rPr lang="en-US" sz="2400" dirty="0"/>
              <a:t>Evaluate the quality of information and acknowledge expertise.</a:t>
            </a:r>
          </a:p>
          <a:p>
            <a:pPr marL="457200" indent="-457200">
              <a:lnSpc>
                <a:spcPct val="114000"/>
              </a:lnSpc>
              <a:buFont typeface="+mj-lt"/>
              <a:buAutoNum type="arabicPeriod"/>
            </a:pPr>
            <a:r>
              <a:rPr lang="en-US" sz="2400" dirty="0"/>
              <a:t>Use information effectively in their own work and make contextually appropriate choices for sharing their scholarship.</a:t>
            </a:r>
          </a:p>
          <a:p>
            <a:pPr marL="457200" indent="-457200">
              <a:lnSpc>
                <a:spcPct val="114000"/>
              </a:lnSpc>
              <a:buFont typeface="+mj-lt"/>
              <a:buAutoNum type="arabicPeriod"/>
            </a:pPr>
            <a:r>
              <a:rPr lang="en-US" sz="2400" dirty="0"/>
              <a:t>Use information ethically and legally.</a:t>
            </a:r>
          </a:p>
          <a:p>
            <a:endParaRPr lang="en-US" dirty="0"/>
          </a:p>
        </p:txBody>
      </p:sp>
      <p:sp>
        <p:nvSpPr>
          <p:cNvPr id="6" name="Title 2">
            <a:extLst>
              <a:ext uri="{FF2B5EF4-FFF2-40B4-BE49-F238E27FC236}">
                <a16:creationId xmlns:a16="http://schemas.microsoft.com/office/drawing/2014/main" xmlns="" id="{4FFDDC4B-8E5F-114D-A6DB-3F3FE29F1C2F}"/>
              </a:ext>
            </a:extLst>
          </p:cNvPr>
          <p:cNvSpPr>
            <a:spLocks noGrp="1"/>
          </p:cNvSpPr>
          <p:nvPr>
            <p:ph type="title"/>
          </p:nvPr>
        </p:nvSpPr>
        <p:spPr>
          <a:xfrm>
            <a:off x="1014411" y="382385"/>
            <a:ext cx="10927137" cy="774903"/>
          </a:xfrm>
        </p:spPr>
        <p:txBody>
          <a:bodyPr>
            <a:noAutofit/>
          </a:bodyPr>
          <a:lstStyle/>
          <a:p>
            <a:r>
              <a:rPr lang="en" sz="3800" dirty="0">
                <a:solidFill>
                  <a:schemeClr val="tx1"/>
                </a:solidFill>
              </a:rPr>
              <a:t>Info Lit Outcomes in the </a:t>
            </a:r>
            <a:r>
              <a:rPr lang="en" sz="3800" dirty="0" err="1">
                <a:solidFill>
                  <a:schemeClr val="tx1"/>
                </a:solidFill>
              </a:rPr>
              <a:t>GenEd</a:t>
            </a:r>
            <a:r>
              <a:rPr lang="en" sz="3800" dirty="0">
                <a:solidFill>
                  <a:schemeClr val="tx1"/>
                </a:solidFill>
              </a:rPr>
              <a:t> Curriculum</a:t>
            </a:r>
            <a:endParaRPr lang="en-US" sz="3800" dirty="0">
              <a:solidFill>
                <a:schemeClr val="tx1"/>
              </a:solidFill>
            </a:endParaRPr>
          </a:p>
        </p:txBody>
      </p:sp>
      <p:pic>
        <p:nvPicPr>
          <p:cNvPr id="5" name="Google Shape;142;p27">
            <a:extLst>
              <a:ext uri="{FF2B5EF4-FFF2-40B4-BE49-F238E27FC236}">
                <a16:creationId xmlns:a16="http://schemas.microsoft.com/office/drawing/2014/main" xmlns="" id="{82CD8A8E-0D3E-8849-9AB1-A43DAE117FC1}"/>
              </a:ext>
            </a:extLst>
          </p:cNvPr>
          <p:cNvPicPr preferRelativeResize="0"/>
          <p:nvPr/>
        </p:nvPicPr>
        <p:blipFill>
          <a:blip r:embed="rId3">
            <a:alphaModFix/>
          </a:blip>
          <a:stretch>
            <a:fillRect/>
          </a:stretch>
        </p:blipFill>
        <p:spPr>
          <a:xfrm>
            <a:off x="8323834" y="6034650"/>
            <a:ext cx="3527656" cy="506841"/>
          </a:xfrm>
          <a:prstGeom prst="rect">
            <a:avLst/>
          </a:prstGeom>
          <a:noFill/>
          <a:ln>
            <a:noFill/>
          </a:ln>
        </p:spPr>
      </p:pic>
    </p:spTree>
    <p:extLst>
      <p:ext uri="{BB962C8B-B14F-4D97-AF65-F5344CB8AC3E}">
        <p14:creationId xmlns:p14="http://schemas.microsoft.com/office/powerpoint/2010/main" val="144177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9B123B0-F642-A646-B32D-865A62A9F040}"/>
              </a:ext>
            </a:extLst>
          </p:cNvPr>
          <p:cNvSpPr>
            <a:spLocks noGrp="1"/>
          </p:cNvSpPr>
          <p:nvPr>
            <p:ph type="title"/>
          </p:nvPr>
        </p:nvSpPr>
        <p:spPr>
          <a:xfrm>
            <a:off x="942975" y="382385"/>
            <a:ext cx="11001375" cy="800029"/>
          </a:xfrm>
        </p:spPr>
        <p:txBody>
          <a:bodyPr>
            <a:noAutofit/>
          </a:bodyPr>
          <a:lstStyle/>
          <a:p>
            <a:r>
              <a:rPr lang="en" dirty="0">
                <a:solidFill>
                  <a:schemeClr val="tx1"/>
                </a:solidFill>
              </a:rPr>
              <a:t>Tutorial-Test Model for Information Literacy</a:t>
            </a:r>
            <a:endParaRPr lang="en-US" dirty="0">
              <a:solidFill>
                <a:schemeClr val="tx1"/>
              </a:solidFill>
            </a:endParaRPr>
          </a:p>
        </p:txBody>
      </p:sp>
      <p:pic>
        <p:nvPicPr>
          <p:cNvPr id="7" name="Google Shape;156;p28">
            <a:extLst>
              <a:ext uri="{FF2B5EF4-FFF2-40B4-BE49-F238E27FC236}">
                <a16:creationId xmlns:a16="http://schemas.microsoft.com/office/drawing/2014/main" xmlns="" id="{5564DC76-27DE-3D4B-9B7A-520FAA041EE3}"/>
              </a:ext>
            </a:extLst>
          </p:cNvPr>
          <p:cNvPicPr preferRelativeResize="0"/>
          <p:nvPr/>
        </p:nvPicPr>
        <p:blipFill rotWithShape="1">
          <a:blip r:embed="rId3">
            <a:alphaModFix/>
          </a:blip>
          <a:srcRect t="774" b="1404"/>
          <a:stretch/>
        </p:blipFill>
        <p:spPr>
          <a:xfrm>
            <a:off x="1488515" y="1310125"/>
            <a:ext cx="6561397" cy="5231366"/>
          </a:xfrm>
          <a:prstGeom prst="rect">
            <a:avLst/>
          </a:prstGeom>
          <a:noFill/>
          <a:ln>
            <a:noFill/>
          </a:ln>
        </p:spPr>
      </p:pic>
      <p:pic>
        <p:nvPicPr>
          <p:cNvPr id="4" name="Google Shape;142;p27">
            <a:extLst>
              <a:ext uri="{FF2B5EF4-FFF2-40B4-BE49-F238E27FC236}">
                <a16:creationId xmlns:a16="http://schemas.microsoft.com/office/drawing/2014/main" xmlns="" id="{2DD2528D-5280-7948-901D-DD89809982F0}"/>
              </a:ext>
            </a:extLst>
          </p:cNvPr>
          <p:cNvPicPr preferRelativeResize="0"/>
          <p:nvPr/>
        </p:nvPicPr>
        <p:blipFill>
          <a:blip r:embed="rId4">
            <a:alphaModFix/>
          </a:blip>
          <a:stretch>
            <a:fillRect/>
          </a:stretch>
        </p:blipFill>
        <p:spPr>
          <a:xfrm>
            <a:off x="8323834" y="6034650"/>
            <a:ext cx="3527656" cy="506841"/>
          </a:xfrm>
          <a:prstGeom prst="rect">
            <a:avLst/>
          </a:prstGeom>
          <a:noFill/>
          <a:ln>
            <a:noFill/>
          </a:ln>
        </p:spPr>
      </p:pic>
    </p:spTree>
    <p:extLst>
      <p:ext uri="{BB962C8B-B14F-4D97-AF65-F5344CB8AC3E}">
        <p14:creationId xmlns:p14="http://schemas.microsoft.com/office/powerpoint/2010/main" val="2885444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5968975-EBD3-E943-AEF9-787B4721F4DA}"/>
              </a:ext>
            </a:extLst>
          </p:cNvPr>
          <p:cNvSpPr>
            <a:spLocks noGrp="1"/>
          </p:cNvSpPr>
          <p:nvPr>
            <p:ph idx="1"/>
          </p:nvPr>
        </p:nvSpPr>
        <p:spPr>
          <a:xfrm>
            <a:off x="2376143" y="4659352"/>
            <a:ext cx="7929392" cy="1815589"/>
          </a:xfrm>
        </p:spPr>
        <p:txBody>
          <a:bodyPr>
            <a:normAutofit/>
          </a:bodyPr>
          <a:lstStyle/>
          <a:p>
            <a:pPr>
              <a:buClr>
                <a:srgbClr val="00B050"/>
              </a:buClr>
              <a:buSzPct val="125000"/>
            </a:pPr>
            <a:r>
              <a:rPr lang="en-US" sz="2400" dirty="0">
                <a:solidFill>
                  <a:schemeClr val="tx1"/>
                </a:solidFill>
              </a:rPr>
              <a:t>130 sections each year</a:t>
            </a:r>
          </a:p>
          <a:p>
            <a:pPr>
              <a:buClr>
                <a:srgbClr val="00B050"/>
              </a:buClr>
              <a:buSzPct val="125000"/>
            </a:pPr>
            <a:r>
              <a:rPr lang="en-US" sz="2400" dirty="0">
                <a:solidFill>
                  <a:schemeClr val="tx1"/>
                </a:solidFill>
              </a:rPr>
              <a:t>https://</a:t>
            </a:r>
            <a:r>
              <a:rPr lang="en-US" sz="2400" dirty="0" err="1">
                <a:solidFill>
                  <a:schemeClr val="tx1"/>
                </a:solidFill>
              </a:rPr>
              <a:t>www.lib.jmu.edu</a:t>
            </a:r>
            <a:r>
              <a:rPr lang="en-US" sz="2400" dirty="0">
                <a:solidFill>
                  <a:schemeClr val="tx1"/>
                </a:solidFill>
              </a:rPr>
              <a:t>/mretoolkit/ </a:t>
            </a:r>
          </a:p>
        </p:txBody>
      </p:sp>
      <p:pic>
        <p:nvPicPr>
          <p:cNvPr id="5" name="Google Shape;156;p28">
            <a:extLst>
              <a:ext uri="{FF2B5EF4-FFF2-40B4-BE49-F238E27FC236}">
                <a16:creationId xmlns:a16="http://schemas.microsoft.com/office/drawing/2014/main" xmlns="" id="{1AB448C6-D5AA-8742-B1A4-66FE626187CB}"/>
              </a:ext>
            </a:extLst>
          </p:cNvPr>
          <p:cNvPicPr preferRelativeResize="0"/>
          <p:nvPr/>
        </p:nvPicPr>
        <p:blipFill rotWithShape="1">
          <a:blip r:embed="rId3">
            <a:alphaModFix/>
          </a:blip>
          <a:srcRect l="3456" t="774" r="30253" b="35156"/>
          <a:stretch/>
        </p:blipFill>
        <p:spPr>
          <a:xfrm>
            <a:off x="3826534" y="698104"/>
            <a:ext cx="5028610" cy="3961248"/>
          </a:xfrm>
          <a:prstGeom prst="rect">
            <a:avLst/>
          </a:prstGeom>
          <a:noFill/>
          <a:ln>
            <a:noFill/>
          </a:ln>
        </p:spPr>
      </p:pic>
      <p:pic>
        <p:nvPicPr>
          <p:cNvPr id="4" name="Google Shape;142;p27">
            <a:extLst>
              <a:ext uri="{FF2B5EF4-FFF2-40B4-BE49-F238E27FC236}">
                <a16:creationId xmlns:a16="http://schemas.microsoft.com/office/drawing/2014/main" xmlns="" id="{10BFB269-6D42-3549-A0EC-27B26064EC30}"/>
              </a:ext>
            </a:extLst>
          </p:cNvPr>
          <p:cNvPicPr preferRelativeResize="0"/>
          <p:nvPr/>
        </p:nvPicPr>
        <p:blipFill>
          <a:blip r:embed="rId4">
            <a:alphaModFix/>
          </a:blip>
          <a:stretch>
            <a:fillRect/>
          </a:stretch>
        </p:blipFill>
        <p:spPr>
          <a:xfrm>
            <a:off x="8323834" y="6034650"/>
            <a:ext cx="3527656" cy="506841"/>
          </a:xfrm>
          <a:prstGeom prst="rect">
            <a:avLst/>
          </a:prstGeom>
          <a:noFill/>
          <a:ln>
            <a:noFill/>
          </a:ln>
        </p:spPr>
      </p:pic>
    </p:spTree>
    <p:extLst>
      <p:ext uri="{BB962C8B-B14F-4D97-AF65-F5344CB8AC3E}">
        <p14:creationId xmlns:p14="http://schemas.microsoft.com/office/powerpoint/2010/main" val="64562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56;p28">
            <a:extLst>
              <a:ext uri="{FF2B5EF4-FFF2-40B4-BE49-F238E27FC236}">
                <a16:creationId xmlns:a16="http://schemas.microsoft.com/office/drawing/2014/main" xmlns="" id="{5564DC76-27DE-3D4B-9B7A-520FAA041EE3}"/>
              </a:ext>
            </a:extLst>
          </p:cNvPr>
          <p:cNvPicPr preferRelativeResize="0"/>
          <p:nvPr/>
        </p:nvPicPr>
        <p:blipFill rotWithShape="1">
          <a:blip r:embed="rId3">
            <a:alphaModFix/>
          </a:blip>
          <a:srcRect l="31140" t="67617" b="1403"/>
          <a:stretch/>
        </p:blipFill>
        <p:spPr>
          <a:xfrm>
            <a:off x="1173893" y="605481"/>
            <a:ext cx="6503884" cy="2384854"/>
          </a:xfrm>
          <a:prstGeom prst="rect">
            <a:avLst/>
          </a:prstGeom>
          <a:noFill/>
          <a:ln>
            <a:noFill/>
          </a:ln>
        </p:spPr>
      </p:pic>
      <p:sp>
        <p:nvSpPr>
          <p:cNvPr id="5" name="TextBox 4">
            <a:extLst>
              <a:ext uri="{FF2B5EF4-FFF2-40B4-BE49-F238E27FC236}">
                <a16:creationId xmlns:a16="http://schemas.microsoft.com/office/drawing/2014/main" xmlns="" id="{0BDC9CBC-6017-DE47-BB19-578408522656}"/>
              </a:ext>
            </a:extLst>
          </p:cNvPr>
          <p:cNvSpPr txBox="1"/>
          <p:nvPr/>
        </p:nvSpPr>
        <p:spPr>
          <a:xfrm>
            <a:off x="1742303" y="3398108"/>
            <a:ext cx="9255211" cy="2583208"/>
          </a:xfrm>
          <a:prstGeom prst="rect">
            <a:avLst/>
          </a:prstGeom>
          <a:noFill/>
        </p:spPr>
        <p:txBody>
          <a:bodyPr wrap="square" rtlCol="0">
            <a:spAutoFit/>
          </a:bodyPr>
          <a:lstStyle/>
          <a:p>
            <a:pPr marL="342900" indent="-342900">
              <a:lnSpc>
                <a:spcPct val="114000"/>
              </a:lnSpc>
              <a:buClr>
                <a:srgbClr val="00B050"/>
              </a:buClr>
              <a:buSzPct val="125000"/>
              <a:buFont typeface="Arial" panose="020B0604020202020204" pitchFamily="34" charset="0"/>
              <a:buChar char="•"/>
            </a:pPr>
            <a:r>
              <a:rPr lang="en-US" sz="2400" dirty="0"/>
              <a:t>First Year Librarian writes and revises test items</a:t>
            </a:r>
          </a:p>
          <a:p>
            <a:pPr marL="342900" indent="-342900">
              <a:lnSpc>
                <a:spcPct val="114000"/>
              </a:lnSpc>
              <a:buClr>
                <a:srgbClr val="00B050"/>
              </a:buClr>
              <a:buSzPct val="125000"/>
              <a:buFont typeface="Arial" panose="020B0604020202020204" pitchFamily="34" charset="0"/>
              <a:buChar char="•"/>
            </a:pPr>
            <a:r>
              <a:rPr lang="en-US" sz="2400" dirty="0"/>
              <a:t>Psychometricians analyze item performance</a:t>
            </a:r>
          </a:p>
          <a:p>
            <a:pPr marL="342900" indent="-342900">
              <a:lnSpc>
                <a:spcPct val="114000"/>
              </a:lnSpc>
              <a:buClr>
                <a:srgbClr val="00B050"/>
              </a:buClr>
              <a:buSzPct val="125000"/>
              <a:buFont typeface="Arial" panose="020B0604020202020204" pitchFamily="34" charset="0"/>
              <a:buChar char="•"/>
            </a:pPr>
            <a:r>
              <a:rPr lang="en-US" sz="2400" dirty="0"/>
              <a:t>Programmer maintains the testing platform</a:t>
            </a:r>
          </a:p>
          <a:p>
            <a:pPr marL="342900" indent="-342900">
              <a:lnSpc>
                <a:spcPct val="114000"/>
              </a:lnSpc>
              <a:buClr>
                <a:srgbClr val="00B050"/>
              </a:buClr>
              <a:buSzPct val="125000"/>
              <a:buFont typeface="Arial" panose="020B0604020202020204" pitchFamily="34" charset="0"/>
              <a:buChar char="•"/>
            </a:pPr>
            <a:r>
              <a:rPr lang="en-US" sz="2400" dirty="0"/>
              <a:t>Analysis of results and report writing in collaboration with the JMU Center for Assessment &amp; Research Studies (CARS)</a:t>
            </a:r>
          </a:p>
          <a:p>
            <a:pPr marL="342900" indent="-342900">
              <a:lnSpc>
                <a:spcPct val="114000"/>
              </a:lnSpc>
              <a:buClr>
                <a:srgbClr val="00B050"/>
              </a:buClr>
              <a:buSzPct val="125000"/>
              <a:buFont typeface="Arial" panose="020B0604020202020204" pitchFamily="34" charset="0"/>
              <a:buChar char="•"/>
            </a:pPr>
            <a:r>
              <a:rPr lang="en-US" sz="2400" dirty="0"/>
              <a:t>Students must achieve competency by the end of their first year</a:t>
            </a:r>
          </a:p>
        </p:txBody>
      </p:sp>
      <p:pic>
        <p:nvPicPr>
          <p:cNvPr id="4" name="Google Shape;142;p27">
            <a:extLst>
              <a:ext uri="{FF2B5EF4-FFF2-40B4-BE49-F238E27FC236}">
                <a16:creationId xmlns:a16="http://schemas.microsoft.com/office/drawing/2014/main" xmlns="" id="{7597D820-119F-674A-9EDB-2646660A38C8}"/>
              </a:ext>
            </a:extLst>
          </p:cNvPr>
          <p:cNvPicPr preferRelativeResize="0"/>
          <p:nvPr/>
        </p:nvPicPr>
        <p:blipFill>
          <a:blip r:embed="rId4">
            <a:alphaModFix/>
          </a:blip>
          <a:stretch>
            <a:fillRect/>
          </a:stretch>
        </p:blipFill>
        <p:spPr>
          <a:xfrm>
            <a:off x="8323834" y="6120378"/>
            <a:ext cx="3527656" cy="506841"/>
          </a:xfrm>
          <a:prstGeom prst="rect">
            <a:avLst/>
          </a:prstGeom>
          <a:noFill/>
          <a:ln>
            <a:noFill/>
          </a:ln>
        </p:spPr>
      </p:pic>
    </p:spTree>
    <p:extLst>
      <p:ext uri="{BB962C8B-B14F-4D97-AF65-F5344CB8AC3E}">
        <p14:creationId xmlns:p14="http://schemas.microsoft.com/office/powerpoint/2010/main" val="3734712230"/>
      </p:ext>
    </p:extLst>
  </p:cSld>
  <p:clrMapOvr>
    <a:masterClrMapping/>
  </p:clrMapOvr>
</p:sld>
</file>

<file path=ppt/theme/theme1.xml><?xml version="1.0" encoding="utf-8"?>
<a:theme xmlns:a="http://schemas.openxmlformats.org/drawingml/2006/main" name="Bad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{3D0BFA4E-8BEB-324A-9E45-2C8A879CD458}tf10001071</Template>
  <TotalTime>812</TotalTime>
  <Words>1184</Words>
  <Application>Microsoft Macintosh PowerPoint</Application>
  <PresentationFormat>Custom</PresentationFormat>
  <Paragraphs>143</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Badge</vt:lpstr>
      <vt:lpstr>Information Literacy Assessment for Instruction Improvement and Demonstration of Library Value:   Comparing Locally-Grown and Commercially-Created Tests</vt:lpstr>
      <vt:lpstr>PowerPoint Presentation</vt:lpstr>
      <vt:lpstr>Measuring Information Literacy: Tests</vt:lpstr>
      <vt:lpstr>Measuring Information Literacy: Tests</vt:lpstr>
      <vt:lpstr>Locally Created Tests at James Madison University</vt:lpstr>
      <vt:lpstr>Info Lit Outcomes in the GenEd Curriculum</vt:lpstr>
      <vt:lpstr>Tutorial-Test Model for Information Literacy</vt:lpstr>
      <vt:lpstr>PowerPoint Presentation</vt:lpstr>
      <vt:lpstr>PowerPoint Presentation</vt:lpstr>
      <vt:lpstr>Tracking Growth with InfoCore</vt:lpstr>
      <vt:lpstr>Communicating Findings</vt:lpstr>
      <vt:lpstr>Threshold Achievement Test for Information Literacy</vt:lpstr>
      <vt:lpstr>Inspired by the Framework’s Knowledge Practices and Dispositions </vt:lpstr>
      <vt:lpstr>Four Modules</vt:lpstr>
      <vt:lpstr>Four Modules</vt:lpstr>
      <vt:lpstr>Reporting</vt:lpstr>
      <vt:lpstr>Uses of TATIL</vt:lpstr>
      <vt:lpstr>Comparing Approaches</vt:lpstr>
      <vt:lpstr>Locally-Developed Tests</vt:lpstr>
      <vt:lpstr>Commercially-Developed Tests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Literacy Assessment for Instruction Improvement and Demonstration of Library Value:   Comparing Locally-Grown and Commercially-Created Tests</dc:title>
  <dc:subject>Information literacy assessment using tests</dc:subject>
  <dc:creator>Carolyn Radcliff and Kathy Clarke</dc:creator>
  <cp:keywords>James Madison University; Threshold Achievement Test for Information Literacy; TATIL</cp:keywords>
  <dc:description/>
  <cp:lastModifiedBy>arl admin</cp:lastModifiedBy>
  <cp:revision>70</cp:revision>
  <dcterms:created xsi:type="dcterms:W3CDTF">2018-11-28T18:59:35Z</dcterms:created>
  <dcterms:modified xsi:type="dcterms:W3CDTF">2018-12-07T15:57:56Z</dcterms:modified>
  <cp:category/>
</cp:coreProperties>
</file>