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3" r:id="rId3"/>
    <p:sldId id="274" r:id="rId4"/>
    <p:sldId id="275" r:id="rId5"/>
    <p:sldId id="260" r:id="rId6"/>
    <p:sldId id="258" r:id="rId7"/>
    <p:sldId id="259" r:id="rId8"/>
    <p:sldId id="263" r:id="rId9"/>
    <p:sldId id="261" r:id="rId10"/>
    <p:sldId id="266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effectLst/>
              </a:rPr>
              <a:t>How</a:t>
            </a:r>
            <a:r>
              <a:rPr lang="en-US" sz="2400" baseline="0" dirty="0">
                <a:effectLst/>
              </a:rPr>
              <a:t> did </a:t>
            </a:r>
            <a:r>
              <a:rPr lang="en-US" sz="2400" dirty="0">
                <a:effectLst/>
              </a:rPr>
              <a:t>your students' multimedia projects meet the following expectations?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7'!$A$2</c:f>
              <c:strCache>
                <c:ptCount val="1"/>
                <c:pt idx="0">
                  <c:v>Exceeded Expectations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7'!$B$1:$E$1</c:f>
              <c:strCache>
                <c:ptCount val="4"/>
                <c:pt idx="0">
                  <c:v>Quality of visual aspects</c:v>
                </c:pt>
                <c:pt idx="1">
                  <c:v>Quality of audio aspects </c:v>
                </c:pt>
                <c:pt idx="2">
                  <c:v>Quality of content </c:v>
                </c:pt>
                <c:pt idx="3">
                  <c:v>Editing/technical quality &amp; flow </c:v>
                </c:pt>
              </c:strCache>
            </c:strRef>
          </c:cat>
          <c:val>
            <c:numRef>
              <c:f>'Question 7'!$B$2:$E$2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D-477D-B6C4-E9D27935B619}"/>
            </c:ext>
          </c:extLst>
        </c:ser>
        <c:ser>
          <c:idx val="1"/>
          <c:order val="1"/>
          <c:tx>
            <c:strRef>
              <c:f>'Question 7'!$A$3</c:f>
              <c:strCache>
                <c:ptCount val="1"/>
                <c:pt idx="0">
                  <c:v>Met expectations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'Question 7'!$B$1:$E$1</c:f>
              <c:strCache>
                <c:ptCount val="4"/>
                <c:pt idx="0">
                  <c:v>Quality of visual aspects</c:v>
                </c:pt>
                <c:pt idx="1">
                  <c:v>Quality of audio aspects </c:v>
                </c:pt>
                <c:pt idx="2">
                  <c:v>Quality of content </c:v>
                </c:pt>
                <c:pt idx="3">
                  <c:v>Editing/technical quality &amp; flow </c:v>
                </c:pt>
              </c:strCache>
            </c:strRef>
          </c:cat>
          <c:val>
            <c:numRef>
              <c:f>'Question 7'!$B$3:$E$3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D-477D-B6C4-E9D27935B619}"/>
            </c:ext>
          </c:extLst>
        </c:ser>
        <c:ser>
          <c:idx val="2"/>
          <c:order val="2"/>
          <c:tx>
            <c:strRef>
              <c:f>'Question 7'!$A$4</c:f>
              <c:strCache>
                <c:ptCount val="1"/>
                <c:pt idx="0">
                  <c:v>Did not meet expectations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'Question 7'!$B$1:$E$1</c:f>
              <c:strCache>
                <c:ptCount val="4"/>
                <c:pt idx="0">
                  <c:v>Quality of visual aspects</c:v>
                </c:pt>
                <c:pt idx="1">
                  <c:v>Quality of audio aspects </c:v>
                </c:pt>
                <c:pt idx="2">
                  <c:v>Quality of content </c:v>
                </c:pt>
                <c:pt idx="3">
                  <c:v>Editing/technical quality &amp; flow </c:v>
                </c:pt>
              </c:strCache>
            </c:strRef>
          </c:cat>
          <c:val>
            <c:numRef>
              <c:f>'Question 7'!$B$4:$E$4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D-477D-B6C4-E9D27935B619}"/>
            </c:ext>
          </c:extLst>
        </c:ser>
        <c:ser>
          <c:idx val="3"/>
          <c:order val="3"/>
          <c:tx>
            <c:strRef>
              <c:f>'Question 7'!$A$5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7'!$B$1:$E$1</c:f>
              <c:strCache>
                <c:ptCount val="4"/>
                <c:pt idx="0">
                  <c:v>Quality of visual aspects</c:v>
                </c:pt>
                <c:pt idx="1">
                  <c:v>Quality of audio aspects </c:v>
                </c:pt>
                <c:pt idx="2">
                  <c:v>Quality of content </c:v>
                </c:pt>
                <c:pt idx="3">
                  <c:v>Editing/technical quality &amp; flow </c:v>
                </c:pt>
              </c:strCache>
            </c:strRef>
          </c:cat>
          <c:val>
            <c:numRef>
              <c:f>'Question 7'!$B$5:$E$5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CD-477D-B6C4-E9D27935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547944"/>
        <c:axId val="482548272"/>
      </c:barChart>
      <c:catAx>
        <c:axId val="48254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548272"/>
        <c:crosses val="autoZero"/>
        <c:auto val="1"/>
        <c:lblAlgn val="ctr"/>
        <c:lblOffset val="100"/>
        <c:noMultiLvlLbl val="0"/>
      </c:catAx>
      <c:valAx>
        <c:axId val="48254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54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effectLst/>
            </a:endParaRPr>
          </a:p>
          <a:p>
            <a:pPr algn="ctr">
              <a:defRPr/>
            </a:pPr>
            <a:r>
              <a:rPr lang="en-US" sz="2400" dirty="0">
                <a:effectLst/>
              </a:rPr>
              <a:t>Please provide feedback on the instruction session(s) you received from DMC</a:t>
            </a:r>
            <a:endParaRPr lang="en-US" sz="1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8'!$A$2</c:f>
              <c:strCache>
                <c:ptCount val="1"/>
                <c:pt idx="0">
                  <c:v>Very effective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8'!$B$1:$E$1</c:f>
              <c:strCache>
                <c:ptCount val="4"/>
                <c:pt idx="0">
                  <c:v>Delivery </c:v>
                </c:pt>
                <c:pt idx="1">
                  <c:v>Content </c:v>
                </c:pt>
                <c:pt idx="2">
                  <c:v>Knowledge of the Presenter</c:v>
                </c:pt>
                <c:pt idx="3">
                  <c:v>Impact on Reaching Student Learnig Goals</c:v>
                </c:pt>
              </c:strCache>
            </c:strRef>
          </c:cat>
          <c:val>
            <c:numRef>
              <c:f>'Question 8'!$B$2:$E$2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D-488D-8AE3-BF206728BED1}"/>
            </c:ext>
          </c:extLst>
        </c:ser>
        <c:ser>
          <c:idx val="1"/>
          <c:order val="1"/>
          <c:tx>
            <c:strRef>
              <c:f>'Question 8'!$A$3</c:f>
              <c:strCache>
                <c:ptCount val="1"/>
                <c:pt idx="0">
                  <c:v>Effective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8'!$B$1:$E$1</c:f>
              <c:strCache>
                <c:ptCount val="4"/>
                <c:pt idx="0">
                  <c:v>Delivery </c:v>
                </c:pt>
                <c:pt idx="1">
                  <c:v>Content </c:v>
                </c:pt>
                <c:pt idx="2">
                  <c:v>Knowledge of the Presenter</c:v>
                </c:pt>
                <c:pt idx="3">
                  <c:v>Impact on Reaching Student Learnig Goals</c:v>
                </c:pt>
              </c:strCache>
            </c:strRef>
          </c:cat>
          <c:val>
            <c:numRef>
              <c:f>'Question 8'!$B$3:$E$3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D-488D-8AE3-BF206728BED1}"/>
            </c:ext>
          </c:extLst>
        </c:ser>
        <c:ser>
          <c:idx val="2"/>
          <c:order val="2"/>
          <c:tx>
            <c:strRef>
              <c:f>'Question 8'!$A$4</c:f>
              <c:strCache>
                <c:ptCount val="1"/>
                <c:pt idx="0">
                  <c:v>Ineffective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'Question 8'!$B$1:$E$1</c:f>
              <c:strCache>
                <c:ptCount val="4"/>
                <c:pt idx="0">
                  <c:v>Delivery </c:v>
                </c:pt>
                <c:pt idx="1">
                  <c:v>Content </c:v>
                </c:pt>
                <c:pt idx="2">
                  <c:v>Knowledge of the Presenter</c:v>
                </c:pt>
                <c:pt idx="3">
                  <c:v>Impact on Reaching Student Learnig Goals</c:v>
                </c:pt>
              </c:strCache>
            </c:strRef>
          </c:cat>
          <c:val>
            <c:numRef>
              <c:f>'Question 8'!$B$4:$E$4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D-488D-8AE3-BF206728B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45440"/>
        <c:axId val="476345768"/>
      </c:barChart>
      <c:catAx>
        <c:axId val="4763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345768"/>
        <c:crosses val="autoZero"/>
        <c:auto val="1"/>
        <c:lblAlgn val="ctr"/>
        <c:lblOffset val="100"/>
        <c:noMultiLvlLbl val="0"/>
      </c:catAx>
      <c:valAx>
        <c:axId val="47634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3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en-US" sz="2000" b="1" dirty="0"/>
              <a:t>Spaces, Technology or Equipment</a:t>
            </a:r>
            <a:r>
              <a:rPr lang="en-US" sz="2000" b="1" baseline="0" dirty="0"/>
              <a:t> Used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3'!$C$1:$C$9</c:f>
              <c:strCache>
                <c:ptCount val="9"/>
                <c:pt idx="0">
                  <c:v>Small Media Room</c:v>
                </c:pt>
                <c:pt idx="1">
                  <c:v>Presentation Practice Room</c:v>
                </c:pt>
                <c:pt idx="2">
                  <c:v>DMC Computers</c:v>
                </c:pt>
                <c:pt idx="3">
                  <c:v>General Study Space</c:v>
                </c:pt>
                <c:pt idx="4">
                  <c:v>Group study room</c:v>
                </c:pt>
                <c:pt idx="5">
                  <c:v>Gaming Lab</c:v>
                </c:pt>
                <c:pt idx="6">
                  <c:v>Video Lab</c:v>
                </c:pt>
                <c:pt idx="7">
                  <c:v>Design Lab</c:v>
                </c:pt>
                <c:pt idx="8">
                  <c:v>Other</c:v>
                </c:pt>
              </c:strCache>
            </c:strRef>
          </c:cat>
          <c:val>
            <c:numRef>
              <c:f>'Question 3'!$D$1:$D$9</c:f>
              <c:numCache>
                <c:formatCode>General</c:formatCode>
                <c:ptCount val="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27</c:v>
                </c:pt>
                <c:pt idx="5">
                  <c:v>22</c:v>
                </c:pt>
                <c:pt idx="6">
                  <c:v>17</c:v>
                </c:pt>
                <c:pt idx="7">
                  <c:v>5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A-4C16-919D-DD9848802F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8997736"/>
        <c:axId val="469000360"/>
      </c:barChart>
      <c:catAx>
        <c:axId val="46899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00360"/>
        <c:crosses val="autoZero"/>
        <c:auto val="1"/>
        <c:lblAlgn val="ctr"/>
        <c:lblOffset val="100"/>
        <c:noMultiLvlLbl val="0"/>
      </c:catAx>
      <c:valAx>
        <c:axId val="469000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899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Project Description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4'!$D$1:$D$9</c:f>
              <c:strCache>
                <c:ptCount val="9"/>
                <c:pt idx="0">
                  <c:v>General study  </c:v>
                </c:pt>
                <c:pt idx="1">
                  <c:v>Class digital project </c:v>
                </c:pt>
                <c:pt idx="2">
                  <c:v>Performance or creative work  </c:v>
                </c:pt>
                <c:pt idx="3">
                  <c:v>Personal research  </c:v>
                </c:pt>
                <c:pt idx="4">
                  <c:v>Conference or workshop presentation</c:v>
                </c:pt>
                <c:pt idx="5">
                  <c:v>Book or article </c:v>
                </c:pt>
                <c:pt idx="6">
                  <c:v>Thesis or dissertation  </c:v>
                </c:pt>
                <c:pt idx="7">
                  <c:v>Job interview</c:v>
                </c:pt>
                <c:pt idx="8">
                  <c:v>Other</c:v>
                </c:pt>
              </c:strCache>
            </c:strRef>
          </c:cat>
          <c:val>
            <c:numRef>
              <c:f>'Question 4'!$E$1:$E$9</c:f>
              <c:numCache>
                <c:formatCode>General</c:formatCode>
                <c:ptCount val="9"/>
                <c:pt idx="0">
                  <c:v>65</c:v>
                </c:pt>
                <c:pt idx="1">
                  <c:v>58</c:v>
                </c:pt>
                <c:pt idx="2">
                  <c:v>47</c:v>
                </c:pt>
                <c:pt idx="3">
                  <c:v>31</c:v>
                </c:pt>
                <c:pt idx="4">
                  <c:v>10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1-4D5B-B25D-5ECFEB29D8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6339296"/>
        <c:axId val="336335688"/>
      </c:barChart>
      <c:catAx>
        <c:axId val="3363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35688"/>
        <c:crosses val="autoZero"/>
        <c:auto val="1"/>
        <c:lblAlgn val="ctr"/>
        <c:lblOffset val="100"/>
        <c:noMultiLvlLbl val="0"/>
      </c:catAx>
      <c:valAx>
        <c:axId val="336335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33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Interaction</a:t>
            </a:r>
            <a:r>
              <a:rPr lang="en-US" sz="2000" b="1" baseline="0" dirty="0"/>
              <a:t> with staff</a:t>
            </a:r>
            <a:endParaRPr lang="en-US" sz="2000" b="1" dirty="0"/>
          </a:p>
        </c:rich>
      </c:tx>
      <c:layout>
        <c:manualLayout>
          <c:xMode val="edge"/>
          <c:yMode val="edge"/>
          <c:x val="0.38449300087489069"/>
          <c:y val="6.4814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5'!$I$10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5'!$H$11:$H$15</c:f>
              <c:strCache>
                <c:ptCount val="5"/>
                <c:pt idx="0">
                  <c:v>Demonstrated knowledge and expertise </c:v>
                </c:pt>
                <c:pt idx="1">
                  <c:v>Helpful and engaged </c:v>
                </c:pt>
                <c:pt idx="2">
                  <c:v>Offered follow up</c:v>
                </c:pt>
                <c:pt idx="3">
                  <c:v>Spent appropriate amount of time </c:v>
                </c:pt>
                <c:pt idx="4">
                  <c:v>Will contribute to a successful project </c:v>
                </c:pt>
              </c:strCache>
            </c:strRef>
          </c:cat>
          <c:val>
            <c:numRef>
              <c:f>'Question 5'!$I$11:$I$15</c:f>
              <c:numCache>
                <c:formatCode>General</c:formatCode>
                <c:ptCount val="5"/>
                <c:pt idx="0">
                  <c:v>217</c:v>
                </c:pt>
                <c:pt idx="1">
                  <c:v>226</c:v>
                </c:pt>
                <c:pt idx="2">
                  <c:v>204</c:v>
                </c:pt>
                <c:pt idx="3">
                  <c:v>213</c:v>
                </c:pt>
                <c:pt idx="4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C-495D-BB71-382F5ED2613F}"/>
            </c:ext>
          </c:extLst>
        </c:ser>
        <c:ser>
          <c:idx val="1"/>
          <c:order val="1"/>
          <c:tx>
            <c:strRef>
              <c:f>'Question 5'!$J$10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5'!$H$11:$H$15</c:f>
              <c:strCache>
                <c:ptCount val="5"/>
                <c:pt idx="0">
                  <c:v>Demonstrated knowledge and expertise </c:v>
                </c:pt>
                <c:pt idx="1">
                  <c:v>Helpful and engaged </c:v>
                </c:pt>
                <c:pt idx="2">
                  <c:v>Offered follow up</c:v>
                </c:pt>
                <c:pt idx="3">
                  <c:v>Spent appropriate amount of time </c:v>
                </c:pt>
                <c:pt idx="4">
                  <c:v>Will contribute to a successful project </c:v>
                </c:pt>
              </c:strCache>
            </c:strRef>
          </c:cat>
          <c:val>
            <c:numRef>
              <c:f>'Question 5'!$J$11:$J$15</c:f>
              <c:numCache>
                <c:formatCode>General</c:formatCode>
                <c:ptCount val="5"/>
                <c:pt idx="0">
                  <c:v>56</c:v>
                </c:pt>
                <c:pt idx="1">
                  <c:v>48</c:v>
                </c:pt>
                <c:pt idx="2">
                  <c:v>54</c:v>
                </c:pt>
                <c:pt idx="3">
                  <c:v>54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C-495D-BB71-382F5ED2613F}"/>
            </c:ext>
          </c:extLst>
        </c:ser>
        <c:ser>
          <c:idx val="2"/>
          <c:order val="2"/>
          <c:tx>
            <c:strRef>
              <c:f>'Question 5'!$K$10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'Question 5'!$H$11:$H$15</c:f>
              <c:strCache>
                <c:ptCount val="5"/>
                <c:pt idx="0">
                  <c:v>Demonstrated knowledge and expertise </c:v>
                </c:pt>
                <c:pt idx="1">
                  <c:v>Helpful and engaged </c:v>
                </c:pt>
                <c:pt idx="2">
                  <c:v>Offered follow up</c:v>
                </c:pt>
                <c:pt idx="3">
                  <c:v>Spent appropriate amount of time </c:v>
                </c:pt>
                <c:pt idx="4">
                  <c:v>Will contribute to a successful project </c:v>
                </c:pt>
              </c:strCache>
            </c:strRef>
          </c:cat>
          <c:val>
            <c:numRef>
              <c:f>'Question 5'!$K$11:$K$15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24</c:v>
                </c:pt>
                <c:pt idx="3">
                  <c:v>16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C-495D-BB71-382F5ED2613F}"/>
            </c:ext>
          </c:extLst>
        </c:ser>
        <c:ser>
          <c:idx val="3"/>
          <c:order val="3"/>
          <c:tx>
            <c:strRef>
              <c:f>'Question 5'!$L$10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'Question 5'!$H$11:$H$15</c:f>
              <c:strCache>
                <c:ptCount val="5"/>
                <c:pt idx="0">
                  <c:v>Demonstrated knowledge and expertise </c:v>
                </c:pt>
                <c:pt idx="1">
                  <c:v>Helpful and engaged </c:v>
                </c:pt>
                <c:pt idx="2">
                  <c:v>Offered follow up</c:v>
                </c:pt>
                <c:pt idx="3">
                  <c:v>Spent appropriate amount of time </c:v>
                </c:pt>
                <c:pt idx="4">
                  <c:v>Will contribute to a successful project </c:v>
                </c:pt>
              </c:strCache>
            </c:strRef>
          </c:cat>
          <c:val>
            <c:numRef>
              <c:f>'Question 5'!$L$11:$L$15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C-495D-BB71-382F5ED2613F}"/>
            </c:ext>
          </c:extLst>
        </c:ser>
        <c:ser>
          <c:idx val="4"/>
          <c:order val="4"/>
          <c:tx>
            <c:strRef>
              <c:f>'Question 5'!$M$10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'Question 5'!$H$11:$H$15</c:f>
              <c:strCache>
                <c:ptCount val="5"/>
                <c:pt idx="0">
                  <c:v>Demonstrated knowledge and expertise </c:v>
                </c:pt>
                <c:pt idx="1">
                  <c:v>Helpful and engaged </c:v>
                </c:pt>
                <c:pt idx="2">
                  <c:v>Offered follow up</c:v>
                </c:pt>
                <c:pt idx="3">
                  <c:v>Spent appropriate amount of time </c:v>
                </c:pt>
                <c:pt idx="4">
                  <c:v>Will contribute to a successful project </c:v>
                </c:pt>
              </c:strCache>
            </c:strRef>
          </c:cat>
          <c:val>
            <c:numRef>
              <c:f>'Question 5'!$M$11:$M$15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8C-495D-BB71-382F5ED26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677704"/>
        <c:axId val="454678032"/>
      </c:barChart>
      <c:catAx>
        <c:axId val="45467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78032"/>
        <c:crosses val="autoZero"/>
        <c:auto val="1"/>
        <c:lblAlgn val="ctr"/>
        <c:lblOffset val="100"/>
        <c:noMultiLvlLbl val="0"/>
      </c:catAx>
      <c:valAx>
        <c:axId val="45467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7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6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4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3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2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7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5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8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1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7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6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27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2ED6E-6E63-400B-840B-086E7574311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112E51-B20E-4CED-91B3-863FFBAB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431A-1B57-45B6-9415-C131F383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Do We Grow from Here?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C914-64D3-461C-BE0C-4B69F4B3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92" y="1969103"/>
            <a:ext cx="9414588" cy="466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Calibri Light"/>
              </a:rPr>
              <a:t>Assessing the Impact of a Digital Media Commons on Student Success</a:t>
            </a:r>
            <a:endParaRPr lang="en-US" dirty="0"/>
          </a:p>
        </p:txBody>
      </p:sp>
      <p:pic>
        <p:nvPicPr>
          <p:cNvPr id="5" name="Picture 4" descr="A person in a room&#10;&#10;Description generated with very high confidence">
            <a:extLst>
              <a:ext uri="{FF2B5EF4-FFF2-40B4-BE49-F238E27FC236}">
                <a16:creationId xmlns:a16="http://schemas.microsoft.com/office/drawing/2014/main" id="{3D8EAD9D-6F5A-4133-9B15-33CBCBC5A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4321" r="3333" b="14321"/>
          <a:stretch/>
        </p:blipFill>
        <p:spPr>
          <a:xfrm>
            <a:off x="1399592" y="2911150"/>
            <a:ext cx="4603975" cy="234664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93C167D-A7DC-4532-A420-D6AEAD3D1775}"/>
              </a:ext>
            </a:extLst>
          </p:cNvPr>
          <p:cNvSpPr txBox="1">
            <a:spLocks/>
          </p:cNvSpPr>
          <p:nvPr/>
        </p:nvSpPr>
        <p:spPr>
          <a:xfrm>
            <a:off x="6144985" y="2726541"/>
            <a:ext cx="5005097" cy="265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cs typeface="Calibri"/>
              </a:rPr>
              <a:t>Dr. Armondo Collins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cs typeface="Calibri"/>
              </a:rPr>
              <a:t>Kathryn M. Crowe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/>
                </a:solidFill>
                <a:cs typeface="Calibri"/>
              </a:rPr>
              <a:t>University Of North Carolina at Greensboro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E9BE7-FF65-4D21-9E49-09C1CC2E962E}"/>
              </a:ext>
            </a:extLst>
          </p:cNvPr>
          <p:cNvSpPr/>
          <p:nvPr/>
        </p:nvSpPr>
        <p:spPr>
          <a:xfrm>
            <a:off x="2955567" y="53579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cs typeface="Calibri"/>
              </a:rPr>
              <a:t>Library Assessment Conference</a:t>
            </a:r>
          </a:p>
          <a:p>
            <a:pPr algn="ctr"/>
            <a:r>
              <a:rPr lang="en-US" b="1" dirty="0">
                <a:cs typeface="Calibri"/>
              </a:rPr>
              <a:t>Houston, TX </a:t>
            </a:r>
          </a:p>
          <a:p>
            <a:pPr algn="ctr"/>
            <a:r>
              <a:rPr lang="en-US" b="1" dirty="0">
                <a:cs typeface="Calibri"/>
              </a:rPr>
              <a:t>December 2018</a:t>
            </a:r>
          </a:p>
        </p:txBody>
      </p:sp>
    </p:spTree>
    <p:extLst>
      <p:ext uri="{BB962C8B-B14F-4D97-AF65-F5344CB8AC3E}">
        <p14:creationId xmlns:p14="http://schemas.microsoft.com/office/powerpoint/2010/main" val="348196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7B6F-0F4C-4E2C-BC66-B6BB998C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and Subject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F8F46-02BC-498E-A4B4-839893225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A841-6B52-4DDE-90AF-AF0656E490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77% undergraduates</a:t>
            </a:r>
          </a:p>
          <a:p>
            <a:r>
              <a:rPr lang="en-US" dirty="0"/>
              <a:t>16% graduate students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A083D-F9EE-4128-9674-D3F0D94AD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Subject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BE8B7-030B-4ED8-8AD9-EFA65F46DA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Sciences 21%</a:t>
            </a:r>
          </a:p>
          <a:p>
            <a:r>
              <a:rPr lang="en-US" dirty="0"/>
              <a:t>Business 19%</a:t>
            </a:r>
          </a:p>
          <a:p>
            <a:r>
              <a:rPr lang="en-US" dirty="0"/>
              <a:t>Health Sciences 14%</a:t>
            </a:r>
          </a:p>
          <a:p>
            <a:r>
              <a:rPr lang="en-US" dirty="0"/>
              <a:t>Performing and Visual Arts 12%</a:t>
            </a:r>
          </a:p>
        </p:txBody>
      </p:sp>
    </p:spTree>
    <p:extLst>
      <p:ext uri="{BB962C8B-B14F-4D97-AF65-F5344CB8AC3E}">
        <p14:creationId xmlns:p14="http://schemas.microsoft.com/office/powerpoint/2010/main" val="143097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5E7F-4304-44B5-BD16-33605418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Survey N=300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DECE31-A969-418A-BFCB-5D9D77BB0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5901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34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3AE7-1EBE-448C-AF30-F789FD7D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Survey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8C5476-C569-48AC-BA6B-4CC4BEE3B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2168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03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D8EA-08B1-45BC-91E4-A4C0BAD6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Customer Service Survey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72A0D9-BACA-4A8A-A416-E2A109ADE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34537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4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15EB-A0B0-4CB9-B81A-3CFD9351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3C6A-93A2-4ED4-86C2-F2B9F7B9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Thank you for all of your help! You guys made me feel like being a novice isn’t a bad thing.</a:t>
            </a:r>
            <a:endParaRPr lang="en-US" b="0" dirty="0">
              <a:effectLst/>
            </a:endParaRPr>
          </a:p>
          <a:p>
            <a:r>
              <a:rPr lang="en-US" dirty="0"/>
              <a:t>I recommend the DMC and the workers are very helpful when you are having trouble.</a:t>
            </a:r>
            <a:endParaRPr lang="en-US" b="0" dirty="0">
              <a:effectLst/>
            </a:endParaRPr>
          </a:p>
          <a:p>
            <a:r>
              <a:rPr lang="en-US" dirty="0"/>
              <a:t>Overall this had been a productive experience.</a:t>
            </a:r>
            <a:endParaRPr lang="en-US" b="0" dirty="0">
              <a:effectLst/>
            </a:endParaRPr>
          </a:p>
          <a:p>
            <a:r>
              <a:rPr lang="en-US" dirty="0"/>
              <a:t>It was professional, prompt and helpful.  </a:t>
            </a:r>
          </a:p>
          <a:p>
            <a:r>
              <a:rPr lang="en-US" dirty="0"/>
              <a:t>I wish they had more private group study rooms.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1639-2D22-415F-B1FD-3420EA05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6234-DA64-442B-80B2-905AF634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Held in October 2018</a:t>
            </a:r>
          </a:p>
          <a:p>
            <a:r>
              <a:rPr lang="en-US" dirty="0"/>
              <a:t>Two sessions -one with 12 participants, one with 4</a:t>
            </a:r>
          </a:p>
          <a:p>
            <a:r>
              <a:rPr lang="en-US" dirty="0"/>
              <a:t>Offered pizza and drawing for 4 $25 gift cards</a:t>
            </a:r>
          </a:p>
          <a:p>
            <a:r>
              <a:rPr lang="en-US" dirty="0"/>
              <a:t>Sessions recorded and transcribed</a:t>
            </a:r>
          </a:p>
          <a:p>
            <a:r>
              <a:rPr lang="en-US" dirty="0"/>
              <a:t>Coding in process</a:t>
            </a:r>
          </a:p>
          <a:p>
            <a:r>
              <a:rPr lang="en-US" dirty="0"/>
              <a:t>Participants were primarily undergraduates</a:t>
            </a:r>
          </a:p>
        </p:txBody>
      </p:sp>
    </p:spTree>
    <p:extLst>
      <p:ext uri="{BB962C8B-B14F-4D97-AF65-F5344CB8AC3E}">
        <p14:creationId xmlns:p14="http://schemas.microsoft.com/office/powerpoint/2010/main" val="171521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D54C-1CDC-4476-A1B3-3907F48B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8BBD-A6E2-4131-BE78-AED6317F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DMC is important destination for study</a:t>
            </a:r>
          </a:p>
          <a:p>
            <a:pPr lvl="1"/>
            <a:r>
              <a:rPr lang="en-US" dirty="0"/>
              <a:t>Collaboration/group space</a:t>
            </a:r>
          </a:p>
          <a:p>
            <a:pPr lvl="1"/>
            <a:r>
              <a:rPr lang="en-US" dirty="0"/>
              <a:t>Variety of furniture</a:t>
            </a:r>
          </a:p>
          <a:p>
            <a:pPr lvl="1"/>
            <a:r>
              <a:rPr lang="en-US" dirty="0"/>
              <a:t>Double-screen computers</a:t>
            </a:r>
          </a:p>
          <a:p>
            <a:pPr lvl="1"/>
            <a:r>
              <a:rPr lang="en-US" dirty="0"/>
              <a:t>Congenial atmosphere</a:t>
            </a:r>
          </a:p>
          <a:p>
            <a:pPr lvl="1"/>
            <a:r>
              <a:rPr lang="en-US" dirty="0"/>
              <a:t>Diversity</a:t>
            </a:r>
          </a:p>
          <a:p>
            <a:pPr lvl="1"/>
            <a:r>
              <a:rPr lang="en-US" dirty="0"/>
              <a:t>Assistance with media production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7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21F6-A130-4257-883E-FA6A41B8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EC46-991F-4452-898C-2FD57C85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The Digital Media Commons: </a:t>
            </a:r>
            <a:endParaRPr lang="en-US" dirty="0"/>
          </a:p>
          <a:p>
            <a:r>
              <a:rPr lang="en-US" dirty="0">
                <a:cs typeface="Calibri"/>
              </a:rPr>
              <a:t>Destination of choice for students and a place to build community</a:t>
            </a:r>
            <a:endParaRPr lang="en-US" dirty="0"/>
          </a:p>
          <a:p>
            <a:r>
              <a:rPr lang="en-US" dirty="0">
                <a:cs typeface="Calibri"/>
              </a:rPr>
              <a:t>Instructional services are valued by faculty</a:t>
            </a:r>
          </a:p>
          <a:p>
            <a:r>
              <a:rPr lang="en-US" dirty="0">
                <a:cs typeface="Calibri"/>
              </a:rPr>
              <a:t>Services are unique and well regarded on campus </a:t>
            </a:r>
          </a:p>
          <a:p>
            <a:r>
              <a:rPr lang="en-US" dirty="0">
                <a:cs typeface="Calibri"/>
              </a:rPr>
              <a:t>Provides multiple collaborative learning spaces.</a:t>
            </a:r>
            <a:endParaRPr lang="en-US" dirty="0"/>
          </a:p>
          <a:p>
            <a:r>
              <a:rPr lang="en-US" dirty="0">
                <a:cs typeface="Calibri"/>
              </a:rPr>
              <a:t>Supports important student skills and success needs.</a:t>
            </a:r>
          </a:p>
          <a:p>
            <a:r>
              <a:rPr lang="en-US" dirty="0">
                <a:cs typeface="Calibri"/>
              </a:rPr>
              <a:t>Spaces and services need to be nimble and responsive to patron needs as it continues to grow.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6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EF77-6DB2-4003-9337-4FF59A2B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CFF0-D4E9-4F61-B814-C15F7E27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Contribute to the Libraries' Master Space Plan</a:t>
            </a:r>
          </a:p>
          <a:p>
            <a:r>
              <a:rPr lang="en-US" dirty="0">
                <a:cs typeface="Calibri"/>
              </a:rPr>
              <a:t>Focus on specialized services</a:t>
            </a:r>
          </a:p>
          <a:p>
            <a:r>
              <a:rPr lang="en-US" dirty="0">
                <a:cs typeface="Calibri"/>
              </a:rPr>
              <a:t>Grow instructional program and integration into curriculum</a:t>
            </a:r>
          </a:p>
          <a:p>
            <a:r>
              <a:rPr lang="en-US" dirty="0">
                <a:cs typeface="Calibri"/>
              </a:rPr>
              <a:t>Expand services as needs grow and change</a:t>
            </a:r>
          </a:p>
          <a:p>
            <a:r>
              <a:rPr lang="en-US" dirty="0">
                <a:cs typeface="Calibri"/>
              </a:rPr>
              <a:t>Enhance collaborations across campus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0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07A5-450C-400C-BE08-54B688CC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on the Digital Media Commons (DMC)</a:t>
            </a:r>
          </a:p>
        </p:txBody>
      </p:sp>
      <p:pic>
        <p:nvPicPr>
          <p:cNvPr id="11" name="Content Placeholder 10" descr="A person standing in a room&#10;&#10;Description generated with high confidence">
            <a:extLst>
              <a:ext uri="{FF2B5EF4-FFF2-40B4-BE49-F238E27FC236}">
                <a16:creationId xmlns:a16="http://schemas.microsoft.com/office/drawing/2014/main" id="{55E9DB08-993E-4DFB-B006-B9585DCBD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2"/>
          <a:stretch/>
        </p:blipFill>
        <p:spPr>
          <a:xfrm>
            <a:off x="1457764" y="2689751"/>
            <a:ext cx="4413809" cy="2960396"/>
          </a:xfrm>
        </p:spPr>
      </p:pic>
      <p:pic>
        <p:nvPicPr>
          <p:cNvPr id="13" name="Picture 12" descr="A person using a computer sitting on top of a window&#10;&#10;Description generated with very high confidence">
            <a:extLst>
              <a:ext uri="{FF2B5EF4-FFF2-40B4-BE49-F238E27FC236}">
                <a16:creationId xmlns:a16="http://schemas.microsoft.com/office/drawing/2014/main" id="{7215714F-46D4-4D2A-AC65-A24B2E351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59" y="2689751"/>
            <a:ext cx="4440594" cy="29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8F8F-8658-441E-B7A8-B63CF36A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23F7-3A4A-4916-82BA-F8D9A6268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 Study</a:t>
            </a:r>
          </a:p>
          <a:p>
            <a:r>
              <a:rPr lang="en-US" dirty="0"/>
              <a:t>Pre- and Post-Workshop Surveys</a:t>
            </a:r>
          </a:p>
          <a:p>
            <a:r>
              <a:rPr lang="en-US" dirty="0"/>
              <a:t>Desk Stats</a:t>
            </a:r>
          </a:p>
          <a:p>
            <a:r>
              <a:rPr lang="en-US" dirty="0"/>
              <a:t>Faculty Surveys</a:t>
            </a:r>
          </a:p>
          <a:p>
            <a:r>
              <a:rPr lang="en-US" dirty="0"/>
              <a:t>Patron Focus Groups</a:t>
            </a:r>
          </a:p>
        </p:txBody>
      </p:sp>
    </p:spTree>
    <p:extLst>
      <p:ext uri="{BB962C8B-B14F-4D97-AF65-F5344CB8AC3E}">
        <p14:creationId xmlns:p14="http://schemas.microsoft.com/office/powerpoint/2010/main" val="423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71BE-88F5-40B1-9071-3464C555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Study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21104-7D45-4D02-8C81-A66C4A82065A}"/>
              </a:ext>
            </a:extLst>
          </p:cNvPr>
          <p:cNvSpPr txBox="1">
            <a:spLocks/>
          </p:cNvSpPr>
          <p:nvPr/>
        </p:nvSpPr>
        <p:spPr>
          <a:xfrm>
            <a:off x="6172200" y="2605088"/>
            <a:ext cx="5183188" cy="8239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Assessment Outcome</a:t>
            </a:r>
            <a:endParaRPr lang="en-US" b="1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35ED245-5BAF-498F-8A23-9B2FD98EAB62}"/>
              </a:ext>
            </a:extLst>
          </p:cNvPr>
          <p:cNvSpPr txBox="1">
            <a:spLocks/>
          </p:cNvSpPr>
          <p:nvPr/>
        </p:nvSpPr>
        <p:spPr>
          <a:xfrm>
            <a:off x="1295401" y="2592427"/>
            <a:ext cx="5183188" cy="8239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Program Outcome</a:t>
            </a:r>
            <a:endParaRPr lang="en-US" b="1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6C15C68-360E-46F5-82DB-1C9DAF3EE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89325"/>
            <a:ext cx="4418009" cy="2434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Digital Media Commons will provide the spaces, technology and services in order for students to develop successful media projects</a:t>
            </a:r>
            <a:r>
              <a:rPr lang="en-US" dirty="0"/>
              <a:t>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EA39355-5BC8-4680-A2B0-90370BE2EF64}"/>
              </a:ext>
            </a:extLst>
          </p:cNvPr>
          <p:cNvSpPr txBox="1">
            <a:spLocks/>
          </p:cNvSpPr>
          <p:nvPr/>
        </p:nvSpPr>
        <p:spPr>
          <a:xfrm>
            <a:off x="6172200" y="3089325"/>
            <a:ext cx="4724398" cy="3100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The Libraries will conduct assessments in order to determine the impact of the Digital Media Commons on student success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3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D194-74EC-4407-AFF7-013FE432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13EE-EA26-4455-BAD6-7DC2B6DA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for fall 2017 and spring 2018 classes that brought class for instruction</a:t>
            </a:r>
          </a:p>
          <a:p>
            <a:r>
              <a:rPr lang="en-US" dirty="0"/>
              <a:t>Sent to 28 instructors</a:t>
            </a:r>
          </a:p>
          <a:p>
            <a:r>
              <a:rPr lang="en-US" dirty="0"/>
              <a:t>12 responded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7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78E6-4738-4400-88B9-D5CE25FB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5104"/>
          </a:xfrm>
        </p:spPr>
        <p:txBody>
          <a:bodyPr/>
          <a:lstStyle/>
          <a:p>
            <a:r>
              <a:rPr lang="en-US" dirty="0"/>
              <a:t>Faculty Survey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8F06BD-706F-49F2-8526-500BD658E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34298"/>
              </p:ext>
            </p:extLst>
          </p:nvPr>
        </p:nvGraphicFramePr>
        <p:xfrm>
          <a:off x="955646" y="18172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75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260F-91D8-45C8-9BBF-E792F3C7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Survey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2EEB04-6CF5-45CD-9AEA-87AADB3C5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4618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58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3420-3B49-4F27-A565-DF936FAD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Narrative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39AFA-59EB-442A-9F60-8596C09C8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the DMC was easy to arrange and incredibly information and useful for my students and me</a:t>
            </a:r>
          </a:p>
          <a:p>
            <a:r>
              <a:rPr lang="en-US" dirty="0"/>
              <a:t>I plan to add more assignments in my courses that will require students to work with their consultants</a:t>
            </a:r>
          </a:p>
          <a:p>
            <a:r>
              <a:rPr lang="en-US" dirty="0"/>
              <a:t>DMC was missing some key tools</a:t>
            </a:r>
          </a:p>
          <a:p>
            <a:r>
              <a:rPr lang="en-US" dirty="0"/>
              <a:t>The session with the DMC was central to the success of my students</a:t>
            </a:r>
          </a:p>
          <a:p>
            <a:r>
              <a:rPr lang="en-US" dirty="0"/>
              <a:t>I could not teach the class in this way if it weren’t for the DMC</a:t>
            </a:r>
          </a:p>
        </p:txBody>
      </p:sp>
    </p:spTree>
    <p:extLst>
      <p:ext uri="{BB962C8B-B14F-4D97-AF65-F5344CB8AC3E}">
        <p14:creationId xmlns:p14="http://schemas.microsoft.com/office/powerpoint/2010/main" val="336834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9086-9B5B-451B-89C8-6B9CE2DC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19B2-74AC-4ECA-859C-3CAE38256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spring and fall 2018 over a several-week period</a:t>
            </a:r>
          </a:p>
          <a:p>
            <a:r>
              <a:rPr lang="en-US" dirty="0"/>
              <a:t>Responses collected with Qualtrics on an iPad</a:t>
            </a:r>
          </a:p>
          <a:p>
            <a:r>
              <a:rPr lang="en-US" dirty="0"/>
              <a:t>300 total responses</a:t>
            </a:r>
          </a:p>
          <a:p>
            <a:r>
              <a:rPr lang="en-US" dirty="0"/>
              <a:t>Provided incentives both for survey takers and student employees!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6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</TotalTime>
  <Words>475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Organic</vt:lpstr>
      <vt:lpstr>Where Do We Grow from Here?</vt:lpstr>
      <vt:lpstr>Background on the Digital Media Commons (DMC)</vt:lpstr>
      <vt:lpstr>Previous Assessments</vt:lpstr>
      <vt:lpstr>Goals of the Study</vt:lpstr>
      <vt:lpstr>Faculty Survey</vt:lpstr>
      <vt:lpstr>Faculty Survey</vt:lpstr>
      <vt:lpstr>Faculty Survey</vt:lpstr>
      <vt:lpstr>Faculty Narrative Comments</vt:lpstr>
      <vt:lpstr>Customer Service Survey</vt:lpstr>
      <vt:lpstr>Demographics and Subject Areas</vt:lpstr>
      <vt:lpstr>Customer Service Survey N=300</vt:lpstr>
      <vt:lpstr>Customer Service Survey</vt:lpstr>
      <vt:lpstr> Customer Service Survey</vt:lpstr>
      <vt:lpstr>Narrative comments</vt:lpstr>
      <vt:lpstr>Focus Groups </vt:lpstr>
      <vt:lpstr>Takeaways from focus groups</vt:lpstr>
      <vt:lpstr>Conclusions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Survey</dc:title>
  <dc:creator>Kathryn M Crowe</dc:creator>
  <cp:lastModifiedBy>Armondo R Collins</cp:lastModifiedBy>
  <cp:revision>34</cp:revision>
  <dcterms:created xsi:type="dcterms:W3CDTF">2018-11-06T18:48:19Z</dcterms:created>
  <dcterms:modified xsi:type="dcterms:W3CDTF">2018-12-03T16:41:34Z</dcterms:modified>
</cp:coreProperties>
</file>