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Roboto Slab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91" autoAdjust="0"/>
  </p:normalViewPr>
  <p:slideViewPr>
    <p:cSldViewPr snapToGrid="0">
      <p:cViewPr varScale="1">
        <p:scale>
          <a:sx n="115" d="100"/>
          <a:sy n="115" d="100"/>
        </p:scale>
        <p:origin x="149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57d599bf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57d599bf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4413330c8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4413330c8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4488dc97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4488dc97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4488dc97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4488dc97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4488dc9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4488dc9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4488dc9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4488dc9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Determined not to continue grade study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Developed updated outcomes based on Framework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Moving ahead w/ pre/post tests and evaluating student work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r>
              <a:rPr lang="en" dirty="0"/>
              <a:t>eveloping megarubrics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More robust analysis from LibAnalytics re: outcomes included, literacies covered, collaborations, working w/ OAERS partners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DMC study &amp; student success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d53de233a_1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d53de233a_1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488dc97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488dc97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4488dc97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4488dc97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4413330c8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4413330c8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4413330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4413330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4413330c8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4413330c8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5eff25bbf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5eff25bbf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4413330c8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4413330c8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53de233a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d53de233a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a57d599b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a57d599b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ncg.libguides.com/libassessme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://library.uncg.edu/info/mission_statement.aspx" TargetMode="External"/><Relationship Id="rId4" Type="http://schemas.openxmlformats.org/officeDocument/2006/relationships/hyperlink" Target="https://strategicplan.uncg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crl/sites/ala.org.acrl/files/content/publications/whitepapers/academiclib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crl/standards/standardslibrar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Strategic Library Assessment:  Aligning with your University’s Strategic Plan</a:t>
            </a: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Kathryn M. Crowe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Associate Dean for Public Services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University of North Carolina at Greensboro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Library Assessment Conference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Houston, TX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December 2018</a:t>
            </a:r>
            <a:endParaRPr sz="1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365" y="4083250"/>
            <a:ext cx="1367087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Libraries’ goals to UNCG goals 2017-18 </a:t>
            </a: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Develop a master space plan for Jackson and Schiffman Libraries in order to maximize space for services, learning and unique materials</a:t>
            </a:r>
            <a:r>
              <a:rPr lang="en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</a:rPr>
              <a:t>Vibrant Communities</a:t>
            </a:r>
            <a:endParaRPr sz="2400">
              <a:solidFill>
                <a:srgbClr val="F3F3F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</a:rPr>
              <a:t>•Student Transformation</a:t>
            </a:r>
            <a:endParaRPr sz="2400">
              <a:solidFill>
                <a:srgbClr val="F3F3F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</a:rPr>
              <a:t>•Knowledge Transformation</a:t>
            </a:r>
            <a:endParaRPr sz="240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6925" y="4072925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</a:rPr>
              <a:t>Connecting Libraries’ goals to UNCG goals 2017-18</a:t>
            </a:r>
            <a:endParaRPr sz="3000">
              <a:solidFill>
                <a:srgbClr val="F3F3F3"/>
              </a:solidFill>
            </a:endParaRPr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311700" y="11008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Undertake an information literacy initiative in order to expand these skills on campus and in the community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3F3F3"/>
                </a:solidFill>
              </a:rPr>
              <a:t>V</a:t>
            </a:r>
            <a:r>
              <a:rPr lang="en" sz="2400" dirty="0">
                <a:solidFill>
                  <a:srgbClr val="F3F3F3"/>
                </a:solidFill>
              </a:rPr>
              <a:t>ibrant Communities</a:t>
            </a:r>
            <a:endParaRPr sz="2400" dirty="0">
              <a:solidFill>
                <a:srgbClr val="F3F3F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3F3F3"/>
                </a:solidFill>
              </a:rPr>
              <a:t>•Student Transformation</a:t>
            </a:r>
            <a:endParaRPr sz="2400" dirty="0">
              <a:solidFill>
                <a:srgbClr val="F3F3F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3F3F3"/>
                </a:solidFill>
              </a:rPr>
              <a:t>•Knowledge Transformation</a:t>
            </a:r>
            <a:endParaRPr sz="2400" dirty="0">
              <a:solidFill>
                <a:srgbClr val="F3F3F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3F3F3"/>
                </a:solidFill>
              </a:rPr>
              <a:t>•Regional Transformation</a:t>
            </a:r>
            <a:endParaRPr sz="2400" dirty="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7475" y="4041500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Libraries’ annual assessment planning process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•</a:t>
            </a:r>
            <a:r>
              <a:rPr lang="en" sz="2400">
                <a:solidFill>
                  <a:srgbClr val="FFFFFF"/>
                </a:solidFill>
              </a:rPr>
              <a:t>Assessment team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•Annual plan identifies projects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•Assign project team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•Determine assessment method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•Post report at the end of the year with result</a:t>
            </a:r>
            <a:r>
              <a:rPr lang="en" sz="2800">
                <a:solidFill>
                  <a:srgbClr val="FFFFFF"/>
                </a:solidFill>
              </a:rPr>
              <a:t>s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9250" y="4049825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317025" y="1250453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Aligning assessment with planning goals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26"/>
          <p:cNvSpPr txBox="1">
            <a:spLocks noGrp="1"/>
          </p:cNvSpPr>
          <p:nvPr>
            <p:ph type="subTitle" idx="1"/>
          </p:nvPr>
        </p:nvSpPr>
        <p:spPr>
          <a:xfrm>
            <a:off x="317025" y="195420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Libraries’ Space Planning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Schiffman Music Library needs assessment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Building responses in 2017 student surveys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Technology use counts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Observational studies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Digital Media Commons study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750" y="4038175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265500" y="992106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Aligning assessment with planning goals</a:t>
            </a:r>
            <a:endParaRPr sz="3000" dirty="0"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Student Success Study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Authentic Assessment of student work using Information Literacy Framework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Enhanced data analysis </a:t>
            </a:r>
          </a:p>
          <a:p>
            <a:pPr indent="-381000">
              <a:buClr>
                <a:srgbClr val="FFFFFF"/>
              </a:buClr>
              <a:buSzPts val="2400"/>
            </a:pPr>
            <a:r>
              <a:rPr lang="en-US" sz="2400" dirty="0">
                <a:solidFill>
                  <a:srgbClr val="FFFFFF"/>
                </a:solidFill>
              </a:rPr>
              <a:t>Digital Media Commons study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81" name="Google Shape;181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Information Literacy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9500" y="4083425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 rot="-3280241">
            <a:off x="3905982" y="1906732"/>
            <a:ext cx="1323418" cy="1320838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27"/>
          <p:cNvGrpSpPr/>
          <p:nvPr/>
        </p:nvGrpSpPr>
        <p:grpSpPr>
          <a:xfrm>
            <a:off x="4184863" y="1520198"/>
            <a:ext cx="2958454" cy="3298347"/>
            <a:chOff x="4184863" y="1520198"/>
            <a:chExt cx="2958454" cy="3298347"/>
          </a:xfrm>
        </p:grpSpPr>
        <p:sp>
          <p:nvSpPr>
            <p:cNvPr id="197" name="Google Shape;197;p27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307BF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Library plan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" name="Google Shape;200;p27"/>
          <p:cNvGrpSpPr/>
          <p:nvPr/>
        </p:nvGrpSpPr>
        <p:grpSpPr>
          <a:xfrm>
            <a:off x="2857731" y="-71332"/>
            <a:ext cx="3293577" cy="3222916"/>
            <a:chOff x="2857731" y="-71332"/>
            <a:chExt cx="3293577" cy="3222916"/>
          </a:xfrm>
        </p:grpSpPr>
        <p:sp>
          <p:nvSpPr>
            <p:cNvPr id="201" name="Google Shape;201;p27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0D5DD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Institutional plan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4" name="Google Shape;204;p27"/>
          <p:cNvGrpSpPr/>
          <p:nvPr/>
        </p:nvGrpSpPr>
        <p:grpSpPr>
          <a:xfrm>
            <a:off x="1959887" y="1684671"/>
            <a:ext cx="3424433" cy="3122279"/>
            <a:chOff x="1959887" y="1684671"/>
            <a:chExt cx="3424433" cy="3122279"/>
          </a:xfrm>
        </p:grpSpPr>
        <p:sp>
          <p:nvSpPr>
            <p:cNvPr id="205" name="Google Shape;205;p27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0944A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Library Assessment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311700" y="17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all together</a:t>
            </a:r>
            <a:endParaRPr/>
          </a:p>
        </p:txBody>
      </p:sp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9325" y="4052100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strategic planning and assessment to show value of the  library</a:t>
            </a: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•Participate in campus planning and assessment committees</a:t>
            </a: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•Submit data to campus system</a:t>
            </a: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•Design assessment and strategic planning around university goals</a:t>
            </a: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•Tell your story!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350" y="3966075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152125" y="76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Information</a:t>
            </a:r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225775" y="1305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 dirty="0">
                <a:solidFill>
                  <a:srgbClr val="FFFFFF"/>
                </a:solidFill>
                <a:hlinkClick r:id="rId3"/>
              </a:rPr>
              <a:t>UNCG Libraries’ Assessment LibGuide</a:t>
            </a:r>
            <a:endParaRPr lang="en" sz="2400" u="sng" dirty="0">
              <a:solidFill>
                <a:srgbClr val="FFFFFF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 dirty="0">
                <a:solidFill>
                  <a:srgbClr val="FFFFFF"/>
                </a:solidFill>
                <a:hlinkClick r:id="rId4"/>
              </a:rPr>
              <a:t>UNCG’s Strategic Planning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sz="2400" u="sng" dirty="0">
              <a:solidFill>
                <a:srgbClr val="FFFFFF"/>
              </a:solidFill>
              <a:hlinkClick r:id="rId4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 dirty="0">
                <a:solidFill>
                  <a:srgbClr val="FFFFFF"/>
                </a:solidFill>
                <a:hlinkClick r:id="rId5"/>
              </a:rPr>
              <a:t>UNCG Libraries’ Mission, Values, Goals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sz="2400" u="sng" dirty="0">
              <a:solidFill>
                <a:srgbClr val="FFFFFF"/>
              </a:solidFill>
              <a:hlinkClick r:id="rId5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kmcrowe@uncg.edu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23" name="Google Shape;22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76850" y="4104475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Introduction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Case study</a:t>
            </a:r>
            <a:endParaRPr sz="2400">
              <a:solidFill>
                <a:srgbClr val="FFFFFF"/>
              </a:solidFill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Strategic planning and assessment processes at UNCG</a:t>
            </a:r>
            <a:endParaRPr sz="2400">
              <a:solidFill>
                <a:srgbClr val="FFFFFF"/>
              </a:solidFill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Libraries’ strategic planning process</a:t>
            </a:r>
            <a:endParaRPr sz="2400">
              <a:solidFill>
                <a:srgbClr val="FFFFFF"/>
              </a:solidFill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Libraries’ assessment planning process</a:t>
            </a:r>
            <a:endParaRPr sz="2400">
              <a:solidFill>
                <a:srgbClr val="FFFFFF"/>
              </a:solidFill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Putting it all together to demonstrate value</a:t>
            </a: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050" y="4083275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Recommendations from AC</a:t>
            </a:r>
            <a:r>
              <a:rPr lang="en" sz="3000"/>
              <a:t>RL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: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60800" y="1116150"/>
            <a:ext cx="7807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Match Library Assessment to Institution’s Mission</a:t>
            </a:r>
            <a:endParaRPr sz="2400">
              <a:solidFill>
                <a:srgbClr val="F3F3F3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Include Library Data in Institutional Data Collection</a:t>
            </a:r>
            <a:endParaRPr sz="24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ACRL Academic Library Impact: Improving Practice and Essential Areas to Research, 2017</a:t>
            </a:r>
            <a:endParaRPr u="sng">
              <a:solidFill>
                <a:srgbClr val="F3F3F3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50" y="4125775"/>
            <a:ext cx="2897600" cy="8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2750" y="4125775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 from ACRL: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The library defines and measures outcomes in the context of institutional mission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The library develops outcomes that are aligned with institutional, departmental and student affairs outcomes</a:t>
            </a:r>
            <a:endParaRPr sz="2400">
              <a:solidFill>
                <a:srgbClr val="FFFFFF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Standards for Libraries in Higher Education 2018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73300"/>
            <a:ext cx="2897600" cy="10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9250" y="4073300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hear from you! 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</a:rPr>
              <a:t>How well is your library integrated into campus planning and assessment?</a:t>
            </a:r>
            <a:endParaRPr sz="2400">
              <a:solidFill>
                <a:srgbClr val="F3F3F3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">
                <a:solidFill>
                  <a:srgbClr val="F3F3F3"/>
                </a:solidFill>
              </a:rPr>
              <a:t>Completely</a:t>
            </a:r>
            <a:endParaRPr>
              <a:solidFill>
                <a:srgbClr val="F3F3F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">
                <a:solidFill>
                  <a:srgbClr val="F3F3F3"/>
                </a:solidFill>
              </a:rPr>
              <a:t>Partially</a:t>
            </a:r>
            <a:endParaRPr>
              <a:solidFill>
                <a:srgbClr val="F3F3F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">
                <a:solidFill>
                  <a:srgbClr val="F3F3F3"/>
                </a:solidFill>
              </a:rPr>
              <a:t>Not at all</a:t>
            </a:r>
            <a:endParaRPr>
              <a:solidFill>
                <a:srgbClr val="F3F3F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">
                <a:solidFill>
                  <a:srgbClr val="F3F3F3"/>
                </a:solidFill>
              </a:rPr>
              <a:t>Not sure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2803075"/>
            <a:ext cx="3978526" cy="16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8"/>
          <p:cNvGrpSpPr/>
          <p:nvPr/>
        </p:nvGrpSpPr>
        <p:grpSpPr>
          <a:xfrm>
            <a:off x="3318482" y="2256385"/>
            <a:ext cx="1451702" cy="972367"/>
            <a:chOff x="3316100" y="2256385"/>
            <a:chExt cx="1451702" cy="972367"/>
          </a:xfrm>
        </p:grpSpPr>
        <p:sp>
          <p:nvSpPr>
            <p:cNvPr id="93" name="Google Shape;93;p18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Vestibuum congue te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18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eiusmd tempor.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" name="Google Shape;95;p18"/>
          <p:cNvGrpSpPr/>
          <p:nvPr/>
        </p:nvGrpSpPr>
        <p:grpSpPr>
          <a:xfrm>
            <a:off x="2479567" y="754229"/>
            <a:ext cx="4360066" cy="3905628"/>
            <a:chOff x="2902488" y="902232"/>
            <a:chExt cx="3339000" cy="3339000"/>
          </a:xfrm>
        </p:grpSpPr>
        <p:sp>
          <p:nvSpPr>
            <p:cNvPr id="96" name="Google Shape;96;p18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0D5DD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3123875" y="1123625"/>
              <a:ext cx="2896500" cy="2896200"/>
            </a:xfrm>
            <a:prstGeom prst="pie">
              <a:avLst>
                <a:gd name="adj1" fmla="val 2689583"/>
                <a:gd name="adj2" fmla="val 13510993"/>
              </a:avLst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18"/>
          <p:cNvGrpSpPr/>
          <p:nvPr/>
        </p:nvGrpSpPr>
        <p:grpSpPr>
          <a:xfrm>
            <a:off x="3664038" y="1663782"/>
            <a:ext cx="2262312" cy="1815900"/>
            <a:chOff x="3664038" y="1663782"/>
            <a:chExt cx="2262312" cy="1815900"/>
          </a:xfrm>
        </p:grpSpPr>
        <p:sp>
          <p:nvSpPr>
            <p:cNvPr id="99" name="Google Shape;99;p18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C58D3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8"/>
            <p:cNvSpPr txBox="1"/>
            <p:nvPr/>
          </p:nvSpPr>
          <p:spPr>
            <a:xfrm>
              <a:off x="3664050" y="1967625"/>
              <a:ext cx="2262300" cy="12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Transformation</a:t>
              </a:r>
              <a:endPara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" name="Google Shape;101;p18"/>
          <p:cNvGrpSpPr/>
          <p:nvPr/>
        </p:nvGrpSpPr>
        <p:grpSpPr>
          <a:xfrm>
            <a:off x="2855711" y="853979"/>
            <a:ext cx="1191489" cy="1068600"/>
            <a:chOff x="2859873" y="853971"/>
            <a:chExt cx="1068600" cy="1068600"/>
          </a:xfrm>
        </p:grpSpPr>
        <p:sp>
          <p:nvSpPr>
            <p:cNvPr id="102" name="Google Shape;102;p18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8"/>
            <p:cNvSpPr txBox="1"/>
            <p:nvPr/>
          </p:nvSpPr>
          <p:spPr>
            <a:xfrm>
              <a:off x="3012867" y="1022122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Big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Ideas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" name="Google Shape;104;p18"/>
          <p:cNvGrpSpPr/>
          <p:nvPr/>
        </p:nvGrpSpPr>
        <p:grpSpPr>
          <a:xfrm>
            <a:off x="5214275" y="3068774"/>
            <a:ext cx="1191489" cy="1234233"/>
            <a:chOff x="5214448" y="3234278"/>
            <a:chExt cx="1068600" cy="1068600"/>
          </a:xfrm>
        </p:grpSpPr>
        <p:sp>
          <p:nvSpPr>
            <p:cNvPr id="105" name="Google Shape;105;p18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8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Giant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00" y="107450"/>
            <a:ext cx="8520600" cy="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 Chancellor- New Strategic Plan!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4294967295"/>
          </p:nvPr>
        </p:nvSpPr>
        <p:spPr>
          <a:xfrm>
            <a:off x="1002475" y="1243450"/>
            <a:ext cx="788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!</a:t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6900" y="4072800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UNCG Strategic Planning Framework</a:t>
            </a:r>
            <a:endParaRPr sz="3000"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22925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3F3F3"/>
                </a:solidFill>
              </a:rPr>
              <a:t>Areas of Transformation</a:t>
            </a:r>
            <a:endParaRPr sz="3000" b="1" dirty="0">
              <a:solidFill>
                <a:srgbClr val="F3F3F3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2400"/>
              <a:buChar char="●"/>
            </a:pPr>
            <a:r>
              <a:rPr lang="en" sz="2400" dirty="0">
                <a:solidFill>
                  <a:srgbClr val="F3F3F3"/>
                </a:solidFill>
              </a:rPr>
              <a:t>Vibrant Communities</a:t>
            </a:r>
            <a:endParaRPr sz="2400" dirty="0">
              <a:solidFill>
                <a:srgbClr val="F3F3F3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●"/>
            </a:pPr>
            <a:r>
              <a:rPr lang="en" sz="2400" dirty="0">
                <a:solidFill>
                  <a:srgbClr val="F3F3F3"/>
                </a:solidFill>
              </a:rPr>
              <a:t>Health &amp; Wellness</a:t>
            </a:r>
            <a:endParaRPr sz="2400" dirty="0">
              <a:solidFill>
                <a:srgbClr val="F3F3F3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●"/>
            </a:pPr>
            <a:r>
              <a:rPr lang="en" sz="2400" dirty="0">
                <a:solidFill>
                  <a:srgbClr val="F3F3F3"/>
                </a:solidFill>
              </a:rPr>
              <a:t>Global Connections</a:t>
            </a:r>
            <a:endParaRPr sz="2400"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F3F3F3"/>
              </a:solidFill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3F3F3"/>
                </a:solidFill>
              </a:rPr>
              <a:t>Areas of Focus</a:t>
            </a:r>
            <a:endParaRPr sz="3000" b="1" dirty="0">
              <a:solidFill>
                <a:srgbClr val="F3F3F3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2400"/>
              <a:buChar char="●"/>
            </a:pPr>
            <a:r>
              <a:rPr lang="en" sz="2400" dirty="0">
                <a:solidFill>
                  <a:srgbClr val="F3F3F3"/>
                </a:solidFill>
              </a:rPr>
              <a:t>Student Transformation</a:t>
            </a:r>
            <a:endParaRPr sz="2400" dirty="0">
              <a:solidFill>
                <a:srgbClr val="F3F3F3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●"/>
            </a:pPr>
            <a:r>
              <a:rPr lang="en" sz="2400" dirty="0">
                <a:solidFill>
                  <a:srgbClr val="F3F3F3"/>
                </a:solidFill>
              </a:rPr>
              <a:t>Knowledge Transformation</a:t>
            </a:r>
            <a:endParaRPr sz="2400" dirty="0">
              <a:solidFill>
                <a:srgbClr val="F3F3F3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●"/>
            </a:pPr>
            <a:r>
              <a:rPr lang="en" sz="2400" dirty="0">
                <a:solidFill>
                  <a:srgbClr val="F3F3F3"/>
                </a:solidFill>
              </a:rPr>
              <a:t>Regional Transformation</a:t>
            </a:r>
            <a:endParaRPr sz="2400" dirty="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175" y="4104475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 idx="4294967295"/>
          </p:nvPr>
        </p:nvSpPr>
        <p:spPr>
          <a:xfrm>
            <a:off x="62000" y="46650"/>
            <a:ext cx="86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Libraries’ planning process</a:t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2852928" y="987552"/>
            <a:ext cx="4009800" cy="3999000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0"/>
          <p:cNvGrpSpPr/>
          <p:nvPr/>
        </p:nvGrpSpPr>
        <p:grpSpPr>
          <a:xfrm>
            <a:off x="3614350" y="491331"/>
            <a:ext cx="2166000" cy="2085208"/>
            <a:chOff x="3614360" y="410488"/>
            <a:chExt cx="2166000" cy="2166000"/>
          </a:xfrm>
        </p:grpSpPr>
        <p:sp>
          <p:nvSpPr>
            <p:cNvPr id="125" name="Google Shape;125;p20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0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Goals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7" name="Google Shape;127;p20"/>
          <p:cNvGrpSpPr/>
          <p:nvPr/>
        </p:nvGrpSpPr>
        <p:grpSpPr>
          <a:xfrm>
            <a:off x="2519466" y="1493908"/>
            <a:ext cx="2166000" cy="2166000"/>
            <a:chOff x="2519466" y="1493908"/>
            <a:chExt cx="2166000" cy="2166000"/>
          </a:xfrm>
        </p:grpSpPr>
        <p:sp>
          <p:nvSpPr>
            <p:cNvPr id="128" name="Google Shape;128;p20"/>
            <p:cNvSpPr/>
            <p:nvPr/>
          </p:nvSpPr>
          <p:spPr>
            <a:xfrm>
              <a:off x="2519466" y="1493908"/>
              <a:ext cx="2166000" cy="2166000"/>
            </a:xfrm>
            <a:prstGeom prst="ellipse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0"/>
            <p:cNvSpPr txBox="1"/>
            <p:nvPr/>
          </p:nvSpPr>
          <p:spPr>
            <a:xfrm>
              <a:off x="2601163" y="223210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Metrics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0" name="Google Shape;130;p20"/>
          <p:cNvGrpSpPr/>
          <p:nvPr/>
        </p:nvGrpSpPr>
        <p:grpSpPr>
          <a:xfrm>
            <a:off x="3580650" y="2566908"/>
            <a:ext cx="2199706" cy="2166000"/>
            <a:chOff x="3580650" y="2566908"/>
            <a:chExt cx="2199706" cy="2166000"/>
          </a:xfrm>
        </p:grpSpPr>
        <p:sp>
          <p:nvSpPr>
            <p:cNvPr id="131" name="Google Shape;131;p20"/>
            <p:cNvSpPr/>
            <p:nvPr/>
          </p:nvSpPr>
          <p:spPr>
            <a:xfrm>
              <a:off x="3614356" y="2566908"/>
              <a:ext cx="2166000" cy="21660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0"/>
            <p:cNvSpPr txBox="1"/>
            <p:nvPr/>
          </p:nvSpPr>
          <p:spPr>
            <a:xfrm>
              <a:off x="3580650" y="3417825"/>
              <a:ext cx="2166000" cy="8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Responsibility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" name="Google Shape;133;p20"/>
          <p:cNvGrpSpPr/>
          <p:nvPr/>
        </p:nvGrpSpPr>
        <p:grpSpPr>
          <a:xfrm>
            <a:off x="4743219" y="1488749"/>
            <a:ext cx="2166000" cy="2166000"/>
            <a:chOff x="4701894" y="1493874"/>
            <a:chExt cx="2166000" cy="2166000"/>
          </a:xfrm>
        </p:grpSpPr>
        <p:sp>
          <p:nvSpPr>
            <p:cNvPr id="134" name="Google Shape;134;p20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0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Action items</a:t>
              </a: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6" name="Google Shape;136;p20"/>
          <p:cNvSpPr/>
          <p:nvPr/>
        </p:nvSpPr>
        <p:spPr>
          <a:xfrm>
            <a:off x="4084675" y="1818625"/>
            <a:ext cx="1397100" cy="1353300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Annual Plan</a:t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775" y="4115025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11700" y="206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Annual Planning &amp; Assessment Cycle at UNCG</a:t>
            </a:r>
            <a:endParaRPr/>
          </a:p>
        </p:txBody>
      </p:sp>
      <p:grpSp>
        <p:nvGrpSpPr>
          <p:cNvPr id="143" name="Google Shape;143;p21"/>
          <p:cNvGrpSpPr/>
          <p:nvPr/>
        </p:nvGrpSpPr>
        <p:grpSpPr>
          <a:xfrm>
            <a:off x="2888175" y="1106675"/>
            <a:ext cx="3175200" cy="3175200"/>
            <a:chOff x="2820225" y="891450"/>
            <a:chExt cx="3175200" cy="3175200"/>
          </a:xfrm>
        </p:grpSpPr>
        <p:sp>
          <p:nvSpPr>
            <p:cNvPr id="144" name="Google Shape;144;p21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1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21"/>
          <p:cNvSpPr/>
          <p:nvPr/>
        </p:nvSpPr>
        <p:spPr>
          <a:xfrm>
            <a:off x="3905850" y="1017725"/>
            <a:ext cx="1332300" cy="12087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Identify objectives, measures, targets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1581850" y="2174225"/>
            <a:ext cx="2110200" cy="9942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Implement Improvements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(Closing the loop)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4731075" y="3652175"/>
            <a:ext cx="1332300" cy="7431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Analyze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2389575" y="3652175"/>
            <a:ext cx="1677000" cy="10416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Identify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Improvements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(Action Plans)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5206575" y="2356475"/>
            <a:ext cx="1332300" cy="7431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Gather data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9250" y="4063475"/>
            <a:ext cx="1254752" cy="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536</Words>
  <Application>Microsoft Office PowerPoint</Application>
  <PresentationFormat>On-screen Show (16:9)</PresentationFormat>
  <Paragraphs>122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Roboto</vt:lpstr>
      <vt:lpstr>Roboto Slab</vt:lpstr>
      <vt:lpstr>Arial</vt:lpstr>
      <vt:lpstr>Calibri</vt:lpstr>
      <vt:lpstr>Simple Dark</vt:lpstr>
      <vt:lpstr>Strategic Library Assessment:  Aligning with your University’s Strategic Plan   </vt:lpstr>
      <vt:lpstr>Outline </vt:lpstr>
      <vt:lpstr>Recommendations from ACRL:</vt:lpstr>
      <vt:lpstr>Recommendations from ACRL:</vt:lpstr>
      <vt:lpstr>Let’s hear from you! </vt:lpstr>
      <vt:lpstr>New  Chancellor- New Strategic Plan!</vt:lpstr>
      <vt:lpstr>UNCG Strategic Planning Framework</vt:lpstr>
      <vt:lpstr>Libraries’ planning process</vt:lpstr>
      <vt:lpstr>Annual Planning &amp; Assessment Cycle at UNCG</vt:lpstr>
      <vt:lpstr>Connecting Libraries’ goals to UNCG goals 2017-18 </vt:lpstr>
      <vt:lpstr>Connecting Libraries’ goals to UNCG goals 2017-18</vt:lpstr>
      <vt:lpstr>Libraries’ annual assessment planning process</vt:lpstr>
      <vt:lpstr>Aligning assessment with planning goals </vt:lpstr>
      <vt:lpstr>Aligning assessment with planning goals</vt:lpstr>
      <vt:lpstr>Putting it all together</vt:lpstr>
      <vt:lpstr>Recommendations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Library Assessment:  Aligning with your University’s Strategic Plan   </dc:title>
  <dc:creator>Kathryn Crowe</dc:creator>
  <cp:lastModifiedBy>Kathryn M Crowe</cp:lastModifiedBy>
  <cp:revision>10</cp:revision>
  <dcterms:modified xsi:type="dcterms:W3CDTF">2018-11-29T14:52:04Z</dcterms:modified>
</cp:coreProperties>
</file>