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Nanum Gothic" panose="020B0604020202020204" charset="-127"/>
      <p:regular r:id="rId28"/>
      <p:bold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BC07EF-918B-414A-A2CD-5633D65EDA85}">
  <a:tblStyle styleId="{8FBC07EF-918B-414A-A2CD-5633D65EDA8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84" y="3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nsse.iub.edu/NSSE_2007_Annual_Report/index.cf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nsse.indiana.edu/html/high_impact_practices.cf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80361a46b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80361a46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983647d21_0_4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983647d21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BECKY</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Give examples of systems in use by these partners</a:t>
            </a:r>
            <a:endParaRPr sz="1200">
              <a:solidFill>
                <a:schemeClr val="dk1"/>
              </a:solidFill>
            </a:endParaRPr>
          </a:p>
          <a:p>
            <a:pPr marL="914400" lvl="1" indent="-304800" algn="l" rtl="0">
              <a:spcBef>
                <a:spcPts val="0"/>
              </a:spcBef>
              <a:spcAft>
                <a:spcPts val="0"/>
              </a:spcAft>
              <a:buClr>
                <a:schemeClr val="dk1"/>
              </a:buClr>
              <a:buSzPts val="1200"/>
              <a:buAutoNum type="alphaLcPeriod"/>
            </a:pPr>
            <a:r>
              <a:rPr lang="en" sz="1200">
                <a:solidFill>
                  <a:schemeClr val="dk1"/>
                </a:solidFill>
              </a:rPr>
              <a:t>In library alone, data comes through a tool called Lib Insights, our Integrated Library System that tracks usage / checkouts of our items, electronic data captured from students card swiping or tapping into instruction sessions and monitored specialized areas, study room reservations, and more.</a:t>
            </a:r>
            <a:endParaRPr sz="1200">
              <a:solidFill>
                <a:schemeClr val="dk1"/>
              </a:solidFill>
            </a:endParaRPr>
          </a:p>
          <a:p>
            <a:pPr marL="914400" lvl="1" indent="-304800" algn="l" rtl="0">
              <a:spcBef>
                <a:spcPts val="0"/>
              </a:spcBef>
              <a:spcAft>
                <a:spcPts val="0"/>
              </a:spcAft>
              <a:buClr>
                <a:schemeClr val="dk1"/>
              </a:buClr>
              <a:buSzPts val="1200"/>
              <a:buAutoNum type="alphaLcPeriod"/>
            </a:pPr>
            <a:r>
              <a:rPr lang="en" sz="1200">
                <a:solidFill>
                  <a:schemeClr val="dk1"/>
                </a:solidFill>
              </a:rPr>
              <a:t>Some units keep data in Excel spreadsheets or Word documents</a:t>
            </a:r>
            <a:endParaRPr sz="1200">
              <a:solidFill>
                <a:schemeClr val="dk1"/>
              </a:solidFill>
            </a:endParaRPr>
          </a:p>
          <a:p>
            <a:pPr marL="914400" lvl="1" indent="-304800" algn="l" rtl="0">
              <a:spcBef>
                <a:spcPts val="0"/>
              </a:spcBef>
              <a:spcAft>
                <a:spcPts val="0"/>
              </a:spcAft>
              <a:buClr>
                <a:schemeClr val="dk1"/>
              </a:buClr>
              <a:buSzPts val="1200"/>
              <a:buAutoNum type="alphaLcPeriod"/>
            </a:pPr>
            <a:r>
              <a:rPr lang="en" sz="1200">
                <a:solidFill>
                  <a:schemeClr val="dk1"/>
                </a:solidFill>
              </a:rPr>
              <a:t>Others, like the Writing Center, provide us with PDF documents of data pulled from their library systems.</a:t>
            </a:r>
            <a:endParaRPr sz="1200">
              <a:solidFill>
                <a:schemeClr val="dk1"/>
              </a:solidFill>
            </a:endParaRPr>
          </a:p>
          <a:p>
            <a:pPr marL="914400" lvl="1" indent="-304800" algn="l" rtl="0">
              <a:spcBef>
                <a:spcPts val="0"/>
              </a:spcBef>
              <a:spcAft>
                <a:spcPts val="0"/>
              </a:spcAft>
              <a:buClr>
                <a:schemeClr val="dk1"/>
              </a:buClr>
              <a:buSzPts val="1200"/>
              <a:buAutoNum type="alphaLcPeriod"/>
            </a:pPr>
            <a:r>
              <a:rPr lang="en" sz="1200">
                <a:solidFill>
                  <a:schemeClr val="dk1"/>
                </a:solidFill>
              </a:rPr>
              <a:t>Some are able share data via SPSS files. </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Grad Student statistician who loves statistics - key! </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Partners learned much about how to collect usable data for analysis at student individual levels. </a:t>
            </a:r>
            <a:endParaRPr sz="1200">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983647d2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983647d2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BECKY</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For the purposes of this analysis and presentation, we decided to work with a data set of students who matriculated in either Summer or Fall 2012.</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This would allow us to get a picture of a cohort of students in a 6-year window from matriculation to graduation.</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This would allow us to look at the largest number of student engagement variables over time.</a:t>
            </a:r>
            <a:endParaRPr sz="12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983647d21_0_4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983647d21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400" b="1">
                <a:solidFill>
                  <a:schemeClr val="dk1"/>
                </a:solidFill>
              </a:rPr>
              <a:t>BECKY</a:t>
            </a:r>
            <a:endParaRPr sz="1400" b="1">
              <a:solidFill>
                <a:schemeClr val="dk1"/>
              </a:solidFill>
            </a:endParaRPr>
          </a:p>
          <a:p>
            <a:pPr marL="457200" lvl="0" indent="-304800" algn="l" rtl="0">
              <a:lnSpc>
                <a:spcPct val="150000"/>
              </a:lnSpc>
              <a:spcBef>
                <a:spcPts val="0"/>
              </a:spcBef>
              <a:spcAft>
                <a:spcPts val="0"/>
              </a:spcAft>
              <a:buClr>
                <a:schemeClr val="dk1"/>
              </a:buClr>
              <a:buSzPts val="1200"/>
              <a:buAutoNum type="arabicPeriod"/>
            </a:pPr>
            <a:r>
              <a:rPr lang="en" sz="1400">
                <a:solidFill>
                  <a:schemeClr val="dk1"/>
                </a:solidFill>
              </a:rPr>
              <a:t>For the purposes of this iteration of the study, we chose to look at three metrics of student success:</a:t>
            </a:r>
            <a:endParaRPr sz="1400">
              <a:solidFill>
                <a:schemeClr val="dk1"/>
              </a:solidFill>
            </a:endParaRPr>
          </a:p>
          <a:p>
            <a:pPr marL="914400" lvl="1" indent="-304800" algn="l" rtl="0">
              <a:lnSpc>
                <a:spcPct val="150000"/>
              </a:lnSpc>
              <a:spcBef>
                <a:spcPts val="0"/>
              </a:spcBef>
              <a:spcAft>
                <a:spcPts val="0"/>
              </a:spcAft>
              <a:buClr>
                <a:schemeClr val="dk1"/>
              </a:buClr>
              <a:buSzPts val="1200"/>
              <a:buAutoNum type="alphaLcPeriod"/>
            </a:pPr>
            <a:r>
              <a:rPr lang="en" sz="1400">
                <a:solidFill>
                  <a:schemeClr val="dk1"/>
                </a:solidFill>
              </a:rPr>
              <a:t>GPA after the first year</a:t>
            </a:r>
            <a:endParaRPr sz="1400">
              <a:solidFill>
                <a:schemeClr val="dk1"/>
              </a:solidFill>
            </a:endParaRPr>
          </a:p>
          <a:p>
            <a:pPr marL="914400" lvl="1" indent="-317500" algn="l" rtl="0">
              <a:lnSpc>
                <a:spcPct val="150000"/>
              </a:lnSpc>
              <a:spcBef>
                <a:spcPts val="0"/>
              </a:spcBef>
              <a:spcAft>
                <a:spcPts val="0"/>
              </a:spcAft>
              <a:buClr>
                <a:schemeClr val="dk1"/>
              </a:buClr>
              <a:buSzPts val="1400"/>
              <a:buAutoNum type="alphaLcPeriod"/>
            </a:pPr>
            <a:r>
              <a:rPr lang="en" sz="1400">
                <a:solidFill>
                  <a:schemeClr val="dk1"/>
                </a:solidFill>
              </a:rPr>
              <a:t>Cumulative GPA (up to 6 years)</a:t>
            </a:r>
            <a:endParaRPr sz="1400">
              <a:solidFill>
                <a:schemeClr val="dk1"/>
              </a:solidFill>
            </a:endParaRPr>
          </a:p>
          <a:p>
            <a:pPr marL="914400" lvl="1" indent="-317500" algn="l" rtl="0">
              <a:lnSpc>
                <a:spcPct val="150000"/>
              </a:lnSpc>
              <a:spcBef>
                <a:spcPts val="0"/>
              </a:spcBef>
              <a:spcAft>
                <a:spcPts val="0"/>
              </a:spcAft>
              <a:buClr>
                <a:schemeClr val="dk1"/>
              </a:buClr>
              <a:buSzPts val="1400"/>
              <a:buAutoNum type="alphaLcPeriod"/>
            </a:pPr>
            <a:r>
              <a:rPr lang="en" sz="1400">
                <a:solidFill>
                  <a:schemeClr val="dk1"/>
                </a:solidFill>
              </a:rPr>
              <a:t>Time to degree … as measured by months to graduation.</a:t>
            </a:r>
            <a:endParaRPr sz="1400">
              <a:solidFill>
                <a:schemeClr val="dk1"/>
              </a:solidFill>
            </a:endParaRPr>
          </a:p>
          <a:p>
            <a:pPr marL="457200" lvl="0" indent="-304800" algn="l" rtl="0">
              <a:lnSpc>
                <a:spcPct val="150000"/>
              </a:lnSpc>
              <a:spcBef>
                <a:spcPts val="0"/>
              </a:spcBef>
              <a:spcAft>
                <a:spcPts val="0"/>
              </a:spcAft>
              <a:buClr>
                <a:schemeClr val="dk1"/>
              </a:buClr>
              <a:buSzPts val="1200"/>
              <a:buAutoNum type="arabicPeriod"/>
            </a:pPr>
            <a:r>
              <a:rPr lang="en" sz="1400">
                <a:solidFill>
                  <a:schemeClr val="dk1"/>
                </a:solidFill>
              </a:rPr>
              <a:t>We looked at the ANOVA results first in the aggregate and then separated out for students who matriculated as New Freshman &amp; for those who entered as New Transfers.</a:t>
            </a:r>
            <a:endParaRPr sz="1400">
              <a:solidFill>
                <a:schemeClr val="dk1"/>
              </a:solidFill>
            </a:endParaRPr>
          </a:p>
          <a:p>
            <a:pPr marL="457200" lvl="0" indent="-304800" algn="l" rtl="0">
              <a:lnSpc>
                <a:spcPct val="150000"/>
              </a:lnSpc>
              <a:spcBef>
                <a:spcPts val="0"/>
              </a:spcBef>
              <a:spcAft>
                <a:spcPts val="0"/>
              </a:spcAft>
              <a:buClr>
                <a:schemeClr val="dk1"/>
              </a:buClr>
              <a:buSzPts val="1200"/>
              <a:buAutoNum type="arabicPeriod"/>
            </a:pPr>
            <a:r>
              <a:rPr lang="en" sz="1400">
                <a:solidFill>
                  <a:schemeClr val="dk1"/>
                </a:solidFill>
              </a:rPr>
              <a:t>We conducted myriad analyses of variance using the standard ANOVA test and also Welch’s (when homogeneity of variance was violated) –</a:t>
            </a:r>
            <a:endParaRPr sz="1400">
              <a:solidFill>
                <a:schemeClr val="dk1"/>
              </a:solidFill>
            </a:endParaRPr>
          </a:p>
          <a:p>
            <a:pPr marL="914400" lvl="1" indent="-304800" algn="l" rtl="0">
              <a:lnSpc>
                <a:spcPct val="150000"/>
              </a:lnSpc>
              <a:spcBef>
                <a:spcPts val="0"/>
              </a:spcBef>
              <a:spcAft>
                <a:spcPts val="0"/>
              </a:spcAft>
              <a:buClr>
                <a:schemeClr val="dk1"/>
              </a:buClr>
              <a:buSzPts val="1200"/>
              <a:buAutoNum type="alphaLcPeriod"/>
            </a:pPr>
            <a:r>
              <a:rPr lang="en" sz="1400">
                <a:solidFill>
                  <a:schemeClr val="dk1"/>
                </a:solidFill>
              </a:rPr>
              <a:t>Post hoc – LSD and Games-Howell</a:t>
            </a:r>
            <a:endParaRPr sz="1400">
              <a:solidFill>
                <a:schemeClr val="dk1"/>
              </a:solidFill>
            </a:endParaRPr>
          </a:p>
          <a:p>
            <a:pPr marL="457200" lvl="0" indent="-304800" algn="l" rtl="0">
              <a:lnSpc>
                <a:spcPct val="150000"/>
              </a:lnSpc>
              <a:spcBef>
                <a:spcPts val="0"/>
              </a:spcBef>
              <a:spcAft>
                <a:spcPts val="0"/>
              </a:spcAft>
              <a:buClr>
                <a:schemeClr val="dk1"/>
              </a:buClr>
              <a:buSzPts val="1200"/>
              <a:buAutoNum type="arabicPeriod"/>
            </a:pPr>
            <a:r>
              <a:rPr lang="en" sz="1400">
                <a:solidFill>
                  <a:schemeClr val="dk1"/>
                </a:solidFill>
              </a:rPr>
              <a:t>For Regression, since this was a largely exploratory assessment, we used Stepwise Regression in two stages:</a:t>
            </a:r>
            <a:endParaRPr sz="1400">
              <a:solidFill>
                <a:schemeClr val="dk1"/>
              </a:solidFill>
            </a:endParaRPr>
          </a:p>
          <a:p>
            <a:pPr marL="914400" lvl="1" indent="-304800" algn="l" rtl="0">
              <a:lnSpc>
                <a:spcPct val="150000"/>
              </a:lnSpc>
              <a:spcBef>
                <a:spcPts val="0"/>
              </a:spcBef>
              <a:spcAft>
                <a:spcPts val="0"/>
              </a:spcAft>
              <a:buClr>
                <a:schemeClr val="dk1"/>
              </a:buClr>
              <a:buSzPts val="1200"/>
              <a:buAutoNum type="alphaLcPeriod"/>
            </a:pPr>
            <a:r>
              <a:rPr lang="en" sz="1400">
                <a:solidFill>
                  <a:schemeClr val="dk1"/>
                </a:solidFill>
              </a:rPr>
              <a:t>First … looked to see which variables contributed in significant ways to either GPA or months to graduation in meaningful ways. …</a:t>
            </a:r>
            <a:endParaRPr sz="1400">
              <a:solidFill>
                <a:schemeClr val="dk1"/>
              </a:solidFill>
            </a:endParaRPr>
          </a:p>
          <a:p>
            <a:pPr marL="914400" lvl="1" indent="-317500" algn="l" rtl="0">
              <a:lnSpc>
                <a:spcPct val="150000"/>
              </a:lnSpc>
              <a:spcBef>
                <a:spcPts val="0"/>
              </a:spcBef>
              <a:spcAft>
                <a:spcPts val="0"/>
              </a:spcAft>
              <a:buClr>
                <a:schemeClr val="dk1"/>
              </a:buClr>
              <a:buSzPts val="1400"/>
              <a:buAutoNum type="alphaLcPeriod"/>
            </a:pPr>
            <a:r>
              <a:rPr lang="en" sz="1400">
                <a:solidFill>
                  <a:schemeClr val="dk1"/>
                </a:solidFill>
              </a:rPr>
              <a:t>Round 2 …</a:t>
            </a:r>
            <a:endParaRPr sz="1400">
              <a:solidFill>
                <a:schemeClr val="dk1"/>
              </a:solidFill>
            </a:endParaRPr>
          </a:p>
          <a:p>
            <a:pPr marL="1371600" lvl="2" indent="-317500" algn="l" rtl="0">
              <a:lnSpc>
                <a:spcPct val="150000"/>
              </a:lnSpc>
              <a:spcBef>
                <a:spcPts val="0"/>
              </a:spcBef>
              <a:spcAft>
                <a:spcPts val="0"/>
              </a:spcAft>
              <a:buClr>
                <a:schemeClr val="dk1"/>
              </a:buClr>
              <a:buSzPts val="1400"/>
              <a:buAutoNum type="romanLcPeriod"/>
            </a:pPr>
            <a:r>
              <a:rPr lang="en" sz="1400">
                <a:solidFill>
                  <a:schemeClr val="dk1"/>
                </a:solidFill>
              </a:rPr>
              <a:t>For GPA … then selected only those variables that helped to increase GPA and reran using only those variables.</a:t>
            </a:r>
            <a:endParaRPr sz="1400">
              <a:solidFill>
                <a:schemeClr val="dk1"/>
              </a:solidFill>
            </a:endParaRPr>
          </a:p>
          <a:p>
            <a:pPr marL="457200" lvl="0" indent="-304800" algn="l" rtl="0">
              <a:lnSpc>
                <a:spcPct val="150000"/>
              </a:lnSpc>
              <a:spcBef>
                <a:spcPts val="0"/>
              </a:spcBef>
              <a:spcAft>
                <a:spcPts val="0"/>
              </a:spcAft>
              <a:buClr>
                <a:schemeClr val="dk1"/>
              </a:buClr>
              <a:buSzPts val="1200"/>
              <a:buAutoNum type="arabicPeriod"/>
            </a:pPr>
            <a:r>
              <a:rPr lang="en" sz="1400">
                <a:solidFill>
                  <a:schemeClr val="dk1"/>
                </a:solidFill>
              </a:rPr>
              <a:t>For Months to Graduation – selected only variables that helped to decrease months-to-graduation and reran regression using only those variables.</a:t>
            </a:r>
            <a:endParaRPr sz="1400">
              <a:solidFill>
                <a:schemeClr val="dk1"/>
              </a:solidFill>
            </a:endParaRPr>
          </a:p>
          <a:p>
            <a:pPr marL="457200" lvl="0" indent="-304800" algn="l" rtl="0">
              <a:spcBef>
                <a:spcPts val="0"/>
              </a:spcBef>
              <a:spcAft>
                <a:spcPts val="0"/>
              </a:spcAft>
              <a:buClr>
                <a:schemeClr val="dk1"/>
              </a:buClr>
              <a:buSzPts val="1200"/>
              <a:buAutoNum type="arabicPeriod"/>
            </a:pPr>
            <a:r>
              <a:rPr lang="en" sz="1400">
                <a:solidFill>
                  <a:schemeClr val="dk1"/>
                </a:solidFill>
                <a:latin typeface="Calibri"/>
                <a:ea typeface="Calibri"/>
                <a:cs typeface="Calibri"/>
                <a:sym typeface="Calibri"/>
              </a:rPr>
              <a:t>It is round 2 results that are shown in the following slides. </a:t>
            </a:r>
            <a:endParaRPr sz="1200">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983647d21_0_4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983647d21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en" sz="1400" b="1"/>
              <a:t>BECKY</a:t>
            </a:r>
            <a:endParaRPr sz="1400" b="1"/>
          </a:p>
          <a:p>
            <a:pPr marL="457200" lvl="0" indent="-317500" algn="l" rtl="0">
              <a:lnSpc>
                <a:spcPct val="150000"/>
              </a:lnSpc>
              <a:spcBef>
                <a:spcPts val="800"/>
              </a:spcBef>
              <a:spcAft>
                <a:spcPts val="0"/>
              </a:spcAft>
              <a:buSzPts val="1400"/>
              <a:buChar char="●"/>
            </a:pPr>
            <a:r>
              <a:rPr lang="en" sz="1400"/>
              <a:t>Using Analysis of Variance tests, we started off looking to see if there were differences in 1st year GPA, Cumulative 6-year GPA, and Months to Graduation based on numbers of and types of engagement. </a:t>
            </a:r>
            <a:endParaRPr sz="1400"/>
          </a:p>
          <a:p>
            <a:pPr marL="457200" lvl="0" indent="-317500" algn="l" rtl="0">
              <a:lnSpc>
                <a:spcPct val="150000"/>
              </a:lnSpc>
              <a:spcBef>
                <a:spcPts val="0"/>
              </a:spcBef>
              <a:spcAft>
                <a:spcPts val="0"/>
              </a:spcAft>
              <a:buSzPts val="1400"/>
              <a:buChar char="●"/>
            </a:pPr>
            <a:r>
              <a:rPr lang="en" sz="1400"/>
              <a:t>There were literally hundreds of significant ANOVAs. I selected a few just to highlight some of the interesting findings.</a:t>
            </a:r>
            <a:endParaRPr sz="1400"/>
          </a:p>
          <a:p>
            <a:pPr marL="457200" lvl="0" indent="-317500" algn="l" rtl="0">
              <a:lnSpc>
                <a:spcPct val="150000"/>
              </a:lnSpc>
              <a:spcBef>
                <a:spcPts val="0"/>
              </a:spcBef>
              <a:spcAft>
                <a:spcPts val="0"/>
              </a:spcAft>
              <a:buSzPts val="1400"/>
              <a:buChar char="●"/>
            </a:pPr>
            <a:r>
              <a:rPr lang="en" sz="1400"/>
              <a:t>For the first round of analysis, we combined all partner engagements into one grand total and then broke the totals down into incremental levels.</a:t>
            </a:r>
            <a:endParaRPr sz="1400"/>
          </a:p>
          <a:p>
            <a:pPr marL="457200" lvl="0" indent="-317500" algn="l" rtl="0">
              <a:lnSpc>
                <a:spcPct val="150000"/>
              </a:lnSpc>
              <a:spcBef>
                <a:spcPts val="0"/>
              </a:spcBef>
              <a:spcAft>
                <a:spcPts val="0"/>
              </a:spcAft>
              <a:buSzPts val="1400"/>
              <a:buChar char="●"/>
            </a:pPr>
            <a:r>
              <a:rPr lang="en" sz="1400"/>
              <a:t>In the aggregate and then looking only at students who started as freshman, the group that had only 1-9 engagements has significantly lower GPAs than all groups. No significant differences among groups showed up for the transfer students.</a:t>
            </a:r>
            <a:endParaRPr sz="1400"/>
          </a:p>
          <a:p>
            <a:pPr marL="457200" lvl="0" indent="-317500" algn="l" rtl="0">
              <a:lnSpc>
                <a:spcPct val="150000"/>
              </a:lnSpc>
              <a:spcBef>
                <a:spcPts val="0"/>
              </a:spcBef>
              <a:spcAft>
                <a:spcPts val="0"/>
              </a:spcAft>
              <a:buSzPts val="1400"/>
              <a:buChar char="●"/>
            </a:pPr>
            <a:r>
              <a:rPr lang="en" sz="1400"/>
              <a:t>These engagements could have been anything related to association with the library and our study partners … and there may be repeat incidents of engagement with particular partners or services (i.e., multiple study room reservations or computer logins … or visits to the University Center for Academic Excellence for Supplemental Instruction.)</a:t>
            </a:r>
            <a:endParaRPr sz="1400"/>
          </a:p>
          <a:p>
            <a:pPr marL="0" lvl="0" indent="0" algn="l" rtl="0">
              <a:lnSpc>
                <a:spcPct val="115000"/>
              </a:lnSpc>
              <a:spcBef>
                <a:spcPts val="800"/>
              </a:spcBef>
              <a:spcAft>
                <a:spcPts val="0"/>
              </a:spcAft>
              <a:buClr>
                <a:srgbClr val="000000"/>
              </a:buClr>
              <a:buSzPts val="1100"/>
              <a:buFont typeface="Arial"/>
              <a:buNone/>
            </a:pPr>
            <a:r>
              <a:rPr lang="en"/>
              <a:t> </a:t>
            </a:r>
            <a:endParaRPr/>
          </a:p>
          <a:p>
            <a:pPr marL="0" lvl="0" indent="0" algn="l" rtl="0">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983647d21_0_4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983647d21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400" b="1">
                <a:solidFill>
                  <a:schemeClr val="dk1"/>
                </a:solidFill>
              </a:rPr>
              <a:t>BECKY</a:t>
            </a:r>
            <a:endParaRPr sz="1400" b="1">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a:solidFill>
                  <a:schemeClr val="dk1"/>
                </a:solidFill>
              </a:rPr>
              <a:t>Next … using Analysis of Variance tests, I moved on to look to see if there were differences in 1st year GPA, Cumulative 6-year GPA, and Months to Graduation based on numbers of engagements with each partner. In other words, I calculated total engagements for each partner and then re-ran ANOVAs for each study partner separately based on the number of engagements. </a:t>
            </a:r>
            <a:endParaRPr sz="140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a:solidFill>
                  <a:schemeClr val="dk1"/>
                </a:solidFill>
              </a:rPr>
              <a:t>ANOVA analyses revealed that students’ GPA differed significantly depending upon the number of engagements with the library, student affairs activities (sports or Greek life), career center, university center for academic excellence, and the writing center.</a:t>
            </a:r>
            <a:endParaRPr sz="140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a:solidFill>
                  <a:schemeClr val="dk1"/>
                </a:solidFill>
              </a:rPr>
              <a:t>Regardless of the partner, the results suggested that those who engaged with each of the partners at least one time had significantly higher GPAs than those who did not engage at all.</a:t>
            </a:r>
            <a:endParaRPr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983647d21_0_5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983647d21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400" b="1"/>
              <a:t>BECKY </a:t>
            </a:r>
            <a:endParaRPr sz="1400" b="1"/>
          </a:p>
          <a:p>
            <a:pPr marL="457200" lvl="0" indent="-317500" algn="l" rtl="0">
              <a:lnSpc>
                <a:spcPct val="150000"/>
              </a:lnSpc>
              <a:spcBef>
                <a:spcPts val="0"/>
              </a:spcBef>
              <a:spcAft>
                <a:spcPts val="0"/>
              </a:spcAft>
              <a:buSzPts val="1400"/>
              <a:buFont typeface="Calibri"/>
              <a:buChar char="●"/>
            </a:pPr>
            <a:r>
              <a:rPr lang="en" sz="1400">
                <a:latin typeface="Calibri"/>
                <a:ea typeface="Calibri"/>
                <a:cs typeface="Calibri"/>
                <a:sym typeface="Calibri"/>
              </a:rPr>
              <a:t>Similar results were noted for Transfer students, with the exception that when looking at GPA and the number of engagements with this library did not reveal significant results.</a:t>
            </a:r>
            <a:endParaRPr sz="1400"/>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983647d21_0_5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983647d21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BECKY</a:t>
            </a:r>
            <a:endParaRPr sz="1200">
              <a:solidFill>
                <a:schemeClr val="dk1"/>
              </a:solidFill>
            </a:endParaRPr>
          </a:p>
          <a:p>
            <a:pPr marL="0" lvl="0" indent="0" algn="l" rtl="0">
              <a:spcBef>
                <a:spcPts val="0"/>
              </a:spcBef>
              <a:spcAft>
                <a:spcPts val="0"/>
              </a:spcAft>
              <a:buNone/>
            </a:pPr>
            <a:endParaRPr sz="12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Then I went a step further and disaggregated the data even further and looked to see if there were significant group differences in GPA, depending on number of engagements with each of the library variables. </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In doing so, ANOVA results revealed significant findings in the Aggregate, for students who entered as New Freshman, and for Transfers based upon the number of library instruction sessions attended, the number of study room bookings, number of books checked out, number of time they logged into the library servers via EZ Proxy, and the number of times they logged into a library computer.</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Largely, results suggest that the students did not engage with any of these particular services had significantly lower GPAs than all other groups.</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latin typeface="Calibri"/>
                <a:ea typeface="Calibri"/>
                <a:cs typeface="Calibri"/>
                <a:sym typeface="Calibri"/>
              </a:rPr>
              <a:t>It is interesting to note that when looking at After Hours Library Access, results for the Aggregate revealed an inverse relationship … students who visited the library after hours six times or more had significantly lower GPAs than those who did not do so at all. </a:t>
            </a:r>
            <a:endParaRPr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4983647d21_0_6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4983647d21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400" b="1"/>
              <a:t>BECKY – SLIDE 17</a:t>
            </a:r>
            <a:endParaRPr sz="1400" b="1"/>
          </a:p>
          <a:p>
            <a:pPr marL="457200" lvl="0" indent="-317500" algn="l" rtl="0">
              <a:lnSpc>
                <a:spcPct val="150000"/>
              </a:lnSpc>
              <a:spcBef>
                <a:spcPts val="0"/>
              </a:spcBef>
              <a:spcAft>
                <a:spcPts val="0"/>
              </a:spcAft>
              <a:buSzPts val="1400"/>
              <a:buChar char="●"/>
            </a:pPr>
            <a:r>
              <a:rPr lang="en" sz="1400"/>
              <a:t>We then conducted all of these same ANOVA analyses in the Aggregate, for students who entered as New Freshman, and for New Transfers and looked at Months to Graduation.</a:t>
            </a:r>
            <a:endParaRPr sz="1400"/>
          </a:p>
          <a:p>
            <a:pPr marL="457200" lvl="0" indent="-317500" algn="l" rtl="0">
              <a:lnSpc>
                <a:spcPct val="150000"/>
              </a:lnSpc>
              <a:spcBef>
                <a:spcPts val="0"/>
              </a:spcBef>
              <a:spcAft>
                <a:spcPts val="0"/>
              </a:spcAft>
              <a:buSzPts val="1400"/>
              <a:buChar char="●"/>
            </a:pPr>
            <a:r>
              <a:rPr lang="en" sz="1400"/>
              <a:t>This time we were looking to see if engagement with particular partners or practices was related to fewer months to graduation.</a:t>
            </a:r>
            <a:endParaRPr sz="1400"/>
          </a:p>
          <a:p>
            <a:pPr marL="457200" lvl="0" indent="-317500" algn="l" rtl="0">
              <a:lnSpc>
                <a:spcPct val="150000"/>
              </a:lnSpc>
              <a:spcBef>
                <a:spcPts val="0"/>
              </a:spcBef>
              <a:spcAft>
                <a:spcPts val="0"/>
              </a:spcAft>
              <a:buSzPts val="1400"/>
              <a:buChar char="●"/>
            </a:pPr>
            <a:r>
              <a:rPr lang="en" sz="1400"/>
              <a:t>The only really meaningful finding was for the “entering as freshman group” and participation in high impact practices. </a:t>
            </a:r>
            <a:endParaRPr sz="1400"/>
          </a:p>
          <a:p>
            <a:pPr marL="457200" lvl="0" indent="-317500" algn="l" rtl="0">
              <a:lnSpc>
                <a:spcPct val="150000"/>
              </a:lnSpc>
              <a:spcBef>
                <a:spcPts val="0"/>
              </a:spcBef>
              <a:spcAft>
                <a:spcPts val="0"/>
              </a:spcAft>
              <a:buSzPts val="1400"/>
              <a:buChar char="●"/>
            </a:pPr>
            <a:r>
              <a:rPr lang="en" sz="1400"/>
              <a:t>Those who participated in 1 or more HIP had significantly fewer months to graduation than those who did not engage in any HIPs.</a:t>
            </a:r>
            <a:endParaRPr sz="1400"/>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983647d21_0_7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4983647d21_0_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en" sz="1400" b="1"/>
              <a:t>BECKY</a:t>
            </a:r>
            <a:endParaRPr sz="1400" b="1"/>
          </a:p>
          <a:p>
            <a:pPr marL="457200" lvl="0" indent="-317500" algn="l" rtl="0">
              <a:lnSpc>
                <a:spcPct val="150000"/>
              </a:lnSpc>
              <a:spcBef>
                <a:spcPts val="0"/>
              </a:spcBef>
              <a:spcAft>
                <a:spcPts val="0"/>
              </a:spcAft>
              <a:buSzPts val="1400"/>
              <a:buChar char="●"/>
            </a:pPr>
            <a:r>
              <a:rPr lang="en" sz="1400"/>
              <a:t>We then moved to regression analysis to see what factors helped to explain positive variance in 1</a:t>
            </a:r>
            <a:r>
              <a:rPr lang="en" sz="1400" baseline="30000"/>
              <a:t>st</a:t>
            </a:r>
            <a:r>
              <a:rPr lang="en" sz="1400"/>
              <a:t> year GPA, cumulative GPA, and months to graduation.</a:t>
            </a:r>
            <a:endParaRPr sz="1400"/>
          </a:p>
          <a:p>
            <a:pPr marL="457200" lvl="0" indent="-317500" algn="l" rtl="0">
              <a:lnSpc>
                <a:spcPct val="150000"/>
              </a:lnSpc>
              <a:spcBef>
                <a:spcPts val="0"/>
              </a:spcBef>
              <a:spcAft>
                <a:spcPts val="0"/>
              </a:spcAft>
              <a:buSzPts val="1400"/>
              <a:buChar char="●"/>
            </a:pPr>
            <a:r>
              <a:rPr lang="en" sz="1400"/>
              <a:t>We basically through in the “whole kitchen sink” including demographic variables and specific engagement activities offered by each of the partners.</a:t>
            </a:r>
            <a:endParaRPr sz="1400"/>
          </a:p>
          <a:p>
            <a:pPr marL="457200" lvl="0" indent="-317500" algn="l" rtl="0">
              <a:lnSpc>
                <a:spcPct val="150000"/>
              </a:lnSpc>
              <a:spcBef>
                <a:spcPts val="0"/>
              </a:spcBef>
              <a:spcAft>
                <a:spcPts val="0"/>
              </a:spcAft>
              <a:buSzPts val="1400"/>
              <a:buChar char="●"/>
            </a:pPr>
            <a:r>
              <a:rPr lang="en" sz="1400"/>
              <a:t>For first year GPA, we were able to explain 18.3% of the variance through</a:t>
            </a:r>
            <a:endParaRPr sz="1400"/>
          </a:p>
          <a:p>
            <a:pPr marL="914400" lvl="1" indent="-317500" algn="l" rtl="0">
              <a:lnSpc>
                <a:spcPct val="150000"/>
              </a:lnSpc>
              <a:spcBef>
                <a:spcPts val="0"/>
              </a:spcBef>
              <a:spcAft>
                <a:spcPts val="0"/>
              </a:spcAft>
              <a:buSzPts val="1400"/>
              <a:buChar char="○"/>
            </a:pPr>
            <a:r>
              <a:rPr lang="en" sz="1400"/>
              <a:t>HS GPA</a:t>
            </a:r>
            <a:endParaRPr sz="1400"/>
          </a:p>
          <a:p>
            <a:pPr marL="914400" lvl="1" indent="-317500" algn="l" rtl="0">
              <a:lnSpc>
                <a:spcPct val="150000"/>
              </a:lnSpc>
              <a:spcBef>
                <a:spcPts val="0"/>
              </a:spcBef>
              <a:spcAft>
                <a:spcPts val="0"/>
              </a:spcAft>
              <a:buSzPts val="1400"/>
              <a:buChar char="○"/>
            </a:pPr>
            <a:r>
              <a:rPr lang="en" sz="1400"/>
              <a:t>Incoming Credits</a:t>
            </a:r>
            <a:endParaRPr sz="1400"/>
          </a:p>
          <a:p>
            <a:pPr marL="914400" lvl="1" indent="-317500" algn="l" rtl="0">
              <a:lnSpc>
                <a:spcPct val="150000"/>
              </a:lnSpc>
              <a:spcBef>
                <a:spcPts val="0"/>
              </a:spcBef>
              <a:spcAft>
                <a:spcPts val="0"/>
              </a:spcAft>
              <a:buSzPts val="1400"/>
              <a:buChar char="○"/>
            </a:pPr>
            <a:r>
              <a:rPr lang="en" sz="1400"/>
              <a:t>Gender</a:t>
            </a:r>
            <a:endParaRPr sz="1400"/>
          </a:p>
          <a:p>
            <a:pPr marL="914400" lvl="1" indent="-317500" algn="l" rtl="0">
              <a:lnSpc>
                <a:spcPct val="150000"/>
              </a:lnSpc>
              <a:spcBef>
                <a:spcPts val="0"/>
              </a:spcBef>
              <a:spcAft>
                <a:spcPts val="0"/>
              </a:spcAft>
              <a:buSzPts val="1400"/>
              <a:buChar char="○"/>
            </a:pPr>
            <a:r>
              <a:rPr lang="en" sz="1400"/>
              <a:t>Participation in Career Fairs and Career Advising</a:t>
            </a:r>
            <a:endParaRPr sz="1400"/>
          </a:p>
          <a:p>
            <a:pPr marL="914400" lvl="1" indent="-317500" algn="l" rtl="0">
              <a:lnSpc>
                <a:spcPct val="150000"/>
              </a:lnSpc>
              <a:spcBef>
                <a:spcPts val="0"/>
              </a:spcBef>
              <a:spcAft>
                <a:spcPts val="0"/>
              </a:spcAft>
              <a:buSzPts val="1400"/>
              <a:buChar char="○"/>
            </a:pPr>
            <a:r>
              <a:rPr lang="en" sz="1400"/>
              <a:t>Computer Logins at the Library, and </a:t>
            </a:r>
            <a:endParaRPr sz="1400"/>
          </a:p>
          <a:p>
            <a:pPr marL="914400" lvl="1" indent="-317500" algn="l" rtl="0">
              <a:lnSpc>
                <a:spcPct val="150000"/>
              </a:lnSpc>
              <a:spcBef>
                <a:spcPts val="0"/>
              </a:spcBef>
              <a:spcAft>
                <a:spcPts val="0"/>
              </a:spcAft>
              <a:buSzPts val="1400"/>
              <a:buChar char="○"/>
            </a:pPr>
            <a:r>
              <a:rPr lang="en" sz="1400"/>
              <a:t>Attendance at Supplemental Instruction.</a:t>
            </a:r>
            <a:endParaRPr sz="1400"/>
          </a:p>
          <a:p>
            <a:pPr marL="0" lvl="0" indent="0" algn="l" rtl="0">
              <a:lnSpc>
                <a:spcPct val="150000"/>
              </a:lnSpc>
              <a:spcBef>
                <a:spcPts val="0"/>
              </a:spcBef>
              <a:spcAft>
                <a:spcPts val="0"/>
              </a:spcAft>
              <a:buClr>
                <a:srgbClr val="000000"/>
              </a:buClr>
              <a:buSzPts val="1100"/>
              <a:buFont typeface="Arial"/>
              <a:buNone/>
            </a:pPr>
            <a:r>
              <a:rPr lang="en" sz="1400"/>
              <a:t>If we take out the demographic factors … this model explains 2% of the variance of first year GPA.</a:t>
            </a:r>
            <a:endParaRPr sz="1400"/>
          </a:p>
          <a:p>
            <a:pPr marL="0" lvl="0" indent="0" algn="l" rtl="0">
              <a:spcBef>
                <a:spcPts val="0"/>
              </a:spcBef>
              <a:spcAft>
                <a:spcPts val="0"/>
              </a:spcAft>
              <a:buClr>
                <a:schemeClr val="dk1"/>
              </a:buClr>
              <a:buSzPts val="1100"/>
              <a:buFont typeface="Arial"/>
              <a:buNone/>
            </a:pPr>
            <a:endParaRPr sz="14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4983647d21_0_7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4983647d21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400" b="1">
                <a:solidFill>
                  <a:schemeClr val="dk1"/>
                </a:solidFill>
              </a:rPr>
              <a:t>BECKY</a:t>
            </a:r>
            <a:endParaRPr sz="1400" b="1">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 sz="1400">
                <a:solidFill>
                  <a:schemeClr val="dk1"/>
                </a:solidFill>
              </a:rPr>
              <a:t>Running this same test for Cumulative GPA, we were able to predict </a:t>
            </a:r>
            <a:r>
              <a:rPr lang="en" sz="1400" b="1">
                <a:solidFill>
                  <a:schemeClr val="dk1"/>
                </a:solidFill>
              </a:rPr>
              <a:t>19%</a:t>
            </a:r>
            <a:r>
              <a:rPr lang="en" sz="1400">
                <a:solidFill>
                  <a:schemeClr val="dk1"/>
                </a:solidFill>
              </a:rPr>
              <a:t> of the variance with a few different variables showing up as helping to explain variance in a positive way:</a:t>
            </a:r>
            <a:endParaRPr sz="14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 sz="1400">
                <a:solidFill>
                  <a:schemeClr val="dk1"/>
                </a:solidFill>
              </a:rPr>
              <a:t> </a:t>
            </a:r>
            <a:endParaRPr sz="14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 sz="1400">
                <a:solidFill>
                  <a:schemeClr val="dk1"/>
                </a:solidFill>
              </a:rPr>
              <a:t>This time,</a:t>
            </a:r>
            <a:endParaRPr sz="140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a:solidFill>
                  <a:schemeClr val="dk1"/>
                </a:solidFill>
              </a:rPr>
              <a:t>GPA,</a:t>
            </a:r>
            <a:endParaRPr sz="140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a:solidFill>
                  <a:schemeClr val="dk1"/>
                </a:solidFill>
              </a:rPr>
              <a:t>Incoming Credits,</a:t>
            </a:r>
            <a:endParaRPr sz="140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a:solidFill>
                  <a:schemeClr val="dk1"/>
                </a:solidFill>
              </a:rPr>
              <a:t>Gender,</a:t>
            </a:r>
            <a:endParaRPr sz="140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a:solidFill>
                  <a:schemeClr val="dk1"/>
                </a:solidFill>
              </a:rPr>
              <a:t>SAT/ACT scores,</a:t>
            </a:r>
            <a:endParaRPr sz="140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a:solidFill>
                  <a:schemeClr val="dk1"/>
                </a:solidFill>
              </a:rPr>
              <a:t>High Impact Practices Participation,</a:t>
            </a:r>
            <a:endParaRPr sz="140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a:solidFill>
                  <a:schemeClr val="dk1"/>
                </a:solidFill>
              </a:rPr>
              <a:t>Career Fairs, Workshops, Advising, Classroom Presentations,</a:t>
            </a:r>
            <a:endParaRPr sz="140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a:solidFill>
                  <a:schemeClr val="dk1"/>
                </a:solidFill>
              </a:rPr>
              <a:t>Participation in library instruction, book checkouts, and study room reservations,</a:t>
            </a:r>
            <a:endParaRPr sz="140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a:solidFill>
                  <a:schemeClr val="dk1"/>
                </a:solidFill>
              </a:rPr>
              <a:t>Attendance at Supplemental Instruction, and,</a:t>
            </a:r>
            <a:endParaRPr sz="1400">
              <a:solidFill>
                <a:schemeClr val="dk1"/>
              </a:solidFill>
            </a:endParaRPr>
          </a:p>
          <a:p>
            <a:pPr marL="457200" lvl="0" indent="-317500" algn="l" rtl="0">
              <a:lnSpc>
                <a:spcPct val="150000"/>
              </a:lnSpc>
              <a:spcBef>
                <a:spcPts val="0"/>
              </a:spcBef>
              <a:spcAft>
                <a:spcPts val="0"/>
              </a:spcAft>
              <a:buClr>
                <a:schemeClr val="dk1"/>
              </a:buClr>
              <a:buSzPts val="1400"/>
              <a:buChar char="●"/>
            </a:pPr>
            <a:r>
              <a:rPr lang="en" sz="1400">
                <a:solidFill>
                  <a:schemeClr val="dk1"/>
                </a:solidFill>
              </a:rPr>
              <a:t>Consultations with the Writing Center all contributed positively to the model.</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latin typeface="Calibri"/>
                <a:ea typeface="Calibri"/>
                <a:cs typeface="Calibri"/>
                <a:sym typeface="Calibri"/>
              </a:rPr>
              <a:t>Without the demographic factors, we were still able to predict 7% of the variance in Cumulative GPA in the aggregate and 9.6% for students who matriculated as new freshman. </a:t>
            </a:r>
            <a:endParaRPr sz="14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ANNE</a:t>
            </a:r>
            <a:endParaRPr sz="1200">
              <a:solidFill>
                <a:schemeClr val="dk1"/>
              </a:solidFill>
            </a:endParaRPr>
          </a:p>
          <a:p>
            <a:pPr marL="0" lvl="0" indent="0" algn="l" rtl="0">
              <a:spcBef>
                <a:spcPts val="0"/>
              </a:spcBef>
              <a:spcAft>
                <a:spcPts val="0"/>
              </a:spcAft>
              <a:buNone/>
            </a:pPr>
            <a:r>
              <a:rPr lang="en" sz="1200">
                <a:solidFill>
                  <a:schemeClr val="dk1"/>
                </a:solidFill>
              </a:rPr>
              <a:t>Introductions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Underlying Problem driving this research …  </a:t>
            </a:r>
            <a:endParaRPr sz="1200" b="1">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Student retention, success, and graduation rates are recognized as core markers of institutional impact and value.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b="1">
                <a:solidFill>
                  <a:schemeClr val="dk1"/>
                </a:solidFill>
              </a:rPr>
              <a:t>University retention rates are low… </a:t>
            </a:r>
            <a:r>
              <a:rPr lang="en" sz="1200" i="1">
                <a:solidFill>
                  <a:schemeClr val="dk1"/>
                </a:solidFill>
              </a:rPr>
              <a:t>60% - 6-Year Graduation Rate</a:t>
            </a:r>
            <a:endParaRPr sz="1200" i="1">
              <a:solidFill>
                <a:schemeClr val="dk1"/>
              </a:solidFill>
            </a:endParaRPr>
          </a:p>
          <a:p>
            <a:pPr marL="914400" lvl="0" indent="-304800" algn="l" rtl="0">
              <a:lnSpc>
                <a:spcPct val="115000"/>
              </a:lnSpc>
              <a:spcBef>
                <a:spcPts val="0"/>
              </a:spcBef>
              <a:spcAft>
                <a:spcPts val="0"/>
              </a:spcAft>
              <a:buClr>
                <a:schemeClr val="dk1"/>
              </a:buClr>
              <a:buSzPts val="1200"/>
              <a:buChar char="●"/>
            </a:pPr>
            <a:r>
              <a:rPr lang="en" sz="1200">
                <a:solidFill>
                  <a:schemeClr val="dk1"/>
                </a:solidFill>
              </a:rPr>
              <a:t>First time, full-time bachelor’s degree- seeking students at 4-year institutions – 2010 - 2016 (National Center for Education Statistics, 2018)</a:t>
            </a:r>
            <a:endParaRPr sz="1200">
              <a:solidFill>
                <a:schemeClr val="dk1"/>
              </a:solidFill>
            </a:endParaRPr>
          </a:p>
          <a:p>
            <a:pPr marL="914400" lvl="0" indent="-304800" algn="l" rtl="0">
              <a:lnSpc>
                <a:spcPct val="115000"/>
              </a:lnSpc>
              <a:spcBef>
                <a:spcPts val="0"/>
              </a:spcBef>
              <a:spcAft>
                <a:spcPts val="0"/>
              </a:spcAft>
              <a:buClr>
                <a:schemeClr val="dk1"/>
              </a:buClr>
              <a:buSzPts val="1200"/>
              <a:buChar char="●"/>
            </a:pPr>
            <a:r>
              <a:rPr lang="en" sz="1200">
                <a:solidFill>
                  <a:schemeClr val="dk1"/>
                </a:solidFill>
              </a:rPr>
              <a:t>This metric is not for transfers for associate's degree graduates.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To determine which engagement factors contribute to student success at a large, public, research university in the southeast, the university library, along with representatives from Academic Affairs, Student Affairs, and other academic and support units across campus have agreed to collaborate in the alignment and analysis of student data and to contribute their data to a repository that will enable longitudinal study. The joint project will not only allow the library to quantify its impact on student success, but also help university leaders identify other critical areas of student engagement.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Need for study -</a:t>
            </a:r>
            <a:r>
              <a:rPr lang="en" sz="1200" b="1">
                <a:solidFill>
                  <a:schemeClr val="dk1"/>
                </a:solidFill>
              </a:rPr>
              <a:t> build a campus data repository of student engagement data from which partners can run reports to determine the impact of their activities on student success - and we can run reports of what makes a difference in student persistence and success.</a:t>
            </a:r>
            <a:endParaRPr sz="1200" b="1">
              <a:solidFill>
                <a:schemeClr val="dk1"/>
              </a:solidFill>
            </a:endParaRPr>
          </a:p>
          <a:p>
            <a:pPr marL="0" lvl="0" indent="0" algn="l" rtl="0">
              <a:spcBef>
                <a:spcPts val="0"/>
              </a:spcBef>
              <a:spcAft>
                <a:spcPts val="0"/>
              </a:spcAft>
              <a:buNone/>
            </a:pPr>
            <a:r>
              <a:rPr lang="en" sz="1200" b="1">
                <a:solidFill>
                  <a:schemeClr val="dk1"/>
                </a:solidFill>
              </a:rPr>
              <a:t>Looking at HIP’s plus academic support activities.</a:t>
            </a:r>
            <a:endParaRPr sz="1200" b="1">
              <a:solidFill>
                <a:schemeClr val="dk1"/>
              </a:solidFill>
            </a:endParaRPr>
          </a:p>
          <a:p>
            <a:pPr marL="0" lvl="0" indent="0" algn="l" rtl="0">
              <a:lnSpc>
                <a:spcPct val="115000"/>
              </a:lnSpc>
              <a:spcBef>
                <a:spcPts val="0"/>
              </a:spcBef>
              <a:spcAft>
                <a:spcPts val="0"/>
              </a:spcAft>
              <a:buNone/>
            </a:pPr>
            <a:endParaRPr sz="1200"/>
          </a:p>
          <a:p>
            <a:pPr marL="0" lvl="0" indent="0" algn="l" rtl="0">
              <a:spcBef>
                <a:spcPts val="0"/>
              </a:spcBef>
              <a:spcAft>
                <a:spcPts val="0"/>
              </a:spcAft>
              <a:buNone/>
            </a:pP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4983647d21_0_8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4983647d21_0_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400" b="1"/>
              <a:t>SLIDE 20 - BECKY</a:t>
            </a:r>
            <a:endParaRPr sz="1400" b="1"/>
          </a:p>
          <a:p>
            <a:pPr marL="0" lvl="0" indent="0" algn="l" rtl="0">
              <a:lnSpc>
                <a:spcPct val="150000"/>
              </a:lnSpc>
              <a:spcBef>
                <a:spcPts val="0"/>
              </a:spcBef>
              <a:spcAft>
                <a:spcPts val="0"/>
              </a:spcAft>
              <a:buNone/>
            </a:pPr>
            <a:r>
              <a:rPr lang="en" sz="1400"/>
              <a:t>Finally, we ran this whole “kitchen sink” regression analysis to see how well we could predict a decrease in Months-to-Graduation. For this model, we were able to predict 42% of the variance with these variables:</a:t>
            </a:r>
            <a:endParaRPr sz="1400"/>
          </a:p>
          <a:p>
            <a:pPr marL="457200" lvl="0" indent="-317500" algn="l" rtl="0">
              <a:lnSpc>
                <a:spcPct val="150000"/>
              </a:lnSpc>
              <a:spcBef>
                <a:spcPts val="0"/>
              </a:spcBef>
              <a:spcAft>
                <a:spcPts val="0"/>
              </a:spcAft>
              <a:buSzPts val="1400"/>
              <a:buChar char="●"/>
            </a:pPr>
            <a:r>
              <a:rPr lang="en" sz="1400"/>
              <a:t>HS GPA</a:t>
            </a:r>
            <a:endParaRPr sz="1400"/>
          </a:p>
          <a:p>
            <a:pPr marL="457200" lvl="0" indent="-317500" algn="l" rtl="0">
              <a:lnSpc>
                <a:spcPct val="150000"/>
              </a:lnSpc>
              <a:spcBef>
                <a:spcPts val="0"/>
              </a:spcBef>
              <a:spcAft>
                <a:spcPts val="0"/>
              </a:spcAft>
              <a:buSzPts val="1400"/>
              <a:buChar char="●"/>
            </a:pPr>
            <a:r>
              <a:rPr lang="en" sz="1400"/>
              <a:t>Incoming Credits</a:t>
            </a:r>
            <a:endParaRPr sz="1400"/>
          </a:p>
          <a:p>
            <a:pPr marL="457200" lvl="0" indent="-317500" algn="l" rtl="0">
              <a:lnSpc>
                <a:spcPct val="150000"/>
              </a:lnSpc>
              <a:spcBef>
                <a:spcPts val="0"/>
              </a:spcBef>
              <a:spcAft>
                <a:spcPts val="0"/>
              </a:spcAft>
              <a:buSzPts val="1400"/>
              <a:buChar char="●"/>
            </a:pPr>
            <a:r>
              <a:rPr lang="en" sz="1400"/>
              <a:t>Gender</a:t>
            </a:r>
            <a:endParaRPr sz="1400"/>
          </a:p>
          <a:p>
            <a:pPr marL="457200" lvl="0" indent="-317500" algn="l" rtl="0">
              <a:lnSpc>
                <a:spcPct val="150000"/>
              </a:lnSpc>
              <a:spcBef>
                <a:spcPts val="0"/>
              </a:spcBef>
              <a:spcAft>
                <a:spcPts val="0"/>
              </a:spcAft>
              <a:buSzPts val="1400"/>
              <a:buChar char="●"/>
            </a:pPr>
            <a:r>
              <a:rPr lang="en" sz="1400"/>
              <a:t>High Impact practices, AND </a:t>
            </a:r>
            <a:endParaRPr sz="1400"/>
          </a:p>
          <a:p>
            <a:pPr marL="457200" lvl="0" indent="-317500" algn="l" rtl="0">
              <a:lnSpc>
                <a:spcPct val="150000"/>
              </a:lnSpc>
              <a:spcBef>
                <a:spcPts val="0"/>
              </a:spcBef>
              <a:spcAft>
                <a:spcPts val="0"/>
              </a:spcAft>
              <a:buSzPts val="1400"/>
              <a:buChar char="●"/>
            </a:pPr>
            <a:r>
              <a:rPr lang="en" sz="1400"/>
              <a:t>Sports Clubs &amp; Team Participation.</a:t>
            </a:r>
            <a:endParaRPr sz="1400"/>
          </a:p>
          <a:p>
            <a:pPr marL="0" lvl="0" indent="0" algn="l" rtl="0">
              <a:lnSpc>
                <a:spcPct val="150000"/>
              </a:lnSpc>
              <a:spcBef>
                <a:spcPts val="0"/>
              </a:spcBef>
              <a:spcAft>
                <a:spcPts val="0"/>
              </a:spcAft>
              <a:buNone/>
            </a:pPr>
            <a:r>
              <a:rPr lang="en" sz="1400"/>
              <a:t> </a:t>
            </a:r>
            <a:endParaRPr sz="1400"/>
          </a:p>
          <a:p>
            <a:pPr marL="0" lvl="0" indent="0" algn="l" rtl="0">
              <a:lnSpc>
                <a:spcPct val="150000"/>
              </a:lnSpc>
              <a:spcBef>
                <a:spcPts val="0"/>
              </a:spcBef>
              <a:spcAft>
                <a:spcPts val="0"/>
              </a:spcAft>
              <a:buNone/>
            </a:pPr>
            <a:r>
              <a:rPr lang="en" sz="1400"/>
              <a:t>When we took out the demographic variables, we were able to predict only 3% of the variance … thus results suggest demographic characteristics make a big difference for time to graduation.</a:t>
            </a:r>
            <a:endParaRPr sz="1400"/>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480361a46b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480361a46b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BECKY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4983647d21_0_8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4983647d21_0_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400" b="1">
                <a:solidFill>
                  <a:schemeClr val="dk1"/>
                </a:solidFill>
              </a:rPr>
              <a:t>BECKY</a:t>
            </a:r>
            <a:endParaRPr sz="1400" b="1">
              <a:solidFill>
                <a:schemeClr val="dk1"/>
              </a:solidFill>
            </a:endParaRPr>
          </a:p>
          <a:p>
            <a:pPr marL="0" lvl="0" indent="0" algn="l" rtl="0">
              <a:lnSpc>
                <a:spcPct val="150000"/>
              </a:lnSpc>
              <a:spcBef>
                <a:spcPts val="0"/>
              </a:spcBef>
              <a:spcAft>
                <a:spcPts val="0"/>
              </a:spcAft>
              <a:buNone/>
            </a:pPr>
            <a:endParaRPr sz="14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n" sz="1400">
                <a:solidFill>
                  <a:schemeClr val="dk1"/>
                </a:solidFill>
              </a:rPr>
              <a:t>NSSE - Rather than use self-report data for HIPs - seek partnerships from units who coordinate HIPs</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4983647d21_0_8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4983647d21_0_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BECKY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latin typeface="Calibri"/>
                <a:ea typeface="Calibri"/>
                <a:cs typeface="Calibri"/>
                <a:sym typeface="Calibri"/>
              </a:rPr>
              <a:t>We want to give a special thank you to ACRL who provided us with Academic Library Impact Research Grant. We are grateful for these funds, as they have allowed us to hire a part-time graduate student who worked with us as our assessment analyst to align and help us analyze the data.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4983647d21_0_8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4983647d21_0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BECKY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4983647d21_0_9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4983647d21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BECKY</a:t>
            </a:r>
            <a:endParaRPr>
              <a:solidFill>
                <a:schemeClr val="dk1"/>
              </a:solidFill>
            </a:endParaRPr>
          </a:p>
          <a:p>
            <a:pPr marL="0" lvl="0" indent="0" algn="l" rtl="0">
              <a:spcBef>
                <a:spcPts val="0"/>
              </a:spcBef>
              <a:spcAft>
                <a:spcPts val="0"/>
              </a:spcAft>
              <a:buNone/>
            </a:pP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983647d21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983647d21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ANNE</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Background, skills, and prior education are brought along with student intentions (drive), goals (motivation), commitment, and external commitments (work, family) to the higher education experience, which then combines with the student’s academic (formal) and social (informal) integration at the university to result in the decision to stay or withdraw from the university.</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Students need integration into formal and informal academic and</a:t>
            </a:r>
            <a:r>
              <a:rPr lang="en" sz="1200" i="1">
                <a:solidFill>
                  <a:schemeClr val="dk1"/>
                </a:solidFill>
              </a:rPr>
              <a:t> </a:t>
            </a:r>
            <a:r>
              <a:rPr lang="en" sz="1200">
                <a:solidFill>
                  <a:schemeClr val="dk1"/>
                </a:solidFill>
              </a:rPr>
              <a:t>social systems of the university to be successful (Tinto, 1993). Engagement strengthens students’ academic intentions, goals, and institutional commitment, thereby increasing the likelihood of graduation. Through the lens of </a:t>
            </a:r>
            <a:r>
              <a:rPr lang="en" sz="1200" i="1">
                <a:solidFill>
                  <a:schemeClr val="dk1"/>
                </a:solidFill>
              </a:rPr>
              <a:t>social integration theory</a:t>
            </a:r>
            <a:r>
              <a:rPr lang="en" sz="1200">
                <a:solidFill>
                  <a:schemeClr val="dk1"/>
                </a:solidFill>
              </a:rPr>
              <a:t>, formal integration may also include (1) library engagement, (2) use of student support services, and (3) participation in co- and extracurricular activities.</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983647d21_0_3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983647d21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ANNE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While universities are implementing High Impact Practices (Kuh, O’Donnell, &amp; Reed, 2013) to engage and retain students, myriad other factors may be at play.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b="1">
                <a:solidFill>
                  <a:schemeClr val="dk1"/>
                </a:solidFill>
              </a:rPr>
              <a:t>Co-curricular is anything that occurs outside the course curriculum, but complements it; in Tinto’s model this would include impacts on academic performance (such as HIP, library, and other academic support activities) and interactions with faculty. Academic support activities include library, writing center, speaking center, tutoring, supplemental instruction, career svcs, and even ITS.</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High-Impact Practices (National Survey of Student Engagement) - these are formal academic experiences and performance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Learning community or some other formal program where groups of students take two or more classes together</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Courses that included a community-based project (service-learning)</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Work with a faculty member on a research project</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Internship, co-op, field experience, student teaching, or clinical placement</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Study abroad</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Culminating senior experience (capstone course, senior project or thesis, comprehensive exam, portfolio, etc.)</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u="sng">
                <a:solidFill>
                  <a:srgbClr val="009384"/>
                </a:solidFill>
                <a:hlinkClick r:id="rId3"/>
              </a:rPr>
              <a:t>National Survey of Student Engagement (2007). Experiences that matter: Enhancing student learning and success—Annual Report 2007. Bloomington, IN: Indiana University Center for Postsecondary Research.</a:t>
            </a:r>
            <a:r>
              <a:rPr lang="en" sz="1200">
                <a:solidFill>
                  <a:schemeClr val="dk1"/>
                </a:solidFill>
              </a:rPr>
              <a:t> - (</a:t>
            </a:r>
            <a:r>
              <a:rPr lang="en" sz="1200" u="sng">
                <a:solidFill>
                  <a:srgbClr val="009384"/>
                </a:solidFill>
                <a:hlinkClick r:id="rId4"/>
              </a:rPr>
              <a:t>http://nsse.indiana.edu/html/high_impact_practices.cfm</a:t>
            </a:r>
            <a:r>
              <a:rPr lang="en" sz="1200">
                <a:solidFill>
                  <a:schemeClr val="dk1"/>
                </a:solidFill>
              </a:rPr>
              <a:t>)</a:t>
            </a:r>
            <a:endParaRPr sz="1200">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80361a46b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80361a46b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ANNE</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Carnegie - Doctoral Universities: Higher Research Activity</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3rd largest undergraduate enrollment in the UNC System</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80361a46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80361a4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34343"/>
                </a:solidFill>
              </a:rPr>
              <a:t>ANNE</a:t>
            </a:r>
            <a:endParaRPr sz="1200">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Phase I: Conduct, transcribe,and analyze stakeholder interviews</a:t>
            </a:r>
            <a:endParaRPr sz="1200">
              <a:solidFill>
                <a:srgbClr val="434343"/>
              </a:solidFill>
            </a:endParaRPr>
          </a:p>
          <a:p>
            <a:pPr marL="0" lvl="0" indent="0" algn="l" rtl="0">
              <a:spcBef>
                <a:spcPts val="0"/>
              </a:spcBef>
              <a:spcAft>
                <a:spcPts val="0"/>
              </a:spcAft>
              <a:buClr>
                <a:schemeClr val="dk1"/>
              </a:buClr>
              <a:buSzPts val="1100"/>
              <a:buFont typeface="Arial"/>
              <a:buNone/>
            </a:pPr>
            <a:r>
              <a:rPr lang="en" sz="1200">
                <a:solidFill>
                  <a:srgbClr val="434343"/>
                </a:solidFill>
              </a:rPr>
              <a:t>Institutional Research reps didn’t already know each other - weren’t collaborating until we brought them together.</a:t>
            </a:r>
            <a:endParaRPr sz="1200">
              <a:solidFill>
                <a:srgbClr val="434343"/>
              </a:solidFill>
            </a:endParaRPr>
          </a:p>
          <a:p>
            <a:pPr marL="457200" lvl="0" indent="0" algn="l" rtl="0">
              <a:spcBef>
                <a:spcPts val="0"/>
              </a:spcBef>
              <a:spcAft>
                <a:spcPts val="0"/>
              </a:spcAft>
              <a:buClr>
                <a:schemeClr val="dk1"/>
              </a:buClr>
              <a:buSzPts val="1100"/>
              <a:buFont typeface="Arial"/>
              <a:buNone/>
            </a:pPr>
            <a:endParaRPr sz="1200">
              <a:solidFill>
                <a:srgbClr val="434343"/>
              </a:solidFill>
            </a:endParaRPr>
          </a:p>
          <a:p>
            <a:pPr marL="0" lvl="0" indent="0" algn="l" rtl="0">
              <a:spcBef>
                <a:spcPts val="0"/>
              </a:spcBef>
              <a:spcAft>
                <a:spcPts val="0"/>
              </a:spcAft>
              <a:buClr>
                <a:schemeClr val="dk1"/>
              </a:buClr>
              <a:buSzPts val="1100"/>
              <a:buFont typeface="Arial"/>
              <a:buNone/>
            </a:pPr>
            <a:r>
              <a:rPr lang="en" sz="1200">
                <a:solidFill>
                  <a:srgbClr val="434343"/>
                </a:solidFill>
              </a:rPr>
              <a:t>Created List of Potential Partners - Library, Career Svcs, UCAE (Tutoring), Writing Center, Speaking Center, Student Affairs (Greek Life, Sports) </a:t>
            </a:r>
            <a:endParaRPr sz="1200">
              <a:solidFill>
                <a:srgbClr val="434343"/>
              </a:solidFill>
            </a:endParaRPr>
          </a:p>
          <a:p>
            <a:pPr marL="457200" lvl="0" indent="-304800" algn="l" rtl="0">
              <a:spcBef>
                <a:spcPts val="0"/>
              </a:spcBef>
              <a:spcAft>
                <a:spcPts val="0"/>
              </a:spcAft>
              <a:buClr>
                <a:srgbClr val="434343"/>
              </a:buClr>
              <a:buSzPts val="1200"/>
              <a:buChar char="●"/>
            </a:pPr>
            <a:r>
              <a:rPr lang="en" sz="1200">
                <a:solidFill>
                  <a:srgbClr val="434343"/>
                </a:solidFill>
              </a:rPr>
              <a:t>HIP</a:t>
            </a:r>
            <a:endParaRPr sz="1200">
              <a:solidFill>
                <a:srgbClr val="434343"/>
              </a:solidFill>
            </a:endParaRPr>
          </a:p>
          <a:p>
            <a:pPr marL="457200" lvl="0" indent="-304800" algn="l" rtl="0">
              <a:spcBef>
                <a:spcPts val="0"/>
              </a:spcBef>
              <a:spcAft>
                <a:spcPts val="0"/>
              </a:spcAft>
              <a:buClr>
                <a:srgbClr val="434343"/>
              </a:buClr>
              <a:buSzPts val="1200"/>
              <a:buChar char="●"/>
            </a:pPr>
            <a:r>
              <a:rPr lang="en" sz="1200">
                <a:solidFill>
                  <a:srgbClr val="434343"/>
                </a:solidFill>
              </a:rPr>
              <a:t>Interactions/Participation of all types </a:t>
            </a:r>
            <a:endParaRPr sz="1200">
              <a:solidFill>
                <a:srgbClr val="434343"/>
              </a:solidFill>
            </a:endParaRPr>
          </a:p>
          <a:p>
            <a:pPr marL="0" lvl="0" indent="0" algn="l" rtl="0">
              <a:spcBef>
                <a:spcPts val="1000"/>
              </a:spcBef>
              <a:spcAft>
                <a:spcPts val="0"/>
              </a:spcAft>
              <a:buClr>
                <a:schemeClr val="dk1"/>
              </a:buClr>
              <a:buSzPts val="1100"/>
              <a:buFont typeface="Arial"/>
              <a:buNone/>
            </a:pPr>
            <a:r>
              <a:rPr lang="en" sz="1200">
                <a:solidFill>
                  <a:srgbClr val="434343"/>
                </a:solidFill>
              </a:rPr>
              <a:t>D.V.</a:t>
            </a:r>
            <a:endParaRPr sz="1200">
              <a:solidFill>
                <a:srgbClr val="434343"/>
              </a:solidFill>
            </a:endParaRPr>
          </a:p>
          <a:p>
            <a:pPr marL="457200" lvl="0" indent="-304800" algn="l" rtl="0">
              <a:spcBef>
                <a:spcPts val="1000"/>
              </a:spcBef>
              <a:spcAft>
                <a:spcPts val="0"/>
              </a:spcAft>
              <a:buClr>
                <a:srgbClr val="434343"/>
              </a:buClr>
              <a:buSzPts val="1200"/>
              <a:buChar char="●"/>
            </a:pPr>
            <a:r>
              <a:rPr lang="en" sz="1200">
                <a:solidFill>
                  <a:srgbClr val="434343"/>
                </a:solidFill>
              </a:rPr>
              <a:t>GPA - semester and cumulative </a:t>
            </a:r>
            <a:endParaRPr sz="1200">
              <a:solidFill>
                <a:srgbClr val="434343"/>
              </a:solidFill>
            </a:endParaRPr>
          </a:p>
          <a:p>
            <a:pPr marL="457200" lvl="0" indent="-304800" algn="l" rtl="0">
              <a:spcBef>
                <a:spcPts val="0"/>
              </a:spcBef>
              <a:spcAft>
                <a:spcPts val="0"/>
              </a:spcAft>
              <a:buClr>
                <a:srgbClr val="434343"/>
              </a:buClr>
              <a:buSzPts val="1200"/>
              <a:buChar char="●"/>
            </a:pPr>
            <a:r>
              <a:rPr lang="en" sz="1200">
                <a:solidFill>
                  <a:srgbClr val="434343"/>
                </a:solidFill>
              </a:rPr>
              <a:t>Persistence</a:t>
            </a:r>
            <a:endParaRPr sz="1200">
              <a:solidFill>
                <a:srgbClr val="434343"/>
              </a:solidFill>
            </a:endParaRPr>
          </a:p>
          <a:p>
            <a:pPr marL="457200" lvl="0" indent="-304800" algn="l" rtl="0">
              <a:spcBef>
                <a:spcPts val="0"/>
              </a:spcBef>
              <a:spcAft>
                <a:spcPts val="0"/>
              </a:spcAft>
              <a:buClr>
                <a:srgbClr val="434343"/>
              </a:buClr>
              <a:buSzPts val="1200"/>
              <a:buChar char="●"/>
            </a:pPr>
            <a:r>
              <a:rPr lang="en" sz="1200">
                <a:solidFill>
                  <a:srgbClr val="434343"/>
                </a:solidFill>
              </a:rPr>
              <a:t>Graduation Rates - Months to Graduation</a:t>
            </a:r>
            <a:endParaRPr sz="1200">
              <a:solidFill>
                <a:srgbClr val="434343"/>
              </a:solidFill>
            </a:endParaRPr>
          </a:p>
          <a:p>
            <a:pPr marL="0" lvl="0" indent="0" algn="l" rtl="0">
              <a:spcBef>
                <a:spcPts val="1000"/>
              </a:spcBef>
              <a:spcAft>
                <a:spcPts val="0"/>
              </a:spcAft>
              <a:buClr>
                <a:schemeClr val="dk1"/>
              </a:buClr>
              <a:buSzPts val="1100"/>
              <a:buFont typeface="Arial"/>
              <a:buNone/>
            </a:pPr>
            <a:r>
              <a:rPr lang="en" sz="1200">
                <a:solidFill>
                  <a:srgbClr val="434343"/>
                </a:solidFill>
              </a:rPr>
              <a:t>Process</a:t>
            </a:r>
            <a:endParaRPr sz="1200">
              <a:solidFill>
                <a:srgbClr val="434343"/>
              </a:solidFill>
            </a:endParaRPr>
          </a:p>
          <a:p>
            <a:pPr marL="457200" lvl="0" indent="-304800" algn="l" rtl="0">
              <a:spcBef>
                <a:spcPts val="1000"/>
              </a:spcBef>
              <a:spcAft>
                <a:spcPts val="0"/>
              </a:spcAft>
              <a:buClr>
                <a:srgbClr val="434343"/>
              </a:buClr>
              <a:buSzPts val="1200"/>
              <a:buChar char="●"/>
            </a:pPr>
            <a:r>
              <a:rPr lang="en" sz="1200">
                <a:solidFill>
                  <a:srgbClr val="434343"/>
                </a:solidFill>
              </a:rPr>
              <a:t>Library take the lead </a:t>
            </a:r>
            <a:endParaRPr sz="1200">
              <a:solidFill>
                <a:srgbClr val="434343"/>
              </a:solidFill>
            </a:endParaRPr>
          </a:p>
          <a:p>
            <a:pPr marL="457200" lvl="0" indent="-304800" algn="l" rtl="0">
              <a:spcBef>
                <a:spcPts val="0"/>
              </a:spcBef>
              <a:spcAft>
                <a:spcPts val="0"/>
              </a:spcAft>
              <a:buClr>
                <a:srgbClr val="434343"/>
              </a:buClr>
              <a:buSzPts val="1200"/>
              <a:buChar char="●"/>
            </a:pPr>
            <a:r>
              <a:rPr lang="en" sz="1200">
                <a:solidFill>
                  <a:srgbClr val="434343"/>
                </a:solidFill>
              </a:rPr>
              <a:t>Gather metrics from partners and create an aligned data set.</a:t>
            </a:r>
            <a:endParaRPr sz="1200">
              <a:solidFill>
                <a:srgbClr val="434343"/>
              </a:solidFill>
            </a:endParaRPr>
          </a:p>
          <a:p>
            <a:pPr marL="457200" lvl="0" indent="-304800" algn="l" rtl="0">
              <a:spcBef>
                <a:spcPts val="0"/>
              </a:spcBef>
              <a:spcAft>
                <a:spcPts val="0"/>
              </a:spcAft>
              <a:buClr>
                <a:srgbClr val="434343"/>
              </a:buClr>
              <a:buSzPts val="1200"/>
              <a:buChar char="●"/>
            </a:pPr>
            <a:r>
              <a:rPr lang="en" sz="1200">
                <a:solidFill>
                  <a:srgbClr val="434343"/>
                </a:solidFill>
              </a:rPr>
              <a:t>IR would then take data set and align with student demographic measures and indicators of student success </a:t>
            </a:r>
            <a:endParaRPr sz="1200">
              <a:solidFill>
                <a:srgbClr val="434343"/>
              </a:solidFill>
            </a:endParaRPr>
          </a:p>
          <a:p>
            <a:pPr marL="457200" lvl="0" indent="-304800" algn="l" rtl="0">
              <a:spcBef>
                <a:spcPts val="0"/>
              </a:spcBef>
              <a:spcAft>
                <a:spcPts val="0"/>
              </a:spcAft>
              <a:buClr>
                <a:srgbClr val="434343"/>
              </a:buClr>
              <a:buSzPts val="1200"/>
              <a:buFont typeface="Roboto"/>
              <a:buChar char="●"/>
            </a:pPr>
            <a:r>
              <a:rPr lang="en" sz="1200">
                <a:solidFill>
                  <a:srgbClr val="434343"/>
                </a:solidFill>
              </a:rPr>
              <a:t>IR would then de-identify data set and return to study partners for analysis.</a:t>
            </a:r>
            <a:r>
              <a:rPr lang="en" sz="1200">
                <a:solidFill>
                  <a:srgbClr val="434343"/>
                </a:solidFill>
                <a:highlight>
                  <a:schemeClr val="lt1"/>
                </a:highlight>
              </a:rPr>
              <a:t> </a:t>
            </a:r>
            <a:endParaRPr sz="1200">
              <a:solidFill>
                <a:srgbClr val="434343"/>
              </a:solidFill>
            </a:endParaRPr>
          </a:p>
          <a:p>
            <a:pPr marL="0" lvl="0" indent="0" algn="l" rtl="0">
              <a:spcBef>
                <a:spcPts val="1000"/>
              </a:spcBef>
              <a:spcAft>
                <a:spcPts val="0"/>
              </a:spcAft>
              <a:buClr>
                <a:schemeClr val="dk1"/>
              </a:buClr>
              <a:buSzPts val="1100"/>
              <a:buFont typeface="Arial"/>
              <a:buNone/>
            </a:pPr>
            <a:r>
              <a:rPr lang="en" sz="1200">
                <a:solidFill>
                  <a:srgbClr val="434343"/>
                </a:solidFill>
              </a:rPr>
              <a:t>Approached these potential partners who may be considered “academic support services” or co-curricular, mostly formal activities and that collect student identifying information during interactions.</a:t>
            </a:r>
            <a:endParaRPr sz="1200">
              <a:solidFill>
                <a:srgbClr val="434343"/>
              </a:solidFill>
            </a:endParaRPr>
          </a:p>
          <a:p>
            <a:pPr marL="0" lvl="0" indent="0" algn="l" rtl="0">
              <a:spcBef>
                <a:spcPts val="1000"/>
              </a:spcBef>
              <a:spcAft>
                <a:spcPts val="0"/>
              </a:spcAft>
              <a:buClr>
                <a:schemeClr val="dk1"/>
              </a:buClr>
              <a:buSzPts val="1100"/>
              <a:buFont typeface="Arial"/>
              <a:buNone/>
            </a:pPr>
            <a:r>
              <a:rPr lang="en" sz="1200">
                <a:solidFill>
                  <a:srgbClr val="434343"/>
                </a:solidFill>
              </a:rPr>
              <a:t>Approached student affairs to gather information about other forms of student engagement on campus (Greek Life; Sports). </a:t>
            </a:r>
            <a:endParaRPr sz="1200">
              <a:solidFill>
                <a:srgbClr val="434343"/>
              </a:solidFill>
            </a:endParaRPr>
          </a:p>
          <a:p>
            <a:pPr marL="0" lvl="0" indent="0" algn="l" rtl="0">
              <a:spcBef>
                <a:spcPts val="1000"/>
              </a:spcBef>
              <a:spcAft>
                <a:spcPts val="0"/>
              </a:spcAft>
              <a:buClr>
                <a:schemeClr val="dk1"/>
              </a:buClr>
              <a:buSzPts val="1100"/>
              <a:buFont typeface="Arial"/>
              <a:buNone/>
            </a:pPr>
            <a:r>
              <a:rPr lang="en" sz="1200" b="1">
                <a:solidFill>
                  <a:srgbClr val="434343"/>
                </a:solidFill>
              </a:rPr>
              <a:t>All of these groups are looking for ways to demonstrate their impact on student success. We are perceived to be important to life at a university and to be preparing students for lifelong learning, participation in a democratic society, and employment, but it has been tough to demonstrate it persuasively.</a:t>
            </a:r>
            <a:endParaRPr sz="1200" b="1">
              <a:solidFill>
                <a:srgbClr val="434343"/>
              </a:solidFill>
            </a:endParaRPr>
          </a:p>
          <a:p>
            <a:pPr marL="0" lvl="0" indent="0" algn="l" rtl="0">
              <a:spcBef>
                <a:spcPts val="1000"/>
              </a:spcBef>
              <a:spcAft>
                <a:spcPts val="0"/>
              </a:spcAft>
              <a:buClr>
                <a:schemeClr val="dk1"/>
              </a:buClr>
              <a:buSzPts val="1100"/>
              <a:buFont typeface="Arial"/>
              <a:buNone/>
            </a:pPr>
            <a:r>
              <a:rPr lang="en" sz="1200">
                <a:solidFill>
                  <a:srgbClr val="434343"/>
                </a:solidFill>
              </a:rPr>
              <a:t>Overall, getting buy-in was easy, though had many conversations about how to protect student privacy, intentions of what would be done with the data, etc. Office of Research Compliance helped us write the IRB application form and ensure everything related to the study and protection of student data was in place. </a:t>
            </a:r>
            <a:endParaRPr sz="1200">
              <a:solidFill>
                <a:srgbClr val="434343"/>
              </a:solidFill>
            </a:endParaRPr>
          </a:p>
          <a:p>
            <a:pPr marL="0" lvl="0" indent="0" algn="l" rtl="0">
              <a:spcBef>
                <a:spcPts val="1000"/>
              </a:spcBef>
              <a:spcAft>
                <a:spcPts val="0"/>
              </a:spcAft>
              <a:buClr>
                <a:schemeClr val="dk1"/>
              </a:buClr>
              <a:buSzPts val="1100"/>
              <a:buFont typeface="Arial"/>
              <a:buNone/>
            </a:pPr>
            <a:endParaRPr sz="1200">
              <a:solidFill>
                <a:srgbClr val="434343"/>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983647d21_0_4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983647d21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00703C"/>
              </a:buClr>
              <a:buSzPts val="1200"/>
              <a:buChar char="●"/>
            </a:pPr>
            <a:r>
              <a:rPr lang="en" sz="1200">
                <a:solidFill>
                  <a:srgbClr val="00703C"/>
                </a:solidFill>
              </a:rPr>
              <a:t>Why should I participate? </a:t>
            </a:r>
            <a:endParaRPr sz="1200">
              <a:solidFill>
                <a:srgbClr val="00703C"/>
              </a:solidFill>
            </a:endParaRPr>
          </a:p>
          <a:p>
            <a:pPr marL="914400" lvl="1" indent="-304800" algn="l" rtl="0">
              <a:spcBef>
                <a:spcPts val="0"/>
              </a:spcBef>
              <a:spcAft>
                <a:spcPts val="0"/>
              </a:spcAft>
              <a:buClr>
                <a:srgbClr val="911472"/>
              </a:buClr>
              <a:buSzPts val="1200"/>
              <a:buChar char="○"/>
            </a:pPr>
            <a:r>
              <a:rPr lang="en" sz="1200">
                <a:solidFill>
                  <a:srgbClr val="911472"/>
                </a:solidFill>
              </a:rPr>
              <a:t>Documentation of the interactions, inputs, and activities your service provides to specific students will be linked with demographic, academic, performance, and success variables regarding that student.</a:t>
            </a:r>
            <a:endParaRPr sz="1200">
              <a:solidFill>
                <a:srgbClr val="911472"/>
              </a:solidFill>
            </a:endParaRPr>
          </a:p>
          <a:p>
            <a:pPr marL="914400" lvl="1" indent="-304800" algn="l" rtl="0">
              <a:spcBef>
                <a:spcPts val="0"/>
              </a:spcBef>
              <a:spcAft>
                <a:spcPts val="0"/>
              </a:spcAft>
              <a:buClr>
                <a:srgbClr val="911472"/>
              </a:buClr>
              <a:buSzPts val="1200"/>
              <a:buChar char="○"/>
            </a:pPr>
            <a:r>
              <a:rPr lang="en" sz="1200" b="1">
                <a:solidFill>
                  <a:srgbClr val="911472"/>
                </a:solidFill>
              </a:rPr>
              <a:t>Aggregated reports will enable you to analyze trends in the impacts of your services on categories of students over time.</a:t>
            </a:r>
            <a:endParaRPr sz="1200" b="1">
              <a:solidFill>
                <a:srgbClr val="911472"/>
              </a:solidFill>
            </a:endParaRPr>
          </a:p>
          <a:p>
            <a:pPr marL="457200" lvl="0" indent="-304800" algn="l" rtl="0">
              <a:spcBef>
                <a:spcPts val="0"/>
              </a:spcBef>
              <a:spcAft>
                <a:spcPts val="0"/>
              </a:spcAft>
              <a:buClr>
                <a:srgbClr val="00703C"/>
              </a:buClr>
              <a:buSzPts val="1200"/>
              <a:buChar char="●"/>
            </a:pPr>
            <a:r>
              <a:rPr lang="en" sz="1200">
                <a:solidFill>
                  <a:srgbClr val="00703C"/>
                </a:solidFill>
              </a:rPr>
              <a:t>What new information will I learn from the data? </a:t>
            </a:r>
            <a:endParaRPr sz="1200">
              <a:solidFill>
                <a:srgbClr val="00703C"/>
              </a:solidFill>
            </a:endParaRPr>
          </a:p>
          <a:p>
            <a:pPr marL="914400" lvl="1" indent="-304800" algn="l" rtl="0">
              <a:spcBef>
                <a:spcPts val="0"/>
              </a:spcBef>
              <a:spcAft>
                <a:spcPts val="0"/>
              </a:spcAft>
              <a:buClr>
                <a:srgbClr val="911472"/>
              </a:buClr>
              <a:buSzPts val="1200"/>
              <a:buChar char="○"/>
            </a:pPr>
            <a:r>
              <a:rPr lang="en" sz="1200" b="1">
                <a:solidFill>
                  <a:srgbClr val="911472"/>
                </a:solidFill>
              </a:rPr>
              <a:t>What co-curricular services predict student success. </a:t>
            </a:r>
            <a:endParaRPr sz="1200" b="1">
              <a:solidFill>
                <a:srgbClr val="911472"/>
              </a:solidFill>
            </a:endParaRPr>
          </a:p>
          <a:p>
            <a:pPr marL="914400" lvl="1" indent="-304800" algn="l" rtl="0">
              <a:spcBef>
                <a:spcPts val="0"/>
              </a:spcBef>
              <a:spcAft>
                <a:spcPts val="0"/>
              </a:spcAft>
              <a:buClr>
                <a:srgbClr val="911472"/>
              </a:buClr>
              <a:buSzPts val="1200"/>
              <a:buChar char="○"/>
            </a:pPr>
            <a:r>
              <a:rPr lang="en" sz="1200" b="1">
                <a:solidFill>
                  <a:srgbClr val="911472"/>
                </a:solidFill>
              </a:rPr>
              <a:t>How to collect and structure data that can be analyzed for impact.</a:t>
            </a:r>
            <a:endParaRPr sz="1200" b="1">
              <a:solidFill>
                <a:srgbClr val="911472"/>
              </a:solidFill>
            </a:endParaRPr>
          </a:p>
          <a:p>
            <a:pPr marL="914400" lvl="1" indent="-304800" algn="l" rtl="0">
              <a:spcBef>
                <a:spcPts val="0"/>
              </a:spcBef>
              <a:spcAft>
                <a:spcPts val="0"/>
              </a:spcAft>
              <a:buClr>
                <a:srgbClr val="911472"/>
              </a:buClr>
              <a:buSzPts val="1200"/>
              <a:buChar char="○"/>
            </a:pPr>
            <a:r>
              <a:rPr lang="en" sz="1200" b="1">
                <a:solidFill>
                  <a:srgbClr val="911472"/>
                </a:solidFill>
              </a:rPr>
              <a:t>How your service performs over time and in comparison to other academic support and social activities. </a:t>
            </a:r>
            <a:endParaRPr sz="1200" b="1">
              <a:solidFill>
                <a:srgbClr val="911472"/>
              </a:solidFill>
            </a:endParaRPr>
          </a:p>
          <a:p>
            <a:pPr marL="914400" lvl="1" indent="-304800" algn="l" rtl="0">
              <a:spcBef>
                <a:spcPts val="0"/>
              </a:spcBef>
              <a:spcAft>
                <a:spcPts val="0"/>
              </a:spcAft>
              <a:buClr>
                <a:srgbClr val="911472"/>
              </a:buClr>
              <a:buSzPts val="1200"/>
              <a:buChar char="○"/>
            </a:pPr>
            <a:r>
              <a:rPr lang="en" sz="1200" b="1">
                <a:solidFill>
                  <a:srgbClr val="911472"/>
                </a:solidFill>
              </a:rPr>
              <a:t>Insights to help you improve services and demonstrate impact </a:t>
            </a:r>
            <a:br>
              <a:rPr lang="en" sz="1200" b="1">
                <a:solidFill>
                  <a:srgbClr val="911472"/>
                </a:solidFill>
              </a:rPr>
            </a:br>
            <a:r>
              <a:rPr lang="en" sz="1200" b="1">
                <a:solidFill>
                  <a:srgbClr val="911472"/>
                </a:solidFill>
              </a:rPr>
              <a:t>on student success.</a:t>
            </a:r>
            <a:r>
              <a:rPr lang="en" sz="1200">
                <a:solidFill>
                  <a:srgbClr val="911472"/>
                </a:solidFill>
              </a:rPr>
              <a:t> </a:t>
            </a:r>
            <a:endParaRPr sz="1200">
              <a:solidFill>
                <a:srgbClr val="911472"/>
              </a:solidFill>
            </a:endParaRPr>
          </a:p>
          <a:p>
            <a:pPr marL="0" lvl="0" indent="0" algn="l" rtl="0">
              <a:spcBef>
                <a:spcPts val="1000"/>
              </a:spcBef>
              <a:spcAft>
                <a:spcPts val="0"/>
              </a:spcAft>
              <a:buNone/>
            </a:pPr>
            <a:r>
              <a:rPr lang="en" sz="1200">
                <a:solidFill>
                  <a:schemeClr val="dk1"/>
                </a:solidFill>
              </a:rPr>
              <a:t>Writing Center was the toughest because they do not work with datasets, statistical tests, and analyses on a regular basis.</a:t>
            </a:r>
            <a:endParaRPr sz="1200">
              <a:solidFill>
                <a:schemeClr val="dk1"/>
              </a:solidFill>
            </a:endParaRPr>
          </a:p>
          <a:p>
            <a:pPr marL="457200" lvl="0" indent="-304800" algn="l" rtl="0">
              <a:spcBef>
                <a:spcPts val="0"/>
              </a:spcBef>
              <a:spcAft>
                <a:spcPts val="0"/>
              </a:spcAft>
              <a:buClr>
                <a:srgbClr val="00703C"/>
              </a:buClr>
              <a:buSzPts val="1200"/>
              <a:buChar char="●"/>
            </a:pPr>
            <a:r>
              <a:rPr lang="en" sz="1200">
                <a:solidFill>
                  <a:srgbClr val="00703C"/>
                </a:solidFill>
              </a:rPr>
              <a:t>Who will have access to the students’ personal information (PII)? How do we know the PII will be confidential? </a:t>
            </a:r>
            <a:endParaRPr sz="1200">
              <a:solidFill>
                <a:srgbClr val="00703C"/>
              </a:solidFill>
            </a:endParaRPr>
          </a:p>
          <a:p>
            <a:pPr marL="914400" lvl="1" indent="-304800" algn="l" rtl="0">
              <a:spcBef>
                <a:spcPts val="0"/>
              </a:spcBef>
              <a:spcAft>
                <a:spcPts val="0"/>
              </a:spcAft>
              <a:buClr>
                <a:srgbClr val="911472"/>
              </a:buClr>
              <a:buSzPts val="1200"/>
              <a:buChar char="○"/>
            </a:pPr>
            <a:r>
              <a:rPr lang="en" sz="1200">
                <a:solidFill>
                  <a:srgbClr val="911472"/>
                </a:solidFill>
              </a:rPr>
              <a:t>Only IRB-approved participants have access in own system(s) as now</a:t>
            </a:r>
            <a:endParaRPr sz="1200">
              <a:solidFill>
                <a:srgbClr val="911472"/>
              </a:solidFill>
            </a:endParaRPr>
          </a:p>
          <a:p>
            <a:pPr marL="914400" lvl="1" indent="-304800" algn="l" rtl="0">
              <a:spcBef>
                <a:spcPts val="0"/>
              </a:spcBef>
              <a:spcAft>
                <a:spcPts val="0"/>
              </a:spcAft>
              <a:buClr>
                <a:srgbClr val="911472"/>
              </a:buClr>
              <a:buSzPts val="1200"/>
              <a:buChar char="○"/>
            </a:pPr>
            <a:r>
              <a:rPr lang="en" sz="1200">
                <a:solidFill>
                  <a:srgbClr val="911472"/>
                </a:solidFill>
              </a:rPr>
              <a:t>Partners would never have access to one another’s disaggregated data</a:t>
            </a:r>
            <a:endParaRPr sz="1200">
              <a:solidFill>
                <a:srgbClr val="911472"/>
              </a:solidFill>
            </a:endParaRPr>
          </a:p>
          <a:p>
            <a:pPr marL="914400" lvl="1" indent="-304800" algn="l" rtl="0">
              <a:spcBef>
                <a:spcPts val="0"/>
              </a:spcBef>
              <a:spcAft>
                <a:spcPts val="0"/>
              </a:spcAft>
              <a:buClr>
                <a:srgbClr val="911472"/>
              </a:buClr>
              <a:buSzPts val="1200"/>
              <a:buChar char="○"/>
            </a:pPr>
            <a:r>
              <a:rPr lang="en" sz="1200">
                <a:solidFill>
                  <a:srgbClr val="911472"/>
                </a:solidFill>
              </a:rPr>
              <a:t>No PII in aggregated data reported by Asst. Provost for IR</a:t>
            </a:r>
            <a:br>
              <a:rPr lang="en" sz="1200">
                <a:solidFill>
                  <a:srgbClr val="911472"/>
                </a:solidFill>
              </a:rPr>
            </a:br>
            <a:endParaRPr sz="1200">
              <a:solidFill>
                <a:srgbClr val="911472"/>
              </a:solidFill>
            </a:endParaRPr>
          </a:p>
          <a:p>
            <a:pPr marL="457200" lvl="0" indent="-304800" algn="l" rtl="0">
              <a:spcBef>
                <a:spcPts val="0"/>
              </a:spcBef>
              <a:spcAft>
                <a:spcPts val="0"/>
              </a:spcAft>
              <a:buClr>
                <a:srgbClr val="00703C"/>
              </a:buClr>
              <a:buSzPts val="1200"/>
              <a:buChar char="●"/>
            </a:pPr>
            <a:r>
              <a:rPr lang="en" sz="1200">
                <a:solidFill>
                  <a:srgbClr val="00703C"/>
                </a:solidFill>
              </a:rPr>
              <a:t>What information do I have to provide, in what form, and to whom?</a:t>
            </a:r>
            <a:endParaRPr sz="1200">
              <a:solidFill>
                <a:srgbClr val="00703C"/>
              </a:solidFill>
            </a:endParaRPr>
          </a:p>
          <a:p>
            <a:pPr marL="914400" lvl="1" indent="-304800" algn="l" rtl="0">
              <a:spcBef>
                <a:spcPts val="0"/>
              </a:spcBef>
              <a:spcAft>
                <a:spcPts val="0"/>
              </a:spcAft>
              <a:buClr>
                <a:srgbClr val="911472"/>
              </a:buClr>
              <a:buSzPts val="1200"/>
              <a:buChar char="○"/>
            </a:pPr>
            <a:r>
              <a:rPr lang="en" sz="1200">
                <a:solidFill>
                  <a:srgbClr val="911472"/>
                </a:solidFill>
              </a:rPr>
              <a:t>Extract IV’s by ID from your software system(s) each semester</a:t>
            </a:r>
            <a:endParaRPr sz="1200">
              <a:solidFill>
                <a:srgbClr val="911472"/>
              </a:solidFill>
            </a:endParaRPr>
          </a:p>
          <a:p>
            <a:pPr marL="914400" lvl="1" indent="-304800" algn="l" rtl="0">
              <a:spcBef>
                <a:spcPts val="0"/>
              </a:spcBef>
              <a:spcAft>
                <a:spcPts val="0"/>
              </a:spcAft>
              <a:buClr>
                <a:srgbClr val="911472"/>
              </a:buClr>
              <a:buSzPts val="1200"/>
              <a:buChar char="○"/>
            </a:pPr>
            <a:r>
              <a:rPr lang="en" sz="1200">
                <a:solidFill>
                  <a:srgbClr val="911472"/>
                </a:solidFill>
              </a:rPr>
              <a:t>Deliver to Asst. Provost for IR</a:t>
            </a:r>
            <a:br>
              <a:rPr lang="en" sz="1200">
                <a:solidFill>
                  <a:srgbClr val="911472"/>
                </a:solidFill>
              </a:rPr>
            </a:br>
            <a:endParaRPr sz="1200">
              <a:solidFill>
                <a:srgbClr val="911472"/>
              </a:solidFill>
            </a:endParaRPr>
          </a:p>
          <a:p>
            <a:pPr marL="457200" lvl="0" indent="-304800" algn="l" rtl="0">
              <a:spcBef>
                <a:spcPts val="0"/>
              </a:spcBef>
              <a:spcAft>
                <a:spcPts val="0"/>
              </a:spcAft>
              <a:buClr>
                <a:srgbClr val="00703C"/>
              </a:buClr>
              <a:buSzPts val="1200"/>
              <a:buChar char="●"/>
            </a:pPr>
            <a:r>
              <a:rPr lang="en" sz="1200">
                <a:solidFill>
                  <a:srgbClr val="00703C"/>
                </a:solidFill>
              </a:rPr>
              <a:t>Who will make crosswalks? How will I get reports?</a:t>
            </a:r>
            <a:endParaRPr sz="1200">
              <a:solidFill>
                <a:srgbClr val="00703C"/>
              </a:solidFill>
            </a:endParaRPr>
          </a:p>
          <a:p>
            <a:pPr marL="914400" lvl="1" indent="-304800" algn="l" rtl="0">
              <a:spcBef>
                <a:spcPts val="0"/>
              </a:spcBef>
              <a:spcAft>
                <a:spcPts val="0"/>
              </a:spcAft>
              <a:buClr>
                <a:srgbClr val="911472"/>
              </a:buClr>
              <a:buSzPts val="1200"/>
              <a:buChar char="○"/>
            </a:pPr>
            <a:r>
              <a:rPr lang="en" sz="1200">
                <a:solidFill>
                  <a:srgbClr val="911472"/>
                </a:solidFill>
              </a:rPr>
              <a:t>Asst. Provost for IR; according to a standard schedule; GA</a:t>
            </a:r>
            <a:endParaRPr sz="1200">
              <a:solidFill>
                <a:srgbClr val="911472"/>
              </a:solidFill>
            </a:endParaRPr>
          </a:p>
          <a:p>
            <a:pPr marL="0" lvl="0" indent="0" algn="l" rtl="0">
              <a:spcBef>
                <a:spcPts val="0"/>
              </a:spcBef>
              <a:spcAft>
                <a:spcPts val="0"/>
              </a:spcAft>
              <a:buNone/>
            </a:pPr>
            <a:r>
              <a:rPr lang="en" sz="1800">
                <a:solidFill>
                  <a:srgbClr val="911472"/>
                </a:solidFill>
              </a:rPr>
              <a:t/>
            </a:r>
            <a:br>
              <a:rPr lang="en" sz="1800">
                <a:solidFill>
                  <a:srgbClr val="911472"/>
                </a:solidFill>
              </a:rPr>
            </a:b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983647d21_0_4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983647d21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ANNE</a:t>
            </a:r>
            <a:endParaRPr sz="1200"/>
          </a:p>
          <a:p>
            <a:pPr marL="0" lvl="0" indent="0" algn="l" rtl="0">
              <a:spcBef>
                <a:spcPts val="0"/>
              </a:spcBef>
              <a:spcAft>
                <a:spcPts val="0"/>
              </a:spcAft>
              <a:buNone/>
            </a:pPr>
            <a:r>
              <a:rPr lang="en" sz="1200"/>
              <a:t>The data was what they were already collecting from students in their proprietary systems. They had to extract the key identifier and independent variables from the system and provide it to the Library Head of Assessment/Asst. Provost for IR. In some cases we had to re-key from Word documents into Excel. </a:t>
            </a:r>
            <a:endParaRPr sz="1200"/>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983647d21_6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983647d21_6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434343"/>
                </a:solidFill>
              </a:rPr>
              <a:t>ANNE</a:t>
            </a:r>
            <a:endParaRPr sz="1200">
              <a:solidFill>
                <a:srgbClr val="434343"/>
              </a:solidFill>
            </a:endParaRPr>
          </a:p>
          <a:p>
            <a:pPr marL="0" lvl="0" indent="0" algn="l" rtl="0">
              <a:spcBef>
                <a:spcPts val="0"/>
              </a:spcBef>
              <a:spcAft>
                <a:spcPts val="0"/>
              </a:spcAft>
              <a:buClr>
                <a:schemeClr val="dk1"/>
              </a:buClr>
              <a:buSzPts val="1100"/>
              <a:buFont typeface="Arial"/>
              <a:buNone/>
            </a:pPr>
            <a:r>
              <a:rPr lang="en" sz="1200">
                <a:solidFill>
                  <a:schemeClr val="dk1"/>
                </a:solidFill>
              </a:rPr>
              <a:t>Partners provided the independent variables while IR connected to Banner which held the demographics and dependent variables.</a:t>
            </a:r>
            <a:endParaRPr sz="1200">
              <a:solidFill>
                <a:srgbClr val="434343"/>
              </a:solidFill>
            </a:endParaRPr>
          </a:p>
          <a:p>
            <a:pPr marL="0" lvl="0" indent="0" algn="l" rtl="0">
              <a:spcBef>
                <a:spcPts val="0"/>
              </a:spcBef>
              <a:spcAft>
                <a:spcPts val="0"/>
              </a:spcAft>
              <a:buClr>
                <a:schemeClr val="dk1"/>
              </a:buClr>
              <a:buSzPts val="1100"/>
              <a:buFont typeface="Arial"/>
              <a:buNone/>
            </a:pPr>
            <a:endParaRPr sz="1200">
              <a:solidFill>
                <a:srgbClr val="434343"/>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ala.org/acrl/awards/researchawards/impactgrant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racroxto@uncc.edu"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hyperlink" Target="mailto:amoor168@uncc.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95E5D"/>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5943" b="17162"/>
          <a:stretch/>
        </p:blipFill>
        <p:spPr>
          <a:xfrm>
            <a:off x="0" y="0"/>
            <a:ext cx="9144000" cy="3176875"/>
          </a:xfrm>
          <a:prstGeom prst="rect">
            <a:avLst/>
          </a:prstGeom>
          <a:noFill/>
          <a:ln>
            <a:noFill/>
          </a:ln>
        </p:spPr>
      </p:pic>
      <p:sp>
        <p:nvSpPr>
          <p:cNvPr id="55" name="Google Shape;55;p13"/>
          <p:cNvSpPr/>
          <p:nvPr/>
        </p:nvSpPr>
        <p:spPr>
          <a:xfrm>
            <a:off x="0" y="2766900"/>
            <a:ext cx="9144000" cy="2376600"/>
          </a:xfrm>
          <a:prstGeom prst="rect">
            <a:avLst/>
          </a:prstGeom>
          <a:solidFill>
            <a:srgbClr val="595E5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400" b="1">
                <a:solidFill>
                  <a:schemeClr val="lt1"/>
                </a:solidFill>
              </a:rPr>
              <a:t>Quantifying the Value of the Academic Library</a:t>
            </a:r>
            <a:endParaRPr sz="4400" b="1">
              <a:solidFill>
                <a:schemeClr val="lt1"/>
              </a:solidFill>
            </a:endParaRPr>
          </a:p>
          <a:p>
            <a:pPr marL="0" lvl="0" indent="0" algn="ctr" rtl="0">
              <a:spcBef>
                <a:spcPts val="0"/>
              </a:spcBef>
              <a:spcAft>
                <a:spcPts val="0"/>
              </a:spcAft>
              <a:buNone/>
            </a:pPr>
            <a:endParaRPr>
              <a:solidFill>
                <a:schemeClr val="lt1"/>
              </a:solidFill>
            </a:endParaRPr>
          </a:p>
          <a:p>
            <a:pPr marL="0" lvl="0" indent="0" algn="ctr" rtl="0">
              <a:spcBef>
                <a:spcPts val="0"/>
              </a:spcBef>
              <a:spcAft>
                <a:spcPts val="0"/>
              </a:spcAft>
              <a:buNone/>
            </a:pPr>
            <a:r>
              <a:rPr lang="en" sz="1800">
                <a:solidFill>
                  <a:schemeClr val="lt1"/>
                </a:solidFill>
              </a:rPr>
              <a:t>Rebecca Croxton, PhD - Head of Assessment, J. Murrey Atkins Library</a:t>
            </a:r>
            <a:endParaRPr sz="1800">
              <a:solidFill>
                <a:schemeClr val="lt1"/>
              </a:solidFill>
            </a:endParaRPr>
          </a:p>
          <a:p>
            <a:pPr marL="0" lvl="0" indent="0" algn="ctr" rtl="0">
              <a:spcBef>
                <a:spcPts val="0"/>
              </a:spcBef>
              <a:spcAft>
                <a:spcPts val="0"/>
              </a:spcAft>
              <a:buNone/>
            </a:pPr>
            <a:r>
              <a:rPr lang="en" sz="1800">
                <a:solidFill>
                  <a:schemeClr val="lt1"/>
                </a:solidFill>
              </a:rPr>
              <a:t>Anne Cooper Moore, PhD, Dean, J. Murrey Atkins Library</a:t>
            </a:r>
            <a:endParaRPr sz="1800">
              <a:solidFill>
                <a:schemeClr val="lt1"/>
              </a:solidFill>
            </a:endParaRPr>
          </a:p>
        </p:txBody>
      </p:sp>
      <p:pic>
        <p:nvPicPr>
          <p:cNvPr id="56" name="Google Shape;56;p13"/>
          <p:cNvPicPr preferRelativeResize="0"/>
          <p:nvPr/>
        </p:nvPicPr>
        <p:blipFill>
          <a:blip r:embed="rId4">
            <a:alphaModFix/>
          </a:blip>
          <a:stretch>
            <a:fillRect/>
          </a:stretch>
        </p:blipFill>
        <p:spPr>
          <a:xfrm>
            <a:off x="7641175" y="151300"/>
            <a:ext cx="1414576" cy="764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154" name="Google Shape;154;p22"/>
          <p:cNvGrpSpPr/>
          <p:nvPr/>
        </p:nvGrpSpPr>
        <p:grpSpPr>
          <a:xfrm>
            <a:off x="7846819" y="3683373"/>
            <a:ext cx="1131028" cy="1122919"/>
            <a:chOff x="4732875" y="1565550"/>
            <a:chExt cx="2122800" cy="2012400"/>
          </a:xfrm>
        </p:grpSpPr>
        <p:sp>
          <p:nvSpPr>
            <p:cNvPr id="155" name="Google Shape;155;p22"/>
            <p:cNvSpPr/>
            <p:nvPr/>
          </p:nvSpPr>
          <p:spPr>
            <a:xfrm>
              <a:off x="4732875" y="1565550"/>
              <a:ext cx="2122800" cy="20124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p22"/>
            <p:cNvPicPr preferRelativeResize="0"/>
            <p:nvPr/>
          </p:nvPicPr>
          <p:blipFill>
            <a:blip r:embed="rId3">
              <a:alphaModFix/>
            </a:blip>
            <a:stretch>
              <a:fillRect/>
            </a:stretch>
          </p:blipFill>
          <p:spPr>
            <a:xfrm>
              <a:off x="4988488" y="2030052"/>
              <a:ext cx="1611575" cy="1180400"/>
            </a:xfrm>
            <a:prstGeom prst="rect">
              <a:avLst/>
            </a:prstGeom>
            <a:noFill/>
            <a:ln>
              <a:noFill/>
            </a:ln>
          </p:spPr>
        </p:pic>
      </p:grpSp>
      <p:sp>
        <p:nvSpPr>
          <p:cNvPr id="157" name="Google Shape;157;p22"/>
          <p:cNvSpPr/>
          <p:nvPr/>
        </p:nvSpPr>
        <p:spPr>
          <a:xfrm>
            <a:off x="293700" y="3969950"/>
            <a:ext cx="7967700" cy="65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FFFFFF"/>
                </a:solidFill>
                <a:latin typeface="Nanum Gothic"/>
                <a:ea typeface="Nanum Gothic"/>
                <a:cs typeface="Nanum Gothic"/>
                <a:sym typeface="Nanum Gothic"/>
              </a:rPr>
              <a:t>Information Access &amp; Library Space</a:t>
            </a:r>
            <a:endParaRPr sz="3600">
              <a:solidFill>
                <a:srgbClr val="FFFFFF"/>
              </a:solidFill>
              <a:latin typeface="Nanum Gothic"/>
              <a:ea typeface="Nanum Gothic"/>
              <a:cs typeface="Nanum Gothic"/>
              <a:sym typeface="Nanum Gothic"/>
            </a:endParaRPr>
          </a:p>
        </p:txBody>
      </p:sp>
      <p:sp>
        <p:nvSpPr>
          <p:cNvPr id="158" name="Google Shape;158;p22"/>
          <p:cNvSpPr/>
          <p:nvPr/>
        </p:nvSpPr>
        <p:spPr>
          <a:xfrm>
            <a:off x="4069150" y="97950"/>
            <a:ext cx="4938600" cy="4947600"/>
          </a:xfrm>
          <a:prstGeom prst="rect">
            <a:avLst/>
          </a:prstGeom>
          <a:solidFill>
            <a:srgbClr val="E1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95E5D"/>
                </a:solidFill>
              </a:rPr>
              <a:t>Phase II: Data Alignment &amp; Analysis</a:t>
            </a:r>
            <a:endParaRPr sz="3600" b="1">
              <a:solidFill>
                <a:srgbClr val="595E5D"/>
              </a:solidFill>
            </a:endParaRPr>
          </a:p>
          <a:p>
            <a:pPr marL="0" lvl="0" indent="0" algn="l" rtl="0">
              <a:spcBef>
                <a:spcPts val="0"/>
              </a:spcBef>
              <a:spcAft>
                <a:spcPts val="0"/>
              </a:spcAft>
              <a:buNone/>
            </a:pPr>
            <a:endParaRPr sz="1200">
              <a:solidFill>
                <a:srgbClr val="595E5D"/>
              </a:solidFill>
            </a:endParaRPr>
          </a:p>
          <a:p>
            <a:pPr marL="457200" lvl="0" indent="-355600" algn="l" rtl="0">
              <a:spcBef>
                <a:spcPts val="0"/>
              </a:spcBef>
              <a:spcAft>
                <a:spcPts val="0"/>
              </a:spcAft>
              <a:buClr>
                <a:srgbClr val="595E5D"/>
              </a:buClr>
              <a:buSzPts val="2000"/>
              <a:buChar char="●"/>
            </a:pPr>
            <a:r>
              <a:rPr lang="en" sz="2000">
                <a:solidFill>
                  <a:srgbClr val="595E5D"/>
                </a:solidFill>
              </a:rPr>
              <a:t>Library Assessment Team Gathered &amp; Aligned Data - Ongoing since June 2018.</a:t>
            </a:r>
            <a:endParaRPr sz="2000">
              <a:solidFill>
                <a:srgbClr val="595E5D"/>
              </a:solidFill>
            </a:endParaRPr>
          </a:p>
          <a:p>
            <a:pPr marL="457200" lvl="0" indent="0" algn="l" rtl="0">
              <a:spcBef>
                <a:spcPts val="0"/>
              </a:spcBef>
              <a:spcAft>
                <a:spcPts val="0"/>
              </a:spcAft>
              <a:buNone/>
            </a:pPr>
            <a:endParaRPr sz="2000">
              <a:solidFill>
                <a:srgbClr val="595E5D"/>
              </a:solidFill>
            </a:endParaRPr>
          </a:p>
          <a:p>
            <a:pPr marL="457200" lvl="0" indent="-355600" algn="l" rtl="0">
              <a:spcBef>
                <a:spcPts val="0"/>
              </a:spcBef>
              <a:spcAft>
                <a:spcPts val="0"/>
              </a:spcAft>
              <a:buClr>
                <a:srgbClr val="595E5D"/>
              </a:buClr>
              <a:buSzPts val="2000"/>
              <a:buChar char="●"/>
            </a:pPr>
            <a:r>
              <a:rPr lang="en" sz="2000">
                <a:solidFill>
                  <a:srgbClr val="595E5D"/>
                </a:solidFill>
              </a:rPr>
              <a:t>Multiple Systems &amp; Formats</a:t>
            </a:r>
            <a:endParaRPr sz="2000">
              <a:solidFill>
                <a:srgbClr val="595E5D"/>
              </a:solidFill>
            </a:endParaRPr>
          </a:p>
          <a:p>
            <a:pPr marL="457200" lvl="0" indent="0" algn="l" rtl="0">
              <a:spcBef>
                <a:spcPts val="0"/>
              </a:spcBef>
              <a:spcAft>
                <a:spcPts val="0"/>
              </a:spcAft>
              <a:buNone/>
            </a:pPr>
            <a:endParaRPr sz="2000">
              <a:solidFill>
                <a:srgbClr val="595E5D"/>
              </a:solidFill>
            </a:endParaRPr>
          </a:p>
          <a:p>
            <a:pPr marL="457200" lvl="0" indent="-355600" algn="l" rtl="0">
              <a:spcBef>
                <a:spcPts val="0"/>
              </a:spcBef>
              <a:spcAft>
                <a:spcPts val="0"/>
              </a:spcAft>
              <a:buClr>
                <a:srgbClr val="595E5D"/>
              </a:buClr>
              <a:buSzPts val="2000"/>
              <a:buChar char="●"/>
            </a:pPr>
            <a:r>
              <a:rPr lang="en" sz="2000">
                <a:solidFill>
                  <a:srgbClr val="595E5D"/>
                </a:solidFill>
              </a:rPr>
              <a:t>2012-13 through 2017-18 </a:t>
            </a:r>
            <a:endParaRPr sz="2000">
              <a:solidFill>
                <a:srgbClr val="595E5D"/>
              </a:solidFill>
            </a:endParaRPr>
          </a:p>
          <a:p>
            <a:pPr marL="457200" lvl="0" indent="0" algn="l" rtl="0">
              <a:spcBef>
                <a:spcPts val="0"/>
              </a:spcBef>
              <a:spcAft>
                <a:spcPts val="0"/>
              </a:spcAft>
              <a:buNone/>
            </a:pPr>
            <a:endParaRPr sz="2000">
              <a:solidFill>
                <a:srgbClr val="595E5D"/>
              </a:solidFill>
            </a:endParaRPr>
          </a:p>
          <a:p>
            <a:pPr marL="457200" lvl="0" indent="-355600" algn="l" rtl="0">
              <a:spcBef>
                <a:spcPts val="0"/>
              </a:spcBef>
              <a:spcAft>
                <a:spcPts val="0"/>
              </a:spcAft>
              <a:buClr>
                <a:srgbClr val="595E5D"/>
              </a:buClr>
              <a:buSzPts val="2000"/>
              <a:buChar char="●"/>
            </a:pPr>
            <a:r>
              <a:rPr lang="en" sz="2000">
                <a:solidFill>
                  <a:srgbClr val="595E5D"/>
                </a:solidFill>
              </a:rPr>
              <a:t>Student ID: Key Field</a:t>
            </a:r>
            <a:endParaRPr sz="2000">
              <a:solidFill>
                <a:srgbClr val="595E5D"/>
              </a:solidFill>
            </a:endParaRPr>
          </a:p>
          <a:p>
            <a:pPr marL="457200" lvl="0" indent="0" algn="l" rtl="0">
              <a:spcBef>
                <a:spcPts val="0"/>
              </a:spcBef>
              <a:spcAft>
                <a:spcPts val="0"/>
              </a:spcAft>
              <a:buNone/>
            </a:pPr>
            <a:endParaRPr sz="2000">
              <a:solidFill>
                <a:srgbClr val="595E5D"/>
              </a:solidFill>
            </a:endParaRPr>
          </a:p>
          <a:p>
            <a:pPr marL="457200" lvl="0" indent="-355600" algn="l" rtl="0">
              <a:spcBef>
                <a:spcPts val="0"/>
              </a:spcBef>
              <a:spcAft>
                <a:spcPts val="0"/>
              </a:spcAft>
              <a:buClr>
                <a:srgbClr val="595E5D"/>
              </a:buClr>
              <a:buSzPts val="2000"/>
              <a:buChar char="●"/>
            </a:pPr>
            <a:r>
              <a:rPr lang="en" sz="2000">
                <a:solidFill>
                  <a:srgbClr val="595E5D"/>
                </a:solidFill>
              </a:rPr>
              <a:t>Excel → SPSS</a:t>
            </a:r>
            <a:endParaRPr sz="2000">
              <a:solidFill>
                <a:srgbClr val="595E5D"/>
              </a:solidFill>
            </a:endParaRPr>
          </a:p>
        </p:txBody>
      </p:sp>
      <p:pic>
        <p:nvPicPr>
          <p:cNvPr id="159" name="Google Shape;159;p22"/>
          <p:cNvPicPr preferRelativeResize="0"/>
          <p:nvPr/>
        </p:nvPicPr>
        <p:blipFill rotWithShape="1">
          <a:blip r:embed="rId4">
            <a:alphaModFix/>
          </a:blip>
          <a:srcRect l="13507" r="31020"/>
          <a:stretch/>
        </p:blipFill>
        <p:spPr>
          <a:xfrm>
            <a:off x="141300" y="97950"/>
            <a:ext cx="3802299" cy="4947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p:nvPr/>
        </p:nvSpPr>
        <p:spPr>
          <a:xfrm>
            <a:off x="105425" y="105425"/>
            <a:ext cx="8939100" cy="4947600"/>
          </a:xfrm>
          <a:prstGeom prst="rect">
            <a:avLst/>
          </a:prstGeom>
          <a:solidFill>
            <a:srgbClr val="E1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331350" y="384075"/>
            <a:ext cx="8487300" cy="65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95E5D"/>
                </a:solidFill>
              </a:rPr>
              <a:t>Initial Sample of Interest</a:t>
            </a:r>
            <a:endParaRPr sz="3600" b="1">
              <a:solidFill>
                <a:srgbClr val="595E5D"/>
              </a:solidFill>
            </a:endParaRPr>
          </a:p>
        </p:txBody>
      </p:sp>
      <p:pic>
        <p:nvPicPr>
          <p:cNvPr id="166" name="Google Shape;166;p23"/>
          <p:cNvPicPr preferRelativeResize="0"/>
          <p:nvPr/>
        </p:nvPicPr>
        <p:blipFill rotWithShape="1">
          <a:blip r:embed="rId3">
            <a:alphaModFix/>
          </a:blip>
          <a:srcRect l="12091" t="11598" r="15376"/>
          <a:stretch/>
        </p:blipFill>
        <p:spPr>
          <a:xfrm>
            <a:off x="304225" y="1176925"/>
            <a:ext cx="4538825" cy="3196625"/>
          </a:xfrm>
          <a:prstGeom prst="rect">
            <a:avLst/>
          </a:prstGeom>
          <a:noFill/>
          <a:ln w="9525" cap="flat" cmpd="sng">
            <a:solidFill>
              <a:srgbClr val="595E5D"/>
            </a:solidFill>
            <a:prstDash val="solid"/>
            <a:round/>
            <a:headEnd type="none" w="sm" len="sm"/>
            <a:tailEnd type="none" w="sm" len="sm"/>
          </a:ln>
        </p:spPr>
      </p:pic>
      <p:sp>
        <p:nvSpPr>
          <p:cNvPr id="167" name="Google Shape;167;p23"/>
          <p:cNvSpPr/>
          <p:nvPr/>
        </p:nvSpPr>
        <p:spPr>
          <a:xfrm>
            <a:off x="5009200" y="1176925"/>
            <a:ext cx="3809400" cy="31965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rgbClr val="E1D5BF"/>
                </a:solidFill>
              </a:rPr>
              <a:t>Undergraduates who …</a:t>
            </a:r>
            <a:endParaRPr sz="2400" b="1">
              <a:solidFill>
                <a:srgbClr val="E1D5BF"/>
              </a:solidFill>
            </a:endParaRPr>
          </a:p>
          <a:p>
            <a:pPr marL="0" lvl="0" indent="0" algn="l" rtl="0">
              <a:spcBef>
                <a:spcPts val="0"/>
              </a:spcBef>
              <a:spcAft>
                <a:spcPts val="0"/>
              </a:spcAft>
              <a:buNone/>
            </a:pPr>
            <a:endParaRPr>
              <a:solidFill>
                <a:srgbClr val="E1D5BF"/>
              </a:solidFill>
            </a:endParaRPr>
          </a:p>
          <a:p>
            <a:pPr marL="0" lvl="0" indent="0" algn="l" rtl="0">
              <a:spcBef>
                <a:spcPts val="0"/>
              </a:spcBef>
              <a:spcAft>
                <a:spcPts val="0"/>
              </a:spcAft>
              <a:buNone/>
            </a:pPr>
            <a:r>
              <a:rPr lang="en" sz="2000">
                <a:solidFill>
                  <a:srgbClr val="E1D5BF"/>
                </a:solidFill>
              </a:rPr>
              <a:t>Matriculated Summer/Fall 2012</a:t>
            </a:r>
            <a:endParaRPr sz="2000">
              <a:solidFill>
                <a:srgbClr val="E1D5BF"/>
              </a:solidFill>
            </a:endParaRPr>
          </a:p>
          <a:p>
            <a:pPr marL="0" lvl="0" indent="0" algn="l" rtl="0">
              <a:spcBef>
                <a:spcPts val="0"/>
              </a:spcBef>
              <a:spcAft>
                <a:spcPts val="0"/>
              </a:spcAft>
              <a:buNone/>
            </a:pPr>
            <a:endParaRPr sz="2000">
              <a:solidFill>
                <a:srgbClr val="E1D5BF"/>
              </a:solidFill>
            </a:endParaRPr>
          </a:p>
          <a:p>
            <a:pPr marL="457200" lvl="0" indent="-355600" algn="l" rtl="0">
              <a:spcBef>
                <a:spcPts val="0"/>
              </a:spcBef>
              <a:spcAft>
                <a:spcPts val="0"/>
              </a:spcAft>
              <a:buClr>
                <a:srgbClr val="E1D5BF"/>
              </a:buClr>
              <a:buSzPts val="2000"/>
              <a:buChar char="●"/>
            </a:pPr>
            <a:r>
              <a:rPr lang="en" sz="2000">
                <a:solidFill>
                  <a:srgbClr val="E1D5BF"/>
                </a:solidFill>
              </a:rPr>
              <a:t>Aggregate: 3,940</a:t>
            </a:r>
            <a:endParaRPr sz="2000">
              <a:solidFill>
                <a:srgbClr val="E1D5BF"/>
              </a:solidFill>
            </a:endParaRPr>
          </a:p>
          <a:p>
            <a:pPr marL="457200" lvl="0" indent="0" algn="l" rtl="0">
              <a:spcBef>
                <a:spcPts val="0"/>
              </a:spcBef>
              <a:spcAft>
                <a:spcPts val="0"/>
              </a:spcAft>
              <a:buNone/>
            </a:pPr>
            <a:endParaRPr sz="2000">
              <a:solidFill>
                <a:srgbClr val="E1D5BF"/>
              </a:solidFill>
            </a:endParaRPr>
          </a:p>
          <a:p>
            <a:pPr marL="457200" lvl="0" indent="-355600" algn="l" rtl="0">
              <a:spcBef>
                <a:spcPts val="0"/>
              </a:spcBef>
              <a:spcAft>
                <a:spcPts val="0"/>
              </a:spcAft>
              <a:buClr>
                <a:srgbClr val="E1D5BF"/>
              </a:buClr>
              <a:buSzPts val="2000"/>
              <a:buChar char="●"/>
            </a:pPr>
            <a:r>
              <a:rPr lang="en" sz="2000">
                <a:solidFill>
                  <a:srgbClr val="E1D5BF"/>
                </a:solidFill>
              </a:rPr>
              <a:t>New Freshman: 2,045</a:t>
            </a:r>
            <a:endParaRPr sz="2000">
              <a:solidFill>
                <a:srgbClr val="E1D5BF"/>
              </a:solidFill>
            </a:endParaRPr>
          </a:p>
          <a:p>
            <a:pPr marL="457200" lvl="0" indent="0" algn="l" rtl="0">
              <a:spcBef>
                <a:spcPts val="0"/>
              </a:spcBef>
              <a:spcAft>
                <a:spcPts val="0"/>
              </a:spcAft>
              <a:buNone/>
            </a:pPr>
            <a:endParaRPr sz="2000">
              <a:solidFill>
                <a:srgbClr val="E1D5BF"/>
              </a:solidFill>
            </a:endParaRPr>
          </a:p>
          <a:p>
            <a:pPr marL="457200" lvl="0" indent="-355600" algn="l" rtl="0">
              <a:spcBef>
                <a:spcPts val="0"/>
              </a:spcBef>
              <a:spcAft>
                <a:spcPts val="0"/>
              </a:spcAft>
              <a:buClr>
                <a:srgbClr val="E1D5BF"/>
              </a:buClr>
              <a:buSzPts val="2000"/>
              <a:buChar char="●"/>
            </a:pPr>
            <a:r>
              <a:rPr lang="en" sz="2000">
                <a:solidFill>
                  <a:srgbClr val="E1D5BF"/>
                </a:solidFill>
              </a:rPr>
              <a:t>New Transfers: 1,426</a:t>
            </a:r>
            <a:endParaRPr sz="2000">
              <a:solidFill>
                <a:srgbClr val="E1D5B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p:nvPr/>
        </p:nvSpPr>
        <p:spPr>
          <a:xfrm>
            <a:off x="105425" y="105425"/>
            <a:ext cx="8939100" cy="4947600"/>
          </a:xfrm>
          <a:prstGeom prst="rect">
            <a:avLst/>
          </a:prstGeom>
          <a:solidFill>
            <a:srgbClr val="E1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
          <p:cNvSpPr/>
          <p:nvPr/>
        </p:nvSpPr>
        <p:spPr>
          <a:xfrm>
            <a:off x="331350" y="384075"/>
            <a:ext cx="4240800" cy="65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95E5D"/>
                </a:solidFill>
              </a:rPr>
              <a:t>Analysis</a:t>
            </a:r>
            <a:endParaRPr sz="3600" b="1">
              <a:solidFill>
                <a:srgbClr val="595E5D"/>
              </a:solidFill>
            </a:endParaRPr>
          </a:p>
        </p:txBody>
      </p:sp>
      <p:sp>
        <p:nvSpPr>
          <p:cNvPr id="174" name="Google Shape;174;p24"/>
          <p:cNvSpPr/>
          <p:nvPr/>
        </p:nvSpPr>
        <p:spPr>
          <a:xfrm>
            <a:off x="242250" y="1176925"/>
            <a:ext cx="4525200" cy="34383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rgbClr val="E1D5BF"/>
                </a:solidFill>
              </a:rPr>
              <a:t>Dependent Variables</a:t>
            </a:r>
            <a:endParaRPr sz="1800" b="1">
              <a:solidFill>
                <a:srgbClr val="E1D5BF"/>
              </a:solidFill>
            </a:endParaRPr>
          </a:p>
          <a:p>
            <a:pPr marL="457200" lvl="0" indent="-342900" algn="l" rtl="0">
              <a:spcBef>
                <a:spcPts val="0"/>
              </a:spcBef>
              <a:spcAft>
                <a:spcPts val="0"/>
              </a:spcAft>
              <a:buClr>
                <a:srgbClr val="E1D5BF"/>
              </a:buClr>
              <a:buSzPts val="1800"/>
              <a:buChar char="●"/>
            </a:pPr>
            <a:r>
              <a:rPr lang="en" sz="1800">
                <a:solidFill>
                  <a:srgbClr val="E1D5BF"/>
                </a:solidFill>
              </a:rPr>
              <a:t>GPA After 1st year (Aug 2013)</a:t>
            </a:r>
            <a:endParaRPr sz="1800">
              <a:solidFill>
                <a:srgbClr val="E1D5BF"/>
              </a:solidFill>
            </a:endParaRPr>
          </a:p>
          <a:p>
            <a:pPr marL="457200" lvl="0" indent="0" algn="l" rtl="0">
              <a:spcBef>
                <a:spcPts val="0"/>
              </a:spcBef>
              <a:spcAft>
                <a:spcPts val="0"/>
              </a:spcAft>
              <a:buNone/>
            </a:pPr>
            <a:endParaRPr sz="1200">
              <a:solidFill>
                <a:srgbClr val="E1D5BF"/>
              </a:solidFill>
            </a:endParaRPr>
          </a:p>
          <a:p>
            <a:pPr marL="457200" lvl="0" indent="-342900" algn="l" rtl="0">
              <a:spcBef>
                <a:spcPts val="0"/>
              </a:spcBef>
              <a:spcAft>
                <a:spcPts val="0"/>
              </a:spcAft>
              <a:buClr>
                <a:srgbClr val="E1D5BF"/>
              </a:buClr>
              <a:buSzPts val="1800"/>
              <a:buChar char="●"/>
            </a:pPr>
            <a:r>
              <a:rPr lang="en" sz="1800">
                <a:solidFill>
                  <a:srgbClr val="E1D5BF"/>
                </a:solidFill>
              </a:rPr>
              <a:t>Cumulative GPA (Aug 2018)</a:t>
            </a:r>
            <a:endParaRPr sz="1800">
              <a:solidFill>
                <a:srgbClr val="E1D5BF"/>
              </a:solidFill>
            </a:endParaRPr>
          </a:p>
          <a:p>
            <a:pPr marL="457200" lvl="0" indent="0" algn="l" rtl="0">
              <a:spcBef>
                <a:spcPts val="0"/>
              </a:spcBef>
              <a:spcAft>
                <a:spcPts val="0"/>
              </a:spcAft>
              <a:buNone/>
            </a:pPr>
            <a:endParaRPr sz="1200">
              <a:solidFill>
                <a:srgbClr val="E1D5BF"/>
              </a:solidFill>
            </a:endParaRPr>
          </a:p>
          <a:p>
            <a:pPr marL="457200" lvl="0" indent="-342900" algn="l" rtl="0">
              <a:spcBef>
                <a:spcPts val="0"/>
              </a:spcBef>
              <a:spcAft>
                <a:spcPts val="0"/>
              </a:spcAft>
              <a:buClr>
                <a:srgbClr val="E1D5BF"/>
              </a:buClr>
              <a:buSzPts val="1800"/>
              <a:buChar char="●"/>
            </a:pPr>
            <a:r>
              <a:rPr lang="en" sz="1800">
                <a:solidFill>
                  <a:srgbClr val="E1D5BF"/>
                </a:solidFill>
              </a:rPr>
              <a:t>Months to Graduation</a:t>
            </a:r>
            <a:endParaRPr sz="1800">
              <a:solidFill>
                <a:srgbClr val="E1D5BF"/>
              </a:solidFill>
            </a:endParaRPr>
          </a:p>
          <a:p>
            <a:pPr marL="0" lvl="0" indent="0" algn="l" rtl="0">
              <a:spcBef>
                <a:spcPts val="0"/>
              </a:spcBef>
              <a:spcAft>
                <a:spcPts val="0"/>
              </a:spcAft>
              <a:buNone/>
            </a:pPr>
            <a:endParaRPr sz="1200">
              <a:solidFill>
                <a:srgbClr val="E1D5BF"/>
              </a:solidFill>
            </a:endParaRPr>
          </a:p>
          <a:p>
            <a:pPr marL="0" lvl="0" indent="0" algn="l" rtl="0">
              <a:spcBef>
                <a:spcPts val="0"/>
              </a:spcBef>
              <a:spcAft>
                <a:spcPts val="0"/>
              </a:spcAft>
              <a:buNone/>
            </a:pPr>
            <a:endParaRPr sz="1200">
              <a:solidFill>
                <a:srgbClr val="E1D5BF"/>
              </a:solidFill>
            </a:endParaRPr>
          </a:p>
          <a:p>
            <a:pPr marL="0" lvl="0" indent="0" algn="l" rtl="0">
              <a:spcBef>
                <a:spcPts val="0"/>
              </a:spcBef>
              <a:spcAft>
                <a:spcPts val="0"/>
              </a:spcAft>
              <a:buClr>
                <a:schemeClr val="dk1"/>
              </a:buClr>
              <a:buSzPts val="1100"/>
              <a:buFont typeface="Arial"/>
              <a:buNone/>
            </a:pPr>
            <a:r>
              <a:rPr lang="en" sz="2400" b="1">
                <a:solidFill>
                  <a:srgbClr val="E1D5BF"/>
                </a:solidFill>
              </a:rPr>
              <a:t>Statistical Tests</a:t>
            </a:r>
            <a:endParaRPr sz="2400" b="1">
              <a:solidFill>
                <a:srgbClr val="E1D5BF"/>
              </a:solidFill>
            </a:endParaRPr>
          </a:p>
          <a:p>
            <a:pPr marL="457200" lvl="0" indent="-342900" algn="l" rtl="0">
              <a:spcBef>
                <a:spcPts val="0"/>
              </a:spcBef>
              <a:spcAft>
                <a:spcPts val="0"/>
              </a:spcAft>
              <a:buClr>
                <a:srgbClr val="E1D5BF"/>
              </a:buClr>
              <a:buSzPts val="1800"/>
              <a:buChar char="●"/>
            </a:pPr>
            <a:r>
              <a:rPr lang="en" sz="1800">
                <a:solidFill>
                  <a:srgbClr val="E1D5BF"/>
                </a:solidFill>
              </a:rPr>
              <a:t>Analysis of Variance</a:t>
            </a:r>
            <a:endParaRPr sz="2000">
              <a:solidFill>
                <a:srgbClr val="E1D5BF"/>
              </a:solidFill>
            </a:endParaRPr>
          </a:p>
          <a:p>
            <a:pPr marL="457200" lvl="0" indent="0" algn="l" rtl="0">
              <a:spcBef>
                <a:spcPts val="0"/>
              </a:spcBef>
              <a:spcAft>
                <a:spcPts val="0"/>
              </a:spcAft>
              <a:buNone/>
            </a:pPr>
            <a:endParaRPr sz="1200">
              <a:solidFill>
                <a:srgbClr val="E1D5BF"/>
              </a:solidFill>
            </a:endParaRPr>
          </a:p>
          <a:p>
            <a:pPr marL="457200" lvl="0" indent="-342900" algn="l" rtl="0">
              <a:spcBef>
                <a:spcPts val="0"/>
              </a:spcBef>
              <a:spcAft>
                <a:spcPts val="0"/>
              </a:spcAft>
              <a:buClr>
                <a:srgbClr val="E1D5BF"/>
              </a:buClr>
              <a:buSzPts val="1800"/>
              <a:buChar char="●"/>
            </a:pPr>
            <a:r>
              <a:rPr lang="en" sz="1800">
                <a:solidFill>
                  <a:srgbClr val="E1D5BF"/>
                </a:solidFill>
              </a:rPr>
              <a:t>Stepwise Regression - 2 Rounds</a:t>
            </a:r>
            <a:endParaRPr sz="2000">
              <a:solidFill>
                <a:srgbClr val="E1D5BF"/>
              </a:solidFill>
            </a:endParaRPr>
          </a:p>
        </p:txBody>
      </p:sp>
      <p:pic>
        <p:nvPicPr>
          <p:cNvPr id="175" name="Google Shape;175;p24"/>
          <p:cNvPicPr preferRelativeResize="0"/>
          <p:nvPr/>
        </p:nvPicPr>
        <p:blipFill rotWithShape="1">
          <a:blip r:embed="rId3">
            <a:alphaModFix/>
          </a:blip>
          <a:srcRect l="29785" t="12095"/>
          <a:stretch/>
        </p:blipFill>
        <p:spPr>
          <a:xfrm>
            <a:off x="4915000" y="1176925"/>
            <a:ext cx="4002325" cy="3438350"/>
          </a:xfrm>
          <a:prstGeom prst="rect">
            <a:avLst/>
          </a:prstGeom>
          <a:noFill/>
          <a:ln w="9525" cap="flat" cmpd="sng">
            <a:solidFill>
              <a:srgbClr val="595E5D"/>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5"/>
          <p:cNvSpPr/>
          <p:nvPr/>
        </p:nvSpPr>
        <p:spPr>
          <a:xfrm>
            <a:off x="174575" y="97950"/>
            <a:ext cx="8833200" cy="4947600"/>
          </a:xfrm>
          <a:prstGeom prst="rect">
            <a:avLst/>
          </a:prstGeom>
          <a:solidFill>
            <a:srgbClr val="E1D5B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rgbClr val="E1D5BF"/>
                </a:solidFill>
                <a:latin typeface="Nanum Gothic"/>
                <a:ea typeface="Nanum Gothic"/>
                <a:cs typeface="Nanum Gothic"/>
                <a:sym typeface="Nanum Gothic"/>
              </a:rPr>
              <a:t>, faculty are not likely to use Text reference and are "lukewarm" about Chat and Pho</a:t>
            </a:r>
            <a:endParaRPr/>
          </a:p>
        </p:txBody>
      </p:sp>
      <p:sp>
        <p:nvSpPr>
          <p:cNvPr id="181" name="Google Shape;181;p25"/>
          <p:cNvSpPr/>
          <p:nvPr/>
        </p:nvSpPr>
        <p:spPr>
          <a:xfrm>
            <a:off x="174575" y="4413825"/>
            <a:ext cx="8833200" cy="631800"/>
          </a:xfrm>
          <a:prstGeom prst="rect">
            <a:avLst/>
          </a:prstGeom>
          <a:solidFill>
            <a:srgbClr val="76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95E5D"/>
                </a:solidFill>
              </a:rPr>
              <a:t>ANOVAs - Cumulative GPA</a:t>
            </a:r>
            <a:endParaRPr>
              <a:solidFill>
                <a:srgbClr val="595E5D"/>
              </a:solidFill>
            </a:endParaRPr>
          </a:p>
        </p:txBody>
      </p:sp>
      <p:sp>
        <p:nvSpPr>
          <p:cNvPr id="182" name="Google Shape;182;p25"/>
          <p:cNvSpPr/>
          <p:nvPr/>
        </p:nvSpPr>
        <p:spPr>
          <a:xfrm>
            <a:off x="380975" y="223825"/>
            <a:ext cx="8420400" cy="99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595E5D"/>
                </a:solidFill>
              </a:rPr>
              <a:t>Students who engaged with partners 10+ times had significantly higher Cumulative GPAs than those who did not.</a:t>
            </a:r>
            <a:endParaRPr sz="2400">
              <a:solidFill>
                <a:srgbClr val="595E5D"/>
              </a:solidFill>
            </a:endParaRPr>
          </a:p>
        </p:txBody>
      </p:sp>
      <p:grpSp>
        <p:nvGrpSpPr>
          <p:cNvPr id="183" name="Google Shape;183;p25"/>
          <p:cNvGrpSpPr/>
          <p:nvPr/>
        </p:nvGrpSpPr>
        <p:grpSpPr>
          <a:xfrm>
            <a:off x="380975" y="1200400"/>
            <a:ext cx="8313650" cy="2791900"/>
            <a:chOff x="380975" y="1200400"/>
            <a:chExt cx="8313650" cy="2791900"/>
          </a:xfrm>
        </p:grpSpPr>
        <p:grpSp>
          <p:nvGrpSpPr>
            <p:cNvPr id="184" name="Google Shape;184;p25"/>
            <p:cNvGrpSpPr/>
            <p:nvPr/>
          </p:nvGrpSpPr>
          <p:grpSpPr>
            <a:xfrm>
              <a:off x="801700" y="1200400"/>
              <a:ext cx="7892925" cy="2791900"/>
              <a:chOff x="496900" y="667000"/>
              <a:chExt cx="7892925" cy="2791900"/>
            </a:xfrm>
          </p:grpSpPr>
          <p:pic>
            <p:nvPicPr>
              <p:cNvPr id="185" name="Google Shape;185;p25" title="Points scored"/>
              <p:cNvPicPr preferRelativeResize="0"/>
              <p:nvPr/>
            </p:nvPicPr>
            <p:blipFill rotWithShape="1">
              <a:blip r:embed="rId3">
                <a:alphaModFix/>
              </a:blip>
              <a:srcRect t="3034" b="14742"/>
              <a:stretch/>
            </p:blipFill>
            <p:spPr>
              <a:xfrm>
                <a:off x="496900" y="667000"/>
                <a:ext cx="7892925" cy="2791900"/>
              </a:xfrm>
              <a:prstGeom prst="rect">
                <a:avLst/>
              </a:prstGeom>
              <a:noFill/>
              <a:ln>
                <a:noFill/>
              </a:ln>
            </p:spPr>
          </p:pic>
          <p:sp>
            <p:nvSpPr>
              <p:cNvPr id="186" name="Google Shape;186;p25"/>
              <p:cNvSpPr/>
              <p:nvPr/>
            </p:nvSpPr>
            <p:spPr>
              <a:xfrm>
                <a:off x="6943050" y="1392200"/>
                <a:ext cx="698100" cy="44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FFFFFF"/>
                    </a:solidFill>
                  </a:rPr>
                  <a:t>2.80</a:t>
                </a:r>
                <a:endParaRPr sz="1800">
                  <a:solidFill>
                    <a:srgbClr val="FFFFFF"/>
                  </a:solidFill>
                </a:endParaRPr>
              </a:p>
            </p:txBody>
          </p:sp>
          <p:sp>
            <p:nvSpPr>
              <p:cNvPr id="187" name="Google Shape;187;p25"/>
              <p:cNvSpPr/>
              <p:nvPr/>
            </p:nvSpPr>
            <p:spPr>
              <a:xfrm>
                <a:off x="7225075" y="2726400"/>
                <a:ext cx="837000" cy="44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FFFFFF"/>
                    </a:solidFill>
                  </a:rPr>
                  <a:t>2.93+</a:t>
                </a:r>
                <a:endParaRPr sz="1800">
                  <a:solidFill>
                    <a:srgbClr val="FFFFFF"/>
                  </a:solidFill>
                </a:endParaRPr>
              </a:p>
            </p:txBody>
          </p:sp>
        </p:grpSp>
        <p:sp>
          <p:nvSpPr>
            <p:cNvPr id="188" name="Google Shape;188;p25"/>
            <p:cNvSpPr/>
            <p:nvPr/>
          </p:nvSpPr>
          <p:spPr>
            <a:xfrm>
              <a:off x="380975" y="1721600"/>
              <a:ext cx="2103300" cy="850200"/>
            </a:xfrm>
            <a:prstGeom prst="rect">
              <a:avLst/>
            </a:prstGeom>
            <a:solidFill>
              <a:srgbClr val="E1D5BF"/>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dk2"/>
                  </a:solidFill>
                </a:rPr>
                <a:t>1-9 Engagements</a:t>
              </a:r>
              <a:endParaRPr sz="1800">
                <a:solidFill>
                  <a:schemeClr val="dk2"/>
                </a:solidFill>
              </a:endParaRPr>
            </a:p>
          </p:txBody>
        </p:sp>
        <p:sp>
          <p:nvSpPr>
            <p:cNvPr id="189" name="Google Shape;189;p25"/>
            <p:cNvSpPr/>
            <p:nvPr/>
          </p:nvSpPr>
          <p:spPr>
            <a:xfrm>
              <a:off x="487650" y="2971300"/>
              <a:ext cx="1996500" cy="850200"/>
            </a:xfrm>
            <a:prstGeom prst="rect">
              <a:avLst/>
            </a:prstGeom>
            <a:solidFill>
              <a:srgbClr val="E1D5BF"/>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a:solidFill>
                    <a:schemeClr val="dk2"/>
                  </a:solidFill>
                </a:rPr>
                <a:t>All Others</a:t>
              </a:r>
              <a:endParaRPr sz="1800">
                <a:solidFill>
                  <a:schemeClr val="dk2"/>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p:nvPr/>
        </p:nvSpPr>
        <p:spPr>
          <a:xfrm>
            <a:off x="174575" y="97950"/>
            <a:ext cx="8833200" cy="4947600"/>
          </a:xfrm>
          <a:prstGeom prst="rect">
            <a:avLst/>
          </a:prstGeom>
          <a:solidFill>
            <a:srgbClr val="E1D5B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rgbClr val="E1D5BF"/>
                </a:solidFill>
                <a:latin typeface="Nanum Gothic"/>
                <a:ea typeface="Nanum Gothic"/>
                <a:cs typeface="Nanum Gothic"/>
                <a:sym typeface="Nanum Gothic"/>
              </a:rPr>
              <a:t>, faculty are not likely to use Text reference and are "lukewarm" about Chat and Pho</a:t>
            </a:r>
            <a:endParaRPr/>
          </a:p>
        </p:txBody>
      </p:sp>
      <p:sp>
        <p:nvSpPr>
          <p:cNvPr id="195" name="Google Shape;195;p26"/>
          <p:cNvSpPr/>
          <p:nvPr/>
        </p:nvSpPr>
        <p:spPr>
          <a:xfrm>
            <a:off x="174575" y="4413825"/>
            <a:ext cx="8833200" cy="631800"/>
          </a:xfrm>
          <a:prstGeom prst="rect">
            <a:avLst/>
          </a:prstGeom>
          <a:solidFill>
            <a:srgbClr val="76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95E5D"/>
                </a:solidFill>
              </a:rPr>
              <a:t>ANOVAs - Cumulative GPA</a:t>
            </a:r>
            <a:endParaRPr>
              <a:solidFill>
                <a:srgbClr val="595E5D"/>
              </a:solidFill>
            </a:endParaRPr>
          </a:p>
        </p:txBody>
      </p:sp>
      <p:sp>
        <p:nvSpPr>
          <p:cNvPr id="196" name="Google Shape;196;p26"/>
          <p:cNvSpPr/>
          <p:nvPr/>
        </p:nvSpPr>
        <p:spPr>
          <a:xfrm>
            <a:off x="380975" y="223825"/>
            <a:ext cx="8420400" cy="99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595E5D"/>
                </a:solidFill>
              </a:rPr>
              <a:t>Disaggregating by partner revealed similar results in the Aggregate &amp; for New Freshman.</a:t>
            </a:r>
            <a:r>
              <a:rPr lang="en" sz="2600">
                <a:solidFill>
                  <a:srgbClr val="595E5D"/>
                </a:solidFill>
              </a:rPr>
              <a:t> </a:t>
            </a:r>
            <a:endParaRPr sz="2600">
              <a:solidFill>
                <a:srgbClr val="595E5D"/>
              </a:solidFill>
            </a:endParaRPr>
          </a:p>
        </p:txBody>
      </p:sp>
      <p:grpSp>
        <p:nvGrpSpPr>
          <p:cNvPr id="197" name="Google Shape;197;p26"/>
          <p:cNvGrpSpPr/>
          <p:nvPr/>
        </p:nvGrpSpPr>
        <p:grpSpPr>
          <a:xfrm>
            <a:off x="1588749" y="1307526"/>
            <a:ext cx="1585065" cy="1575609"/>
            <a:chOff x="164207" y="108766"/>
            <a:chExt cx="1191240" cy="1109975"/>
          </a:xfrm>
        </p:grpSpPr>
        <p:grpSp>
          <p:nvGrpSpPr>
            <p:cNvPr id="198" name="Google Shape;198;p26"/>
            <p:cNvGrpSpPr/>
            <p:nvPr/>
          </p:nvGrpSpPr>
          <p:grpSpPr>
            <a:xfrm>
              <a:off x="164207" y="108766"/>
              <a:ext cx="1191240" cy="1109975"/>
              <a:chOff x="421400" y="1545125"/>
              <a:chExt cx="1524300" cy="1488900"/>
            </a:xfrm>
          </p:grpSpPr>
          <p:sp>
            <p:nvSpPr>
              <p:cNvPr id="199" name="Google Shape;199;p26"/>
              <p:cNvSpPr/>
              <p:nvPr/>
            </p:nvSpPr>
            <p:spPr>
              <a:xfrm>
                <a:off x="421400" y="1545125"/>
                <a:ext cx="1524300" cy="1488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0" name="Google Shape;200;p26"/>
              <p:cNvPicPr preferRelativeResize="0"/>
              <p:nvPr/>
            </p:nvPicPr>
            <p:blipFill>
              <a:blip r:embed="rId3">
                <a:alphaModFix/>
              </a:blip>
              <a:stretch>
                <a:fillRect/>
              </a:stretch>
            </p:blipFill>
            <p:spPr>
              <a:xfrm>
                <a:off x="744400" y="1921876"/>
                <a:ext cx="878300" cy="939825"/>
              </a:xfrm>
              <a:prstGeom prst="rect">
                <a:avLst/>
              </a:prstGeom>
              <a:noFill/>
              <a:ln>
                <a:noFill/>
              </a:ln>
            </p:spPr>
          </p:pic>
        </p:grpSp>
        <p:sp>
          <p:nvSpPr>
            <p:cNvPr id="201" name="Google Shape;201;p26"/>
            <p:cNvSpPr/>
            <p:nvPr/>
          </p:nvSpPr>
          <p:spPr>
            <a:xfrm>
              <a:off x="388575" y="206575"/>
              <a:ext cx="742500" cy="24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Library</a:t>
              </a:r>
              <a:endParaRPr sz="1600"/>
            </a:p>
          </p:txBody>
        </p:sp>
      </p:grpSp>
      <p:grpSp>
        <p:nvGrpSpPr>
          <p:cNvPr id="202" name="Google Shape;202;p26"/>
          <p:cNvGrpSpPr/>
          <p:nvPr/>
        </p:nvGrpSpPr>
        <p:grpSpPr>
          <a:xfrm>
            <a:off x="6284612" y="1307536"/>
            <a:ext cx="1585065" cy="1575609"/>
            <a:chOff x="6551070" y="288064"/>
            <a:chExt cx="1191240" cy="1109975"/>
          </a:xfrm>
        </p:grpSpPr>
        <p:grpSp>
          <p:nvGrpSpPr>
            <p:cNvPr id="203" name="Google Shape;203;p26"/>
            <p:cNvGrpSpPr/>
            <p:nvPr/>
          </p:nvGrpSpPr>
          <p:grpSpPr>
            <a:xfrm>
              <a:off x="6551070" y="288064"/>
              <a:ext cx="1191240" cy="1109975"/>
              <a:chOff x="4572000" y="2730450"/>
              <a:chExt cx="1524300" cy="1488900"/>
            </a:xfrm>
          </p:grpSpPr>
          <p:sp>
            <p:nvSpPr>
              <p:cNvPr id="204" name="Google Shape;204;p26"/>
              <p:cNvSpPr/>
              <p:nvPr/>
            </p:nvSpPr>
            <p:spPr>
              <a:xfrm>
                <a:off x="4572000" y="2730450"/>
                <a:ext cx="1524300" cy="1488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26"/>
              <p:cNvPicPr preferRelativeResize="0"/>
              <p:nvPr/>
            </p:nvPicPr>
            <p:blipFill rotWithShape="1">
              <a:blip r:embed="rId4">
                <a:alphaModFix/>
              </a:blip>
              <a:srcRect/>
              <a:stretch/>
            </p:blipFill>
            <p:spPr>
              <a:xfrm>
                <a:off x="4891387" y="3102839"/>
                <a:ext cx="885525" cy="891275"/>
              </a:xfrm>
              <a:prstGeom prst="rect">
                <a:avLst/>
              </a:prstGeom>
              <a:noFill/>
              <a:ln>
                <a:noFill/>
              </a:ln>
            </p:spPr>
          </p:pic>
        </p:grpSp>
        <p:sp>
          <p:nvSpPr>
            <p:cNvPr id="206" name="Google Shape;206;p26"/>
            <p:cNvSpPr/>
            <p:nvPr/>
          </p:nvSpPr>
          <p:spPr>
            <a:xfrm>
              <a:off x="6775450" y="385900"/>
              <a:ext cx="742500" cy="24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Career</a:t>
              </a:r>
              <a:endParaRPr sz="1600"/>
            </a:p>
          </p:txBody>
        </p:sp>
      </p:grpSp>
      <p:grpSp>
        <p:nvGrpSpPr>
          <p:cNvPr id="207" name="Google Shape;207;p26"/>
          <p:cNvGrpSpPr/>
          <p:nvPr/>
        </p:nvGrpSpPr>
        <p:grpSpPr>
          <a:xfrm>
            <a:off x="2703867" y="2750753"/>
            <a:ext cx="1667737" cy="1556185"/>
            <a:chOff x="5273697" y="108798"/>
            <a:chExt cx="1191240" cy="1109975"/>
          </a:xfrm>
        </p:grpSpPr>
        <p:grpSp>
          <p:nvGrpSpPr>
            <p:cNvPr id="208" name="Google Shape;208;p26"/>
            <p:cNvGrpSpPr/>
            <p:nvPr/>
          </p:nvGrpSpPr>
          <p:grpSpPr>
            <a:xfrm>
              <a:off x="5273697" y="108798"/>
              <a:ext cx="1191240" cy="1109975"/>
              <a:chOff x="7185750" y="117050"/>
              <a:chExt cx="1524300" cy="1488900"/>
            </a:xfrm>
          </p:grpSpPr>
          <p:sp>
            <p:nvSpPr>
              <p:cNvPr id="209" name="Google Shape;209;p26"/>
              <p:cNvSpPr/>
              <p:nvPr/>
            </p:nvSpPr>
            <p:spPr>
              <a:xfrm>
                <a:off x="7185750" y="117050"/>
                <a:ext cx="1524300" cy="1488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 name="Google Shape;210;p26"/>
              <p:cNvPicPr preferRelativeResize="0"/>
              <p:nvPr/>
            </p:nvPicPr>
            <p:blipFill>
              <a:blip r:embed="rId5">
                <a:alphaModFix/>
              </a:blip>
              <a:stretch>
                <a:fillRect/>
              </a:stretch>
            </p:blipFill>
            <p:spPr>
              <a:xfrm>
                <a:off x="7412575" y="394550"/>
                <a:ext cx="1009250" cy="949864"/>
              </a:xfrm>
              <a:prstGeom prst="rect">
                <a:avLst/>
              </a:prstGeom>
              <a:noFill/>
              <a:ln>
                <a:noFill/>
              </a:ln>
            </p:spPr>
          </p:pic>
        </p:grpSp>
        <p:sp>
          <p:nvSpPr>
            <p:cNvPr id="211" name="Google Shape;211;p26"/>
            <p:cNvSpPr/>
            <p:nvPr/>
          </p:nvSpPr>
          <p:spPr>
            <a:xfrm>
              <a:off x="5498075" y="206575"/>
              <a:ext cx="742500" cy="24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UCAE</a:t>
              </a:r>
              <a:endParaRPr sz="1600"/>
            </a:p>
          </p:txBody>
        </p:sp>
      </p:grpSp>
      <p:grpSp>
        <p:nvGrpSpPr>
          <p:cNvPr id="212" name="Google Shape;212;p26"/>
          <p:cNvGrpSpPr/>
          <p:nvPr/>
        </p:nvGrpSpPr>
        <p:grpSpPr>
          <a:xfrm>
            <a:off x="5110514" y="2733378"/>
            <a:ext cx="1585065" cy="1575609"/>
            <a:chOff x="6829950" y="1295312"/>
            <a:chExt cx="1191240" cy="1109975"/>
          </a:xfrm>
        </p:grpSpPr>
        <p:grpSp>
          <p:nvGrpSpPr>
            <p:cNvPr id="213" name="Google Shape;213;p26"/>
            <p:cNvGrpSpPr/>
            <p:nvPr/>
          </p:nvGrpSpPr>
          <p:grpSpPr>
            <a:xfrm>
              <a:off x="6829950" y="1295312"/>
              <a:ext cx="1191240" cy="1109975"/>
              <a:chOff x="5358000" y="585750"/>
              <a:chExt cx="1524300" cy="1488900"/>
            </a:xfrm>
          </p:grpSpPr>
          <p:sp>
            <p:nvSpPr>
              <p:cNvPr id="214" name="Google Shape;214;p26"/>
              <p:cNvSpPr/>
              <p:nvPr/>
            </p:nvSpPr>
            <p:spPr>
              <a:xfrm>
                <a:off x="5358000" y="585750"/>
                <a:ext cx="1524300" cy="1488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26"/>
              <p:cNvPicPr preferRelativeResize="0"/>
              <p:nvPr/>
            </p:nvPicPr>
            <p:blipFill rotWithShape="1">
              <a:blip r:embed="rId6">
                <a:alphaModFix/>
              </a:blip>
              <a:srcRect/>
              <a:stretch/>
            </p:blipFill>
            <p:spPr>
              <a:xfrm>
                <a:off x="5645109" y="918161"/>
                <a:ext cx="950096" cy="944098"/>
              </a:xfrm>
              <a:prstGeom prst="rect">
                <a:avLst/>
              </a:prstGeom>
              <a:noFill/>
              <a:ln>
                <a:noFill/>
              </a:ln>
            </p:spPr>
          </p:pic>
        </p:grpSp>
        <p:sp>
          <p:nvSpPr>
            <p:cNvPr id="216" name="Google Shape;216;p26"/>
            <p:cNvSpPr/>
            <p:nvPr/>
          </p:nvSpPr>
          <p:spPr>
            <a:xfrm>
              <a:off x="7054325" y="1393100"/>
              <a:ext cx="742500" cy="24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Writing</a:t>
              </a:r>
              <a:endParaRPr sz="1600"/>
            </a:p>
          </p:txBody>
        </p:sp>
      </p:grpSp>
      <p:grpSp>
        <p:nvGrpSpPr>
          <p:cNvPr id="217" name="Google Shape;217;p26"/>
          <p:cNvGrpSpPr/>
          <p:nvPr/>
        </p:nvGrpSpPr>
        <p:grpSpPr>
          <a:xfrm>
            <a:off x="3936782" y="1307703"/>
            <a:ext cx="1585120" cy="1575703"/>
            <a:chOff x="7108625" y="1748825"/>
            <a:chExt cx="1524300" cy="1488900"/>
          </a:xfrm>
        </p:grpSpPr>
        <p:sp>
          <p:nvSpPr>
            <p:cNvPr id="218" name="Google Shape;218;p26"/>
            <p:cNvSpPr/>
            <p:nvPr/>
          </p:nvSpPr>
          <p:spPr>
            <a:xfrm>
              <a:off x="7108625" y="1748825"/>
              <a:ext cx="1524300" cy="1488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 name="Google Shape;219;p26"/>
            <p:cNvPicPr preferRelativeResize="0"/>
            <p:nvPr/>
          </p:nvPicPr>
          <p:blipFill>
            <a:blip r:embed="rId7">
              <a:alphaModFix/>
            </a:blip>
            <a:stretch>
              <a:fillRect/>
            </a:stretch>
          </p:blipFill>
          <p:spPr>
            <a:xfrm>
              <a:off x="7366150" y="2027463"/>
              <a:ext cx="1009250" cy="931625"/>
            </a:xfrm>
            <a:prstGeom prst="rect">
              <a:avLst/>
            </a:prstGeom>
            <a:noFill/>
            <a:ln>
              <a:noFill/>
            </a:ln>
          </p:spPr>
        </p:pic>
        <p:sp>
          <p:nvSpPr>
            <p:cNvPr id="220" name="Google Shape;220;p26"/>
            <p:cNvSpPr/>
            <p:nvPr/>
          </p:nvSpPr>
          <p:spPr>
            <a:xfrm>
              <a:off x="7250218" y="2107841"/>
              <a:ext cx="1233300" cy="368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S. Affairs</a:t>
              </a:r>
              <a:endParaRPr sz="1600"/>
            </a:p>
            <a:p>
              <a:pPr marL="0" lvl="0" indent="0" algn="ctr" rtl="0">
                <a:spcBef>
                  <a:spcPts val="0"/>
                </a:spcBef>
                <a:spcAft>
                  <a:spcPts val="0"/>
                </a:spcAft>
                <a:buNone/>
              </a:pPr>
              <a:endParaRPr sz="160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p:nvPr/>
        </p:nvSpPr>
        <p:spPr>
          <a:xfrm>
            <a:off x="174575" y="97950"/>
            <a:ext cx="8833200" cy="4947600"/>
          </a:xfrm>
          <a:prstGeom prst="rect">
            <a:avLst/>
          </a:prstGeom>
          <a:solidFill>
            <a:srgbClr val="E1D5B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rgbClr val="E1D5BF"/>
                </a:solidFill>
                <a:latin typeface="Nanum Gothic"/>
                <a:ea typeface="Nanum Gothic"/>
                <a:cs typeface="Nanum Gothic"/>
                <a:sym typeface="Nanum Gothic"/>
              </a:rPr>
              <a:t>, faculty are not likely to use Text reference and are "lukewarm" about Chat and Pho</a:t>
            </a:r>
            <a:endParaRPr/>
          </a:p>
        </p:txBody>
      </p:sp>
      <p:sp>
        <p:nvSpPr>
          <p:cNvPr id="226" name="Google Shape;226;p27"/>
          <p:cNvSpPr/>
          <p:nvPr/>
        </p:nvSpPr>
        <p:spPr>
          <a:xfrm>
            <a:off x="174575" y="4413825"/>
            <a:ext cx="8833200" cy="631800"/>
          </a:xfrm>
          <a:prstGeom prst="rect">
            <a:avLst/>
          </a:prstGeom>
          <a:solidFill>
            <a:srgbClr val="76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95E5D"/>
                </a:solidFill>
              </a:rPr>
              <a:t>ANOVAs - Cumulative GPA</a:t>
            </a:r>
            <a:endParaRPr>
              <a:solidFill>
                <a:srgbClr val="595E5D"/>
              </a:solidFill>
            </a:endParaRPr>
          </a:p>
        </p:txBody>
      </p:sp>
      <p:sp>
        <p:nvSpPr>
          <p:cNvPr id="227" name="Google Shape;227;p27"/>
          <p:cNvSpPr/>
          <p:nvPr/>
        </p:nvSpPr>
        <p:spPr>
          <a:xfrm>
            <a:off x="380975" y="223825"/>
            <a:ext cx="8420400" cy="74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595E5D"/>
                </a:solidFill>
              </a:rPr>
              <a:t>For Transfers … </a:t>
            </a:r>
            <a:endParaRPr sz="2600">
              <a:solidFill>
                <a:srgbClr val="595E5D"/>
              </a:solidFill>
            </a:endParaRPr>
          </a:p>
        </p:txBody>
      </p:sp>
      <p:grpSp>
        <p:nvGrpSpPr>
          <p:cNvPr id="228" name="Google Shape;228;p27"/>
          <p:cNvGrpSpPr/>
          <p:nvPr/>
        </p:nvGrpSpPr>
        <p:grpSpPr>
          <a:xfrm>
            <a:off x="1588749" y="1307526"/>
            <a:ext cx="1585065" cy="1575609"/>
            <a:chOff x="164207" y="108766"/>
            <a:chExt cx="1191240" cy="1109975"/>
          </a:xfrm>
        </p:grpSpPr>
        <p:grpSp>
          <p:nvGrpSpPr>
            <p:cNvPr id="229" name="Google Shape;229;p27"/>
            <p:cNvGrpSpPr/>
            <p:nvPr/>
          </p:nvGrpSpPr>
          <p:grpSpPr>
            <a:xfrm>
              <a:off x="164207" y="108766"/>
              <a:ext cx="1191240" cy="1109975"/>
              <a:chOff x="421400" y="1545125"/>
              <a:chExt cx="1524300" cy="1488900"/>
            </a:xfrm>
          </p:grpSpPr>
          <p:sp>
            <p:nvSpPr>
              <p:cNvPr id="230" name="Google Shape;230;p27"/>
              <p:cNvSpPr/>
              <p:nvPr/>
            </p:nvSpPr>
            <p:spPr>
              <a:xfrm>
                <a:off x="421400" y="1545125"/>
                <a:ext cx="1524300" cy="1488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1" name="Google Shape;231;p27"/>
              <p:cNvPicPr preferRelativeResize="0"/>
              <p:nvPr/>
            </p:nvPicPr>
            <p:blipFill>
              <a:blip r:embed="rId3">
                <a:alphaModFix/>
              </a:blip>
              <a:stretch>
                <a:fillRect/>
              </a:stretch>
            </p:blipFill>
            <p:spPr>
              <a:xfrm>
                <a:off x="744400" y="1921876"/>
                <a:ext cx="878300" cy="939825"/>
              </a:xfrm>
              <a:prstGeom prst="rect">
                <a:avLst/>
              </a:prstGeom>
              <a:noFill/>
              <a:ln>
                <a:noFill/>
              </a:ln>
            </p:spPr>
          </p:pic>
        </p:grpSp>
        <p:sp>
          <p:nvSpPr>
            <p:cNvPr id="232" name="Google Shape;232;p27"/>
            <p:cNvSpPr/>
            <p:nvPr/>
          </p:nvSpPr>
          <p:spPr>
            <a:xfrm>
              <a:off x="388575" y="206575"/>
              <a:ext cx="742500" cy="24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Library</a:t>
              </a:r>
              <a:endParaRPr sz="1600"/>
            </a:p>
          </p:txBody>
        </p:sp>
      </p:grpSp>
      <p:grpSp>
        <p:nvGrpSpPr>
          <p:cNvPr id="233" name="Google Shape;233;p27"/>
          <p:cNvGrpSpPr/>
          <p:nvPr/>
        </p:nvGrpSpPr>
        <p:grpSpPr>
          <a:xfrm>
            <a:off x="6284612" y="1307536"/>
            <a:ext cx="1585065" cy="1575609"/>
            <a:chOff x="6551070" y="288064"/>
            <a:chExt cx="1191240" cy="1109975"/>
          </a:xfrm>
        </p:grpSpPr>
        <p:grpSp>
          <p:nvGrpSpPr>
            <p:cNvPr id="234" name="Google Shape;234;p27"/>
            <p:cNvGrpSpPr/>
            <p:nvPr/>
          </p:nvGrpSpPr>
          <p:grpSpPr>
            <a:xfrm>
              <a:off x="6551070" y="288064"/>
              <a:ext cx="1191240" cy="1109975"/>
              <a:chOff x="4572000" y="2730450"/>
              <a:chExt cx="1524300" cy="1488900"/>
            </a:xfrm>
          </p:grpSpPr>
          <p:sp>
            <p:nvSpPr>
              <p:cNvPr id="235" name="Google Shape;235;p27"/>
              <p:cNvSpPr/>
              <p:nvPr/>
            </p:nvSpPr>
            <p:spPr>
              <a:xfrm>
                <a:off x="4572000" y="2730450"/>
                <a:ext cx="1524300" cy="1488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6" name="Google Shape;236;p27"/>
              <p:cNvPicPr preferRelativeResize="0"/>
              <p:nvPr/>
            </p:nvPicPr>
            <p:blipFill rotWithShape="1">
              <a:blip r:embed="rId4">
                <a:alphaModFix/>
              </a:blip>
              <a:srcRect/>
              <a:stretch/>
            </p:blipFill>
            <p:spPr>
              <a:xfrm>
                <a:off x="4891387" y="3102839"/>
                <a:ext cx="885525" cy="891275"/>
              </a:xfrm>
              <a:prstGeom prst="rect">
                <a:avLst/>
              </a:prstGeom>
              <a:noFill/>
              <a:ln>
                <a:noFill/>
              </a:ln>
            </p:spPr>
          </p:pic>
        </p:grpSp>
        <p:sp>
          <p:nvSpPr>
            <p:cNvPr id="237" name="Google Shape;237;p27"/>
            <p:cNvSpPr/>
            <p:nvPr/>
          </p:nvSpPr>
          <p:spPr>
            <a:xfrm>
              <a:off x="6775450" y="385900"/>
              <a:ext cx="742500" cy="24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Career</a:t>
              </a:r>
              <a:endParaRPr sz="1600"/>
            </a:p>
          </p:txBody>
        </p:sp>
      </p:grpSp>
      <p:grpSp>
        <p:nvGrpSpPr>
          <p:cNvPr id="238" name="Google Shape;238;p27"/>
          <p:cNvGrpSpPr/>
          <p:nvPr/>
        </p:nvGrpSpPr>
        <p:grpSpPr>
          <a:xfrm>
            <a:off x="5110514" y="2733378"/>
            <a:ext cx="1585065" cy="1575609"/>
            <a:chOff x="6829950" y="1295312"/>
            <a:chExt cx="1191240" cy="1109975"/>
          </a:xfrm>
        </p:grpSpPr>
        <p:grpSp>
          <p:nvGrpSpPr>
            <p:cNvPr id="239" name="Google Shape;239;p27"/>
            <p:cNvGrpSpPr/>
            <p:nvPr/>
          </p:nvGrpSpPr>
          <p:grpSpPr>
            <a:xfrm>
              <a:off x="6829950" y="1295312"/>
              <a:ext cx="1191240" cy="1109975"/>
              <a:chOff x="5358000" y="585750"/>
              <a:chExt cx="1524300" cy="1488900"/>
            </a:xfrm>
          </p:grpSpPr>
          <p:sp>
            <p:nvSpPr>
              <p:cNvPr id="240" name="Google Shape;240;p27"/>
              <p:cNvSpPr/>
              <p:nvPr/>
            </p:nvSpPr>
            <p:spPr>
              <a:xfrm>
                <a:off x="5358000" y="585750"/>
                <a:ext cx="1524300" cy="1488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1" name="Google Shape;241;p27"/>
              <p:cNvPicPr preferRelativeResize="0"/>
              <p:nvPr/>
            </p:nvPicPr>
            <p:blipFill rotWithShape="1">
              <a:blip r:embed="rId5">
                <a:alphaModFix/>
              </a:blip>
              <a:srcRect/>
              <a:stretch/>
            </p:blipFill>
            <p:spPr>
              <a:xfrm>
                <a:off x="5645109" y="918161"/>
                <a:ext cx="950096" cy="944098"/>
              </a:xfrm>
              <a:prstGeom prst="rect">
                <a:avLst/>
              </a:prstGeom>
              <a:noFill/>
              <a:ln>
                <a:noFill/>
              </a:ln>
            </p:spPr>
          </p:pic>
        </p:grpSp>
        <p:sp>
          <p:nvSpPr>
            <p:cNvPr id="242" name="Google Shape;242;p27"/>
            <p:cNvSpPr/>
            <p:nvPr/>
          </p:nvSpPr>
          <p:spPr>
            <a:xfrm>
              <a:off x="7054325" y="1393100"/>
              <a:ext cx="742500" cy="24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Writing</a:t>
              </a:r>
              <a:endParaRPr sz="1600"/>
            </a:p>
          </p:txBody>
        </p:sp>
      </p:grpSp>
      <p:grpSp>
        <p:nvGrpSpPr>
          <p:cNvPr id="243" name="Google Shape;243;p27"/>
          <p:cNvGrpSpPr/>
          <p:nvPr/>
        </p:nvGrpSpPr>
        <p:grpSpPr>
          <a:xfrm>
            <a:off x="3936782" y="1307703"/>
            <a:ext cx="1585120" cy="1575703"/>
            <a:chOff x="7108625" y="1748825"/>
            <a:chExt cx="1524300" cy="1488900"/>
          </a:xfrm>
        </p:grpSpPr>
        <p:sp>
          <p:nvSpPr>
            <p:cNvPr id="244" name="Google Shape;244;p27"/>
            <p:cNvSpPr/>
            <p:nvPr/>
          </p:nvSpPr>
          <p:spPr>
            <a:xfrm>
              <a:off x="7108625" y="1748825"/>
              <a:ext cx="1524300" cy="1488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5" name="Google Shape;245;p27"/>
            <p:cNvPicPr preferRelativeResize="0"/>
            <p:nvPr/>
          </p:nvPicPr>
          <p:blipFill>
            <a:blip r:embed="rId6">
              <a:alphaModFix/>
            </a:blip>
            <a:stretch>
              <a:fillRect/>
            </a:stretch>
          </p:blipFill>
          <p:spPr>
            <a:xfrm>
              <a:off x="7366150" y="2027463"/>
              <a:ext cx="1009250" cy="931625"/>
            </a:xfrm>
            <a:prstGeom prst="rect">
              <a:avLst/>
            </a:prstGeom>
            <a:noFill/>
            <a:ln>
              <a:noFill/>
            </a:ln>
          </p:spPr>
        </p:pic>
        <p:sp>
          <p:nvSpPr>
            <p:cNvPr id="246" name="Google Shape;246;p27"/>
            <p:cNvSpPr/>
            <p:nvPr/>
          </p:nvSpPr>
          <p:spPr>
            <a:xfrm>
              <a:off x="7250218" y="2107841"/>
              <a:ext cx="1233300" cy="368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S. Affairs</a:t>
              </a:r>
              <a:endParaRPr sz="1600"/>
            </a:p>
            <a:p>
              <a:pPr marL="0" lvl="0" indent="0" algn="ctr" rtl="0">
                <a:spcBef>
                  <a:spcPts val="0"/>
                </a:spcBef>
                <a:spcAft>
                  <a:spcPts val="0"/>
                </a:spcAft>
                <a:buNone/>
              </a:pPr>
              <a:endParaRPr sz="1600"/>
            </a:p>
          </p:txBody>
        </p:sp>
      </p:grpSp>
      <p:sp>
        <p:nvSpPr>
          <p:cNvPr id="247" name="Google Shape;247;p27"/>
          <p:cNvSpPr/>
          <p:nvPr/>
        </p:nvSpPr>
        <p:spPr>
          <a:xfrm>
            <a:off x="1588750" y="1217725"/>
            <a:ext cx="1674600" cy="1732200"/>
          </a:xfrm>
          <a:prstGeom prst="ellipse">
            <a:avLst/>
          </a:prstGeom>
          <a:solidFill>
            <a:srgbClr val="E1D5BF"/>
          </a:solidFill>
          <a:ln w="9525" cap="flat" cmpd="sng">
            <a:solidFill>
              <a:srgbClr val="E1D5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248;p27"/>
          <p:cNvGrpSpPr/>
          <p:nvPr/>
        </p:nvGrpSpPr>
        <p:grpSpPr>
          <a:xfrm>
            <a:off x="2703867" y="2750753"/>
            <a:ext cx="1667737" cy="1556185"/>
            <a:chOff x="5273697" y="108798"/>
            <a:chExt cx="1191240" cy="1109975"/>
          </a:xfrm>
        </p:grpSpPr>
        <p:grpSp>
          <p:nvGrpSpPr>
            <p:cNvPr id="249" name="Google Shape;249;p27"/>
            <p:cNvGrpSpPr/>
            <p:nvPr/>
          </p:nvGrpSpPr>
          <p:grpSpPr>
            <a:xfrm>
              <a:off x="5273697" y="108798"/>
              <a:ext cx="1191240" cy="1109975"/>
              <a:chOff x="7185750" y="117050"/>
              <a:chExt cx="1524300" cy="1488900"/>
            </a:xfrm>
          </p:grpSpPr>
          <p:sp>
            <p:nvSpPr>
              <p:cNvPr id="250" name="Google Shape;250;p27"/>
              <p:cNvSpPr/>
              <p:nvPr/>
            </p:nvSpPr>
            <p:spPr>
              <a:xfrm>
                <a:off x="7185750" y="117050"/>
                <a:ext cx="1524300" cy="1488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1" name="Google Shape;251;p27"/>
              <p:cNvPicPr preferRelativeResize="0"/>
              <p:nvPr/>
            </p:nvPicPr>
            <p:blipFill>
              <a:blip r:embed="rId7">
                <a:alphaModFix/>
              </a:blip>
              <a:stretch>
                <a:fillRect/>
              </a:stretch>
            </p:blipFill>
            <p:spPr>
              <a:xfrm>
                <a:off x="7412575" y="394550"/>
                <a:ext cx="1009250" cy="949864"/>
              </a:xfrm>
              <a:prstGeom prst="rect">
                <a:avLst/>
              </a:prstGeom>
              <a:noFill/>
              <a:ln>
                <a:noFill/>
              </a:ln>
            </p:spPr>
          </p:pic>
        </p:grpSp>
        <p:sp>
          <p:nvSpPr>
            <p:cNvPr id="252" name="Google Shape;252;p27"/>
            <p:cNvSpPr/>
            <p:nvPr/>
          </p:nvSpPr>
          <p:spPr>
            <a:xfrm>
              <a:off x="5498075" y="206575"/>
              <a:ext cx="742500" cy="24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UCAE</a:t>
              </a:r>
              <a:endParaRPr sz="160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8"/>
          <p:cNvSpPr/>
          <p:nvPr/>
        </p:nvSpPr>
        <p:spPr>
          <a:xfrm>
            <a:off x="174575" y="97950"/>
            <a:ext cx="8833200" cy="4947600"/>
          </a:xfrm>
          <a:prstGeom prst="rect">
            <a:avLst/>
          </a:prstGeom>
          <a:solidFill>
            <a:srgbClr val="E1D5B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rgbClr val="E1D5BF"/>
                </a:solidFill>
                <a:latin typeface="Nanum Gothic"/>
                <a:ea typeface="Nanum Gothic"/>
                <a:cs typeface="Nanum Gothic"/>
                <a:sym typeface="Nanum Gothic"/>
              </a:rPr>
              <a:t>, faculty are not likely to use Text reference and are "lukewarm" about Chat and Pho</a:t>
            </a:r>
            <a:endParaRPr/>
          </a:p>
        </p:txBody>
      </p:sp>
      <p:sp>
        <p:nvSpPr>
          <p:cNvPr id="258" name="Google Shape;258;p28"/>
          <p:cNvSpPr/>
          <p:nvPr/>
        </p:nvSpPr>
        <p:spPr>
          <a:xfrm>
            <a:off x="174575" y="4413825"/>
            <a:ext cx="8833200" cy="631800"/>
          </a:xfrm>
          <a:prstGeom prst="rect">
            <a:avLst/>
          </a:prstGeom>
          <a:solidFill>
            <a:srgbClr val="76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95E5D"/>
                </a:solidFill>
              </a:rPr>
              <a:t>ANOVAs - Cumulative GPA</a:t>
            </a:r>
            <a:endParaRPr>
              <a:solidFill>
                <a:srgbClr val="595E5D"/>
              </a:solidFill>
            </a:endParaRPr>
          </a:p>
        </p:txBody>
      </p:sp>
      <p:sp>
        <p:nvSpPr>
          <p:cNvPr id="259" name="Google Shape;259;p28"/>
          <p:cNvSpPr/>
          <p:nvPr/>
        </p:nvSpPr>
        <p:spPr>
          <a:xfrm>
            <a:off x="380975" y="147625"/>
            <a:ext cx="8420400" cy="99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595E5D"/>
                </a:solidFill>
              </a:rPr>
              <a:t>Disaggregating by library activities revealed significant differences for Aggregate, Freshman Admits, and Transfers! </a:t>
            </a:r>
            <a:endParaRPr sz="2600">
              <a:solidFill>
                <a:srgbClr val="595E5D"/>
              </a:solidFill>
            </a:endParaRPr>
          </a:p>
        </p:txBody>
      </p:sp>
      <p:grpSp>
        <p:nvGrpSpPr>
          <p:cNvPr id="260" name="Google Shape;260;p28"/>
          <p:cNvGrpSpPr/>
          <p:nvPr/>
        </p:nvGrpSpPr>
        <p:grpSpPr>
          <a:xfrm>
            <a:off x="1303908" y="1213524"/>
            <a:ext cx="6536184" cy="3095616"/>
            <a:chOff x="1303908" y="1213524"/>
            <a:chExt cx="6536184" cy="3095616"/>
          </a:xfrm>
        </p:grpSpPr>
        <p:grpSp>
          <p:nvGrpSpPr>
            <p:cNvPr id="261" name="Google Shape;261;p28"/>
            <p:cNvGrpSpPr/>
            <p:nvPr/>
          </p:nvGrpSpPr>
          <p:grpSpPr>
            <a:xfrm>
              <a:off x="1303908" y="1213561"/>
              <a:ext cx="1649525" cy="1620514"/>
              <a:chOff x="1588740" y="1285355"/>
              <a:chExt cx="1505728" cy="1440969"/>
            </a:xfrm>
          </p:grpSpPr>
          <p:sp>
            <p:nvSpPr>
              <p:cNvPr id="262" name="Google Shape;262;p28"/>
              <p:cNvSpPr/>
              <p:nvPr/>
            </p:nvSpPr>
            <p:spPr>
              <a:xfrm>
                <a:off x="1588740" y="1285355"/>
                <a:ext cx="1505728" cy="1440969"/>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1745825" y="1412325"/>
                <a:ext cx="1164300" cy="32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Instruction</a:t>
                </a:r>
                <a:endParaRPr sz="1600"/>
              </a:p>
            </p:txBody>
          </p:sp>
          <p:pic>
            <p:nvPicPr>
              <p:cNvPr id="264" name="Google Shape;264;p28"/>
              <p:cNvPicPr preferRelativeResize="0"/>
              <p:nvPr/>
            </p:nvPicPr>
            <p:blipFill>
              <a:blip r:embed="rId3">
                <a:alphaModFix/>
              </a:blip>
              <a:stretch>
                <a:fillRect/>
              </a:stretch>
            </p:blipFill>
            <p:spPr>
              <a:xfrm>
                <a:off x="1909799" y="1669759"/>
                <a:ext cx="938400" cy="839366"/>
              </a:xfrm>
              <a:prstGeom prst="rect">
                <a:avLst/>
              </a:prstGeom>
              <a:noFill/>
              <a:ln>
                <a:noFill/>
              </a:ln>
            </p:spPr>
          </p:pic>
        </p:grpSp>
        <p:grpSp>
          <p:nvGrpSpPr>
            <p:cNvPr id="265" name="Google Shape;265;p28"/>
            <p:cNvGrpSpPr/>
            <p:nvPr/>
          </p:nvGrpSpPr>
          <p:grpSpPr>
            <a:xfrm>
              <a:off x="3747182" y="1213655"/>
              <a:ext cx="1649665" cy="1620501"/>
              <a:chOff x="3819562" y="1285439"/>
              <a:chExt cx="1505856" cy="1440957"/>
            </a:xfrm>
          </p:grpSpPr>
          <p:sp>
            <p:nvSpPr>
              <p:cNvPr id="266" name="Google Shape;266;p28"/>
              <p:cNvSpPr/>
              <p:nvPr/>
            </p:nvSpPr>
            <p:spPr>
              <a:xfrm>
                <a:off x="3819562" y="1285439"/>
                <a:ext cx="1505856" cy="1440957"/>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8"/>
              <p:cNvSpPr/>
              <p:nvPr/>
            </p:nvSpPr>
            <p:spPr>
              <a:xfrm>
                <a:off x="3988550" y="1412375"/>
                <a:ext cx="1103700" cy="32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Study Rms</a:t>
                </a:r>
                <a:endParaRPr sz="1600"/>
              </a:p>
            </p:txBody>
          </p:sp>
          <p:pic>
            <p:nvPicPr>
              <p:cNvPr id="268" name="Google Shape;268;p28"/>
              <p:cNvPicPr preferRelativeResize="0"/>
              <p:nvPr/>
            </p:nvPicPr>
            <p:blipFill>
              <a:blip r:embed="rId4">
                <a:alphaModFix/>
              </a:blip>
              <a:stretch>
                <a:fillRect/>
              </a:stretch>
            </p:blipFill>
            <p:spPr>
              <a:xfrm>
                <a:off x="4102800" y="1666893"/>
                <a:ext cx="938400" cy="845082"/>
              </a:xfrm>
              <a:prstGeom prst="rect">
                <a:avLst/>
              </a:prstGeom>
              <a:noFill/>
              <a:ln>
                <a:noFill/>
              </a:ln>
            </p:spPr>
          </p:pic>
        </p:grpSp>
        <p:grpSp>
          <p:nvGrpSpPr>
            <p:cNvPr id="269" name="Google Shape;269;p28"/>
            <p:cNvGrpSpPr/>
            <p:nvPr/>
          </p:nvGrpSpPr>
          <p:grpSpPr>
            <a:xfrm>
              <a:off x="6190582" y="1213524"/>
              <a:ext cx="1649511" cy="1620452"/>
              <a:chOff x="6475397" y="908724"/>
              <a:chExt cx="1649511" cy="1620452"/>
            </a:xfrm>
          </p:grpSpPr>
          <p:grpSp>
            <p:nvGrpSpPr>
              <p:cNvPr id="270" name="Google Shape;270;p28"/>
              <p:cNvGrpSpPr/>
              <p:nvPr/>
            </p:nvGrpSpPr>
            <p:grpSpPr>
              <a:xfrm>
                <a:off x="6475397" y="908724"/>
                <a:ext cx="1649511" cy="1620452"/>
                <a:chOff x="6551070" y="288064"/>
                <a:chExt cx="1191240" cy="1109975"/>
              </a:xfrm>
            </p:grpSpPr>
            <p:sp>
              <p:nvSpPr>
                <p:cNvPr id="271" name="Google Shape;271;p28"/>
                <p:cNvSpPr/>
                <p:nvPr/>
              </p:nvSpPr>
              <p:spPr>
                <a:xfrm>
                  <a:off x="6551070" y="288064"/>
                  <a:ext cx="1191240" cy="1109975"/>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a:off x="6775450" y="385900"/>
                  <a:ext cx="742500" cy="24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Books</a:t>
                  </a:r>
                  <a:endParaRPr sz="1600"/>
                </a:p>
              </p:txBody>
            </p:sp>
          </p:grpSp>
          <p:pic>
            <p:nvPicPr>
              <p:cNvPr id="273" name="Google Shape;273;p28"/>
              <p:cNvPicPr preferRelativeResize="0"/>
              <p:nvPr/>
            </p:nvPicPr>
            <p:blipFill>
              <a:blip r:embed="rId5">
                <a:alphaModFix/>
              </a:blip>
              <a:stretch>
                <a:fillRect/>
              </a:stretch>
            </p:blipFill>
            <p:spPr>
              <a:xfrm>
                <a:off x="6733356" y="1357374"/>
                <a:ext cx="1133590" cy="875861"/>
              </a:xfrm>
              <a:prstGeom prst="rect">
                <a:avLst/>
              </a:prstGeom>
              <a:noFill/>
              <a:ln>
                <a:noFill/>
              </a:ln>
            </p:spPr>
          </p:pic>
        </p:grpSp>
        <p:grpSp>
          <p:nvGrpSpPr>
            <p:cNvPr id="274" name="Google Shape;274;p28"/>
            <p:cNvGrpSpPr/>
            <p:nvPr/>
          </p:nvGrpSpPr>
          <p:grpSpPr>
            <a:xfrm>
              <a:off x="2525545" y="2688626"/>
              <a:ext cx="1649525" cy="1620514"/>
              <a:chOff x="2703664" y="2868020"/>
              <a:chExt cx="1505728" cy="1440969"/>
            </a:xfrm>
          </p:grpSpPr>
          <p:grpSp>
            <p:nvGrpSpPr>
              <p:cNvPr id="275" name="Google Shape;275;p28"/>
              <p:cNvGrpSpPr/>
              <p:nvPr/>
            </p:nvGrpSpPr>
            <p:grpSpPr>
              <a:xfrm>
                <a:off x="2703664" y="2868020"/>
                <a:ext cx="1505728" cy="1440969"/>
                <a:chOff x="5273697" y="108798"/>
                <a:chExt cx="1191240" cy="1109975"/>
              </a:xfrm>
            </p:grpSpPr>
            <p:sp>
              <p:nvSpPr>
                <p:cNvPr id="276" name="Google Shape;276;p28"/>
                <p:cNvSpPr/>
                <p:nvPr/>
              </p:nvSpPr>
              <p:spPr>
                <a:xfrm>
                  <a:off x="5273697" y="108798"/>
                  <a:ext cx="1191240" cy="1109975"/>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8"/>
                <p:cNvSpPr/>
                <p:nvPr/>
              </p:nvSpPr>
              <p:spPr>
                <a:xfrm>
                  <a:off x="5397755" y="206572"/>
                  <a:ext cx="918900" cy="24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EZ Proxy</a:t>
                  </a:r>
                  <a:endParaRPr sz="1600"/>
                </a:p>
              </p:txBody>
            </p:sp>
          </p:grpSp>
          <p:pic>
            <p:nvPicPr>
              <p:cNvPr id="278" name="Google Shape;278;p28"/>
              <p:cNvPicPr preferRelativeResize="0"/>
              <p:nvPr/>
            </p:nvPicPr>
            <p:blipFill>
              <a:blip r:embed="rId6">
                <a:alphaModFix/>
              </a:blip>
              <a:stretch>
                <a:fillRect/>
              </a:stretch>
            </p:blipFill>
            <p:spPr>
              <a:xfrm>
                <a:off x="3034950" y="3317269"/>
                <a:ext cx="843175" cy="870931"/>
              </a:xfrm>
              <a:prstGeom prst="rect">
                <a:avLst/>
              </a:prstGeom>
              <a:noFill/>
              <a:ln>
                <a:noFill/>
              </a:ln>
            </p:spPr>
          </p:pic>
        </p:grpSp>
        <p:grpSp>
          <p:nvGrpSpPr>
            <p:cNvPr id="279" name="Google Shape;279;p28"/>
            <p:cNvGrpSpPr/>
            <p:nvPr/>
          </p:nvGrpSpPr>
          <p:grpSpPr>
            <a:xfrm>
              <a:off x="4968959" y="2688615"/>
              <a:ext cx="1649511" cy="1620452"/>
              <a:chOff x="5253504" y="2688615"/>
              <a:chExt cx="1649511" cy="1620452"/>
            </a:xfrm>
          </p:grpSpPr>
          <p:grpSp>
            <p:nvGrpSpPr>
              <p:cNvPr id="280" name="Google Shape;280;p28"/>
              <p:cNvGrpSpPr/>
              <p:nvPr/>
            </p:nvGrpSpPr>
            <p:grpSpPr>
              <a:xfrm>
                <a:off x="5253504" y="2688615"/>
                <a:ext cx="1649511" cy="1620452"/>
                <a:chOff x="6829950" y="1295312"/>
                <a:chExt cx="1191240" cy="1109975"/>
              </a:xfrm>
            </p:grpSpPr>
            <p:sp>
              <p:nvSpPr>
                <p:cNvPr id="281" name="Google Shape;281;p28"/>
                <p:cNvSpPr/>
                <p:nvPr/>
              </p:nvSpPr>
              <p:spPr>
                <a:xfrm>
                  <a:off x="6829950" y="1295312"/>
                  <a:ext cx="1191240" cy="1109975"/>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8"/>
                <p:cNvSpPr/>
                <p:nvPr/>
              </p:nvSpPr>
              <p:spPr>
                <a:xfrm>
                  <a:off x="6976933" y="1424150"/>
                  <a:ext cx="897300" cy="24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Computer Logins</a:t>
                  </a:r>
                  <a:endParaRPr sz="1600"/>
                </a:p>
              </p:txBody>
            </p:sp>
          </p:grpSp>
          <p:pic>
            <p:nvPicPr>
              <p:cNvPr id="283" name="Google Shape;283;p28"/>
              <p:cNvPicPr preferRelativeResize="0"/>
              <p:nvPr/>
            </p:nvPicPr>
            <p:blipFill>
              <a:blip r:embed="rId7">
                <a:alphaModFix/>
              </a:blip>
              <a:stretch>
                <a:fillRect/>
              </a:stretch>
            </p:blipFill>
            <p:spPr>
              <a:xfrm>
                <a:off x="5662700" y="3382475"/>
                <a:ext cx="831112" cy="778850"/>
              </a:xfrm>
              <a:prstGeom prst="rect">
                <a:avLst/>
              </a:prstGeom>
              <a:noFill/>
              <a:ln>
                <a:noFill/>
              </a:ln>
            </p:spPr>
          </p:pic>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9"/>
          <p:cNvSpPr/>
          <p:nvPr/>
        </p:nvSpPr>
        <p:spPr>
          <a:xfrm>
            <a:off x="174575" y="97950"/>
            <a:ext cx="8833200" cy="4947600"/>
          </a:xfrm>
          <a:prstGeom prst="rect">
            <a:avLst/>
          </a:prstGeom>
          <a:solidFill>
            <a:srgbClr val="E1D5B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rgbClr val="E1D5BF"/>
                </a:solidFill>
                <a:latin typeface="Nanum Gothic"/>
                <a:ea typeface="Nanum Gothic"/>
                <a:cs typeface="Nanum Gothic"/>
                <a:sym typeface="Nanum Gothic"/>
              </a:rPr>
              <a:t>, faculty are not likely to use Text reference and are "lukewarm" about Chat and Pho</a:t>
            </a:r>
            <a:endParaRPr/>
          </a:p>
        </p:txBody>
      </p:sp>
      <p:pic>
        <p:nvPicPr>
          <p:cNvPr id="289" name="Google Shape;289;p29" title="Points scored"/>
          <p:cNvPicPr preferRelativeResize="0"/>
          <p:nvPr/>
        </p:nvPicPr>
        <p:blipFill>
          <a:blip r:embed="rId3">
            <a:alphaModFix/>
          </a:blip>
          <a:stretch>
            <a:fillRect/>
          </a:stretch>
        </p:blipFill>
        <p:spPr>
          <a:xfrm>
            <a:off x="450175" y="975875"/>
            <a:ext cx="8420400" cy="3474842"/>
          </a:xfrm>
          <a:prstGeom prst="rect">
            <a:avLst/>
          </a:prstGeom>
          <a:noFill/>
          <a:ln>
            <a:noFill/>
          </a:ln>
        </p:spPr>
      </p:pic>
      <p:sp>
        <p:nvSpPr>
          <p:cNvPr id="290" name="Google Shape;290;p29"/>
          <p:cNvSpPr/>
          <p:nvPr/>
        </p:nvSpPr>
        <p:spPr>
          <a:xfrm>
            <a:off x="174575" y="4413825"/>
            <a:ext cx="8833200" cy="631800"/>
          </a:xfrm>
          <a:prstGeom prst="rect">
            <a:avLst/>
          </a:prstGeom>
          <a:solidFill>
            <a:srgbClr val="76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95E5D"/>
                </a:solidFill>
              </a:rPr>
              <a:t>ANOVAs - Months to Graduation</a:t>
            </a:r>
            <a:endParaRPr>
              <a:solidFill>
                <a:srgbClr val="595E5D"/>
              </a:solidFill>
            </a:endParaRPr>
          </a:p>
        </p:txBody>
      </p:sp>
      <p:sp>
        <p:nvSpPr>
          <p:cNvPr id="291" name="Google Shape;291;p29"/>
          <p:cNvSpPr/>
          <p:nvPr/>
        </p:nvSpPr>
        <p:spPr>
          <a:xfrm>
            <a:off x="380975" y="147625"/>
            <a:ext cx="8420400" cy="99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595E5D"/>
                </a:solidFill>
              </a:rPr>
              <a:t>ANOVA results for Months-to-Graduation revealed few meaningful results, with the exception of High Impact Practices for Freshman</a:t>
            </a:r>
            <a:endParaRPr sz="2600">
              <a:solidFill>
                <a:srgbClr val="595E5D"/>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0"/>
          <p:cNvSpPr/>
          <p:nvPr/>
        </p:nvSpPr>
        <p:spPr>
          <a:xfrm>
            <a:off x="174575" y="97950"/>
            <a:ext cx="8833200" cy="4947600"/>
          </a:xfrm>
          <a:prstGeom prst="rect">
            <a:avLst/>
          </a:prstGeom>
          <a:solidFill>
            <a:srgbClr val="E1D5B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rgbClr val="E1D5BF"/>
                </a:solidFill>
                <a:latin typeface="Nanum Gothic"/>
                <a:ea typeface="Nanum Gothic"/>
                <a:cs typeface="Nanum Gothic"/>
                <a:sym typeface="Nanum Gothic"/>
              </a:rPr>
              <a:t>, faculty are not likely to use Text reference and are "lukewarm" about Chat and Pho</a:t>
            </a:r>
            <a:endParaRPr/>
          </a:p>
        </p:txBody>
      </p:sp>
      <p:sp>
        <p:nvSpPr>
          <p:cNvPr id="297" name="Google Shape;297;p30"/>
          <p:cNvSpPr/>
          <p:nvPr/>
        </p:nvSpPr>
        <p:spPr>
          <a:xfrm>
            <a:off x="228300" y="147625"/>
            <a:ext cx="8779500" cy="72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rgbClr val="595E5D"/>
                </a:solidFill>
              </a:rPr>
              <a:t>18.3% of variance of 1st Year GPA is explained by these positive factors… </a:t>
            </a:r>
            <a:endParaRPr sz="2600" b="1">
              <a:solidFill>
                <a:srgbClr val="595E5D"/>
              </a:solidFill>
            </a:endParaRPr>
          </a:p>
        </p:txBody>
      </p:sp>
      <p:sp>
        <p:nvSpPr>
          <p:cNvPr id="298" name="Google Shape;298;p30"/>
          <p:cNvSpPr/>
          <p:nvPr/>
        </p:nvSpPr>
        <p:spPr>
          <a:xfrm>
            <a:off x="174575" y="4413825"/>
            <a:ext cx="8833200" cy="631800"/>
          </a:xfrm>
          <a:prstGeom prst="rect">
            <a:avLst/>
          </a:prstGeom>
          <a:solidFill>
            <a:srgbClr val="76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95E5D"/>
                </a:solidFill>
              </a:rPr>
              <a:t>Regression Results - Aggregate</a:t>
            </a:r>
            <a:endParaRPr>
              <a:solidFill>
                <a:srgbClr val="595E5D"/>
              </a:solidFill>
            </a:endParaRPr>
          </a:p>
        </p:txBody>
      </p:sp>
      <p:grpSp>
        <p:nvGrpSpPr>
          <p:cNvPr id="299" name="Google Shape;299;p30"/>
          <p:cNvGrpSpPr/>
          <p:nvPr/>
        </p:nvGrpSpPr>
        <p:grpSpPr>
          <a:xfrm>
            <a:off x="507351" y="1160304"/>
            <a:ext cx="1505623" cy="1510213"/>
            <a:chOff x="3594199" y="779426"/>
            <a:chExt cx="1585201" cy="1575600"/>
          </a:xfrm>
        </p:grpSpPr>
        <p:sp>
          <p:nvSpPr>
            <p:cNvPr id="300" name="Google Shape;300;p30"/>
            <p:cNvSpPr/>
            <p:nvPr/>
          </p:nvSpPr>
          <p:spPr>
            <a:xfrm>
              <a:off x="3594199" y="779426"/>
              <a:ext cx="1585200" cy="1575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1" name="Google Shape;301;p30"/>
            <p:cNvPicPr preferRelativeResize="0"/>
            <p:nvPr/>
          </p:nvPicPr>
          <p:blipFill rotWithShape="1">
            <a:blip r:embed="rId3">
              <a:alphaModFix/>
            </a:blip>
            <a:srcRect t="17857"/>
            <a:stretch/>
          </p:blipFill>
          <p:spPr>
            <a:xfrm>
              <a:off x="3960110" y="1507825"/>
              <a:ext cx="853377" cy="631800"/>
            </a:xfrm>
            <a:prstGeom prst="rect">
              <a:avLst/>
            </a:prstGeom>
            <a:noFill/>
            <a:ln>
              <a:noFill/>
            </a:ln>
          </p:spPr>
        </p:pic>
        <p:sp>
          <p:nvSpPr>
            <p:cNvPr id="302" name="Google Shape;302;p30"/>
            <p:cNvSpPr/>
            <p:nvPr/>
          </p:nvSpPr>
          <p:spPr>
            <a:xfrm>
              <a:off x="3594200" y="1081900"/>
              <a:ext cx="1585200" cy="35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Demographics</a:t>
              </a:r>
              <a:endParaRPr sz="1600"/>
            </a:p>
          </p:txBody>
        </p:sp>
      </p:grpSp>
      <p:sp>
        <p:nvSpPr>
          <p:cNvPr id="303" name="Google Shape;303;p30"/>
          <p:cNvSpPr/>
          <p:nvPr/>
        </p:nvSpPr>
        <p:spPr>
          <a:xfrm>
            <a:off x="427500" y="3127875"/>
            <a:ext cx="1714500" cy="899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HS GPA</a:t>
            </a:r>
            <a:endParaRPr sz="1600"/>
          </a:p>
          <a:p>
            <a:pPr marL="0" lvl="0" indent="0" algn="ctr" rtl="0">
              <a:spcBef>
                <a:spcPts val="0"/>
              </a:spcBef>
              <a:spcAft>
                <a:spcPts val="0"/>
              </a:spcAft>
              <a:buNone/>
            </a:pPr>
            <a:r>
              <a:rPr lang="en" sz="1600"/>
              <a:t>Incoming Credits</a:t>
            </a:r>
            <a:endParaRPr sz="1600"/>
          </a:p>
          <a:p>
            <a:pPr marL="0" lvl="0" indent="0" algn="ctr" rtl="0">
              <a:spcBef>
                <a:spcPts val="0"/>
              </a:spcBef>
              <a:spcAft>
                <a:spcPts val="0"/>
              </a:spcAft>
              <a:buNone/>
            </a:pPr>
            <a:r>
              <a:rPr lang="en" sz="1600"/>
              <a:t>Gender</a:t>
            </a:r>
            <a:endParaRPr sz="1600"/>
          </a:p>
        </p:txBody>
      </p:sp>
      <p:grpSp>
        <p:nvGrpSpPr>
          <p:cNvPr id="304" name="Google Shape;304;p30"/>
          <p:cNvGrpSpPr/>
          <p:nvPr/>
        </p:nvGrpSpPr>
        <p:grpSpPr>
          <a:xfrm>
            <a:off x="2795297" y="1160423"/>
            <a:ext cx="1585065" cy="1575609"/>
            <a:chOff x="6551070" y="288064"/>
            <a:chExt cx="1191240" cy="1109975"/>
          </a:xfrm>
        </p:grpSpPr>
        <p:grpSp>
          <p:nvGrpSpPr>
            <p:cNvPr id="305" name="Google Shape;305;p30"/>
            <p:cNvGrpSpPr/>
            <p:nvPr/>
          </p:nvGrpSpPr>
          <p:grpSpPr>
            <a:xfrm>
              <a:off x="6551070" y="288064"/>
              <a:ext cx="1191240" cy="1109975"/>
              <a:chOff x="4572000" y="2730450"/>
              <a:chExt cx="1524300" cy="1488900"/>
            </a:xfrm>
          </p:grpSpPr>
          <p:sp>
            <p:nvSpPr>
              <p:cNvPr id="306" name="Google Shape;306;p30"/>
              <p:cNvSpPr/>
              <p:nvPr/>
            </p:nvSpPr>
            <p:spPr>
              <a:xfrm>
                <a:off x="4572000" y="2730450"/>
                <a:ext cx="1524300" cy="1488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 name="Google Shape;307;p30"/>
              <p:cNvPicPr preferRelativeResize="0"/>
              <p:nvPr/>
            </p:nvPicPr>
            <p:blipFill rotWithShape="1">
              <a:blip r:embed="rId4">
                <a:alphaModFix/>
              </a:blip>
              <a:srcRect/>
              <a:stretch/>
            </p:blipFill>
            <p:spPr>
              <a:xfrm>
                <a:off x="4891387" y="3102839"/>
                <a:ext cx="885525" cy="891275"/>
              </a:xfrm>
              <a:prstGeom prst="rect">
                <a:avLst/>
              </a:prstGeom>
              <a:noFill/>
              <a:ln>
                <a:noFill/>
              </a:ln>
            </p:spPr>
          </p:pic>
        </p:grpSp>
        <p:sp>
          <p:nvSpPr>
            <p:cNvPr id="308" name="Google Shape;308;p30"/>
            <p:cNvSpPr/>
            <p:nvPr/>
          </p:nvSpPr>
          <p:spPr>
            <a:xfrm>
              <a:off x="6775450" y="385900"/>
              <a:ext cx="742500" cy="24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Career</a:t>
              </a:r>
              <a:endParaRPr sz="1600"/>
            </a:p>
          </p:txBody>
        </p:sp>
      </p:grpSp>
      <p:sp>
        <p:nvSpPr>
          <p:cNvPr id="309" name="Google Shape;309;p30"/>
          <p:cNvSpPr/>
          <p:nvPr/>
        </p:nvSpPr>
        <p:spPr>
          <a:xfrm>
            <a:off x="2859567" y="3127875"/>
            <a:ext cx="1505700" cy="899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Fairs</a:t>
            </a:r>
            <a:endParaRPr sz="1600"/>
          </a:p>
          <a:p>
            <a:pPr marL="0" lvl="0" indent="0" algn="ctr" rtl="0">
              <a:spcBef>
                <a:spcPts val="0"/>
              </a:spcBef>
              <a:spcAft>
                <a:spcPts val="0"/>
              </a:spcAft>
              <a:buNone/>
            </a:pPr>
            <a:r>
              <a:rPr lang="en" sz="1600"/>
              <a:t>Advising</a:t>
            </a:r>
            <a:endParaRPr sz="1600"/>
          </a:p>
        </p:txBody>
      </p:sp>
      <p:grpSp>
        <p:nvGrpSpPr>
          <p:cNvPr id="310" name="Google Shape;310;p30"/>
          <p:cNvGrpSpPr/>
          <p:nvPr/>
        </p:nvGrpSpPr>
        <p:grpSpPr>
          <a:xfrm>
            <a:off x="5098364" y="1160423"/>
            <a:ext cx="1585065" cy="1575609"/>
            <a:chOff x="164207" y="108766"/>
            <a:chExt cx="1191240" cy="1109975"/>
          </a:xfrm>
        </p:grpSpPr>
        <p:grpSp>
          <p:nvGrpSpPr>
            <p:cNvPr id="311" name="Google Shape;311;p30"/>
            <p:cNvGrpSpPr/>
            <p:nvPr/>
          </p:nvGrpSpPr>
          <p:grpSpPr>
            <a:xfrm>
              <a:off x="164207" y="108766"/>
              <a:ext cx="1191240" cy="1109975"/>
              <a:chOff x="421400" y="1545125"/>
              <a:chExt cx="1524300" cy="1488900"/>
            </a:xfrm>
          </p:grpSpPr>
          <p:sp>
            <p:nvSpPr>
              <p:cNvPr id="312" name="Google Shape;312;p30"/>
              <p:cNvSpPr/>
              <p:nvPr/>
            </p:nvSpPr>
            <p:spPr>
              <a:xfrm>
                <a:off x="421400" y="1545125"/>
                <a:ext cx="1524300" cy="1488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3" name="Google Shape;313;p30"/>
              <p:cNvPicPr preferRelativeResize="0"/>
              <p:nvPr/>
            </p:nvPicPr>
            <p:blipFill>
              <a:blip r:embed="rId5">
                <a:alphaModFix/>
              </a:blip>
              <a:stretch>
                <a:fillRect/>
              </a:stretch>
            </p:blipFill>
            <p:spPr>
              <a:xfrm>
                <a:off x="744400" y="1921876"/>
                <a:ext cx="878300" cy="939825"/>
              </a:xfrm>
              <a:prstGeom prst="rect">
                <a:avLst/>
              </a:prstGeom>
              <a:noFill/>
              <a:ln>
                <a:noFill/>
              </a:ln>
            </p:spPr>
          </p:pic>
        </p:grpSp>
        <p:sp>
          <p:nvSpPr>
            <p:cNvPr id="314" name="Google Shape;314;p30"/>
            <p:cNvSpPr/>
            <p:nvPr/>
          </p:nvSpPr>
          <p:spPr>
            <a:xfrm>
              <a:off x="388575" y="206575"/>
              <a:ext cx="742500" cy="24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Library</a:t>
              </a:r>
              <a:endParaRPr sz="1600"/>
            </a:p>
          </p:txBody>
        </p:sp>
      </p:grpSp>
      <p:sp>
        <p:nvSpPr>
          <p:cNvPr id="315" name="Google Shape;315;p30"/>
          <p:cNvSpPr/>
          <p:nvPr/>
        </p:nvSpPr>
        <p:spPr>
          <a:xfrm>
            <a:off x="5082834" y="3127875"/>
            <a:ext cx="1665300" cy="899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Computer Logins</a:t>
            </a:r>
            <a:endParaRPr sz="1600"/>
          </a:p>
        </p:txBody>
      </p:sp>
      <p:grpSp>
        <p:nvGrpSpPr>
          <p:cNvPr id="316" name="Google Shape;316;p30"/>
          <p:cNvGrpSpPr/>
          <p:nvPr/>
        </p:nvGrpSpPr>
        <p:grpSpPr>
          <a:xfrm>
            <a:off x="7335685" y="1160424"/>
            <a:ext cx="1571842" cy="1537981"/>
            <a:chOff x="5273697" y="108798"/>
            <a:chExt cx="1191240" cy="1109975"/>
          </a:xfrm>
        </p:grpSpPr>
        <p:grpSp>
          <p:nvGrpSpPr>
            <p:cNvPr id="317" name="Google Shape;317;p30"/>
            <p:cNvGrpSpPr/>
            <p:nvPr/>
          </p:nvGrpSpPr>
          <p:grpSpPr>
            <a:xfrm>
              <a:off x="5273697" y="108798"/>
              <a:ext cx="1191240" cy="1109975"/>
              <a:chOff x="7185750" y="117050"/>
              <a:chExt cx="1524300" cy="1488900"/>
            </a:xfrm>
          </p:grpSpPr>
          <p:sp>
            <p:nvSpPr>
              <p:cNvPr id="318" name="Google Shape;318;p30"/>
              <p:cNvSpPr/>
              <p:nvPr/>
            </p:nvSpPr>
            <p:spPr>
              <a:xfrm>
                <a:off x="7185750" y="117050"/>
                <a:ext cx="1524300" cy="1488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9" name="Google Shape;319;p30"/>
              <p:cNvPicPr preferRelativeResize="0"/>
              <p:nvPr/>
            </p:nvPicPr>
            <p:blipFill>
              <a:blip r:embed="rId6">
                <a:alphaModFix/>
              </a:blip>
              <a:stretch>
                <a:fillRect/>
              </a:stretch>
            </p:blipFill>
            <p:spPr>
              <a:xfrm>
                <a:off x="7412575" y="394550"/>
                <a:ext cx="1009250" cy="949864"/>
              </a:xfrm>
              <a:prstGeom prst="rect">
                <a:avLst/>
              </a:prstGeom>
              <a:noFill/>
              <a:ln>
                <a:noFill/>
              </a:ln>
            </p:spPr>
          </p:pic>
        </p:grpSp>
        <p:sp>
          <p:nvSpPr>
            <p:cNvPr id="320" name="Google Shape;320;p30"/>
            <p:cNvSpPr/>
            <p:nvPr/>
          </p:nvSpPr>
          <p:spPr>
            <a:xfrm>
              <a:off x="5498075" y="206575"/>
              <a:ext cx="742500" cy="24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UCAE</a:t>
              </a:r>
              <a:endParaRPr sz="1600"/>
            </a:p>
          </p:txBody>
        </p:sp>
      </p:grpSp>
      <p:sp>
        <p:nvSpPr>
          <p:cNvPr id="321" name="Google Shape;321;p30"/>
          <p:cNvSpPr/>
          <p:nvPr/>
        </p:nvSpPr>
        <p:spPr>
          <a:xfrm>
            <a:off x="7428895" y="3127875"/>
            <a:ext cx="1450800" cy="899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Supplemental Instruction</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1"/>
          <p:cNvSpPr/>
          <p:nvPr/>
        </p:nvSpPr>
        <p:spPr>
          <a:xfrm>
            <a:off x="174575" y="97950"/>
            <a:ext cx="8833200" cy="4947600"/>
          </a:xfrm>
          <a:prstGeom prst="rect">
            <a:avLst/>
          </a:prstGeom>
          <a:solidFill>
            <a:srgbClr val="E1D5B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rgbClr val="E1D5BF"/>
                </a:solidFill>
                <a:latin typeface="Nanum Gothic"/>
                <a:ea typeface="Nanum Gothic"/>
                <a:cs typeface="Nanum Gothic"/>
                <a:sym typeface="Nanum Gothic"/>
              </a:rPr>
              <a:t>, faculty are not likely to use Text reference and are "lukewarm" about Chat and Pho</a:t>
            </a:r>
            <a:endParaRPr/>
          </a:p>
        </p:txBody>
      </p:sp>
      <p:sp>
        <p:nvSpPr>
          <p:cNvPr id="327" name="Google Shape;327;p31"/>
          <p:cNvSpPr/>
          <p:nvPr/>
        </p:nvSpPr>
        <p:spPr>
          <a:xfrm>
            <a:off x="228300" y="147625"/>
            <a:ext cx="8779500" cy="79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rgbClr val="595E5D"/>
                </a:solidFill>
              </a:rPr>
              <a:t>19.1% of variance of Cumulative GPA is explained by these positive factors… </a:t>
            </a:r>
            <a:endParaRPr sz="2600" b="1">
              <a:solidFill>
                <a:srgbClr val="595E5D"/>
              </a:solidFill>
            </a:endParaRPr>
          </a:p>
        </p:txBody>
      </p:sp>
      <p:sp>
        <p:nvSpPr>
          <p:cNvPr id="328" name="Google Shape;328;p31"/>
          <p:cNvSpPr/>
          <p:nvPr/>
        </p:nvSpPr>
        <p:spPr>
          <a:xfrm>
            <a:off x="174575" y="4413825"/>
            <a:ext cx="8833200" cy="631800"/>
          </a:xfrm>
          <a:prstGeom prst="rect">
            <a:avLst/>
          </a:prstGeom>
          <a:solidFill>
            <a:srgbClr val="76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95E5D"/>
                </a:solidFill>
              </a:rPr>
              <a:t>Regression Results - Aggregate </a:t>
            </a:r>
            <a:endParaRPr>
              <a:solidFill>
                <a:srgbClr val="595E5D"/>
              </a:solidFill>
            </a:endParaRPr>
          </a:p>
        </p:txBody>
      </p:sp>
      <p:grpSp>
        <p:nvGrpSpPr>
          <p:cNvPr id="329" name="Google Shape;329;p31"/>
          <p:cNvGrpSpPr/>
          <p:nvPr/>
        </p:nvGrpSpPr>
        <p:grpSpPr>
          <a:xfrm>
            <a:off x="318388" y="1160304"/>
            <a:ext cx="1505623" cy="1510213"/>
            <a:chOff x="3594199" y="779426"/>
            <a:chExt cx="1585201" cy="1575600"/>
          </a:xfrm>
        </p:grpSpPr>
        <p:sp>
          <p:nvSpPr>
            <p:cNvPr id="330" name="Google Shape;330;p31"/>
            <p:cNvSpPr/>
            <p:nvPr/>
          </p:nvSpPr>
          <p:spPr>
            <a:xfrm>
              <a:off x="3594199" y="779426"/>
              <a:ext cx="1585200" cy="1575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1" name="Google Shape;331;p31"/>
            <p:cNvPicPr preferRelativeResize="0"/>
            <p:nvPr/>
          </p:nvPicPr>
          <p:blipFill rotWithShape="1">
            <a:blip r:embed="rId3">
              <a:alphaModFix/>
            </a:blip>
            <a:srcRect t="17857"/>
            <a:stretch/>
          </p:blipFill>
          <p:spPr>
            <a:xfrm>
              <a:off x="3960110" y="1507825"/>
              <a:ext cx="853377" cy="631800"/>
            </a:xfrm>
            <a:prstGeom prst="rect">
              <a:avLst/>
            </a:prstGeom>
            <a:noFill/>
            <a:ln>
              <a:noFill/>
            </a:ln>
          </p:spPr>
        </p:pic>
        <p:sp>
          <p:nvSpPr>
            <p:cNvPr id="332" name="Google Shape;332;p31"/>
            <p:cNvSpPr/>
            <p:nvPr/>
          </p:nvSpPr>
          <p:spPr>
            <a:xfrm>
              <a:off x="3594200" y="1081900"/>
              <a:ext cx="1585200" cy="35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Demographics</a:t>
              </a:r>
              <a:endParaRPr sz="1600"/>
            </a:p>
          </p:txBody>
        </p:sp>
      </p:grpSp>
      <p:sp>
        <p:nvSpPr>
          <p:cNvPr id="333" name="Google Shape;333;p31"/>
          <p:cNvSpPr/>
          <p:nvPr/>
        </p:nvSpPr>
        <p:spPr>
          <a:xfrm>
            <a:off x="278750" y="2886150"/>
            <a:ext cx="1584900" cy="1191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HS GPA</a:t>
            </a:r>
            <a:endParaRPr/>
          </a:p>
          <a:p>
            <a:pPr marL="0" lvl="0" indent="0" algn="ctr" rtl="0">
              <a:spcBef>
                <a:spcPts val="0"/>
              </a:spcBef>
              <a:spcAft>
                <a:spcPts val="0"/>
              </a:spcAft>
              <a:buNone/>
            </a:pPr>
            <a:r>
              <a:rPr lang="en"/>
              <a:t>Incoming Credits</a:t>
            </a:r>
            <a:endParaRPr/>
          </a:p>
          <a:p>
            <a:pPr marL="0" lvl="0" indent="0" algn="ctr" rtl="0">
              <a:spcBef>
                <a:spcPts val="0"/>
              </a:spcBef>
              <a:spcAft>
                <a:spcPts val="0"/>
              </a:spcAft>
              <a:buNone/>
            </a:pPr>
            <a:r>
              <a:rPr lang="en"/>
              <a:t>Gender</a:t>
            </a:r>
            <a:endParaRPr/>
          </a:p>
          <a:p>
            <a:pPr marL="0" lvl="0" indent="0" algn="ctr" rtl="0">
              <a:spcBef>
                <a:spcPts val="0"/>
              </a:spcBef>
              <a:spcAft>
                <a:spcPts val="0"/>
              </a:spcAft>
              <a:buNone/>
            </a:pPr>
            <a:r>
              <a:rPr lang="en"/>
              <a:t>SAT/ACT</a:t>
            </a:r>
            <a:endParaRPr/>
          </a:p>
          <a:p>
            <a:pPr marL="0" lvl="0" indent="0" algn="ctr" rtl="0">
              <a:spcBef>
                <a:spcPts val="0"/>
              </a:spcBef>
              <a:spcAft>
                <a:spcPts val="0"/>
              </a:spcAft>
              <a:buNone/>
            </a:pPr>
            <a:r>
              <a:rPr lang="en"/>
              <a:t>HIPs</a:t>
            </a:r>
            <a:endParaRPr/>
          </a:p>
        </p:txBody>
      </p:sp>
      <p:grpSp>
        <p:nvGrpSpPr>
          <p:cNvPr id="334" name="Google Shape;334;p31"/>
          <p:cNvGrpSpPr/>
          <p:nvPr/>
        </p:nvGrpSpPr>
        <p:grpSpPr>
          <a:xfrm>
            <a:off x="2043886" y="1160423"/>
            <a:ext cx="1585065" cy="1575609"/>
            <a:chOff x="6551070" y="288064"/>
            <a:chExt cx="1191240" cy="1109975"/>
          </a:xfrm>
        </p:grpSpPr>
        <p:grpSp>
          <p:nvGrpSpPr>
            <p:cNvPr id="335" name="Google Shape;335;p31"/>
            <p:cNvGrpSpPr/>
            <p:nvPr/>
          </p:nvGrpSpPr>
          <p:grpSpPr>
            <a:xfrm>
              <a:off x="6551070" y="288064"/>
              <a:ext cx="1191240" cy="1109975"/>
              <a:chOff x="4572000" y="2730450"/>
              <a:chExt cx="1524300" cy="1488900"/>
            </a:xfrm>
          </p:grpSpPr>
          <p:sp>
            <p:nvSpPr>
              <p:cNvPr id="336" name="Google Shape;336;p31"/>
              <p:cNvSpPr/>
              <p:nvPr/>
            </p:nvSpPr>
            <p:spPr>
              <a:xfrm>
                <a:off x="4572000" y="2730450"/>
                <a:ext cx="1524300" cy="1488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7" name="Google Shape;337;p31"/>
              <p:cNvPicPr preferRelativeResize="0"/>
              <p:nvPr/>
            </p:nvPicPr>
            <p:blipFill rotWithShape="1">
              <a:blip r:embed="rId4">
                <a:alphaModFix/>
              </a:blip>
              <a:srcRect/>
              <a:stretch/>
            </p:blipFill>
            <p:spPr>
              <a:xfrm>
                <a:off x="4891387" y="3102839"/>
                <a:ext cx="885525" cy="891275"/>
              </a:xfrm>
              <a:prstGeom prst="rect">
                <a:avLst/>
              </a:prstGeom>
              <a:noFill/>
              <a:ln>
                <a:noFill/>
              </a:ln>
            </p:spPr>
          </p:pic>
        </p:grpSp>
        <p:sp>
          <p:nvSpPr>
            <p:cNvPr id="338" name="Google Shape;338;p31"/>
            <p:cNvSpPr/>
            <p:nvPr/>
          </p:nvSpPr>
          <p:spPr>
            <a:xfrm>
              <a:off x="6775450" y="385900"/>
              <a:ext cx="742500" cy="24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Career</a:t>
              </a:r>
              <a:endParaRPr sz="1600"/>
            </a:p>
          </p:txBody>
        </p:sp>
      </p:grpSp>
      <p:sp>
        <p:nvSpPr>
          <p:cNvPr id="339" name="Google Shape;339;p31"/>
          <p:cNvSpPr/>
          <p:nvPr/>
        </p:nvSpPr>
        <p:spPr>
          <a:xfrm>
            <a:off x="2083579" y="2886150"/>
            <a:ext cx="1505700" cy="1191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Fairs</a:t>
            </a:r>
            <a:endParaRPr/>
          </a:p>
          <a:p>
            <a:pPr marL="0" lvl="0" indent="0" algn="ctr" rtl="0">
              <a:spcBef>
                <a:spcPts val="0"/>
              </a:spcBef>
              <a:spcAft>
                <a:spcPts val="0"/>
              </a:spcAft>
              <a:buNone/>
            </a:pPr>
            <a:r>
              <a:rPr lang="en"/>
              <a:t>Workshops</a:t>
            </a:r>
            <a:endParaRPr/>
          </a:p>
          <a:p>
            <a:pPr marL="0" lvl="0" indent="0" algn="ctr" rtl="0">
              <a:spcBef>
                <a:spcPts val="0"/>
              </a:spcBef>
              <a:spcAft>
                <a:spcPts val="0"/>
              </a:spcAft>
              <a:buNone/>
            </a:pPr>
            <a:r>
              <a:rPr lang="en"/>
              <a:t>Advising</a:t>
            </a:r>
            <a:endParaRPr/>
          </a:p>
          <a:p>
            <a:pPr marL="0" lvl="0" indent="0" algn="ctr" rtl="0">
              <a:spcBef>
                <a:spcPts val="0"/>
              </a:spcBef>
              <a:spcAft>
                <a:spcPts val="0"/>
              </a:spcAft>
              <a:buNone/>
            </a:pPr>
            <a:r>
              <a:rPr lang="en"/>
              <a:t>Presentations</a:t>
            </a:r>
            <a:endParaRPr/>
          </a:p>
        </p:txBody>
      </p:sp>
      <p:grpSp>
        <p:nvGrpSpPr>
          <p:cNvPr id="340" name="Google Shape;340;p31"/>
          <p:cNvGrpSpPr/>
          <p:nvPr/>
        </p:nvGrpSpPr>
        <p:grpSpPr>
          <a:xfrm>
            <a:off x="3849306" y="1160423"/>
            <a:ext cx="1585065" cy="1575609"/>
            <a:chOff x="164207" y="108766"/>
            <a:chExt cx="1191240" cy="1109975"/>
          </a:xfrm>
        </p:grpSpPr>
        <p:grpSp>
          <p:nvGrpSpPr>
            <p:cNvPr id="341" name="Google Shape;341;p31"/>
            <p:cNvGrpSpPr/>
            <p:nvPr/>
          </p:nvGrpSpPr>
          <p:grpSpPr>
            <a:xfrm>
              <a:off x="164207" y="108766"/>
              <a:ext cx="1191240" cy="1109975"/>
              <a:chOff x="421400" y="1545125"/>
              <a:chExt cx="1524300" cy="1488900"/>
            </a:xfrm>
          </p:grpSpPr>
          <p:sp>
            <p:nvSpPr>
              <p:cNvPr id="342" name="Google Shape;342;p31"/>
              <p:cNvSpPr/>
              <p:nvPr/>
            </p:nvSpPr>
            <p:spPr>
              <a:xfrm>
                <a:off x="421400" y="1545125"/>
                <a:ext cx="1524300" cy="1488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3" name="Google Shape;343;p31"/>
              <p:cNvPicPr preferRelativeResize="0"/>
              <p:nvPr/>
            </p:nvPicPr>
            <p:blipFill>
              <a:blip r:embed="rId5">
                <a:alphaModFix/>
              </a:blip>
              <a:stretch>
                <a:fillRect/>
              </a:stretch>
            </p:blipFill>
            <p:spPr>
              <a:xfrm>
                <a:off x="744400" y="1921876"/>
                <a:ext cx="878300" cy="939825"/>
              </a:xfrm>
              <a:prstGeom prst="rect">
                <a:avLst/>
              </a:prstGeom>
              <a:noFill/>
              <a:ln>
                <a:noFill/>
              </a:ln>
            </p:spPr>
          </p:pic>
        </p:grpSp>
        <p:sp>
          <p:nvSpPr>
            <p:cNvPr id="344" name="Google Shape;344;p31"/>
            <p:cNvSpPr/>
            <p:nvPr/>
          </p:nvSpPr>
          <p:spPr>
            <a:xfrm>
              <a:off x="388575" y="206575"/>
              <a:ext cx="742500" cy="24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Library</a:t>
              </a:r>
              <a:endParaRPr sz="1600"/>
            </a:p>
          </p:txBody>
        </p:sp>
      </p:grpSp>
      <p:sp>
        <p:nvSpPr>
          <p:cNvPr id="345" name="Google Shape;345;p31"/>
          <p:cNvSpPr/>
          <p:nvPr/>
        </p:nvSpPr>
        <p:spPr>
          <a:xfrm>
            <a:off x="3809187" y="2886150"/>
            <a:ext cx="1665300" cy="1191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Instruction</a:t>
            </a:r>
            <a:endParaRPr/>
          </a:p>
          <a:p>
            <a:pPr marL="0" lvl="0" indent="0" algn="ctr" rtl="0">
              <a:spcBef>
                <a:spcPts val="0"/>
              </a:spcBef>
              <a:spcAft>
                <a:spcPts val="0"/>
              </a:spcAft>
              <a:buNone/>
            </a:pPr>
            <a:r>
              <a:rPr lang="en"/>
              <a:t>Book Checkouts</a:t>
            </a:r>
            <a:endParaRPr/>
          </a:p>
          <a:p>
            <a:pPr marL="0" lvl="0" indent="0" algn="ctr" rtl="0">
              <a:spcBef>
                <a:spcPts val="0"/>
              </a:spcBef>
              <a:spcAft>
                <a:spcPts val="0"/>
              </a:spcAft>
              <a:buNone/>
            </a:pPr>
            <a:r>
              <a:rPr lang="en"/>
              <a:t>Study Rm Reserv</a:t>
            </a:r>
            <a:endParaRPr/>
          </a:p>
        </p:txBody>
      </p:sp>
      <p:grpSp>
        <p:nvGrpSpPr>
          <p:cNvPr id="346" name="Google Shape;346;p31"/>
          <p:cNvGrpSpPr/>
          <p:nvPr/>
        </p:nvGrpSpPr>
        <p:grpSpPr>
          <a:xfrm>
            <a:off x="5654725" y="1103050"/>
            <a:ext cx="1585186" cy="1619635"/>
            <a:chOff x="5273698" y="108804"/>
            <a:chExt cx="1218437" cy="1161862"/>
          </a:xfrm>
        </p:grpSpPr>
        <p:grpSp>
          <p:nvGrpSpPr>
            <p:cNvPr id="347" name="Google Shape;347;p31"/>
            <p:cNvGrpSpPr/>
            <p:nvPr/>
          </p:nvGrpSpPr>
          <p:grpSpPr>
            <a:xfrm>
              <a:off x="5273698" y="108804"/>
              <a:ext cx="1218437" cy="1161862"/>
              <a:chOff x="7185751" y="117059"/>
              <a:chExt cx="1559100" cy="1558500"/>
            </a:xfrm>
          </p:grpSpPr>
          <p:sp>
            <p:nvSpPr>
              <p:cNvPr id="348" name="Google Shape;348;p31"/>
              <p:cNvSpPr/>
              <p:nvPr/>
            </p:nvSpPr>
            <p:spPr>
              <a:xfrm>
                <a:off x="7185751" y="117059"/>
                <a:ext cx="1559100" cy="1558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9" name="Google Shape;349;p31"/>
              <p:cNvPicPr preferRelativeResize="0"/>
              <p:nvPr/>
            </p:nvPicPr>
            <p:blipFill>
              <a:blip r:embed="rId6">
                <a:alphaModFix/>
              </a:blip>
              <a:stretch>
                <a:fillRect/>
              </a:stretch>
            </p:blipFill>
            <p:spPr>
              <a:xfrm>
                <a:off x="7412575" y="394550"/>
                <a:ext cx="1009250" cy="949864"/>
              </a:xfrm>
              <a:prstGeom prst="rect">
                <a:avLst/>
              </a:prstGeom>
              <a:noFill/>
              <a:ln>
                <a:noFill/>
              </a:ln>
            </p:spPr>
          </p:pic>
        </p:grpSp>
        <p:sp>
          <p:nvSpPr>
            <p:cNvPr id="350" name="Google Shape;350;p31"/>
            <p:cNvSpPr/>
            <p:nvPr/>
          </p:nvSpPr>
          <p:spPr>
            <a:xfrm>
              <a:off x="5498075" y="206575"/>
              <a:ext cx="742500" cy="24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UCAE</a:t>
              </a:r>
              <a:endParaRPr sz="1600"/>
            </a:p>
          </p:txBody>
        </p:sp>
      </p:grpSp>
      <p:sp>
        <p:nvSpPr>
          <p:cNvPr id="351" name="Google Shape;351;p31"/>
          <p:cNvSpPr/>
          <p:nvPr/>
        </p:nvSpPr>
        <p:spPr>
          <a:xfrm>
            <a:off x="5704226" y="2886150"/>
            <a:ext cx="1450800" cy="1191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Supplemental Instruction</a:t>
            </a:r>
            <a:endParaRPr/>
          </a:p>
        </p:txBody>
      </p:sp>
      <p:grpSp>
        <p:nvGrpSpPr>
          <p:cNvPr id="352" name="Google Shape;352;p31"/>
          <p:cNvGrpSpPr/>
          <p:nvPr/>
        </p:nvGrpSpPr>
        <p:grpSpPr>
          <a:xfrm>
            <a:off x="7384764" y="1166003"/>
            <a:ext cx="1585065" cy="1575609"/>
            <a:chOff x="6887217" y="1295312"/>
            <a:chExt cx="1191240" cy="1109975"/>
          </a:xfrm>
        </p:grpSpPr>
        <p:grpSp>
          <p:nvGrpSpPr>
            <p:cNvPr id="353" name="Google Shape;353;p31"/>
            <p:cNvGrpSpPr/>
            <p:nvPr/>
          </p:nvGrpSpPr>
          <p:grpSpPr>
            <a:xfrm>
              <a:off x="6887217" y="1295312"/>
              <a:ext cx="1191240" cy="1109975"/>
              <a:chOff x="5431279" y="585750"/>
              <a:chExt cx="1524300" cy="1488900"/>
            </a:xfrm>
          </p:grpSpPr>
          <p:sp>
            <p:nvSpPr>
              <p:cNvPr id="354" name="Google Shape;354;p31"/>
              <p:cNvSpPr/>
              <p:nvPr/>
            </p:nvSpPr>
            <p:spPr>
              <a:xfrm>
                <a:off x="5431279" y="585750"/>
                <a:ext cx="1524300" cy="1488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5" name="Google Shape;355;p31"/>
              <p:cNvPicPr preferRelativeResize="0"/>
              <p:nvPr/>
            </p:nvPicPr>
            <p:blipFill rotWithShape="1">
              <a:blip r:embed="rId7">
                <a:alphaModFix/>
              </a:blip>
              <a:srcRect/>
              <a:stretch/>
            </p:blipFill>
            <p:spPr>
              <a:xfrm>
                <a:off x="5791666" y="918161"/>
                <a:ext cx="950096" cy="944098"/>
              </a:xfrm>
              <a:prstGeom prst="rect">
                <a:avLst/>
              </a:prstGeom>
              <a:noFill/>
              <a:ln>
                <a:noFill/>
              </a:ln>
            </p:spPr>
          </p:pic>
        </p:grpSp>
        <p:sp>
          <p:nvSpPr>
            <p:cNvPr id="356" name="Google Shape;356;p31"/>
            <p:cNvSpPr/>
            <p:nvPr/>
          </p:nvSpPr>
          <p:spPr>
            <a:xfrm>
              <a:off x="7054331" y="1393109"/>
              <a:ext cx="787800" cy="24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Writing</a:t>
              </a:r>
              <a:endParaRPr sz="1600"/>
            </a:p>
          </p:txBody>
        </p:sp>
      </p:grpSp>
      <p:sp>
        <p:nvSpPr>
          <p:cNvPr id="357" name="Google Shape;357;p31"/>
          <p:cNvSpPr/>
          <p:nvPr/>
        </p:nvSpPr>
        <p:spPr>
          <a:xfrm>
            <a:off x="7451899" y="2886150"/>
            <a:ext cx="1450800" cy="1191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Consults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95E5D"/>
        </a:solidFill>
        <a:effectLst/>
      </p:bgPr>
    </p:bg>
    <p:spTree>
      <p:nvGrpSpPr>
        <p:cNvPr id="1" name="Shape 60"/>
        <p:cNvGrpSpPr/>
        <p:nvPr/>
      </p:nvGrpSpPr>
      <p:grpSpPr>
        <a:xfrm>
          <a:off x="0" y="0"/>
          <a:ext cx="0" cy="0"/>
          <a:chOff x="0" y="0"/>
          <a:chExt cx="0" cy="0"/>
        </a:xfrm>
      </p:grpSpPr>
      <p:sp>
        <p:nvSpPr>
          <p:cNvPr id="61" name="Google Shape;61;p14"/>
          <p:cNvSpPr/>
          <p:nvPr/>
        </p:nvSpPr>
        <p:spPr>
          <a:xfrm>
            <a:off x="147750" y="120450"/>
            <a:ext cx="8848500" cy="48273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 name="Google Shape;62;p14"/>
          <p:cNvPicPr preferRelativeResize="0"/>
          <p:nvPr/>
        </p:nvPicPr>
        <p:blipFill rotWithShape="1">
          <a:blip r:embed="rId3">
            <a:alphaModFix/>
          </a:blip>
          <a:srcRect t="3881" b="37917"/>
          <a:stretch/>
        </p:blipFill>
        <p:spPr>
          <a:xfrm>
            <a:off x="373625" y="196275"/>
            <a:ext cx="8461000" cy="1748025"/>
          </a:xfrm>
          <a:prstGeom prst="rect">
            <a:avLst/>
          </a:prstGeom>
          <a:noFill/>
          <a:ln>
            <a:noFill/>
          </a:ln>
        </p:spPr>
      </p:pic>
      <p:sp>
        <p:nvSpPr>
          <p:cNvPr id="63" name="Google Shape;63;p14"/>
          <p:cNvSpPr/>
          <p:nvPr/>
        </p:nvSpPr>
        <p:spPr>
          <a:xfrm>
            <a:off x="373625" y="1973796"/>
            <a:ext cx="4566600" cy="5037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595E5D"/>
                </a:solidFill>
              </a:rPr>
              <a:t>Study Purpose</a:t>
            </a:r>
            <a:endParaRPr sz="3000" b="1">
              <a:solidFill>
                <a:srgbClr val="595E5D"/>
              </a:solidFill>
            </a:endParaRPr>
          </a:p>
        </p:txBody>
      </p:sp>
      <p:sp>
        <p:nvSpPr>
          <p:cNvPr id="64" name="Google Shape;64;p14"/>
          <p:cNvSpPr/>
          <p:nvPr/>
        </p:nvSpPr>
        <p:spPr>
          <a:xfrm>
            <a:off x="436500" y="2507000"/>
            <a:ext cx="8398200" cy="2343000"/>
          </a:xfrm>
          <a:prstGeom prst="rect">
            <a:avLst/>
          </a:prstGeom>
          <a:solidFill>
            <a:schemeClr val="lt2"/>
          </a:solidFill>
          <a:ln>
            <a:noFill/>
          </a:ln>
        </p:spPr>
        <p:txBody>
          <a:bodyPr spcFirstLastPara="1" wrap="square" lIns="91425" tIns="91425" rIns="91425" bIns="91425" anchor="ctr" anchorCtr="0">
            <a:noAutofit/>
          </a:bodyPr>
          <a:lstStyle/>
          <a:p>
            <a:pPr marL="457200" lvl="0" indent="-342900" algn="l" rtl="0">
              <a:spcBef>
                <a:spcPts val="0"/>
              </a:spcBef>
              <a:spcAft>
                <a:spcPts val="0"/>
              </a:spcAft>
              <a:buClr>
                <a:srgbClr val="595E5D"/>
              </a:buClr>
              <a:buSzPts val="1800"/>
              <a:buChar char="●"/>
            </a:pPr>
            <a:r>
              <a:rPr lang="en" sz="1800">
                <a:solidFill>
                  <a:srgbClr val="595E5D"/>
                </a:solidFill>
              </a:rPr>
              <a:t>Determine Engagement Factors that Contribute to Student Success</a:t>
            </a:r>
            <a:endParaRPr sz="1800">
              <a:solidFill>
                <a:srgbClr val="595E5D"/>
              </a:solidFill>
            </a:endParaRPr>
          </a:p>
          <a:p>
            <a:pPr marL="457200" lvl="0" indent="0" algn="l" rtl="0">
              <a:spcBef>
                <a:spcPts val="0"/>
              </a:spcBef>
              <a:spcAft>
                <a:spcPts val="0"/>
              </a:spcAft>
              <a:buNone/>
            </a:pPr>
            <a:r>
              <a:rPr lang="en" sz="1800">
                <a:solidFill>
                  <a:srgbClr val="595E5D"/>
                </a:solidFill>
              </a:rPr>
              <a:t> </a:t>
            </a:r>
            <a:endParaRPr sz="1800">
              <a:solidFill>
                <a:srgbClr val="595E5D"/>
              </a:solidFill>
            </a:endParaRPr>
          </a:p>
          <a:p>
            <a:pPr marL="457200" lvl="0" indent="-342900" algn="l" rtl="0">
              <a:spcBef>
                <a:spcPts val="0"/>
              </a:spcBef>
              <a:spcAft>
                <a:spcPts val="0"/>
              </a:spcAft>
              <a:buClr>
                <a:srgbClr val="595E5D"/>
              </a:buClr>
              <a:buSzPts val="1800"/>
              <a:buChar char="●"/>
            </a:pPr>
            <a:r>
              <a:rPr lang="en" sz="1800">
                <a:solidFill>
                  <a:srgbClr val="595E5D"/>
                </a:solidFill>
              </a:rPr>
              <a:t>Demonstrate Impact by Library &amp; Other Partners</a:t>
            </a:r>
            <a:endParaRPr sz="1800">
              <a:solidFill>
                <a:srgbClr val="595E5D"/>
              </a:solidFill>
            </a:endParaRPr>
          </a:p>
          <a:p>
            <a:pPr marL="457200" lvl="0" indent="0" algn="l" rtl="0">
              <a:spcBef>
                <a:spcPts val="0"/>
              </a:spcBef>
              <a:spcAft>
                <a:spcPts val="0"/>
              </a:spcAft>
              <a:buNone/>
            </a:pPr>
            <a:endParaRPr sz="1800">
              <a:solidFill>
                <a:srgbClr val="595E5D"/>
              </a:solidFill>
            </a:endParaRPr>
          </a:p>
          <a:p>
            <a:pPr marL="457200" lvl="0" indent="-342900" algn="l" rtl="0">
              <a:spcBef>
                <a:spcPts val="0"/>
              </a:spcBef>
              <a:spcAft>
                <a:spcPts val="0"/>
              </a:spcAft>
              <a:buClr>
                <a:srgbClr val="595E5D"/>
              </a:buClr>
              <a:buSzPts val="1800"/>
              <a:buChar char="●"/>
            </a:pPr>
            <a:r>
              <a:rPr lang="en" sz="1800">
                <a:solidFill>
                  <a:srgbClr val="595E5D"/>
                </a:solidFill>
              </a:rPr>
              <a:t>Build Data Repository of Co-Curricular &amp; Student Success Data </a:t>
            </a:r>
            <a:endParaRPr sz="1800">
              <a:solidFill>
                <a:srgbClr val="595E5D"/>
              </a:solidFill>
            </a:endParaRPr>
          </a:p>
          <a:p>
            <a:pPr marL="457200" lvl="0" indent="0" algn="l" rtl="0">
              <a:spcBef>
                <a:spcPts val="0"/>
              </a:spcBef>
              <a:spcAft>
                <a:spcPts val="0"/>
              </a:spcAft>
              <a:buNone/>
            </a:pPr>
            <a:endParaRPr sz="1800">
              <a:solidFill>
                <a:srgbClr val="595E5D"/>
              </a:solidFill>
            </a:endParaRPr>
          </a:p>
          <a:p>
            <a:pPr marL="457200" lvl="0" indent="-342900" algn="l" rtl="0">
              <a:spcBef>
                <a:spcPts val="0"/>
              </a:spcBef>
              <a:spcAft>
                <a:spcPts val="0"/>
              </a:spcAft>
              <a:buClr>
                <a:srgbClr val="595E5D"/>
              </a:buClr>
              <a:buSzPts val="1800"/>
              <a:buChar char="●"/>
            </a:pPr>
            <a:r>
              <a:rPr lang="en" sz="1800">
                <a:solidFill>
                  <a:srgbClr val="595E5D"/>
                </a:solidFill>
              </a:rPr>
              <a:t>Develop Transferable Model for Institutional Data Alignment that Includes Library </a:t>
            </a:r>
            <a:endParaRPr sz="1800">
              <a:solidFill>
                <a:srgbClr val="595E5D"/>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2"/>
          <p:cNvSpPr/>
          <p:nvPr/>
        </p:nvSpPr>
        <p:spPr>
          <a:xfrm>
            <a:off x="174575" y="97950"/>
            <a:ext cx="8833200" cy="4947600"/>
          </a:xfrm>
          <a:prstGeom prst="rect">
            <a:avLst/>
          </a:prstGeom>
          <a:solidFill>
            <a:srgbClr val="E1D5B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rgbClr val="E1D5BF"/>
                </a:solidFill>
                <a:latin typeface="Nanum Gothic"/>
                <a:ea typeface="Nanum Gothic"/>
                <a:cs typeface="Nanum Gothic"/>
                <a:sym typeface="Nanum Gothic"/>
              </a:rPr>
              <a:t>, faculty are not likely to use Text reference and are "lukewarm" about Chat and Pho</a:t>
            </a:r>
            <a:endParaRPr/>
          </a:p>
        </p:txBody>
      </p:sp>
      <p:sp>
        <p:nvSpPr>
          <p:cNvPr id="363" name="Google Shape;363;p32"/>
          <p:cNvSpPr/>
          <p:nvPr/>
        </p:nvSpPr>
        <p:spPr>
          <a:xfrm>
            <a:off x="228300" y="147625"/>
            <a:ext cx="8779500" cy="79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rgbClr val="595E5D"/>
                </a:solidFill>
              </a:rPr>
              <a:t>42% of variance of Months-to-Graduation is explained by these factors that help to decrease time ...</a:t>
            </a:r>
            <a:endParaRPr sz="2600" b="1">
              <a:solidFill>
                <a:srgbClr val="595E5D"/>
              </a:solidFill>
            </a:endParaRPr>
          </a:p>
        </p:txBody>
      </p:sp>
      <p:sp>
        <p:nvSpPr>
          <p:cNvPr id="364" name="Google Shape;364;p32"/>
          <p:cNvSpPr/>
          <p:nvPr/>
        </p:nvSpPr>
        <p:spPr>
          <a:xfrm>
            <a:off x="174575" y="4413825"/>
            <a:ext cx="8833200" cy="631800"/>
          </a:xfrm>
          <a:prstGeom prst="rect">
            <a:avLst/>
          </a:prstGeom>
          <a:solidFill>
            <a:srgbClr val="76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95E5D"/>
                </a:solidFill>
              </a:rPr>
              <a:t>Regression Results - Aggregate </a:t>
            </a:r>
            <a:endParaRPr>
              <a:solidFill>
                <a:srgbClr val="595E5D"/>
              </a:solidFill>
            </a:endParaRPr>
          </a:p>
        </p:txBody>
      </p:sp>
      <p:grpSp>
        <p:nvGrpSpPr>
          <p:cNvPr id="365" name="Google Shape;365;p32"/>
          <p:cNvGrpSpPr/>
          <p:nvPr/>
        </p:nvGrpSpPr>
        <p:grpSpPr>
          <a:xfrm>
            <a:off x="699388" y="1160304"/>
            <a:ext cx="1505623" cy="1510213"/>
            <a:chOff x="3594199" y="779426"/>
            <a:chExt cx="1585201" cy="1575600"/>
          </a:xfrm>
        </p:grpSpPr>
        <p:sp>
          <p:nvSpPr>
            <p:cNvPr id="366" name="Google Shape;366;p32"/>
            <p:cNvSpPr/>
            <p:nvPr/>
          </p:nvSpPr>
          <p:spPr>
            <a:xfrm>
              <a:off x="3594199" y="779426"/>
              <a:ext cx="1585200" cy="1575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7" name="Google Shape;367;p32"/>
            <p:cNvPicPr preferRelativeResize="0"/>
            <p:nvPr/>
          </p:nvPicPr>
          <p:blipFill rotWithShape="1">
            <a:blip r:embed="rId3">
              <a:alphaModFix/>
            </a:blip>
            <a:srcRect t="17857"/>
            <a:stretch/>
          </p:blipFill>
          <p:spPr>
            <a:xfrm>
              <a:off x="3960110" y="1507825"/>
              <a:ext cx="853377" cy="631800"/>
            </a:xfrm>
            <a:prstGeom prst="rect">
              <a:avLst/>
            </a:prstGeom>
            <a:noFill/>
            <a:ln>
              <a:noFill/>
            </a:ln>
          </p:spPr>
        </p:pic>
        <p:sp>
          <p:nvSpPr>
            <p:cNvPr id="368" name="Google Shape;368;p32"/>
            <p:cNvSpPr/>
            <p:nvPr/>
          </p:nvSpPr>
          <p:spPr>
            <a:xfrm>
              <a:off x="3594200" y="1081900"/>
              <a:ext cx="1585200" cy="35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Demographics</a:t>
              </a:r>
              <a:endParaRPr sz="1600"/>
            </a:p>
          </p:txBody>
        </p:sp>
      </p:grpSp>
      <p:sp>
        <p:nvSpPr>
          <p:cNvPr id="369" name="Google Shape;369;p32"/>
          <p:cNvSpPr/>
          <p:nvPr/>
        </p:nvSpPr>
        <p:spPr>
          <a:xfrm>
            <a:off x="659750" y="2886150"/>
            <a:ext cx="1584900" cy="869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HS GPA</a:t>
            </a:r>
            <a:endParaRPr/>
          </a:p>
          <a:p>
            <a:pPr marL="0" lvl="0" indent="0" algn="ctr" rtl="0">
              <a:spcBef>
                <a:spcPts val="0"/>
              </a:spcBef>
              <a:spcAft>
                <a:spcPts val="0"/>
              </a:spcAft>
              <a:buNone/>
            </a:pPr>
            <a:r>
              <a:rPr lang="en"/>
              <a:t>Incoming Credits</a:t>
            </a:r>
            <a:endParaRPr/>
          </a:p>
          <a:p>
            <a:pPr marL="0" lvl="0" indent="0" algn="ctr" rtl="0">
              <a:spcBef>
                <a:spcPts val="0"/>
              </a:spcBef>
              <a:spcAft>
                <a:spcPts val="0"/>
              </a:spcAft>
              <a:buNone/>
            </a:pPr>
            <a:r>
              <a:rPr lang="en"/>
              <a:t>Gender</a:t>
            </a:r>
            <a:endParaRPr/>
          </a:p>
        </p:txBody>
      </p:sp>
      <p:sp>
        <p:nvSpPr>
          <p:cNvPr id="370" name="Google Shape;370;p32"/>
          <p:cNvSpPr/>
          <p:nvPr/>
        </p:nvSpPr>
        <p:spPr>
          <a:xfrm>
            <a:off x="3670841" y="2886150"/>
            <a:ext cx="1505700" cy="869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High Impact Practices</a:t>
            </a:r>
            <a:endParaRPr/>
          </a:p>
        </p:txBody>
      </p:sp>
      <p:sp>
        <p:nvSpPr>
          <p:cNvPr id="371" name="Google Shape;371;p32"/>
          <p:cNvSpPr/>
          <p:nvPr/>
        </p:nvSpPr>
        <p:spPr>
          <a:xfrm>
            <a:off x="3631131" y="1165966"/>
            <a:ext cx="1585120" cy="1575703"/>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2" name="Google Shape;372;p32"/>
          <p:cNvPicPr preferRelativeResize="0"/>
          <p:nvPr/>
        </p:nvPicPr>
        <p:blipFill>
          <a:blip r:embed="rId4">
            <a:alphaModFix/>
          </a:blip>
          <a:stretch>
            <a:fillRect/>
          </a:stretch>
        </p:blipFill>
        <p:spPr>
          <a:xfrm>
            <a:off x="3898931" y="1460848"/>
            <a:ext cx="1049519" cy="985939"/>
          </a:xfrm>
          <a:prstGeom prst="rect">
            <a:avLst/>
          </a:prstGeom>
          <a:noFill/>
          <a:ln>
            <a:noFill/>
          </a:ln>
        </p:spPr>
      </p:pic>
      <p:sp>
        <p:nvSpPr>
          <p:cNvPr id="373" name="Google Shape;373;p32"/>
          <p:cNvSpPr/>
          <p:nvPr/>
        </p:nvSpPr>
        <p:spPr>
          <a:xfrm>
            <a:off x="3794930" y="1545912"/>
            <a:ext cx="1282509" cy="38956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S. Affairs</a:t>
            </a:r>
            <a:endParaRPr sz="1600"/>
          </a:p>
          <a:p>
            <a:pPr marL="0" lvl="0" indent="0" algn="ctr" rtl="0">
              <a:spcBef>
                <a:spcPts val="0"/>
              </a:spcBef>
              <a:spcAft>
                <a:spcPts val="0"/>
              </a:spcAft>
              <a:buNone/>
            </a:pPr>
            <a:endParaRPr sz="1600"/>
          </a:p>
        </p:txBody>
      </p:sp>
      <p:grpSp>
        <p:nvGrpSpPr>
          <p:cNvPr id="374" name="Google Shape;374;p32"/>
          <p:cNvGrpSpPr/>
          <p:nvPr/>
        </p:nvGrpSpPr>
        <p:grpSpPr>
          <a:xfrm>
            <a:off x="6642843" y="1160423"/>
            <a:ext cx="1585065" cy="1575609"/>
            <a:chOff x="164207" y="108766"/>
            <a:chExt cx="1191240" cy="1109975"/>
          </a:xfrm>
        </p:grpSpPr>
        <p:sp>
          <p:nvSpPr>
            <p:cNvPr id="375" name="Google Shape;375;p32"/>
            <p:cNvSpPr/>
            <p:nvPr/>
          </p:nvSpPr>
          <p:spPr>
            <a:xfrm>
              <a:off x="164207" y="108766"/>
              <a:ext cx="1191240" cy="1109975"/>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2"/>
            <p:cNvSpPr/>
            <p:nvPr/>
          </p:nvSpPr>
          <p:spPr>
            <a:xfrm>
              <a:off x="388575" y="206575"/>
              <a:ext cx="742500" cy="24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Sports</a:t>
              </a:r>
              <a:endParaRPr sz="1600"/>
            </a:p>
          </p:txBody>
        </p:sp>
      </p:grpSp>
      <p:sp>
        <p:nvSpPr>
          <p:cNvPr id="377" name="Google Shape;377;p32"/>
          <p:cNvSpPr/>
          <p:nvPr/>
        </p:nvSpPr>
        <p:spPr>
          <a:xfrm>
            <a:off x="6602725" y="2886150"/>
            <a:ext cx="1665300" cy="869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Sports Clubs &amp; Teams</a:t>
            </a:r>
            <a:endParaRPr/>
          </a:p>
        </p:txBody>
      </p:sp>
      <p:pic>
        <p:nvPicPr>
          <p:cNvPr id="378" name="Google Shape;378;p32"/>
          <p:cNvPicPr preferRelativeResize="0"/>
          <p:nvPr/>
        </p:nvPicPr>
        <p:blipFill>
          <a:blip r:embed="rId5">
            <a:alphaModFix/>
          </a:blip>
          <a:stretch>
            <a:fillRect/>
          </a:stretch>
        </p:blipFill>
        <p:spPr>
          <a:xfrm>
            <a:off x="7052500" y="1586325"/>
            <a:ext cx="765750" cy="10150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3"/>
          <p:cNvSpPr/>
          <p:nvPr/>
        </p:nvSpPr>
        <p:spPr>
          <a:xfrm>
            <a:off x="174575" y="830375"/>
            <a:ext cx="4217100" cy="4097400"/>
          </a:xfrm>
          <a:prstGeom prst="rect">
            <a:avLst/>
          </a:prstGeom>
          <a:solidFill>
            <a:srgbClr val="595E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1D5BF"/>
              </a:solidFill>
            </a:endParaRPr>
          </a:p>
          <a:p>
            <a:pPr marL="0" lvl="0" indent="0" algn="l" rtl="0">
              <a:lnSpc>
                <a:spcPct val="150000"/>
              </a:lnSpc>
              <a:spcBef>
                <a:spcPts val="0"/>
              </a:spcBef>
              <a:spcAft>
                <a:spcPts val="0"/>
              </a:spcAft>
              <a:buNone/>
            </a:pPr>
            <a:r>
              <a:rPr lang="en" sz="2400">
                <a:solidFill>
                  <a:srgbClr val="E1D5BF"/>
                </a:solidFill>
              </a:rPr>
              <a:t>Engagement with various university resources, including the library, has statistically significant impact on students' chances for success … across multiple analysis techniques.</a:t>
            </a:r>
            <a:endParaRPr sz="2400">
              <a:solidFill>
                <a:srgbClr val="E1D5BF"/>
              </a:solidFill>
            </a:endParaRPr>
          </a:p>
        </p:txBody>
      </p:sp>
      <p:sp>
        <p:nvSpPr>
          <p:cNvPr id="384" name="Google Shape;384;p33"/>
          <p:cNvSpPr/>
          <p:nvPr/>
        </p:nvSpPr>
        <p:spPr>
          <a:xfrm>
            <a:off x="4572000" y="830125"/>
            <a:ext cx="4407300" cy="4097400"/>
          </a:xfrm>
          <a:prstGeom prst="rect">
            <a:avLst/>
          </a:prstGeom>
          <a:solidFill>
            <a:srgbClr val="E1D5BF"/>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400">
                <a:solidFill>
                  <a:srgbClr val="595E5D"/>
                </a:solidFill>
              </a:rPr>
              <a:t>Disaggregating data is critical for understanding key factors that contribute to student success.</a:t>
            </a:r>
            <a:endParaRPr sz="2400">
              <a:solidFill>
                <a:srgbClr val="595E5D"/>
              </a:solidFill>
            </a:endParaRPr>
          </a:p>
          <a:p>
            <a:pPr marL="0" lvl="0" indent="0" algn="l" rtl="0">
              <a:lnSpc>
                <a:spcPct val="150000"/>
              </a:lnSpc>
              <a:spcBef>
                <a:spcPts val="0"/>
              </a:spcBef>
              <a:spcAft>
                <a:spcPts val="0"/>
              </a:spcAft>
              <a:buClr>
                <a:schemeClr val="dk1"/>
              </a:buClr>
              <a:buSzPts val="1100"/>
              <a:buFont typeface="Arial"/>
              <a:buNone/>
            </a:pPr>
            <a:r>
              <a:rPr lang="en" sz="2400">
                <a:solidFill>
                  <a:srgbClr val="595E5D"/>
                </a:solidFill>
              </a:rPr>
              <a:t> </a:t>
            </a:r>
            <a:endParaRPr sz="2400">
              <a:solidFill>
                <a:srgbClr val="595E5D"/>
              </a:solidFill>
            </a:endParaRPr>
          </a:p>
          <a:p>
            <a:pPr marL="0" lvl="0" indent="0" algn="l" rtl="0">
              <a:lnSpc>
                <a:spcPct val="115000"/>
              </a:lnSpc>
              <a:spcBef>
                <a:spcPts val="0"/>
              </a:spcBef>
              <a:spcAft>
                <a:spcPts val="0"/>
              </a:spcAft>
              <a:buNone/>
            </a:pPr>
            <a:endParaRPr sz="2400">
              <a:solidFill>
                <a:srgbClr val="E1D5BF"/>
              </a:solidFill>
            </a:endParaRPr>
          </a:p>
          <a:p>
            <a:pPr marL="0" lvl="0" indent="0" algn="l" rtl="0">
              <a:lnSpc>
                <a:spcPct val="115000"/>
              </a:lnSpc>
              <a:spcBef>
                <a:spcPts val="0"/>
              </a:spcBef>
              <a:spcAft>
                <a:spcPts val="0"/>
              </a:spcAft>
              <a:buNone/>
            </a:pPr>
            <a:endParaRPr sz="2400">
              <a:solidFill>
                <a:srgbClr val="E1D5BF"/>
              </a:solidFill>
            </a:endParaRPr>
          </a:p>
        </p:txBody>
      </p:sp>
      <p:sp>
        <p:nvSpPr>
          <p:cNvPr id="385" name="Google Shape;385;p33"/>
          <p:cNvSpPr/>
          <p:nvPr/>
        </p:nvSpPr>
        <p:spPr>
          <a:xfrm>
            <a:off x="149450" y="95475"/>
            <a:ext cx="7858500" cy="64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95E5D"/>
                </a:solidFill>
              </a:rPr>
              <a:t>Key Takeaways</a:t>
            </a:r>
            <a:endParaRPr sz="3600" b="1">
              <a:solidFill>
                <a:srgbClr val="595E5D"/>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4"/>
          <p:cNvSpPr/>
          <p:nvPr/>
        </p:nvSpPr>
        <p:spPr>
          <a:xfrm>
            <a:off x="236625" y="170125"/>
            <a:ext cx="4155000" cy="4757400"/>
          </a:xfrm>
          <a:prstGeom prst="rect">
            <a:avLst/>
          </a:prstGeom>
          <a:solidFill>
            <a:srgbClr val="595E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E1D5BF"/>
                </a:solidFill>
              </a:rPr>
              <a:t>Next Steps</a:t>
            </a:r>
            <a:endParaRPr sz="3600" b="1">
              <a:solidFill>
                <a:srgbClr val="E1D5BF"/>
              </a:solidFill>
            </a:endParaRPr>
          </a:p>
          <a:p>
            <a:pPr marL="0" lvl="0" indent="0" algn="l" rtl="0">
              <a:spcBef>
                <a:spcPts val="0"/>
              </a:spcBef>
              <a:spcAft>
                <a:spcPts val="0"/>
              </a:spcAft>
              <a:buNone/>
            </a:pPr>
            <a:endParaRPr>
              <a:solidFill>
                <a:srgbClr val="E1D5BF"/>
              </a:solidFill>
            </a:endParaRPr>
          </a:p>
          <a:p>
            <a:pPr marL="0" lvl="0" indent="0" algn="l" rtl="0">
              <a:spcBef>
                <a:spcPts val="0"/>
              </a:spcBef>
              <a:spcAft>
                <a:spcPts val="0"/>
              </a:spcAft>
              <a:buNone/>
            </a:pPr>
            <a:endParaRPr>
              <a:solidFill>
                <a:srgbClr val="E1D5BF"/>
              </a:solidFill>
            </a:endParaRPr>
          </a:p>
          <a:p>
            <a:pPr marL="0" lvl="0" indent="0" algn="l" rtl="0">
              <a:lnSpc>
                <a:spcPct val="115000"/>
              </a:lnSpc>
              <a:spcBef>
                <a:spcPts val="0"/>
              </a:spcBef>
              <a:spcAft>
                <a:spcPts val="0"/>
              </a:spcAft>
              <a:buNone/>
            </a:pPr>
            <a:r>
              <a:rPr lang="en" sz="2400">
                <a:solidFill>
                  <a:srgbClr val="E1D5BF"/>
                </a:solidFill>
              </a:rPr>
              <a:t>Form partnerships with those who directly collect HIP data.</a:t>
            </a:r>
            <a:endParaRPr sz="2400">
              <a:solidFill>
                <a:srgbClr val="E1D5BF"/>
              </a:solidFill>
            </a:endParaRPr>
          </a:p>
          <a:p>
            <a:pPr marL="0" lvl="0" indent="0" algn="l" rtl="0">
              <a:spcBef>
                <a:spcPts val="0"/>
              </a:spcBef>
              <a:spcAft>
                <a:spcPts val="0"/>
              </a:spcAft>
              <a:buNone/>
            </a:pPr>
            <a:endParaRPr sz="2400">
              <a:solidFill>
                <a:srgbClr val="E1D5BF"/>
              </a:solidFill>
            </a:endParaRPr>
          </a:p>
          <a:p>
            <a:pPr marL="0" lvl="0" indent="0" algn="l" rtl="0">
              <a:lnSpc>
                <a:spcPct val="115000"/>
              </a:lnSpc>
              <a:spcBef>
                <a:spcPts val="0"/>
              </a:spcBef>
              <a:spcAft>
                <a:spcPts val="0"/>
              </a:spcAft>
              <a:buNone/>
            </a:pPr>
            <a:r>
              <a:rPr lang="en" sz="2400">
                <a:solidFill>
                  <a:srgbClr val="E1D5BF"/>
                </a:solidFill>
              </a:rPr>
              <a:t>Seek additional partners from Student Affairs.</a:t>
            </a:r>
            <a:endParaRPr sz="2400">
              <a:solidFill>
                <a:srgbClr val="E1D5BF"/>
              </a:solidFill>
            </a:endParaRPr>
          </a:p>
          <a:p>
            <a:pPr marL="0" lvl="0" indent="0" algn="l" rtl="0">
              <a:lnSpc>
                <a:spcPct val="115000"/>
              </a:lnSpc>
              <a:spcBef>
                <a:spcPts val="0"/>
              </a:spcBef>
              <a:spcAft>
                <a:spcPts val="0"/>
              </a:spcAft>
              <a:buNone/>
            </a:pPr>
            <a:endParaRPr sz="2400">
              <a:solidFill>
                <a:srgbClr val="E1D5BF"/>
              </a:solidFill>
            </a:endParaRPr>
          </a:p>
          <a:p>
            <a:pPr marL="0" lvl="0" indent="0" algn="l" rtl="0">
              <a:lnSpc>
                <a:spcPct val="115000"/>
              </a:lnSpc>
              <a:spcBef>
                <a:spcPts val="0"/>
              </a:spcBef>
              <a:spcAft>
                <a:spcPts val="0"/>
              </a:spcAft>
              <a:buNone/>
            </a:pPr>
            <a:r>
              <a:rPr lang="en" sz="2400">
                <a:solidFill>
                  <a:srgbClr val="E1D5BF"/>
                </a:solidFill>
              </a:rPr>
              <a:t>Dig deeper into the data for additional analyses. </a:t>
            </a:r>
            <a:endParaRPr sz="2400">
              <a:solidFill>
                <a:srgbClr val="E1D5BF"/>
              </a:solidFill>
            </a:endParaRPr>
          </a:p>
        </p:txBody>
      </p:sp>
      <p:pic>
        <p:nvPicPr>
          <p:cNvPr id="391" name="Google Shape;391;p34"/>
          <p:cNvPicPr preferRelativeResize="0"/>
          <p:nvPr/>
        </p:nvPicPr>
        <p:blipFill rotWithShape="1">
          <a:blip r:embed="rId3">
            <a:alphaModFix/>
          </a:blip>
          <a:srcRect l="16610" r="5001"/>
          <a:stretch/>
        </p:blipFill>
        <p:spPr>
          <a:xfrm>
            <a:off x="4572000" y="170125"/>
            <a:ext cx="4404875" cy="4757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5"/>
          <p:cNvSpPr/>
          <p:nvPr/>
        </p:nvSpPr>
        <p:spPr>
          <a:xfrm>
            <a:off x="236625" y="145300"/>
            <a:ext cx="8717700" cy="4782300"/>
          </a:xfrm>
          <a:prstGeom prst="rect">
            <a:avLst/>
          </a:prstGeom>
          <a:solidFill>
            <a:srgbClr val="E1D5B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rgbClr val="595E5D"/>
                </a:solidFill>
              </a:rPr>
              <a:t>With thanks to our sponsor</a:t>
            </a:r>
            <a:endParaRPr sz="3600" b="1">
              <a:solidFill>
                <a:srgbClr val="595E5D"/>
              </a:solidFill>
            </a:endParaRPr>
          </a:p>
          <a:p>
            <a:pPr marL="0" lvl="0" indent="0" algn="l" rtl="0">
              <a:spcBef>
                <a:spcPts val="0"/>
              </a:spcBef>
              <a:spcAft>
                <a:spcPts val="0"/>
              </a:spcAft>
              <a:buNone/>
            </a:pPr>
            <a:endParaRPr sz="3600" b="1">
              <a:solidFill>
                <a:srgbClr val="595E5D"/>
              </a:solidFill>
            </a:endParaRPr>
          </a:p>
          <a:p>
            <a:pPr marL="0" lvl="0" indent="0" algn="l" rtl="0">
              <a:spcBef>
                <a:spcPts val="0"/>
              </a:spcBef>
              <a:spcAft>
                <a:spcPts val="0"/>
              </a:spcAft>
              <a:buNone/>
            </a:pPr>
            <a:endParaRPr sz="3600" b="1">
              <a:solidFill>
                <a:srgbClr val="595E5D"/>
              </a:solidFill>
            </a:endParaRPr>
          </a:p>
          <a:p>
            <a:pPr marL="0" lvl="0" indent="0" algn="l" rtl="0">
              <a:spcBef>
                <a:spcPts val="0"/>
              </a:spcBef>
              <a:spcAft>
                <a:spcPts val="0"/>
              </a:spcAft>
              <a:buNone/>
            </a:pPr>
            <a:endParaRPr sz="3600" b="1">
              <a:solidFill>
                <a:srgbClr val="595E5D"/>
              </a:solidFill>
            </a:endParaRPr>
          </a:p>
          <a:p>
            <a:pPr marL="0" lvl="0" indent="0" algn="l" rtl="0">
              <a:spcBef>
                <a:spcPts val="0"/>
              </a:spcBef>
              <a:spcAft>
                <a:spcPts val="0"/>
              </a:spcAft>
              <a:buNone/>
            </a:pPr>
            <a:endParaRPr>
              <a:solidFill>
                <a:srgbClr val="595E5D"/>
              </a:solidFill>
            </a:endParaRPr>
          </a:p>
          <a:p>
            <a:pPr marL="0" lvl="0" indent="0" algn="l" rtl="0">
              <a:spcBef>
                <a:spcPts val="0"/>
              </a:spcBef>
              <a:spcAft>
                <a:spcPts val="0"/>
              </a:spcAft>
              <a:buNone/>
            </a:pPr>
            <a:endParaRPr>
              <a:solidFill>
                <a:srgbClr val="595E5D"/>
              </a:solidFill>
            </a:endParaRPr>
          </a:p>
          <a:p>
            <a:pPr marL="0" lvl="0" indent="0" algn="l" rtl="0">
              <a:spcBef>
                <a:spcPts val="0"/>
              </a:spcBef>
              <a:spcAft>
                <a:spcPts val="0"/>
              </a:spcAft>
              <a:buNone/>
            </a:pPr>
            <a:endParaRPr>
              <a:solidFill>
                <a:srgbClr val="595E5D"/>
              </a:solidFill>
            </a:endParaRPr>
          </a:p>
          <a:p>
            <a:pPr marL="0" lvl="0" indent="0" algn="l" rtl="0">
              <a:spcBef>
                <a:spcPts val="0"/>
              </a:spcBef>
              <a:spcAft>
                <a:spcPts val="0"/>
              </a:spcAft>
              <a:buNone/>
            </a:pPr>
            <a:endParaRPr>
              <a:solidFill>
                <a:srgbClr val="595E5D"/>
              </a:solidFill>
            </a:endParaRPr>
          </a:p>
          <a:p>
            <a:pPr marL="0" lvl="0" indent="0" algn="l" rtl="0">
              <a:spcBef>
                <a:spcPts val="0"/>
              </a:spcBef>
              <a:spcAft>
                <a:spcPts val="0"/>
              </a:spcAft>
              <a:buNone/>
            </a:pPr>
            <a:endParaRPr>
              <a:solidFill>
                <a:srgbClr val="595E5D"/>
              </a:solidFill>
            </a:endParaRPr>
          </a:p>
          <a:p>
            <a:pPr marL="0" lvl="0" indent="0" algn="l" rtl="0">
              <a:spcBef>
                <a:spcPts val="0"/>
              </a:spcBef>
              <a:spcAft>
                <a:spcPts val="0"/>
              </a:spcAft>
              <a:buNone/>
            </a:pPr>
            <a:r>
              <a:rPr lang="en" sz="2400">
                <a:solidFill>
                  <a:srgbClr val="595E5D"/>
                </a:solidFill>
              </a:rPr>
              <a:t>This project is funded, in part, from an </a:t>
            </a:r>
            <a:r>
              <a:rPr lang="en" sz="2400" u="sng">
                <a:solidFill>
                  <a:srgbClr val="00728F"/>
                </a:solidFill>
                <a:hlinkClick r:id="rId3"/>
              </a:rPr>
              <a:t>Academic Library Impact Research Grant</a:t>
            </a:r>
            <a:r>
              <a:rPr lang="en" sz="2400">
                <a:solidFill>
                  <a:srgbClr val="595E5D"/>
                </a:solidFill>
              </a:rPr>
              <a:t> awarded by the Association of College &amp; Research Libraries.</a:t>
            </a:r>
            <a:endParaRPr sz="2400">
              <a:solidFill>
                <a:srgbClr val="595E5D"/>
              </a:solidFill>
            </a:endParaRPr>
          </a:p>
          <a:p>
            <a:pPr marL="0" lvl="0" indent="0" algn="l" rtl="0">
              <a:lnSpc>
                <a:spcPct val="115000"/>
              </a:lnSpc>
              <a:spcBef>
                <a:spcPts val="0"/>
              </a:spcBef>
              <a:spcAft>
                <a:spcPts val="0"/>
              </a:spcAft>
              <a:buNone/>
            </a:pPr>
            <a:endParaRPr sz="2400">
              <a:solidFill>
                <a:srgbClr val="595E5D"/>
              </a:solidFill>
            </a:endParaRPr>
          </a:p>
        </p:txBody>
      </p:sp>
      <p:pic>
        <p:nvPicPr>
          <p:cNvPr id="397" name="Google Shape;397;p35"/>
          <p:cNvPicPr preferRelativeResize="0"/>
          <p:nvPr/>
        </p:nvPicPr>
        <p:blipFill>
          <a:blip r:embed="rId4">
            <a:alphaModFix/>
          </a:blip>
          <a:stretch>
            <a:fillRect/>
          </a:stretch>
        </p:blipFill>
        <p:spPr>
          <a:xfrm>
            <a:off x="2010075" y="1589950"/>
            <a:ext cx="5337248" cy="1286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6"/>
          <p:cNvSpPr/>
          <p:nvPr/>
        </p:nvSpPr>
        <p:spPr>
          <a:xfrm>
            <a:off x="236625" y="145300"/>
            <a:ext cx="8717700" cy="4782300"/>
          </a:xfrm>
          <a:prstGeom prst="rect">
            <a:avLst/>
          </a:prstGeom>
          <a:solidFill>
            <a:srgbClr val="E1D5BF"/>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595E5D"/>
              </a:solidFill>
            </a:endParaRPr>
          </a:p>
        </p:txBody>
      </p:sp>
      <p:sp>
        <p:nvSpPr>
          <p:cNvPr id="403" name="Google Shape;403;p36"/>
          <p:cNvSpPr txBox="1"/>
          <p:nvPr/>
        </p:nvSpPr>
        <p:spPr>
          <a:xfrm>
            <a:off x="250425" y="145300"/>
            <a:ext cx="8690100" cy="4782300"/>
          </a:xfrm>
          <a:prstGeom prst="rect">
            <a:avLst/>
          </a:prstGeom>
          <a:noFill/>
          <a:ln>
            <a:noFill/>
          </a:ln>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None/>
            </a:pPr>
            <a:r>
              <a:rPr lang="en" sz="3600" b="1">
                <a:solidFill>
                  <a:srgbClr val="595E5D"/>
                </a:solidFill>
              </a:rPr>
              <a:t>References</a:t>
            </a:r>
            <a:endParaRPr sz="3600" b="1">
              <a:solidFill>
                <a:srgbClr val="595E5D"/>
              </a:solidFill>
            </a:endParaRPr>
          </a:p>
          <a:p>
            <a:pPr marL="457200" lvl="0" indent="-457200" algn="l" rtl="0">
              <a:lnSpc>
                <a:spcPct val="100000"/>
              </a:lnSpc>
              <a:spcBef>
                <a:spcPts val="0"/>
              </a:spcBef>
              <a:spcAft>
                <a:spcPts val="0"/>
              </a:spcAft>
              <a:buNone/>
            </a:pPr>
            <a:endParaRPr sz="1200">
              <a:solidFill>
                <a:srgbClr val="595E5D"/>
              </a:solidFill>
            </a:endParaRPr>
          </a:p>
          <a:p>
            <a:pPr marL="457200" lvl="0" indent="-457200" algn="l" rtl="0">
              <a:lnSpc>
                <a:spcPct val="100000"/>
              </a:lnSpc>
              <a:spcBef>
                <a:spcPts val="0"/>
              </a:spcBef>
              <a:spcAft>
                <a:spcPts val="0"/>
              </a:spcAft>
              <a:buNone/>
            </a:pPr>
            <a:r>
              <a:rPr lang="en" sz="1600">
                <a:solidFill>
                  <a:srgbClr val="595E5D"/>
                </a:solidFill>
              </a:rPr>
              <a:t>Association of College and Research Libraries. </a:t>
            </a:r>
            <a:r>
              <a:rPr lang="en" sz="1600" i="1">
                <a:solidFill>
                  <a:srgbClr val="595E5D"/>
                </a:solidFill>
              </a:rPr>
              <a:t>Academic Library Impact: Improving Practice and Essential Areas to Research</a:t>
            </a:r>
            <a:r>
              <a:rPr lang="en" sz="1600">
                <a:solidFill>
                  <a:srgbClr val="595E5D"/>
                </a:solidFill>
              </a:rPr>
              <a:t>. Prepared by Lynn Silipigni Connaway, William Harvey, Vanessa Kitzie, and Stephanie Mikitish of OCLC Research. Chicago: Association of College and Research Libraries, 2017.</a:t>
            </a:r>
            <a:endParaRPr sz="1600">
              <a:solidFill>
                <a:srgbClr val="595E5D"/>
              </a:solidFill>
            </a:endParaRPr>
          </a:p>
          <a:p>
            <a:pPr marL="457200" lvl="0" indent="-457200" algn="l" rtl="0">
              <a:lnSpc>
                <a:spcPct val="100000"/>
              </a:lnSpc>
              <a:spcBef>
                <a:spcPts val="0"/>
              </a:spcBef>
              <a:spcAft>
                <a:spcPts val="0"/>
              </a:spcAft>
              <a:buNone/>
            </a:pPr>
            <a:endParaRPr sz="1200">
              <a:solidFill>
                <a:srgbClr val="595E5D"/>
              </a:solidFill>
            </a:endParaRPr>
          </a:p>
          <a:p>
            <a:pPr marL="457200" lvl="0" indent="-457200" algn="l" rtl="0">
              <a:lnSpc>
                <a:spcPct val="100000"/>
              </a:lnSpc>
              <a:spcBef>
                <a:spcPts val="0"/>
              </a:spcBef>
              <a:spcAft>
                <a:spcPts val="0"/>
              </a:spcAft>
              <a:buNone/>
            </a:pPr>
            <a:r>
              <a:rPr lang="en" sz="1600">
                <a:solidFill>
                  <a:srgbClr val="595E5D"/>
                </a:solidFill>
              </a:rPr>
              <a:t>Kuh, G., O’Donnell, K., &amp; Reed, S. (2013). </a:t>
            </a:r>
            <a:r>
              <a:rPr lang="en" sz="1600" i="1">
                <a:solidFill>
                  <a:srgbClr val="595E5D"/>
                </a:solidFill>
              </a:rPr>
              <a:t>Ensuring quality and taking high-impact practices to scale. </a:t>
            </a:r>
            <a:r>
              <a:rPr lang="en" sz="1600">
                <a:solidFill>
                  <a:srgbClr val="595E5D"/>
                </a:solidFill>
              </a:rPr>
              <a:t>Washington, DC: Association of American Colleges and Universities.</a:t>
            </a:r>
            <a:endParaRPr sz="1600">
              <a:solidFill>
                <a:srgbClr val="595E5D"/>
              </a:solidFill>
            </a:endParaRPr>
          </a:p>
          <a:p>
            <a:pPr marL="457200" lvl="0" indent="-457200" algn="l" rtl="0">
              <a:lnSpc>
                <a:spcPct val="100000"/>
              </a:lnSpc>
              <a:spcBef>
                <a:spcPts val="0"/>
              </a:spcBef>
              <a:spcAft>
                <a:spcPts val="0"/>
              </a:spcAft>
              <a:buNone/>
            </a:pPr>
            <a:endParaRPr sz="1200">
              <a:solidFill>
                <a:srgbClr val="595E5D"/>
              </a:solidFill>
            </a:endParaRPr>
          </a:p>
          <a:p>
            <a:pPr marL="457200" lvl="0" indent="-457200" algn="l" rtl="0">
              <a:lnSpc>
                <a:spcPct val="100000"/>
              </a:lnSpc>
              <a:spcBef>
                <a:spcPts val="0"/>
              </a:spcBef>
              <a:spcAft>
                <a:spcPts val="0"/>
              </a:spcAft>
              <a:buNone/>
            </a:pPr>
            <a:r>
              <a:rPr lang="en" sz="1600">
                <a:solidFill>
                  <a:srgbClr val="595E5D"/>
                </a:solidFill>
              </a:rPr>
              <a:t>National Center for Education Statistics, Institute of Education Sciences. (2018). </a:t>
            </a:r>
            <a:r>
              <a:rPr lang="en" sz="1600" i="1">
                <a:solidFill>
                  <a:srgbClr val="595E5D"/>
                </a:solidFill>
              </a:rPr>
              <a:t>Fast facts: Graduation rates. </a:t>
            </a:r>
            <a:r>
              <a:rPr lang="en" sz="1600">
                <a:solidFill>
                  <a:srgbClr val="595E5D"/>
                </a:solidFill>
              </a:rPr>
              <a:t>Retrieved from https://nces.ed.gov/fastfacts/display.asp?id=40 </a:t>
            </a:r>
            <a:endParaRPr sz="1600">
              <a:solidFill>
                <a:srgbClr val="595E5D"/>
              </a:solidFill>
            </a:endParaRPr>
          </a:p>
          <a:p>
            <a:pPr marL="457200" lvl="0" indent="-457200" algn="l" rtl="0">
              <a:lnSpc>
                <a:spcPct val="100000"/>
              </a:lnSpc>
              <a:spcBef>
                <a:spcPts val="0"/>
              </a:spcBef>
              <a:spcAft>
                <a:spcPts val="0"/>
              </a:spcAft>
              <a:buNone/>
            </a:pPr>
            <a:endParaRPr sz="1200">
              <a:solidFill>
                <a:srgbClr val="595E5D"/>
              </a:solidFill>
            </a:endParaRPr>
          </a:p>
          <a:p>
            <a:pPr marL="457200" lvl="0" indent="-457200" algn="l" rtl="0">
              <a:lnSpc>
                <a:spcPct val="100000"/>
              </a:lnSpc>
              <a:spcBef>
                <a:spcPts val="0"/>
              </a:spcBef>
              <a:spcAft>
                <a:spcPts val="0"/>
              </a:spcAft>
              <a:buNone/>
            </a:pPr>
            <a:r>
              <a:rPr lang="en" sz="1600">
                <a:solidFill>
                  <a:srgbClr val="595E5D"/>
                </a:solidFill>
              </a:rPr>
              <a:t>Tinto, V. (1975). Dropout from higher education: A theoretical synthesis of recent research. </a:t>
            </a:r>
            <a:r>
              <a:rPr lang="en" sz="1600" i="1">
                <a:solidFill>
                  <a:srgbClr val="595E5D"/>
                </a:solidFill>
              </a:rPr>
              <a:t>Review of Educational Research, 45</a:t>
            </a:r>
            <a:r>
              <a:rPr lang="en" sz="1600">
                <a:solidFill>
                  <a:srgbClr val="595E5D"/>
                </a:solidFill>
              </a:rPr>
              <a:t>, 89-125. doi:10.3102/00346543045001089</a:t>
            </a:r>
            <a:endParaRPr sz="1600">
              <a:solidFill>
                <a:srgbClr val="595E5D"/>
              </a:solidFill>
            </a:endParaRPr>
          </a:p>
          <a:p>
            <a:pPr marL="457200" lvl="0" indent="-457200" algn="l" rtl="0">
              <a:lnSpc>
                <a:spcPct val="100000"/>
              </a:lnSpc>
              <a:spcBef>
                <a:spcPts val="0"/>
              </a:spcBef>
              <a:spcAft>
                <a:spcPts val="0"/>
              </a:spcAft>
              <a:buNone/>
            </a:pPr>
            <a:endParaRPr sz="1200">
              <a:solidFill>
                <a:srgbClr val="595E5D"/>
              </a:solidFill>
            </a:endParaRPr>
          </a:p>
          <a:p>
            <a:pPr marL="457200" lvl="0" indent="-457200" algn="l" rtl="0">
              <a:lnSpc>
                <a:spcPct val="100000"/>
              </a:lnSpc>
              <a:spcBef>
                <a:spcPts val="0"/>
              </a:spcBef>
              <a:spcAft>
                <a:spcPts val="0"/>
              </a:spcAft>
              <a:buNone/>
            </a:pPr>
            <a:r>
              <a:rPr lang="en" sz="1600">
                <a:solidFill>
                  <a:srgbClr val="595E5D"/>
                </a:solidFill>
              </a:rPr>
              <a:t>Tinto, V. (1993). </a:t>
            </a:r>
            <a:r>
              <a:rPr lang="en" sz="1600" i="1">
                <a:solidFill>
                  <a:srgbClr val="595E5D"/>
                </a:solidFill>
              </a:rPr>
              <a:t>Leaving college: Rethinking the causes and cures of student attrition</a:t>
            </a:r>
            <a:r>
              <a:rPr lang="en" sz="1600">
                <a:solidFill>
                  <a:srgbClr val="595E5D"/>
                </a:solidFill>
              </a:rPr>
              <a:t> (2nd ed.).Chicago, IL: The University of Chicago Press.</a:t>
            </a:r>
            <a:endParaRPr sz="1200">
              <a:solidFill>
                <a:srgbClr val="595E5D"/>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95E5D"/>
        </a:solidFill>
        <a:effectLst/>
      </p:bgPr>
    </p:bg>
    <p:spTree>
      <p:nvGrpSpPr>
        <p:cNvPr id="1" name="Shape 407"/>
        <p:cNvGrpSpPr/>
        <p:nvPr/>
      </p:nvGrpSpPr>
      <p:grpSpPr>
        <a:xfrm>
          <a:off x="0" y="0"/>
          <a:ext cx="0" cy="0"/>
          <a:chOff x="0" y="0"/>
          <a:chExt cx="0" cy="0"/>
        </a:xfrm>
      </p:grpSpPr>
      <p:sp>
        <p:nvSpPr>
          <p:cNvPr id="408" name="Google Shape;408;p37"/>
          <p:cNvSpPr/>
          <p:nvPr/>
        </p:nvSpPr>
        <p:spPr>
          <a:xfrm>
            <a:off x="147750" y="120450"/>
            <a:ext cx="8848500" cy="48273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7"/>
          <p:cNvSpPr/>
          <p:nvPr/>
        </p:nvSpPr>
        <p:spPr>
          <a:xfrm>
            <a:off x="337900" y="285325"/>
            <a:ext cx="8460000" cy="4530600"/>
          </a:xfrm>
          <a:prstGeom prst="rect">
            <a:avLst/>
          </a:prstGeom>
          <a:solidFill>
            <a:srgbClr val="E1D5B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3000">
                <a:solidFill>
                  <a:srgbClr val="595E5D"/>
                </a:solidFill>
              </a:rPr>
              <a:t>Rebecca Croxton, Head of Assessment</a:t>
            </a:r>
            <a:endParaRPr sz="3000">
              <a:solidFill>
                <a:srgbClr val="595E5D"/>
              </a:solidFill>
            </a:endParaRPr>
          </a:p>
          <a:p>
            <a:pPr marL="0" lvl="0" indent="0" algn="l" rtl="0">
              <a:spcBef>
                <a:spcPts val="0"/>
              </a:spcBef>
              <a:spcAft>
                <a:spcPts val="0"/>
              </a:spcAft>
              <a:buClr>
                <a:schemeClr val="dk1"/>
              </a:buClr>
              <a:buSzPts val="1100"/>
              <a:buFont typeface="Arial"/>
              <a:buNone/>
            </a:pPr>
            <a:r>
              <a:rPr lang="en" sz="3000" u="sng">
                <a:solidFill>
                  <a:srgbClr val="00728F"/>
                </a:solidFill>
                <a:hlinkClick r:id="rId3"/>
              </a:rPr>
              <a:t>racroxto@uncc.edu</a:t>
            </a:r>
            <a:r>
              <a:rPr lang="en" sz="3000">
                <a:solidFill>
                  <a:srgbClr val="00728F"/>
                </a:solidFill>
              </a:rPr>
              <a:t> </a:t>
            </a:r>
            <a:endParaRPr sz="3000" u="sng">
              <a:solidFill>
                <a:srgbClr val="00728F"/>
              </a:solidFill>
            </a:endParaRPr>
          </a:p>
          <a:p>
            <a:pPr marL="0" lvl="0" indent="0" algn="l" rtl="0">
              <a:spcBef>
                <a:spcPts val="0"/>
              </a:spcBef>
              <a:spcAft>
                <a:spcPts val="0"/>
              </a:spcAft>
              <a:buClr>
                <a:schemeClr val="dk1"/>
              </a:buClr>
              <a:buSzPts val="1100"/>
              <a:buFont typeface="Arial"/>
              <a:buNone/>
            </a:pPr>
            <a:endParaRPr sz="3000">
              <a:solidFill>
                <a:srgbClr val="595E5D"/>
              </a:solidFill>
            </a:endParaRPr>
          </a:p>
          <a:p>
            <a:pPr marL="0" marR="0" lvl="0" indent="0" algn="l" rtl="0">
              <a:lnSpc>
                <a:spcPct val="100000"/>
              </a:lnSpc>
              <a:spcBef>
                <a:spcPts val="0"/>
              </a:spcBef>
              <a:spcAft>
                <a:spcPts val="0"/>
              </a:spcAft>
              <a:buClr>
                <a:srgbClr val="000000"/>
              </a:buClr>
              <a:buSzPts val="1100"/>
              <a:buFont typeface="Arial"/>
              <a:buNone/>
            </a:pPr>
            <a:r>
              <a:rPr lang="en" sz="3000">
                <a:solidFill>
                  <a:srgbClr val="595E5D"/>
                </a:solidFill>
              </a:rPr>
              <a:t>Anne Cooper Moore, Dean</a:t>
            </a:r>
            <a:endParaRPr sz="3600" b="1">
              <a:solidFill>
                <a:srgbClr val="595E5D"/>
              </a:solidFill>
            </a:endParaRPr>
          </a:p>
          <a:p>
            <a:pPr marL="0" lvl="0" indent="0" algn="l" rtl="0">
              <a:spcBef>
                <a:spcPts val="0"/>
              </a:spcBef>
              <a:spcAft>
                <a:spcPts val="0"/>
              </a:spcAft>
              <a:buNone/>
            </a:pPr>
            <a:r>
              <a:rPr lang="en" sz="3000" u="sng">
                <a:solidFill>
                  <a:srgbClr val="00728F"/>
                </a:solidFill>
                <a:hlinkClick r:id="rId4"/>
              </a:rPr>
              <a:t>amoor168@uncc.edu</a:t>
            </a:r>
            <a:endParaRPr sz="1800">
              <a:solidFill>
                <a:srgbClr val="00728F"/>
              </a:solidFill>
            </a:endParaRPr>
          </a:p>
          <a:p>
            <a:pPr marL="0" lvl="0" indent="0" algn="l" rtl="0">
              <a:spcBef>
                <a:spcPts val="0"/>
              </a:spcBef>
              <a:spcAft>
                <a:spcPts val="0"/>
              </a:spcAft>
              <a:buNone/>
            </a:pPr>
            <a:endParaRPr sz="1800">
              <a:solidFill>
                <a:srgbClr val="00728F"/>
              </a:solidFill>
            </a:endParaRPr>
          </a:p>
          <a:p>
            <a:pPr marL="0" lvl="0" indent="0" algn="l" rtl="0">
              <a:spcBef>
                <a:spcPts val="0"/>
              </a:spcBef>
              <a:spcAft>
                <a:spcPts val="0"/>
              </a:spcAft>
              <a:buNone/>
            </a:pPr>
            <a:endParaRPr sz="1800">
              <a:solidFill>
                <a:srgbClr val="00728F"/>
              </a:solidFill>
            </a:endParaRPr>
          </a:p>
          <a:p>
            <a:pPr marL="0" lvl="0" indent="0" algn="l" rtl="0">
              <a:spcBef>
                <a:spcPts val="0"/>
              </a:spcBef>
              <a:spcAft>
                <a:spcPts val="0"/>
              </a:spcAft>
              <a:buClr>
                <a:schemeClr val="dk1"/>
              </a:buClr>
              <a:buSzPts val="1100"/>
              <a:buFont typeface="Arial"/>
              <a:buNone/>
            </a:pPr>
            <a:endParaRPr sz="1800">
              <a:solidFill>
                <a:srgbClr val="00728F"/>
              </a:solidFill>
            </a:endParaRPr>
          </a:p>
        </p:txBody>
      </p:sp>
      <p:pic>
        <p:nvPicPr>
          <p:cNvPr id="410" name="Google Shape;410;p37"/>
          <p:cNvPicPr preferRelativeResize="0"/>
          <p:nvPr/>
        </p:nvPicPr>
        <p:blipFill>
          <a:blip r:embed="rId5">
            <a:alphaModFix/>
          </a:blip>
          <a:stretch>
            <a:fillRect/>
          </a:stretch>
        </p:blipFill>
        <p:spPr>
          <a:xfrm>
            <a:off x="6787950" y="3467675"/>
            <a:ext cx="1414576" cy="764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p:nvPr/>
        </p:nvSpPr>
        <p:spPr>
          <a:xfrm>
            <a:off x="7203725" y="1730600"/>
            <a:ext cx="1727400" cy="2206800"/>
          </a:xfrm>
          <a:prstGeom prst="ellipse">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Stay or Withdraw</a:t>
            </a:r>
            <a:endParaRPr sz="1800" b="1"/>
          </a:p>
        </p:txBody>
      </p:sp>
      <p:sp>
        <p:nvSpPr>
          <p:cNvPr id="70" name="Google Shape;70;p15"/>
          <p:cNvSpPr/>
          <p:nvPr/>
        </p:nvSpPr>
        <p:spPr>
          <a:xfrm>
            <a:off x="345325" y="4758800"/>
            <a:ext cx="2267100" cy="351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595E5D"/>
                </a:solidFill>
              </a:rPr>
              <a:t>Tinto, 1975, 1993</a:t>
            </a:r>
            <a:endParaRPr sz="1800">
              <a:solidFill>
                <a:srgbClr val="595E5D"/>
              </a:solidFill>
            </a:endParaRPr>
          </a:p>
        </p:txBody>
      </p:sp>
      <p:sp>
        <p:nvSpPr>
          <p:cNvPr id="71" name="Google Shape;71;p15"/>
          <p:cNvSpPr/>
          <p:nvPr/>
        </p:nvSpPr>
        <p:spPr>
          <a:xfrm>
            <a:off x="380375" y="139775"/>
            <a:ext cx="8550600" cy="66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95E5D"/>
                </a:solidFill>
              </a:rPr>
              <a:t>Tinto's Model of Student Integration </a:t>
            </a:r>
            <a:endParaRPr sz="3600" b="1">
              <a:solidFill>
                <a:srgbClr val="595E5D"/>
              </a:solidFill>
            </a:endParaRPr>
          </a:p>
        </p:txBody>
      </p:sp>
      <p:sp>
        <p:nvSpPr>
          <p:cNvPr id="72" name="Google Shape;72;p15"/>
          <p:cNvSpPr/>
          <p:nvPr/>
        </p:nvSpPr>
        <p:spPr>
          <a:xfrm>
            <a:off x="345325" y="895850"/>
            <a:ext cx="3181800" cy="1551000"/>
          </a:xfrm>
          <a:prstGeom prst="rect">
            <a:avLst/>
          </a:prstGeom>
          <a:solidFill>
            <a:srgbClr val="C3D7A4"/>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Pre-University</a:t>
            </a:r>
            <a:endParaRPr sz="1800" b="1"/>
          </a:p>
          <a:p>
            <a:pPr marL="0" lvl="0" indent="0" algn="ctr" rtl="0">
              <a:spcBef>
                <a:spcPts val="0"/>
              </a:spcBef>
              <a:spcAft>
                <a:spcPts val="0"/>
              </a:spcAft>
              <a:buNone/>
            </a:pPr>
            <a:endParaRPr sz="1200"/>
          </a:p>
          <a:p>
            <a:pPr marL="457200" lvl="0" indent="-342900" algn="l" rtl="0">
              <a:spcBef>
                <a:spcPts val="0"/>
              </a:spcBef>
              <a:spcAft>
                <a:spcPts val="0"/>
              </a:spcAft>
              <a:buSzPts val="1800"/>
              <a:buChar char="●"/>
            </a:pPr>
            <a:r>
              <a:rPr lang="en" sz="1800"/>
              <a:t>Family Background</a:t>
            </a:r>
            <a:endParaRPr sz="1800"/>
          </a:p>
          <a:p>
            <a:pPr marL="457200" lvl="0" indent="-342900" algn="l" rtl="0">
              <a:spcBef>
                <a:spcPts val="0"/>
              </a:spcBef>
              <a:spcAft>
                <a:spcPts val="0"/>
              </a:spcAft>
              <a:buSzPts val="1800"/>
              <a:buChar char="●"/>
            </a:pPr>
            <a:r>
              <a:rPr lang="en" sz="1800"/>
              <a:t>Skills</a:t>
            </a:r>
            <a:endParaRPr sz="1800"/>
          </a:p>
          <a:p>
            <a:pPr marL="457200" lvl="0" indent="-342900" algn="l" rtl="0">
              <a:spcBef>
                <a:spcPts val="0"/>
              </a:spcBef>
              <a:spcAft>
                <a:spcPts val="0"/>
              </a:spcAft>
              <a:buSzPts val="1800"/>
              <a:buChar char="●"/>
            </a:pPr>
            <a:r>
              <a:rPr lang="en" sz="1800"/>
              <a:t>Prior Education</a:t>
            </a:r>
            <a:endParaRPr sz="1800"/>
          </a:p>
        </p:txBody>
      </p:sp>
      <p:sp>
        <p:nvSpPr>
          <p:cNvPr id="73" name="Google Shape;73;p15"/>
          <p:cNvSpPr/>
          <p:nvPr/>
        </p:nvSpPr>
        <p:spPr>
          <a:xfrm>
            <a:off x="345325" y="3204053"/>
            <a:ext cx="3181800" cy="1551000"/>
          </a:xfrm>
          <a:prstGeom prst="rect">
            <a:avLst/>
          </a:prstGeom>
          <a:solidFill>
            <a:srgbClr val="76A9AA"/>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Personal Factors</a:t>
            </a:r>
            <a:endParaRPr sz="1800" b="1"/>
          </a:p>
          <a:p>
            <a:pPr marL="457200" lvl="0" indent="-342900" algn="l" rtl="0">
              <a:spcBef>
                <a:spcPts val="0"/>
              </a:spcBef>
              <a:spcAft>
                <a:spcPts val="0"/>
              </a:spcAft>
              <a:buSzPts val="1800"/>
              <a:buChar char="●"/>
            </a:pPr>
            <a:r>
              <a:rPr lang="en" sz="1800"/>
              <a:t>Drive</a:t>
            </a:r>
            <a:endParaRPr sz="1800"/>
          </a:p>
          <a:p>
            <a:pPr marL="457200" lvl="0" indent="-342900" algn="l" rtl="0">
              <a:spcBef>
                <a:spcPts val="0"/>
              </a:spcBef>
              <a:spcAft>
                <a:spcPts val="0"/>
              </a:spcAft>
              <a:buSzPts val="1800"/>
              <a:buChar char="●"/>
            </a:pPr>
            <a:r>
              <a:rPr lang="en" sz="1800"/>
              <a:t>Motivation</a:t>
            </a:r>
            <a:endParaRPr sz="1800"/>
          </a:p>
          <a:p>
            <a:pPr marL="457200" lvl="0" indent="-342900" algn="l" rtl="0">
              <a:spcBef>
                <a:spcPts val="0"/>
              </a:spcBef>
              <a:spcAft>
                <a:spcPts val="0"/>
              </a:spcAft>
              <a:buSzPts val="1800"/>
              <a:buChar char="●"/>
            </a:pPr>
            <a:r>
              <a:rPr lang="en" sz="1800"/>
              <a:t>Commitment</a:t>
            </a:r>
            <a:endParaRPr sz="1800"/>
          </a:p>
          <a:p>
            <a:pPr marL="457200" lvl="0" indent="-342900" algn="l" rtl="0">
              <a:spcBef>
                <a:spcPts val="0"/>
              </a:spcBef>
              <a:spcAft>
                <a:spcPts val="0"/>
              </a:spcAft>
              <a:buSzPts val="1800"/>
              <a:buChar char="●"/>
            </a:pPr>
            <a:r>
              <a:rPr lang="en" sz="1800"/>
              <a:t>External Factors</a:t>
            </a:r>
            <a:endParaRPr sz="1800"/>
          </a:p>
        </p:txBody>
      </p:sp>
      <p:sp>
        <p:nvSpPr>
          <p:cNvPr id="74" name="Google Shape;74;p15"/>
          <p:cNvSpPr/>
          <p:nvPr/>
        </p:nvSpPr>
        <p:spPr>
          <a:xfrm>
            <a:off x="3774013" y="895850"/>
            <a:ext cx="3259800" cy="1568100"/>
          </a:xfrm>
          <a:prstGeom prst="rect">
            <a:avLst/>
          </a:prstGeom>
          <a:solidFill>
            <a:srgbClr val="E1D5B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Academic Integration</a:t>
            </a:r>
            <a:endParaRPr sz="1800" b="1"/>
          </a:p>
          <a:p>
            <a:pPr marL="0" lvl="0" indent="0" algn="ctr" rtl="0">
              <a:spcBef>
                <a:spcPts val="0"/>
              </a:spcBef>
              <a:spcAft>
                <a:spcPts val="0"/>
              </a:spcAft>
              <a:buNone/>
            </a:pPr>
            <a:endParaRPr sz="1200"/>
          </a:p>
          <a:p>
            <a:pPr marL="457200" lvl="0" indent="-342900" algn="l" rtl="0">
              <a:spcBef>
                <a:spcPts val="0"/>
              </a:spcBef>
              <a:spcAft>
                <a:spcPts val="0"/>
              </a:spcAft>
              <a:buSzPts val="1800"/>
              <a:buChar char="●"/>
            </a:pPr>
            <a:r>
              <a:rPr lang="en" sz="1800"/>
              <a:t>Performance</a:t>
            </a:r>
            <a:endParaRPr sz="1800"/>
          </a:p>
          <a:p>
            <a:pPr marL="457200" lvl="0" indent="-342900" algn="l" rtl="0">
              <a:spcBef>
                <a:spcPts val="0"/>
              </a:spcBef>
              <a:spcAft>
                <a:spcPts val="0"/>
              </a:spcAft>
              <a:buSzPts val="1800"/>
              <a:buChar char="●"/>
            </a:pPr>
            <a:r>
              <a:rPr lang="en" sz="1800"/>
              <a:t>Interactions w/ Faculty</a:t>
            </a:r>
            <a:endParaRPr sz="1800"/>
          </a:p>
          <a:p>
            <a:pPr marL="0" lvl="0" indent="0" algn="l" rtl="0">
              <a:spcBef>
                <a:spcPts val="0"/>
              </a:spcBef>
              <a:spcAft>
                <a:spcPts val="0"/>
              </a:spcAft>
              <a:buNone/>
            </a:pPr>
            <a:endParaRPr sz="1800"/>
          </a:p>
        </p:txBody>
      </p:sp>
      <p:sp>
        <p:nvSpPr>
          <p:cNvPr id="75" name="Google Shape;75;p15"/>
          <p:cNvSpPr/>
          <p:nvPr/>
        </p:nvSpPr>
        <p:spPr>
          <a:xfrm>
            <a:off x="3774013" y="3204053"/>
            <a:ext cx="3259800" cy="15510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Social Integration</a:t>
            </a:r>
            <a:endParaRPr sz="1800" b="1"/>
          </a:p>
          <a:p>
            <a:pPr marL="0" lvl="0" indent="0" algn="ctr" rtl="0">
              <a:spcBef>
                <a:spcPts val="0"/>
              </a:spcBef>
              <a:spcAft>
                <a:spcPts val="0"/>
              </a:spcAft>
              <a:buNone/>
            </a:pPr>
            <a:endParaRPr sz="1200"/>
          </a:p>
          <a:p>
            <a:pPr marL="457200" lvl="0" indent="-342900" algn="l" rtl="0">
              <a:spcBef>
                <a:spcPts val="0"/>
              </a:spcBef>
              <a:spcAft>
                <a:spcPts val="0"/>
              </a:spcAft>
              <a:buSzPts val="1800"/>
              <a:buChar char="●"/>
            </a:pPr>
            <a:r>
              <a:rPr lang="en" sz="1800"/>
              <a:t>Extracurricular Activities</a:t>
            </a:r>
            <a:endParaRPr sz="1800"/>
          </a:p>
          <a:p>
            <a:pPr marL="457200" lvl="0" indent="-342900" algn="l" rtl="0">
              <a:spcBef>
                <a:spcPts val="0"/>
              </a:spcBef>
              <a:spcAft>
                <a:spcPts val="0"/>
              </a:spcAft>
              <a:buSzPts val="1800"/>
              <a:buChar char="●"/>
            </a:pPr>
            <a:r>
              <a:rPr lang="en" sz="1800"/>
              <a:t>Peer Interactions</a:t>
            </a:r>
            <a:endParaRPr sz="1800"/>
          </a:p>
          <a:p>
            <a:pPr marL="0" lvl="0" indent="0" algn="l" rtl="0">
              <a:spcBef>
                <a:spcPts val="0"/>
              </a:spcBef>
              <a:spcAft>
                <a:spcPts val="0"/>
              </a:spcAft>
              <a:buNone/>
            </a:pPr>
            <a:endParaRPr sz="1800"/>
          </a:p>
        </p:txBody>
      </p:sp>
      <p:cxnSp>
        <p:nvCxnSpPr>
          <p:cNvPr id="76" name="Google Shape;76;p15"/>
          <p:cNvCxnSpPr>
            <a:stCxn id="73" idx="0"/>
            <a:endCxn id="72" idx="2"/>
          </p:cNvCxnSpPr>
          <p:nvPr/>
        </p:nvCxnSpPr>
        <p:spPr>
          <a:xfrm rot="10800000">
            <a:off x="1936225" y="2446853"/>
            <a:ext cx="0" cy="757200"/>
          </a:xfrm>
          <a:prstGeom prst="straightConnector1">
            <a:avLst/>
          </a:prstGeom>
          <a:noFill/>
          <a:ln w="38100" cap="flat" cmpd="sng">
            <a:solidFill>
              <a:srgbClr val="666666"/>
            </a:solidFill>
            <a:prstDash val="solid"/>
            <a:round/>
            <a:headEnd type="triangle" w="med" len="med"/>
            <a:tailEnd type="triangle" w="med" len="med"/>
          </a:ln>
        </p:spPr>
      </p:cxnSp>
      <p:cxnSp>
        <p:nvCxnSpPr>
          <p:cNvPr id="77" name="Google Shape;77;p15"/>
          <p:cNvCxnSpPr>
            <a:stCxn id="75" idx="0"/>
            <a:endCxn id="74" idx="2"/>
          </p:cNvCxnSpPr>
          <p:nvPr/>
        </p:nvCxnSpPr>
        <p:spPr>
          <a:xfrm rot="10800000">
            <a:off x="5403913" y="2463953"/>
            <a:ext cx="0" cy="740100"/>
          </a:xfrm>
          <a:prstGeom prst="straightConnector1">
            <a:avLst/>
          </a:prstGeom>
          <a:noFill/>
          <a:ln w="38100" cap="flat" cmpd="sng">
            <a:solidFill>
              <a:srgbClr val="666666"/>
            </a:solidFill>
            <a:prstDash val="solid"/>
            <a:round/>
            <a:headEnd type="triangle" w="med" len="med"/>
            <a:tailEnd type="triangle" w="med" len="med"/>
          </a:ln>
        </p:spPr>
      </p:cxnSp>
      <p:cxnSp>
        <p:nvCxnSpPr>
          <p:cNvPr id="78" name="Google Shape;78;p15"/>
          <p:cNvCxnSpPr>
            <a:endCxn id="69" idx="2"/>
          </p:cNvCxnSpPr>
          <p:nvPr/>
        </p:nvCxnSpPr>
        <p:spPr>
          <a:xfrm rot="10800000" flipH="1">
            <a:off x="1944725" y="2834000"/>
            <a:ext cx="5259000" cy="5400"/>
          </a:xfrm>
          <a:prstGeom prst="straightConnector1">
            <a:avLst/>
          </a:prstGeom>
          <a:noFill/>
          <a:ln w="38100" cap="flat" cmpd="sng">
            <a:solidFill>
              <a:schemeClr val="dk2"/>
            </a:solidFill>
            <a:prstDash val="solid"/>
            <a:round/>
            <a:headEnd type="triangl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p:nvPr/>
        </p:nvSpPr>
        <p:spPr>
          <a:xfrm>
            <a:off x="345325" y="895850"/>
            <a:ext cx="3181800" cy="1551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00703C"/>
                </a:solidFill>
                <a:highlight>
                  <a:srgbClr val="FFFFFF"/>
                </a:highlight>
              </a:rPr>
              <a:t>High Impact Practices</a:t>
            </a:r>
            <a:endParaRPr sz="1800" b="1">
              <a:solidFill>
                <a:srgbClr val="00703C"/>
              </a:solidFill>
              <a:highlight>
                <a:srgbClr val="FFFFFF"/>
              </a:highlight>
            </a:endParaRPr>
          </a:p>
          <a:p>
            <a:pPr marL="0" lvl="0" indent="0" algn="ctr" rtl="0">
              <a:spcBef>
                <a:spcPts val="0"/>
              </a:spcBef>
              <a:spcAft>
                <a:spcPts val="0"/>
              </a:spcAft>
              <a:buNone/>
            </a:pPr>
            <a:endParaRPr sz="1000"/>
          </a:p>
          <a:p>
            <a:pPr marL="0" lvl="0" indent="0" algn="l" rtl="0">
              <a:spcBef>
                <a:spcPts val="0"/>
              </a:spcBef>
              <a:spcAft>
                <a:spcPts val="0"/>
              </a:spcAft>
              <a:buNone/>
            </a:pPr>
            <a:r>
              <a:rPr lang="en" sz="1800"/>
              <a:t>HIPs help retain students &amp; promote intellectual development (Kuh, O'Donnell, &amp; Reid, 2013)</a:t>
            </a:r>
            <a:endParaRPr sz="1800"/>
          </a:p>
        </p:txBody>
      </p:sp>
      <p:sp>
        <p:nvSpPr>
          <p:cNvPr id="84" name="Google Shape;84;p16"/>
          <p:cNvSpPr/>
          <p:nvPr/>
        </p:nvSpPr>
        <p:spPr>
          <a:xfrm>
            <a:off x="345325" y="3204053"/>
            <a:ext cx="3181800" cy="1551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00703C"/>
                </a:solidFill>
              </a:rPr>
              <a:t>Proposition</a:t>
            </a:r>
            <a:endParaRPr sz="1800" b="1">
              <a:solidFill>
                <a:srgbClr val="00703C"/>
              </a:solidFill>
            </a:endParaRPr>
          </a:p>
          <a:p>
            <a:pPr marL="0" lvl="0" indent="0" algn="l" rtl="0">
              <a:spcBef>
                <a:spcPts val="0"/>
              </a:spcBef>
              <a:spcAft>
                <a:spcPts val="0"/>
              </a:spcAft>
              <a:buNone/>
            </a:pPr>
            <a:r>
              <a:rPr lang="en" sz="1800"/>
              <a:t>Myriad other factors may impact student success.</a:t>
            </a:r>
            <a:endParaRPr sz="1800"/>
          </a:p>
          <a:p>
            <a:pPr marL="457200" lvl="0" indent="-342900" algn="l" rtl="0">
              <a:spcBef>
                <a:spcPts val="0"/>
              </a:spcBef>
              <a:spcAft>
                <a:spcPts val="0"/>
              </a:spcAft>
              <a:buSzPts val="1800"/>
              <a:buChar char="●"/>
            </a:pPr>
            <a:r>
              <a:rPr lang="en" sz="1800"/>
              <a:t>Co-curricular activities</a:t>
            </a:r>
            <a:endParaRPr sz="1800"/>
          </a:p>
          <a:p>
            <a:pPr marL="457200" lvl="0" indent="-342900" algn="l" rtl="0">
              <a:spcBef>
                <a:spcPts val="0"/>
              </a:spcBef>
              <a:spcAft>
                <a:spcPts val="0"/>
              </a:spcAft>
              <a:buSzPts val="1800"/>
              <a:buChar char="●"/>
            </a:pPr>
            <a:r>
              <a:rPr lang="en" sz="1800"/>
              <a:t>Social engagement</a:t>
            </a:r>
            <a:endParaRPr sz="1800"/>
          </a:p>
        </p:txBody>
      </p:sp>
      <p:sp>
        <p:nvSpPr>
          <p:cNvPr id="85" name="Google Shape;85;p16"/>
          <p:cNvSpPr/>
          <p:nvPr/>
        </p:nvSpPr>
        <p:spPr>
          <a:xfrm>
            <a:off x="3774013" y="895850"/>
            <a:ext cx="3259800" cy="1568100"/>
          </a:xfrm>
          <a:prstGeom prst="rect">
            <a:avLst/>
          </a:prstGeom>
          <a:solidFill>
            <a:srgbClr val="E1D5B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Academic Integration</a:t>
            </a:r>
            <a:endParaRPr sz="1800" b="1"/>
          </a:p>
          <a:p>
            <a:pPr marL="0" lvl="0" indent="0" algn="ctr" rtl="0">
              <a:spcBef>
                <a:spcPts val="0"/>
              </a:spcBef>
              <a:spcAft>
                <a:spcPts val="0"/>
              </a:spcAft>
              <a:buNone/>
            </a:pPr>
            <a:endParaRPr sz="1200"/>
          </a:p>
          <a:p>
            <a:pPr marL="457200" lvl="0" indent="-342900" algn="l" rtl="0">
              <a:spcBef>
                <a:spcPts val="0"/>
              </a:spcBef>
              <a:spcAft>
                <a:spcPts val="0"/>
              </a:spcAft>
              <a:buSzPts val="1800"/>
              <a:buChar char="●"/>
            </a:pPr>
            <a:r>
              <a:rPr lang="en" sz="1800"/>
              <a:t>Performance</a:t>
            </a:r>
            <a:endParaRPr sz="1800"/>
          </a:p>
          <a:p>
            <a:pPr marL="457200" lvl="0" indent="-342900" algn="l" rtl="0">
              <a:spcBef>
                <a:spcPts val="0"/>
              </a:spcBef>
              <a:spcAft>
                <a:spcPts val="0"/>
              </a:spcAft>
              <a:buSzPts val="1800"/>
              <a:buChar char="●"/>
            </a:pPr>
            <a:r>
              <a:rPr lang="en" sz="1800"/>
              <a:t>Interactions w/ Faculty</a:t>
            </a:r>
            <a:endParaRPr sz="1800"/>
          </a:p>
          <a:p>
            <a:pPr marL="457200" lvl="0" indent="-342900" algn="l" rtl="0">
              <a:spcBef>
                <a:spcPts val="0"/>
              </a:spcBef>
              <a:spcAft>
                <a:spcPts val="0"/>
              </a:spcAft>
              <a:buSzPts val="1800"/>
              <a:buChar char="●"/>
            </a:pPr>
            <a:r>
              <a:rPr lang="en" sz="1800"/>
              <a:t>Co-Curricular Activities</a:t>
            </a:r>
            <a:endParaRPr sz="1800"/>
          </a:p>
        </p:txBody>
      </p:sp>
      <p:sp>
        <p:nvSpPr>
          <p:cNvPr id="86" name="Google Shape;86;p16"/>
          <p:cNvSpPr/>
          <p:nvPr/>
        </p:nvSpPr>
        <p:spPr>
          <a:xfrm>
            <a:off x="3774013" y="3204053"/>
            <a:ext cx="3259800" cy="1551000"/>
          </a:xfrm>
          <a:prstGeom prst="rect">
            <a:avLst/>
          </a:prstGeom>
          <a:solidFill>
            <a:srgbClr val="D9D2E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Social Integration</a:t>
            </a:r>
            <a:endParaRPr sz="1800" b="1"/>
          </a:p>
          <a:p>
            <a:pPr marL="0" lvl="0" indent="0" algn="ctr" rtl="0">
              <a:spcBef>
                <a:spcPts val="0"/>
              </a:spcBef>
              <a:spcAft>
                <a:spcPts val="0"/>
              </a:spcAft>
              <a:buNone/>
            </a:pPr>
            <a:endParaRPr sz="1200"/>
          </a:p>
          <a:p>
            <a:pPr marL="457200" lvl="0" indent="-342900" algn="l" rtl="0">
              <a:spcBef>
                <a:spcPts val="0"/>
              </a:spcBef>
              <a:spcAft>
                <a:spcPts val="0"/>
              </a:spcAft>
              <a:buSzPts val="1800"/>
              <a:buChar char="●"/>
            </a:pPr>
            <a:r>
              <a:rPr lang="en" sz="1800"/>
              <a:t>Extracurricular Activities</a:t>
            </a:r>
            <a:endParaRPr sz="1800"/>
          </a:p>
          <a:p>
            <a:pPr marL="457200" lvl="0" indent="-342900" algn="l" rtl="0">
              <a:spcBef>
                <a:spcPts val="0"/>
              </a:spcBef>
              <a:spcAft>
                <a:spcPts val="0"/>
              </a:spcAft>
              <a:buSzPts val="1800"/>
              <a:buChar char="●"/>
            </a:pPr>
            <a:r>
              <a:rPr lang="en" sz="1800"/>
              <a:t>Peer Interactions</a:t>
            </a:r>
            <a:endParaRPr sz="1800"/>
          </a:p>
          <a:p>
            <a:pPr marL="0" lvl="0" indent="0" algn="l" rtl="0">
              <a:spcBef>
                <a:spcPts val="0"/>
              </a:spcBef>
              <a:spcAft>
                <a:spcPts val="0"/>
              </a:spcAft>
              <a:buNone/>
            </a:pPr>
            <a:endParaRPr sz="1800"/>
          </a:p>
        </p:txBody>
      </p:sp>
      <p:cxnSp>
        <p:nvCxnSpPr>
          <p:cNvPr id="87" name="Google Shape;87;p16"/>
          <p:cNvCxnSpPr>
            <a:stCxn id="86" idx="0"/>
            <a:endCxn id="85" idx="2"/>
          </p:cNvCxnSpPr>
          <p:nvPr/>
        </p:nvCxnSpPr>
        <p:spPr>
          <a:xfrm rot="10800000">
            <a:off x="5403913" y="2463953"/>
            <a:ext cx="0" cy="740100"/>
          </a:xfrm>
          <a:prstGeom prst="straightConnector1">
            <a:avLst/>
          </a:prstGeom>
          <a:noFill/>
          <a:ln w="38100" cap="flat" cmpd="sng">
            <a:solidFill>
              <a:srgbClr val="666666"/>
            </a:solidFill>
            <a:prstDash val="solid"/>
            <a:round/>
            <a:headEnd type="triangle" w="med" len="med"/>
            <a:tailEnd type="triangle" w="med" len="med"/>
          </a:ln>
        </p:spPr>
      </p:cxnSp>
      <p:cxnSp>
        <p:nvCxnSpPr>
          <p:cNvPr id="88" name="Google Shape;88;p16"/>
          <p:cNvCxnSpPr>
            <a:endCxn id="89" idx="2"/>
          </p:cNvCxnSpPr>
          <p:nvPr/>
        </p:nvCxnSpPr>
        <p:spPr>
          <a:xfrm rot="10800000" flipH="1">
            <a:off x="3781625" y="2834000"/>
            <a:ext cx="3422100" cy="12900"/>
          </a:xfrm>
          <a:prstGeom prst="straightConnector1">
            <a:avLst/>
          </a:prstGeom>
          <a:noFill/>
          <a:ln w="38100" cap="flat" cmpd="sng">
            <a:solidFill>
              <a:schemeClr val="dk2"/>
            </a:solidFill>
            <a:prstDash val="solid"/>
            <a:round/>
            <a:headEnd type="triangle" w="med" len="med"/>
            <a:tailEnd type="triangle" w="med" len="med"/>
          </a:ln>
        </p:spPr>
      </p:cxnSp>
      <p:sp>
        <p:nvSpPr>
          <p:cNvPr id="90" name="Google Shape;90;p16"/>
          <p:cNvSpPr/>
          <p:nvPr/>
        </p:nvSpPr>
        <p:spPr>
          <a:xfrm>
            <a:off x="380375" y="139775"/>
            <a:ext cx="8550600" cy="66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95E5D"/>
                </a:solidFill>
              </a:rPr>
              <a:t>Tinto's Model of Student Integration </a:t>
            </a:r>
            <a:endParaRPr sz="3600" b="1">
              <a:solidFill>
                <a:srgbClr val="595E5D"/>
              </a:solidFill>
            </a:endParaRPr>
          </a:p>
        </p:txBody>
      </p:sp>
      <p:sp>
        <p:nvSpPr>
          <p:cNvPr id="91" name="Google Shape;91;p16"/>
          <p:cNvSpPr/>
          <p:nvPr/>
        </p:nvSpPr>
        <p:spPr>
          <a:xfrm>
            <a:off x="7203725" y="1730600"/>
            <a:ext cx="1727400" cy="2206800"/>
          </a:xfrm>
          <a:prstGeom prst="ellipse">
            <a:avLst/>
          </a:prstGeom>
          <a:solidFill>
            <a:srgbClr val="EFEFE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Stay or Withdraw</a:t>
            </a:r>
            <a:endParaRPr sz="18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17"/>
          <p:cNvGrpSpPr/>
          <p:nvPr/>
        </p:nvGrpSpPr>
        <p:grpSpPr>
          <a:xfrm>
            <a:off x="7846819" y="3683373"/>
            <a:ext cx="1131028" cy="1122919"/>
            <a:chOff x="4732875" y="1565550"/>
            <a:chExt cx="2122800" cy="2012400"/>
          </a:xfrm>
        </p:grpSpPr>
        <p:sp>
          <p:nvSpPr>
            <p:cNvPr id="97" name="Google Shape;97;p17"/>
            <p:cNvSpPr/>
            <p:nvPr/>
          </p:nvSpPr>
          <p:spPr>
            <a:xfrm>
              <a:off x="4732875" y="1565550"/>
              <a:ext cx="2122800" cy="20124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Google Shape;98;p17"/>
            <p:cNvPicPr preferRelativeResize="0"/>
            <p:nvPr/>
          </p:nvPicPr>
          <p:blipFill>
            <a:blip r:embed="rId3">
              <a:alphaModFix/>
            </a:blip>
            <a:stretch>
              <a:fillRect/>
            </a:stretch>
          </p:blipFill>
          <p:spPr>
            <a:xfrm>
              <a:off x="4988488" y="2030052"/>
              <a:ext cx="1611575" cy="1180400"/>
            </a:xfrm>
            <a:prstGeom prst="rect">
              <a:avLst/>
            </a:prstGeom>
            <a:noFill/>
            <a:ln>
              <a:noFill/>
            </a:ln>
          </p:spPr>
        </p:pic>
      </p:grpSp>
      <p:sp>
        <p:nvSpPr>
          <p:cNvPr id="99" name="Google Shape;99;p17"/>
          <p:cNvSpPr/>
          <p:nvPr/>
        </p:nvSpPr>
        <p:spPr>
          <a:xfrm>
            <a:off x="293700" y="3969950"/>
            <a:ext cx="7967700" cy="65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FFFFFF"/>
                </a:solidFill>
                <a:latin typeface="Nanum Gothic"/>
                <a:ea typeface="Nanum Gothic"/>
                <a:cs typeface="Nanum Gothic"/>
                <a:sym typeface="Nanum Gothic"/>
              </a:rPr>
              <a:t>Information Access &amp; Library Space</a:t>
            </a:r>
            <a:endParaRPr sz="3600">
              <a:solidFill>
                <a:srgbClr val="FFFFFF"/>
              </a:solidFill>
              <a:latin typeface="Nanum Gothic"/>
              <a:ea typeface="Nanum Gothic"/>
              <a:cs typeface="Nanum Gothic"/>
              <a:sym typeface="Nanum Gothic"/>
            </a:endParaRPr>
          </a:p>
        </p:txBody>
      </p:sp>
      <p:pic>
        <p:nvPicPr>
          <p:cNvPr id="100" name="Google Shape;100;p17"/>
          <p:cNvPicPr preferRelativeResize="0"/>
          <p:nvPr/>
        </p:nvPicPr>
        <p:blipFill rotWithShape="1">
          <a:blip r:embed="rId4">
            <a:alphaModFix/>
          </a:blip>
          <a:srcRect l="16836" r="26720"/>
          <a:stretch/>
        </p:blipFill>
        <p:spPr>
          <a:xfrm>
            <a:off x="100550" y="97950"/>
            <a:ext cx="4188555" cy="4947600"/>
          </a:xfrm>
          <a:prstGeom prst="rect">
            <a:avLst/>
          </a:prstGeom>
          <a:noFill/>
          <a:ln>
            <a:noFill/>
          </a:ln>
        </p:spPr>
      </p:pic>
      <p:sp>
        <p:nvSpPr>
          <p:cNvPr id="101" name="Google Shape;101;p17"/>
          <p:cNvSpPr/>
          <p:nvPr/>
        </p:nvSpPr>
        <p:spPr>
          <a:xfrm>
            <a:off x="4458200" y="97950"/>
            <a:ext cx="4549500" cy="4947600"/>
          </a:xfrm>
          <a:prstGeom prst="rect">
            <a:avLst/>
          </a:prstGeom>
          <a:solidFill>
            <a:srgbClr val="E1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95E5D"/>
                </a:solidFill>
              </a:rPr>
              <a:t>UNC Charlotte …</a:t>
            </a:r>
            <a:endParaRPr sz="3600" b="1">
              <a:solidFill>
                <a:srgbClr val="595E5D"/>
              </a:solidFill>
            </a:endParaRPr>
          </a:p>
          <a:p>
            <a:pPr marL="0" lvl="0" indent="0" algn="l" rtl="0">
              <a:spcBef>
                <a:spcPts val="0"/>
              </a:spcBef>
              <a:spcAft>
                <a:spcPts val="0"/>
              </a:spcAft>
              <a:buNone/>
            </a:pPr>
            <a:endParaRPr sz="1200">
              <a:solidFill>
                <a:srgbClr val="595E5D"/>
              </a:solidFill>
            </a:endParaRPr>
          </a:p>
          <a:p>
            <a:pPr marL="457200" lvl="0" indent="-355600" algn="l" rtl="0">
              <a:spcBef>
                <a:spcPts val="0"/>
              </a:spcBef>
              <a:spcAft>
                <a:spcPts val="0"/>
              </a:spcAft>
              <a:buClr>
                <a:srgbClr val="595E5D"/>
              </a:buClr>
              <a:buSzPts val="2000"/>
              <a:buChar char="●"/>
            </a:pPr>
            <a:r>
              <a:rPr lang="en" sz="2000">
                <a:solidFill>
                  <a:srgbClr val="595E5D"/>
                </a:solidFill>
              </a:rPr>
              <a:t>Large, Urban Research University</a:t>
            </a:r>
            <a:endParaRPr sz="2000">
              <a:solidFill>
                <a:srgbClr val="595E5D"/>
              </a:solidFill>
            </a:endParaRPr>
          </a:p>
          <a:p>
            <a:pPr marL="457200" lvl="0" indent="0" algn="l" rtl="0">
              <a:spcBef>
                <a:spcPts val="0"/>
              </a:spcBef>
              <a:spcAft>
                <a:spcPts val="0"/>
              </a:spcAft>
              <a:buNone/>
            </a:pPr>
            <a:endParaRPr sz="2000">
              <a:solidFill>
                <a:srgbClr val="595E5D"/>
              </a:solidFill>
            </a:endParaRPr>
          </a:p>
          <a:p>
            <a:pPr marL="457200" lvl="0" indent="-355600" algn="l" rtl="0">
              <a:spcBef>
                <a:spcPts val="0"/>
              </a:spcBef>
              <a:spcAft>
                <a:spcPts val="0"/>
              </a:spcAft>
              <a:buClr>
                <a:srgbClr val="595E5D"/>
              </a:buClr>
              <a:buSzPts val="2000"/>
              <a:buChar char="●"/>
            </a:pPr>
            <a:r>
              <a:rPr lang="en" sz="2000">
                <a:solidFill>
                  <a:srgbClr val="595E5D"/>
                </a:solidFill>
              </a:rPr>
              <a:t>30,000 Students </a:t>
            </a:r>
            <a:endParaRPr sz="2000">
              <a:solidFill>
                <a:srgbClr val="595E5D"/>
              </a:solidFill>
            </a:endParaRPr>
          </a:p>
          <a:p>
            <a:pPr marL="914400" lvl="1" indent="-355600" algn="l" rtl="0">
              <a:spcBef>
                <a:spcPts val="0"/>
              </a:spcBef>
              <a:spcAft>
                <a:spcPts val="0"/>
              </a:spcAft>
              <a:buClr>
                <a:srgbClr val="595E5D"/>
              </a:buClr>
              <a:buSzPts val="2000"/>
              <a:buChar char="○"/>
            </a:pPr>
            <a:r>
              <a:rPr lang="en" sz="2000">
                <a:solidFill>
                  <a:srgbClr val="595E5D"/>
                </a:solidFill>
              </a:rPr>
              <a:t>24,000 Undergraduates</a:t>
            </a:r>
            <a:endParaRPr sz="2000">
              <a:solidFill>
                <a:srgbClr val="595E5D"/>
              </a:solidFill>
            </a:endParaRPr>
          </a:p>
          <a:p>
            <a:pPr marL="457200" lvl="0" indent="0" algn="l" rtl="0">
              <a:spcBef>
                <a:spcPts val="0"/>
              </a:spcBef>
              <a:spcAft>
                <a:spcPts val="0"/>
              </a:spcAft>
              <a:buNone/>
            </a:pPr>
            <a:endParaRPr sz="2000">
              <a:solidFill>
                <a:srgbClr val="595E5D"/>
              </a:solidFill>
            </a:endParaRPr>
          </a:p>
          <a:p>
            <a:pPr marL="457200" lvl="0" indent="-355600" algn="l" rtl="0">
              <a:spcBef>
                <a:spcPts val="0"/>
              </a:spcBef>
              <a:spcAft>
                <a:spcPts val="0"/>
              </a:spcAft>
              <a:buClr>
                <a:srgbClr val="595E5D"/>
              </a:buClr>
              <a:buSzPts val="2000"/>
              <a:buChar char="●"/>
            </a:pPr>
            <a:r>
              <a:rPr lang="en" sz="2000">
                <a:solidFill>
                  <a:srgbClr val="595E5D"/>
                </a:solidFill>
              </a:rPr>
              <a:t>66% Acceptance Rate</a:t>
            </a:r>
            <a:endParaRPr sz="2000">
              <a:solidFill>
                <a:srgbClr val="595E5D"/>
              </a:solidFill>
            </a:endParaRPr>
          </a:p>
          <a:p>
            <a:pPr marL="457200" lvl="0" indent="0" algn="l" rtl="0">
              <a:spcBef>
                <a:spcPts val="0"/>
              </a:spcBef>
              <a:spcAft>
                <a:spcPts val="0"/>
              </a:spcAft>
              <a:buNone/>
            </a:pPr>
            <a:endParaRPr sz="2000">
              <a:solidFill>
                <a:srgbClr val="595E5D"/>
              </a:solidFill>
            </a:endParaRPr>
          </a:p>
          <a:p>
            <a:pPr marL="457200" lvl="0" indent="-355600" algn="l" rtl="0">
              <a:spcBef>
                <a:spcPts val="0"/>
              </a:spcBef>
              <a:spcAft>
                <a:spcPts val="0"/>
              </a:spcAft>
              <a:buClr>
                <a:srgbClr val="595E5D"/>
              </a:buClr>
              <a:buSzPts val="2000"/>
              <a:buChar char="●"/>
            </a:pPr>
            <a:r>
              <a:rPr lang="en" sz="2000">
                <a:solidFill>
                  <a:srgbClr val="595E5D"/>
                </a:solidFill>
              </a:rPr>
              <a:t>55% New Freshman</a:t>
            </a:r>
            <a:endParaRPr sz="2000">
              <a:solidFill>
                <a:srgbClr val="595E5D"/>
              </a:solidFill>
            </a:endParaRPr>
          </a:p>
          <a:p>
            <a:pPr marL="914400" lvl="1" indent="-355600" algn="l" rtl="0">
              <a:spcBef>
                <a:spcPts val="0"/>
              </a:spcBef>
              <a:spcAft>
                <a:spcPts val="0"/>
              </a:spcAft>
              <a:buClr>
                <a:srgbClr val="595E5D"/>
              </a:buClr>
              <a:buSzPts val="2000"/>
              <a:buChar char="○"/>
            </a:pPr>
            <a:r>
              <a:rPr lang="en" sz="2000">
                <a:solidFill>
                  <a:srgbClr val="595E5D"/>
                </a:solidFill>
              </a:rPr>
              <a:t>45% Transfer Students</a:t>
            </a:r>
            <a:endParaRPr sz="2000">
              <a:solidFill>
                <a:srgbClr val="595E5D"/>
              </a:solidFill>
            </a:endParaRPr>
          </a:p>
          <a:p>
            <a:pPr marL="457200" lvl="0" indent="0" algn="l" rtl="0">
              <a:spcBef>
                <a:spcPts val="0"/>
              </a:spcBef>
              <a:spcAft>
                <a:spcPts val="0"/>
              </a:spcAft>
              <a:buNone/>
            </a:pPr>
            <a:endParaRPr sz="2000">
              <a:solidFill>
                <a:srgbClr val="595E5D"/>
              </a:solidFill>
            </a:endParaRPr>
          </a:p>
          <a:p>
            <a:pPr marL="457200" lvl="0" indent="-355600" algn="l" rtl="0">
              <a:spcBef>
                <a:spcPts val="0"/>
              </a:spcBef>
              <a:spcAft>
                <a:spcPts val="0"/>
              </a:spcAft>
              <a:buClr>
                <a:srgbClr val="595E5D"/>
              </a:buClr>
              <a:buSzPts val="2000"/>
              <a:buChar char="●"/>
            </a:pPr>
            <a:r>
              <a:rPr lang="en" sz="2000">
                <a:solidFill>
                  <a:srgbClr val="595E5D"/>
                </a:solidFill>
              </a:rPr>
              <a:t>80% Year 1 to Year 2 Persistence</a:t>
            </a:r>
            <a:endParaRPr sz="2000">
              <a:solidFill>
                <a:srgbClr val="595E5D"/>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p:nvPr/>
        </p:nvSpPr>
        <p:spPr>
          <a:xfrm>
            <a:off x="105425" y="105425"/>
            <a:ext cx="8939100" cy="4947600"/>
          </a:xfrm>
          <a:prstGeom prst="rect">
            <a:avLst/>
          </a:prstGeom>
          <a:solidFill>
            <a:srgbClr val="E1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18"/>
          <p:cNvGrpSpPr/>
          <p:nvPr/>
        </p:nvGrpSpPr>
        <p:grpSpPr>
          <a:xfrm>
            <a:off x="204075" y="982073"/>
            <a:ext cx="8713943" cy="4012663"/>
            <a:chOff x="204075" y="677273"/>
            <a:chExt cx="8713943" cy="4012663"/>
          </a:xfrm>
        </p:grpSpPr>
        <p:grpSp>
          <p:nvGrpSpPr>
            <p:cNvPr id="108" name="Google Shape;108;p18"/>
            <p:cNvGrpSpPr/>
            <p:nvPr/>
          </p:nvGrpSpPr>
          <p:grpSpPr>
            <a:xfrm>
              <a:off x="2197137" y="677273"/>
              <a:ext cx="4325194" cy="1068600"/>
              <a:chOff x="2428236" y="677263"/>
              <a:chExt cx="3832693" cy="1068600"/>
            </a:xfrm>
          </p:grpSpPr>
          <p:sp>
            <p:nvSpPr>
              <p:cNvPr id="109" name="Google Shape;109;p18"/>
              <p:cNvSpPr/>
              <p:nvPr/>
            </p:nvSpPr>
            <p:spPr>
              <a:xfrm>
                <a:off x="2428236" y="677263"/>
                <a:ext cx="1521900" cy="1068600"/>
              </a:xfrm>
              <a:prstGeom prst="ellipse">
                <a:avLst/>
              </a:prstGeom>
              <a:solidFill>
                <a:srgbClr val="91147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a:solidFill>
                      <a:srgbClr val="FFFFFF"/>
                    </a:solidFill>
                  </a:rPr>
                  <a:t>Institutional Research</a:t>
                </a:r>
                <a:endParaRPr sz="1600"/>
              </a:p>
            </p:txBody>
          </p:sp>
          <p:sp>
            <p:nvSpPr>
              <p:cNvPr id="110" name="Google Shape;110;p18"/>
              <p:cNvSpPr/>
              <p:nvPr/>
            </p:nvSpPr>
            <p:spPr>
              <a:xfrm>
                <a:off x="4739029" y="677263"/>
                <a:ext cx="1521900" cy="1068600"/>
              </a:xfrm>
              <a:prstGeom prst="ellipse">
                <a:avLst/>
              </a:prstGeom>
              <a:solidFill>
                <a:srgbClr val="00728F"/>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a:solidFill>
                      <a:srgbClr val="FFFFFF"/>
                    </a:solidFill>
                  </a:rPr>
                  <a:t>Student Affairs</a:t>
                </a:r>
                <a:endParaRPr sz="1600"/>
              </a:p>
            </p:txBody>
          </p:sp>
        </p:grpSp>
        <p:sp>
          <p:nvSpPr>
            <p:cNvPr id="111" name="Google Shape;111;p18"/>
            <p:cNvSpPr/>
            <p:nvPr/>
          </p:nvSpPr>
          <p:spPr>
            <a:xfrm>
              <a:off x="204075" y="1851488"/>
              <a:ext cx="1718100" cy="1068600"/>
            </a:xfrm>
            <a:prstGeom prst="ellipse">
              <a:avLst/>
            </a:prstGeom>
            <a:solidFill>
              <a:srgbClr val="00703C"/>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a:solidFill>
                    <a:srgbClr val="FFFFFF"/>
                  </a:solidFill>
                </a:rPr>
                <a:t>Library</a:t>
              </a:r>
              <a:endParaRPr sz="1600"/>
            </a:p>
          </p:txBody>
        </p:sp>
        <p:sp>
          <p:nvSpPr>
            <p:cNvPr id="112" name="Google Shape;112;p18"/>
            <p:cNvSpPr/>
            <p:nvPr/>
          </p:nvSpPr>
          <p:spPr>
            <a:xfrm>
              <a:off x="7199918" y="1851488"/>
              <a:ext cx="1718100" cy="1068600"/>
            </a:xfrm>
            <a:prstGeom prst="ellipse">
              <a:avLst/>
            </a:prstGeom>
            <a:solidFill>
              <a:srgbClr val="F3901D"/>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a:solidFill>
                    <a:srgbClr val="FFFFFF"/>
                  </a:solidFill>
                </a:rPr>
                <a:t>Speaking Center</a:t>
              </a:r>
              <a:endParaRPr sz="1600"/>
            </a:p>
          </p:txBody>
        </p:sp>
        <p:grpSp>
          <p:nvGrpSpPr>
            <p:cNvPr id="113" name="Google Shape;113;p18"/>
            <p:cNvGrpSpPr/>
            <p:nvPr/>
          </p:nvGrpSpPr>
          <p:grpSpPr>
            <a:xfrm>
              <a:off x="893272" y="3183885"/>
              <a:ext cx="6932924" cy="1506050"/>
              <a:chOff x="1272839" y="2955275"/>
              <a:chExt cx="6143486" cy="1506050"/>
            </a:xfrm>
          </p:grpSpPr>
          <p:sp>
            <p:nvSpPr>
              <p:cNvPr id="114" name="Google Shape;114;p18"/>
              <p:cNvSpPr/>
              <p:nvPr/>
            </p:nvSpPr>
            <p:spPr>
              <a:xfrm>
                <a:off x="1272839" y="2955275"/>
                <a:ext cx="1521900" cy="1068600"/>
              </a:xfrm>
              <a:prstGeom prst="ellipse">
                <a:avLst/>
              </a:prstGeom>
              <a:solidFill>
                <a:srgbClr val="717C7D"/>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a:solidFill>
                      <a:srgbClr val="FFFFFF"/>
                    </a:solidFill>
                  </a:rPr>
                  <a:t>Writing Center</a:t>
                </a:r>
                <a:endParaRPr sz="1600"/>
              </a:p>
            </p:txBody>
          </p:sp>
          <p:sp>
            <p:nvSpPr>
              <p:cNvPr id="115" name="Google Shape;115;p18"/>
              <p:cNvSpPr/>
              <p:nvPr/>
            </p:nvSpPr>
            <p:spPr>
              <a:xfrm>
                <a:off x="3583632" y="3392725"/>
                <a:ext cx="1521900" cy="1068600"/>
              </a:xfrm>
              <a:prstGeom prst="ellipse">
                <a:avLst/>
              </a:prstGeom>
              <a:solidFill>
                <a:srgbClr val="A69667"/>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a:solidFill>
                      <a:srgbClr val="FFFFFF"/>
                    </a:solidFill>
                  </a:rPr>
                  <a:t>Career Center</a:t>
                </a:r>
                <a:endParaRPr sz="1600"/>
              </a:p>
            </p:txBody>
          </p:sp>
          <p:sp>
            <p:nvSpPr>
              <p:cNvPr id="116" name="Google Shape;116;p18"/>
              <p:cNvSpPr/>
              <p:nvPr/>
            </p:nvSpPr>
            <p:spPr>
              <a:xfrm>
                <a:off x="5894425" y="2955275"/>
                <a:ext cx="1521900" cy="1068600"/>
              </a:xfrm>
              <a:prstGeom prst="ellipse">
                <a:avLst/>
              </a:prstGeom>
              <a:solidFill>
                <a:srgbClr val="DE3A6E"/>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a:solidFill>
                      <a:srgbClr val="FFFFFF"/>
                    </a:solidFill>
                  </a:rPr>
                  <a:t>Center for Academic Excellence</a:t>
                </a:r>
                <a:endParaRPr sz="1600"/>
              </a:p>
            </p:txBody>
          </p:sp>
        </p:grpSp>
        <p:cxnSp>
          <p:nvCxnSpPr>
            <p:cNvPr id="117" name="Google Shape;117;p18"/>
            <p:cNvCxnSpPr>
              <a:endCxn id="110" idx="3"/>
            </p:cNvCxnSpPr>
            <p:nvPr/>
          </p:nvCxnSpPr>
          <p:spPr>
            <a:xfrm rot="10800000" flipH="1">
              <a:off x="4429984" y="1589380"/>
              <a:ext cx="626400" cy="365700"/>
            </a:xfrm>
            <a:prstGeom prst="straightConnector1">
              <a:avLst/>
            </a:prstGeom>
            <a:noFill/>
            <a:ln w="19050" cap="flat" cmpd="sng">
              <a:solidFill>
                <a:srgbClr val="00703C"/>
              </a:solidFill>
              <a:prstDash val="solid"/>
              <a:round/>
              <a:headEnd type="none" w="med" len="med"/>
              <a:tailEnd type="stealth" w="med" len="med"/>
            </a:ln>
          </p:spPr>
        </p:cxnSp>
        <p:cxnSp>
          <p:nvCxnSpPr>
            <p:cNvPr id="118" name="Google Shape;118;p18"/>
            <p:cNvCxnSpPr>
              <a:endCxn id="109" idx="5"/>
            </p:cNvCxnSpPr>
            <p:nvPr/>
          </p:nvCxnSpPr>
          <p:spPr>
            <a:xfrm rot="10800000">
              <a:off x="3663085" y="1589380"/>
              <a:ext cx="626400" cy="365700"/>
            </a:xfrm>
            <a:prstGeom prst="straightConnector1">
              <a:avLst/>
            </a:prstGeom>
            <a:noFill/>
            <a:ln w="19050" cap="flat" cmpd="sng">
              <a:solidFill>
                <a:srgbClr val="00703C"/>
              </a:solidFill>
              <a:prstDash val="solid"/>
              <a:round/>
              <a:headEnd type="none" w="med" len="med"/>
              <a:tailEnd type="stealth" w="med" len="med"/>
            </a:ln>
          </p:spPr>
        </p:cxnSp>
        <p:cxnSp>
          <p:nvCxnSpPr>
            <p:cNvPr id="119" name="Google Shape;119;p18"/>
            <p:cNvCxnSpPr/>
            <p:nvPr/>
          </p:nvCxnSpPr>
          <p:spPr>
            <a:xfrm>
              <a:off x="4374079" y="2816438"/>
              <a:ext cx="0" cy="576300"/>
            </a:xfrm>
            <a:prstGeom prst="straightConnector1">
              <a:avLst/>
            </a:prstGeom>
            <a:noFill/>
            <a:ln w="19050" cap="flat" cmpd="sng">
              <a:solidFill>
                <a:srgbClr val="00703C"/>
              </a:solidFill>
              <a:prstDash val="solid"/>
              <a:round/>
              <a:headEnd type="none" w="med" len="med"/>
              <a:tailEnd type="stealth" w="med" len="med"/>
            </a:ln>
          </p:spPr>
        </p:cxnSp>
        <p:cxnSp>
          <p:nvCxnSpPr>
            <p:cNvPr id="120" name="Google Shape;120;p18"/>
            <p:cNvCxnSpPr/>
            <p:nvPr/>
          </p:nvCxnSpPr>
          <p:spPr>
            <a:xfrm>
              <a:off x="4374079" y="2816438"/>
              <a:ext cx="1798800" cy="295200"/>
            </a:xfrm>
            <a:prstGeom prst="straightConnector1">
              <a:avLst/>
            </a:prstGeom>
            <a:noFill/>
            <a:ln w="19050" cap="flat" cmpd="sng">
              <a:solidFill>
                <a:srgbClr val="00703C"/>
              </a:solidFill>
              <a:prstDash val="solid"/>
              <a:round/>
              <a:headEnd type="none" w="med" len="med"/>
              <a:tailEnd type="stealth" w="med" len="med"/>
            </a:ln>
          </p:spPr>
        </p:cxnSp>
        <p:cxnSp>
          <p:nvCxnSpPr>
            <p:cNvPr id="121" name="Google Shape;121;p18"/>
            <p:cNvCxnSpPr/>
            <p:nvPr/>
          </p:nvCxnSpPr>
          <p:spPr>
            <a:xfrm flipH="1">
              <a:off x="2575279" y="2816438"/>
              <a:ext cx="1798800" cy="295200"/>
            </a:xfrm>
            <a:prstGeom prst="straightConnector1">
              <a:avLst/>
            </a:prstGeom>
            <a:noFill/>
            <a:ln w="19050" cap="flat" cmpd="sng">
              <a:solidFill>
                <a:srgbClr val="00703C"/>
              </a:solidFill>
              <a:prstDash val="solid"/>
              <a:round/>
              <a:headEnd type="none" w="med" len="med"/>
              <a:tailEnd type="stealth" w="med" len="med"/>
            </a:ln>
          </p:spPr>
        </p:cxnSp>
        <p:cxnSp>
          <p:nvCxnSpPr>
            <p:cNvPr id="122" name="Google Shape;122;p18"/>
            <p:cNvCxnSpPr>
              <a:stCxn id="123" idx="1"/>
              <a:endCxn id="111" idx="6"/>
            </p:cNvCxnSpPr>
            <p:nvPr/>
          </p:nvCxnSpPr>
          <p:spPr>
            <a:xfrm rot="10800000">
              <a:off x="1922054" y="2385788"/>
              <a:ext cx="1116300" cy="0"/>
            </a:xfrm>
            <a:prstGeom prst="straightConnector1">
              <a:avLst/>
            </a:prstGeom>
            <a:noFill/>
            <a:ln w="19050" cap="flat" cmpd="sng">
              <a:solidFill>
                <a:srgbClr val="00703C"/>
              </a:solidFill>
              <a:prstDash val="solid"/>
              <a:round/>
              <a:headEnd type="none" w="med" len="med"/>
              <a:tailEnd type="stealth" w="med" len="med"/>
            </a:ln>
          </p:spPr>
        </p:cxnSp>
        <p:cxnSp>
          <p:nvCxnSpPr>
            <p:cNvPr id="124" name="Google Shape;124;p18"/>
            <p:cNvCxnSpPr>
              <a:endCxn id="112" idx="2"/>
            </p:cNvCxnSpPr>
            <p:nvPr/>
          </p:nvCxnSpPr>
          <p:spPr>
            <a:xfrm>
              <a:off x="5741318" y="2385788"/>
              <a:ext cx="1458600" cy="0"/>
            </a:xfrm>
            <a:prstGeom prst="straightConnector1">
              <a:avLst/>
            </a:prstGeom>
            <a:noFill/>
            <a:ln w="19050" cap="flat" cmpd="sng">
              <a:solidFill>
                <a:srgbClr val="00703C"/>
              </a:solidFill>
              <a:prstDash val="solid"/>
              <a:round/>
              <a:headEnd type="none" w="med" len="med"/>
              <a:tailEnd type="stealth" w="med" len="med"/>
            </a:ln>
          </p:spPr>
        </p:cxnSp>
        <p:sp>
          <p:nvSpPr>
            <p:cNvPr id="123" name="Google Shape;123;p18"/>
            <p:cNvSpPr/>
            <p:nvPr/>
          </p:nvSpPr>
          <p:spPr>
            <a:xfrm>
              <a:off x="3038354" y="1955138"/>
              <a:ext cx="2734500" cy="861300"/>
            </a:xfrm>
            <a:prstGeom prst="roundRect">
              <a:avLst>
                <a:gd name="adj" fmla="val 16667"/>
              </a:avLst>
            </a:prstGeom>
            <a:solidFill>
              <a:srgbClr val="00703C"/>
            </a:solidFill>
            <a:ln w="9525" cap="flat" cmpd="sng">
              <a:solidFill>
                <a:srgbClr val="00703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FFFFFF"/>
                  </a:solidFill>
                </a:rPr>
                <a:t>UNC Charlotte</a:t>
              </a:r>
              <a:endParaRPr sz="1600">
                <a:solidFill>
                  <a:srgbClr val="FFFFFF"/>
                </a:solidFill>
              </a:endParaRPr>
            </a:p>
            <a:p>
              <a:pPr marL="0" lvl="0" indent="0" algn="ctr" rtl="0">
                <a:spcBef>
                  <a:spcPts val="0"/>
                </a:spcBef>
                <a:spcAft>
                  <a:spcPts val="0"/>
                </a:spcAft>
                <a:buNone/>
              </a:pPr>
              <a:r>
                <a:rPr lang="en" sz="1600">
                  <a:solidFill>
                    <a:srgbClr val="FFFFFF"/>
                  </a:solidFill>
                </a:rPr>
                <a:t>Student Success &amp; Engagement Study</a:t>
              </a:r>
              <a:endParaRPr sz="1600"/>
            </a:p>
          </p:txBody>
        </p:sp>
      </p:grpSp>
      <p:sp>
        <p:nvSpPr>
          <p:cNvPr id="125" name="Google Shape;125;p18"/>
          <p:cNvSpPr/>
          <p:nvPr/>
        </p:nvSpPr>
        <p:spPr>
          <a:xfrm>
            <a:off x="204075" y="210850"/>
            <a:ext cx="8826300" cy="576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595E5D"/>
                </a:solidFill>
              </a:rPr>
              <a:t>Phase I: Partner Identification &amp; On-Boarding</a:t>
            </a:r>
            <a:endParaRPr sz="3000" b="1">
              <a:solidFill>
                <a:srgbClr val="595E5D"/>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p:nvPr/>
        </p:nvSpPr>
        <p:spPr>
          <a:xfrm>
            <a:off x="4458200" y="881250"/>
            <a:ext cx="4549500" cy="4164300"/>
          </a:xfrm>
          <a:prstGeom prst="rect">
            <a:avLst/>
          </a:prstGeom>
          <a:solidFill>
            <a:srgbClr val="E1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E1D5BF"/>
                </a:solidFill>
                <a:latin typeface="Nanum Gothic"/>
                <a:ea typeface="Nanum Gothic"/>
                <a:cs typeface="Nanum Gothic"/>
                <a:sym typeface="Nanum Gothic"/>
              </a:rPr>
              <a:t>, faculty are not likely to use Text reference and are "lukewarm" about Chat and Pho</a:t>
            </a:r>
            <a:endParaRPr/>
          </a:p>
        </p:txBody>
      </p:sp>
      <p:sp>
        <p:nvSpPr>
          <p:cNvPr id="131" name="Google Shape;131;p19"/>
          <p:cNvSpPr/>
          <p:nvPr/>
        </p:nvSpPr>
        <p:spPr>
          <a:xfrm>
            <a:off x="84650" y="888625"/>
            <a:ext cx="4253100" cy="4164300"/>
          </a:xfrm>
          <a:prstGeom prst="rect">
            <a:avLst/>
          </a:prstGeom>
          <a:solidFill>
            <a:srgbClr val="595E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p:nvPr/>
        </p:nvSpPr>
        <p:spPr>
          <a:xfrm>
            <a:off x="715425" y="1513675"/>
            <a:ext cx="3027300" cy="2214000"/>
          </a:xfrm>
          <a:prstGeom prst="rect">
            <a:avLst/>
          </a:prstGeom>
          <a:solidFill>
            <a:srgbClr val="595E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177050" y="1017525"/>
            <a:ext cx="4068300" cy="3524400"/>
          </a:xfrm>
          <a:prstGeom prst="rect">
            <a:avLst/>
          </a:prstGeom>
          <a:solidFill>
            <a:srgbClr val="595E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E1D5BF"/>
                </a:solidFill>
              </a:rPr>
              <a:t>Buy-In</a:t>
            </a:r>
            <a:endParaRPr sz="3600" b="1">
              <a:solidFill>
                <a:srgbClr val="E1D5BF"/>
              </a:solidFill>
            </a:endParaRPr>
          </a:p>
          <a:p>
            <a:pPr marL="0" lvl="0" indent="0" algn="l" rtl="0">
              <a:spcBef>
                <a:spcPts val="0"/>
              </a:spcBef>
              <a:spcAft>
                <a:spcPts val="0"/>
              </a:spcAft>
              <a:buNone/>
            </a:pPr>
            <a:endParaRPr>
              <a:solidFill>
                <a:srgbClr val="E1D5BF"/>
              </a:solidFill>
            </a:endParaRPr>
          </a:p>
          <a:p>
            <a:pPr marL="457200" lvl="0" indent="-381000" algn="l" rtl="0">
              <a:spcBef>
                <a:spcPts val="0"/>
              </a:spcBef>
              <a:spcAft>
                <a:spcPts val="0"/>
              </a:spcAft>
              <a:buClr>
                <a:srgbClr val="E1D5BF"/>
              </a:buClr>
              <a:buSzPts val="2400"/>
              <a:buChar char="●"/>
            </a:pPr>
            <a:r>
              <a:rPr lang="en" sz="2400">
                <a:solidFill>
                  <a:srgbClr val="E1D5BF"/>
                </a:solidFill>
              </a:rPr>
              <a:t>Why should I participate?</a:t>
            </a:r>
            <a:endParaRPr sz="2400">
              <a:solidFill>
                <a:srgbClr val="E1D5BF"/>
              </a:solidFill>
            </a:endParaRPr>
          </a:p>
          <a:p>
            <a:pPr marL="457200" lvl="0" indent="0" algn="l" rtl="0">
              <a:spcBef>
                <a:spcPts val="0"/>
              </a:spcBef>
              <a:spcAft>
                <a:spcPts val="0"/>
              </a:spcAft>
              <a:buNone/>
            </a:pPr>
            <a:endParaRPr sz="2400">
              <a:solidFill>
                <a:srgbClr val="E1D5BF"/>
              </a:solidFill>
            </a:endParaRPr>
          </a:p>
          <a:p>
            <a:pPr marL="457200" lvl="0" indent="-381000" algn="l" rtl="0">
              <a:spcBef>
                <a:spcPts val="0"/>
              </a:spcBef>
              <a:spcAft>
                <a:spcPts val="0"/>
              </a:spcAft>
              <a:buClr>
                <a:srgbClr val="E1D5BF"/>
              </a:buClr>
              <a:buSzPts val="2400"/>
              <a:buChar char="●"/>
            </a:pPr>
            <a:r>
              <a:rPr lang="en" sz="2400">
                <a:solidFill>
                  <a:srgbClr val="E1D5BF"/>
                </a:solidFill>
              </a:rPr>
              <a:t>What new information will I learn?</a:t>
            </a:r>
            <a:endParaRPr sz="2400">
              <a:solidFill>
                <a:srgbClr val="E1D5BF"/>
              </a:solidFill>
            </a:endParaRPr>
          </a:p>
          <a:p>
            <a:pPr marL="0" lvl="0" indent="0" algn="l" rtl="0">
              <a:spcBef>
                <a:spcPts val="0"/>
              </a:spcBef>
              <a:spcAft>
                <a:spcPts val="0"/>
              </a:spcAft>
              <a:buNone/>
            </a:pPr>
            <a:endParaRPr sz="2400">
              <a:solidFill>
                <a:srgbClr val="E1D5BF"/>
              </a:solidFill>
            </a:endParaRPr>
          </a:p>
          <a:p>
            <a:pPr marL="0" lvl="0" indent="0" algn="l" rtl="0">
              <a:spcBef>
                <a:spcPts val="0"/>
              </a:spcBef>
              <a:spcAft>
                <a:spcPts val="0"/>
              </a:spcAft>
              <a:buNone/>
            </a:pPr>
            <a:endParaRPr>
              <a:solidFill>
                <a:srgbClr val="E1D5BF"/>
              </a:solidFill>
            </a:endParaRPr>
          </a:p>
          <a:p>
            <a:pPr marL="0" lvl="0" indent="0" algn="l" rtl="0">
              <a:spcBef>
                <a:spcPts val="0"/>
              </a:spcBef>
              <a:spcAft>
                <a:spcPts val="0"/>
              </a:spcAft>
              <a:buNone/>
            </a:pPr>
            <a:endParaRPr>
              <a:solidFill>
                <a:srgbClr val="E1D5BF"/>
              </a:solidFill>
            </a:endParaRPr>
          </a:p>
          <a:p>
            <a:pPr marL="0" lvl="0" indent="0" algn="l" rtl="0">
              <a:spcBef>
                <a:spcPts val="0"/>
              </a:spcBef>
              <a:spcAft>
                <a:spcPts val="0"/>
              </a:spcAft>
              <a:buNone/>
            </a:pPr>
            <a:endParaRPr>
              <a:solidFill>
                <a:srgbClr val="E1D5BF"/>
              </a:solidFill>
            </a:endParaRPr>
          </a:p>
          <a:p>
            <a:pPr marL="0" lvl="0" indent="0" algn="l" rtl="0">
              <a:spcBef>
                <a:spcPts val="0"/>
              </a:spcBef>
              <a:spcAft>
                <a:spcPts val="0"/>
              </a:spcAft>
              <a:buNone/>
            </a:pPr>
            <a:endParaRPr>
              <a:solidFill>
                <a:srgbClr val="E1D5BF"/>
              </a:solidFill>
            </a:endParaRPr>
          </a:p>
        </p:txBody>
      </p:sp>
      <p:sp>
        <p:nvSpPr>
          <p:cNvPr id="134" name="Google Shape;134;p19"/>
          <p:cNvSpPr/>
          <p:nvPr/>
        </p:nvSpPr>
        <p:spPr>
          <a:xfrm>
            <a:off x="4458200" y="2145550"/>
            <a:ext cx="4549500" cy="221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95E5D"/>
                </a:solidFill>
              </a:rPr>
              <a:t>Details</a:t>
            </a:r>
            <a:endParaRPr sz="3600" b="1">
              <a:solidFill>
                <a:srgbClr val="595E5D"/>
              </a:solidFill>
            </a:endParaRPr>
          </a:p>
          <a:p>
            <a:pPr marL="0" lvl="0" indent="0" algn="l" rtl="0">
              <a:spcBef>
                <a:spcPts val="0"/>
              </a:spcBef>
              <a:spcAft>
                <a:spcPts val="0"/>
              </a:spcAft>
              <a:buNone/>
            </a:pPr>
            <a:endParaRPr>
              <a:solidFill>
                <a:srgbClr val="595E5D"/>
              </a:solidFill>
            </a:endParaRPr>
          </a:p>
          <a:p>
            <a:pPr marL="457200" lvl="0" indent="-381000" algn="l" rtl="0">
              <a:spcBef>
                <a:spcPts val="0"/>
              </a:spcBef>
              <a:spcAft>
                <a:spcPts val="0"/>
              </a:spcAft>
              <a:buClr>
                <a:srgbClr val="595E5D"/>
              </a:buClr>
              <a:buSzPts val="2400"/>
              <a:buChar char="●"/>
            </a:pPr>
            <a:r>
              <a:rPr lang="en" sz="2400">
                <a:solidFill>
                  <a:srgbClr val="595E5D"/>
                </a:solidFill>
              </a:rPr>
              <a:t>Who will have access to students' personal information?</a:t>
            </a:r>
            <a:endParaRPr sz="2400">
              <a:solidFill>
                <a:srgbClr val="595E5D"/>
              </a:solidFill>
            </a:endParaRPr>
          </a:p>
          <a:p>
            <a:pPr marL="457200" lvl="0" indent="0" algn="l" rtl="0">
              <a:spcBef>
                <a:spcPts val="0"/>
              </a:spcBef>
              <a:spcAft>
                <a:spcPts val="0"/>
              </a:spcAft>
              <a:buNone/>
            </a:pPr>
            <a:endParaRPr sz="1200">
              <a:solidFill>
                <a:srgbClr val="595E5D"/>
              </a:solidFill>
            </a:endParaRPr>
          </a:p>
          <a:p>
            <a:pPr marL="457200" lvl="0" indent="-381000" algn="l" rtl="0">
              <a:spcBef>
                <a:spcPts val="0"/>
              </a:spcBef>
              <a:spcAft>
                <a:spcPts val="0"/>
              </a:spcAft>
              <a:buClr>
                <a:srgbClr val="595E5D"/>
              </a:buClr>
              <a:buSzPts val="2400"/>
              <a:buChar char="●"/>
            </a:pPr>
            <a:r>
              <a:rPr lang="en" sz="2400">
                <a:solidFill>
                  <a:srgbClr val="595E5D"/>
                </a:solidFill>
              </a:rPr>
              <a:t>What information do I have to provide, in what form, and to whom? </a:t>
            </a:r>
            <a:endParaRPr sz="2400">
              <a:solidFill>
                <a:srgbClr val="595E5D"/>
              </a:solidFill>
            </a:endParaRPr>
          </a:p>
          <a:p>
            <a:pPr marL="457200" lvl="0" indent="0" algn="l" rtl="0">
              <a:spcBef>
                <a:spcPts val="0"/>
              </a:spcBef>
              <a:spcAft>
                <a:spcPts val="0"/>
              </a:spcAft>
              <a:buNone/>
            </a:pPr>
            <a:endParaRPr sz="1200">
              <a:solidFill>
                <a:srgbClr val="595E5D"/>
              </a:solidFill>
            </a:endParaRPr>
          </a:p>
          <a:p>
            <a:pPr marL="457200" lvl="0" indent="-381000" algn="l" rtl="0">
              <a:spcBef>
                <a:spcPts val="0"/>
              </a:spcBef>
              <a:spcAft>
                <a:spcPts val="0"/>
              </a:spcAft>
              <a:buClr>
                <a:srgbClr val="595E5D"/>
              </a:buClr>
              <a:buSzPts val="2400"/>
              <a:buChar char="●"/>
            </a:pPr>
            <a:r>
              <a:rPr lang="en" sz="2400">
                <a:solidFill>
                  <a:srgbClr val="595E5D"/>
                </a:solidFill>
              </a:rPr>
              <a:t>Who will connect the data? How will I get reports?</a:t>
            </a:r>
            <a:endParaRPr>
              <a:solidFill>
                <a:srgbClr val="595E5D"/>
              </a:solidFill>
            </a:endParaRPr>
          </a:p>
          <a:p>
            <a:pPr marL="0" lvl="0" indent="0" algn="l" rtl="0">
              <a:spcBef>
                <a:spcPts val="0"/>
              </a:spcBef>
              <a:spcAft>
                <a:spcPts val="0"/>
              </a:spcAft>
              <a:buNone/>
            </a:pPr>
            <a:endParaRPr>
              <a:solidFill>
                <a:srgbClr val="595E5D"/>
              </a:solidFill>
            </a:endParaRPr>
          </a:p>
          <a:p>
            <a:pPr marL="0" lvl="0" indent="0" algn="l" rtl="0">
              <a:spcBef>
                <a:spcPts val="0"/>
              </a:spcBef>
              <a:spcAft>
                <a:spcPts val="0"/>
              </a:spcAft>
              <a:buNone/>
            </a:pPr>
            <a:endParaRPr>
              <a:solidFill>
                <a:srgbClr val="595E5D"/>
              </a:solidFill>
            </a:endParaRPr>
          </a:p>
        </p:txBody>
      </p:sp>
      <p:sp>
        <p:nvSpPr>
          <p:cNvPr id="135" name="Google Shape;135;p19"/>
          <p:cNvSpPr/>
          <p:nvPr/>
        </p:nvSpPr>
        <p:spPr>
          <a:xfrm>
            <a:off x="204075" y="210850"/>
            <a:ext cx="8826300" cy="576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95E5D"/>
                </a:solidFill>
              </a:rPr>
              <a:t>Partner Questions</a:t>
            </a:r>
            <a:endParaRPr sz="3600" b="1">
              <a:solidFill>
                <a:srgbClr val="595E5D"/>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p:nvPr/>
        </p:nvSpPr>
        <p:spPr>
          <a:xfrm>
            <a:off x="293700" y="3969950"/>
            <a:ext cx="7967700" cy="65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a:solidFill>
                  <a:srgbClr val="FFFFFF"/>
                </a:solidFill>
                <a:latin typeface="Nanum Gothic"/>
                <a:ea typeface="Nanum Gothic"/>
                <a:cs typeface="Nanum Gothic"/>
                <a:sym typeface="Nanum Gothic"/>
              </a:rPr>
              <a:t>Information Access &amp; Library Space</a:t>
            </a:r>
            <a:endParaRPr sz="3600">
              <a:solidFill>
                <a:srgbClr val="FFFFFF"/>
              </a:solidFill>
              <a:latin typeface="Nanum Gothic"/>
              <a:ea typeface="Nanum Gothic"/>
              <a:cs typeface="Nanum Gothic"/>
              <a:sym typeface="Nanum Gothic"/>
            </a:endParaRPr>
          </a:p>
        </p:txBody>
      </p:sp>
      <p:sp>
        <p:nvSpPr>
          <p:cNvPr id="141" name="Google Shape;141;p20"/>
          <p:cNvSpPr/>
          <p:nvPr/>
        </p:nvSpPr>
        <p:spPr>
          <a:xfrm>
            <a:off x="217500" y="179725"/>
            <a:ext cx="3262500" cy="4893300"/>
          </a:xfrm>
          <a:prstGeom prst="rect">
            <a:avLst/>
          </a:prstGeom>
          <a:solidFill>
            <a:srgbClr val="E1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95E5D"/>
                </a:solidFill>
              </a:rPr>
              <a:t>Engagement Data</a:t>
            </a:r>
            <a:endParaRPr sz="3600" b="1">
              <a:solidFill>
                <a:srgbClr val="595E5D"/>
              </a:solidFill>
            </a:endParaRPr>
          </a:p>
          <a:p>
            <a:pPr marL="0" lvl="0" indent="0" algn="l" rtl="0">
              <a:spcBef>
                <a:spcPts val="0"/>
              </a:spcBef>
              <a:spcAft>
                <a:spcPts val="0"/>
              </a:spcAft>
              <a:buNone/>
            </a:pPr>
            <a:r>
              <a:rPr lang="en" sz="3000">
                <a:solidFill>
                  <a:srgbClr val="595E5D"/>
                </a:solidFill>
              </a:rPr>
              <a:t>Partners contributed data that involved student engagement outside of the classroom. </a:t>
            </a:r>
            <a:endParaRPr sz="3000">
              <a:solidFill>
                <a:srgbClr val="595E5D"/>
              </a:solidFill>
            </a:endParaRPr>
          </a:p>
          <a:p>
            <a:pPr marL="0" lvl="0" indent="0" algn="l" rtl="0">
              <a:spcBef>
                <a:spcPts val="0"/>
              </a:spcBef>
              <a:spcAft>
                <a:spcPts val="0"/>
              </a:spcAft>
              <a:buNone/>
            </a:pPr>
            <a:endParaRPr sz="3000">
              <a:solidFill>
                <a:srgbClr val="595E5D"/>
              </a:solidFill>
            </a:endParaRPr>
          </a:p>
          <a:p>
            <a:pPr marL="0" lvl="0" indent="0" algn="l" rtl="0">
              <a:spcBef>
                <a:spcPts val="0"/>
              </a:spcBef>
              <a:spcAft>
                <a:spcPts val="0"/>
              </a:spcAft>
              <a:buNone/>
            </a:pPr>
            <a:endParaRPr sz="2000">
              <a:solidFill>
                <a:srgbClr val="595E5D"/>
              </a:solidFill>
            </a:endParaRPr>
          </a:p>
        </p:txBody>
      </p:sp>
      <p:pic>
        <p:nvPicPr>
          <p:cNvPr id="142" name="Google Shape;142;p20"/>
          <p:cNvPicPr preferRelativeResize="0"/>
          <p:nvPr/>
        </p:nvPicPr>
        <p:blipFill rotWithShape="1">
          <a:blip r:embed="rId3">
            <a:alphaModFix/>
          </a:blip>
          <a:srcRect r="27509"/>
          <a:stretch/>
        </p:blipFill>
        <p:spPr>
          <a:xfrm>
            <a:off x="3638100" y="125175"/>
            <a:ext cx="5320251" cy="4893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p:nvPr/>
        </p:nvSpPr>
        <p:spPr>
          <a:xfrm>
            <a:off x="105425" y="105425"/>
            <a:ext cx="8939100" cy="4947600"/>
          </a:xfrm>
          <a:prstGeom prst="rect">
            <a:avLst/>
          </a:prstGeom>
          <a:solidFill>
            <a:srgbClr val="E1D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1"/>
          <p:cNvSpPr/>
          <p:nvPr/>
        </p:nvSpPr>
        <p:spPr>
          <a:xfrm>
            <a:off x="204075" y="210850"/>
            <a:ext cx="8826300" cy="74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595E5D"/>
                </a:solidFill>
              </a:rPr>
              <a:t>Variables (2012-13 to 2017-18)</a:t>
            </a:r>
            <a:endParaRPr sz="3600" b="1">
              <a:solidFill>
                <a:srgbClr val="595E5D"/>
              </a:solidFill>
            </a:endParaRPr>
          </a:p>
          <a:p>
            <a:pPr marL="0" lvl="0" indent="0" algn="l" rtl="0">
              <a:spcBef>
                <a:spcPts val="0"/>
              </a:spcBef>
              <a:spcAft>
                <a:spcPts val="0"/>
              </a:spcAft>
              <a:buNone/>
            </a:pPr>
            <a:r>
              <a:rPr lang="en" sz="2400" b="1">
                <a:solidFill>
                  <a:srgbClr val="595E5D"/>
                </a:solidFill>
              </a:rPr>
              <a:t>Aligned by Student ID# </a:t>
            </a:r>
            <a:endParaRPr sz="2400" b="1">
              <a:solidFill>
                <a:srgbClr val="595E5D"/>
              </a:solidFill>
            </a:endParaRPr>
          </a:p>
        </p:txBody>
      </p:sp>
      <p:graphicFrame>
        <p:nvGraphicFramePr>
          <p:cNvPr id="149" name="Google Shape;149;p21"/>
          <p:cNvGraphicFramePr/>
          <p:nvPr/>
        </p:nvGraphicFramePr>
        <p:xfrm>
          <a:off x="174025" y="1188525"/>
          <a:ext cx="3000000" cy="3000000"/>
        </p:xfrm>
        <a:graphic>
          <a:graphicData uri="http://schemas.openxmlformats.org/drawingml/2006/table">
            <a:tbl>
              <a:tblPr>
                <a:noFill/>
                <a:tableStyleId>{8FBC07EF-918B-414A-A2CD-5633D65EDA85}</a:tableStyleId>
              </a:tblPr>
              <a:tblGrid>
                <a:gridCol w="1309700">
                  <a:extLst>
                    <a:ext uri="{9D8B030D-6E8A-4147-A177-3AD203B41FA5}">
                      <a16:colId xmlns:a16="http://schemas.microsoft.com/office/drawing/2014/main" val="20000"/>
                    </a:ext>
                  </a:extLst>
                </a:gridCol>
                <a:gridCol w="1183650">
                  <a:extLst>
                    <a:ext uri="{9D8B030D-6E8A-4147-A177-3AD203B41FA5}">
                      <a16:colId xmlns:a16="http://schemas.microsoft.com/office/drawing/2014/main" val="20001"/>
                    </a:ext>
                  </a:extLst>
                </a:gridCol>
                <a:gridCol w="1246675">
                  <a:extLst>
                    <a:ext uri="{9D8B030D-6E8A-4147-A177-3AD203B41FA5}">
                      <a16:colId xmlns:a16="http://schemas.microsoft.com/office/drawing/2014/main" val="20002"/>
                    </a:ext>
                  </a:extLst>
                </a:gridCol>
                <a:gridCol w="1246675">
                  <a:extLst>
                    <a:ext uri="{9D8B030D-6E8A-4147-A177-3AD203B41FA5}">
                      <a16:colId xmlns:a16="http://schemas.microsoft.com/office/drawing/2014/main" val="20003"/>
                    </a:ext>
                  </a:extLst>
                </a:gridCol>
                <a:gridCol w="1246675">
                  <a:extLst>
                    <a:ext uri="{9D8B030D-6E8A-4147-A177-3AD203B41FA5}">
                      <a16:colId xmlns:a16="http://schemas.microsoft.com/office/drawing/2014/main" val="20004"/>
                    </a:ext>
                  </a:extLst>
                </a:gridCol>
                <a:gridCol w="1246675">
                  <a:extLst>
                    <a:ext uri="{9D8B030D-6E8A-4147-A177-3AD203B41FA5}">
                      <a16:colId xmlns:a16="http://schemas.microsoft.com/office/drawing/2014/main" val="20005"/>
                    </a:ext>
                  </a:extLst>
                </a:gridCol>
                <a:gridCol w="1316025">
                  <a:extLst>
                    <a:ext uri="{9D8B030D-6E8A-4147-A177-3AD203B41FA5}">
                      <a16:colId xmlns:a16="http://schemas.microsoft.com/office/drawing/2014/main" val="20006"/>
                    </a:ext>
                  </a:extLst>
                </a:gridCol>
              </a:tblGrid>
              <a:tr h="806175">
                <a:tc>
                  <a:txBody>
                    <a:bodyPr/>
                    <a:lstStyle/>
                    <a:p>
                      <a:pPr marL="0" lvl="0" indent="0" algn="ctr" rtl="0">
                        <a:spcBef>
                          <a:spcPts val="0"/>
                        </a:spcBef>
                        <a:spcAft>
                          <a:spcPts val="0"/>
                        </a:spcAft>
                        <a:buNone/>
                      </a:pPr>
                      <a:r>
                        <a:rPr lang="en">
                          <a:solidFill>
                            <a:srgbClr val="FFFFFF"/>
                          </a:solidFill>
                        </a:rPr>
                        <a:t>Library</a:t>
                      </a:r>
                      <a:endParaRPr>
                        <a:solidFill>
                          <a:srgbClr val="FFFFFF"/>
                        </a:solidFill>
                      </a:endParaRPr>
                    </a:p>
                  </a:txBody>
                  <a:tcPr marL="91425" marR="91425" marT="91425" marB="91425">
                    <a:solidFill>
                      <a:srgbClr val="00703C"/>
                    </a:solidFill>
                  </a:tcPr>
                </a:tc>
                <a:tc>
                  <a:txBody>
                    <a:bodyPr/>
                    <a:lstStyle/>
                    <a:p>
                      <a:pPr marL="0" lvl="0" indent="0" algn="ctr" rtl="0">
                        <a:spcBef>
                          <a:spcPts val="0"/>
                        </a:spcBef>
                        <a:spcAft>
                          <a:spcPts val="0"/>
                        </a:spcAft>
                        <a:buNone/>
                      </a:pPr>
                      <a:r>
                        <a:rPr lang="en">
                          <a:solidFill>
                            <a:srgbClr val="FFFFFF"/>
                          </a:solidFill>
                        </a:rPr>
                        <a:t>Student Affairs</a:t>
                      </a:r>
                      <a:endParaRPr>
                        <a:solidFill>
                          <a:srgbClr val="FFFFFF"/>
                        </a:solidFill>
                      </a:endParaRPr>
                    </a:p>
                  </a:txBody>
                  <a:tcPr marL="91425" marR="91425" marT="91425" marB="91425">
                    <a:solidFill>
                      <a:srgbClr val="00728F"/>
                    </a:solidFill>
                  </a:tcPr>
                </a:tc>
                <a:tc>
                  <a:txBody>
                    <a:bodyPr/>
                    <a:lstStyle/>
                    <a:p>
                      <a:pPr marL="0" lvl="0" indent="0" algn="ctr" rtl="0">
                        <a:spcBef>
                          <a:spcPts val="0"/>
                        </a:spcBef>
                        <a:spcAft>
                          <a:spcPts val="0"/>
                        </a:spcAft>
                        <a:buNone/>
                      </a:pPr>
                      <a:r>
                        <a:rPr lang="en">
                          <a:solidFill>
                            <a:srgbClr val="FFFFFF"/>
                          </a:solidFill>
                        </a:rPr>
                        <a:t>Speaking Center</a:t>
                      </a:r>
                      <a:endParaRPr>
                        <a:solidFill>
                          <a:srgbClr val="FFFFFF"/>
                        </a:solidFill>
                      </a:endParaRPr>
                    </a:p>
                  </a:txBody>
                  <a:tcPr marL="91425" marR="91425" marT="91425" marB="91425">
                    <a:solidFill>
                      <a:srgbClr val="F3901D"/>
                    </a:solidFill>
                  </a:tcPr>
                </a:tc>
                <a:tc>
                  <a:txBody>
                    <a:bodyPr/>
                    <a:lstStyle/>
                    <a:p>
                      <a:pPr marL="0" lvl="0" indent="0" algn="ctr" rtl="0">
                        <a:spcBef>
                          <a:spcPts val="0"/>
                        </a:spcBef>
                        <a:spcAft>
                          <a:spcPts val="0"/>
                        </a:spcAft>
                        <a:buNone/>
                      </a:pPr>
                      <a:r>
                        <a:rPr lang="en">
                          <a:solidFill>
                            <a:srgbClr val="FFFFFF"/>
                          </a:solidFill>
                        </a:rPr>
                        <a:t>Writing Center</a:t>
                      </a:r>
                      <a:endParaRPr>
                        <a:solidFill>
                          <a:srgbClr val="FFFFFF"/>
                        </a:solidFill>
                      </a:endParaRPr>
                    </a:p>
                  </a:txBody>
                  <a:tcPr marL="91425" marR="91425" marT="91425" marB="91425">
                    <a:solidFill>
                      <a:srgbClr val="717C7D"/>
                    </a:solidFill>
                  </a:tcPr>
                </a:tc>
                <a:tc>
                  <a:txBody>
                    <a:bodyPr/>
                    <a:lstStyle/>
                    <a:p>
                      <a:pPr marL="0" lvl="0" indent="0" algn="ctr" rtl="0">
                        <a:spcBef>
                          <a:spcPts val="0"/>
                        </a:spcBef>
                        <a:spcAft>
                          <a:spcPts val="0"/>
                        </a:spcAft>
                        <a:buNone/>
                      </a:pPr>
                      <a:r>
                        <a:rPr lang="en">
                          <a:solidFill>
                            <a:srgbClr val="FFFFFF"/>
                          </a:solidFill>
                        </a:rPr>
                        <a:t>Center for Academic Excellence</a:t>
                      </a:r>
                      <a:endParaRPr>
                        <a:solidFill>
                          <a:srgbClr val="FFFFFF"/>
                        </a:solidFill>
                      </a:endParaRPr>
                    </a:p>
                  </a:txBody>
                  <a:tcPr marL="91425" marR="91425" marT="91425" marB="91425">
                    <a:solidFill>
                      <a:srgbClr val="DE3A6E"/>
                    </a:solidFill>
                  </a:tcPr>
                </a:tc>
                <a:tc>
                  <a:txBody>
                    <a:bodyPr/>
                    <a:lstStyle/>
                    <a:p>
                      <a:pPr marL="0" lvl="0" indent="0" algn="ctr" rtl="0">
                        <a:spcBef>
                          <a:spcPts val="0"/>
                        </a:spcBef>
                        <a:spcAft>
                          <a:spcPts val="0"/>
                        </a:spcAft>
                        <a:buNone/>
                      </a:pPr>
                      <a:r>
                        <a:rPr lang="en">
                          <a:solidFill>
                            <a:srgbClr val="FFFFFF"/>
                          </a:solidFill>
                        </a:rPr>
                        <a:t>Career Center</a:t>
                      </a:r>
                      <a:endParaRPr>
                        <a:solidFill>
                          <a:srgbClr val="FFFFFF"/>
                        </a:solidFill>
                      </a:endParaRPr>
                    </a:p>
                  </a:txBody>
                  <a:tcPr marL="91425" marR="91425" marT="91425" marB="91425">
                    <a:solidFill>
                      <a:srgbClr val="A69667"/>
                    </a:solidFill>
                  </a:tcPr>
                </a:tc>
                <a:tc>
                  <a:txBody>
                    <a:bodyPr/>
                    <a:lstStyle/>
                    <a:p>
                      <a:pPr marL="0" lvl="0" indent="0" algn="ctr" rtl="0">
                        <a:spcBef>
                          <a:spcPts val="0"/>
                        </a:spcBef>
                        <a:spcAft>
                          <a:spcPts val="0"/>
                        </a:spcAft>
                        <a:buNone/>
                      </a:pPr>
                      <a:r>
                        <a:rPr lang="en">
                          <a:solidFill>
                            <a:srgbClr val="FFFFFF"/>
                          </a:solidFill>
                        </a:rPr>
                        <a:t>Institutional Research (DV)</a:t>
                      </a:r>
                      <a:endParaRPr>
                        <a:solidFill>
                          <a:srgbClr val="FFFFFF"/>
                        </a:solidFill>
                      </a:endParaRPr>
                    </a:p>
                  </a:txBody>
                  <a:tcPr marL="91425" marR="91425" marT="91425" marB="91425">
                    <a:solidFill>
                      <a:srgbClr val="911472"/>
                    </a:solidFill>
                  </a:tcPr>
                </a:tc>
                <a:extLst>
                  <a:ext uri="{0D108BD9-81ED-4DB2-BD59-A6C34878D82A}">
                    <a16:rowId xmlns:a16="http://schemas.microsoft.com/office/drawing/2014/main" val="10000"/>
                  </a:ext>
                </a:extLst>
              </a:tr>
              <a:tr h="3011550">
                <a:tc>
                  <a:txBody>
                    <a:bodyPr/>
                    <a:lstStyle/>
                    <a:p>
                      <a:pPr marL="0" lvl="0" indent="0" algn="l" rtl="0">
                        <a:lnSpc>
                          <a:spcPct val="150000"/>
                        </a:lnSpc>
                        <a:spcBef>
                          <a:spcPts val="0"/>
                        </a:spcBef>
                        <a:spcAft>
                          <a:spcPts val="0"/>
                        </a:spcAft>
                        <a:buNone/>
                      </a:pPr>
                      <a:r>
                        <a:rPr lang="en" sz="1200">
                          <a:solidFill>
                            <a:srgbClr val="00703C"/>
                          </a:solidFill>
                        </a:rPr>
                        <a:t>Books Checkout</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Laptops Ckout</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Other Ckout Instruction</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Study Rooms After Hrs Bldg Special Coll </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Computer Login</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EZ Proxy </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Greek Study </a:t>
                      </a:r>
                      <a:endParaRPr sz="1200">
                        <a:solidFill>
                          <a:srgbClr val="00703C"/>
                        </a:solidFill>
                      </a:endParaRPr>
                    </a:p>
                  </a:txBody>
                  <a:tcPr marL="91425" marR="91425" marT="91425" marB="91425">
                    <a:solidFill>
                      <a:srgbClr val="FFFFFF"/>
                    </a:solidFill>
                  </a:tcPr>
                </a:tc>
                <a:tc>
                  <a:txBody>
                    <a:bodyPr/>
                    <a:lstStyle/>
                    <a:p>
                      <a:pPr marL="0" lvl="0" indent="0" algn="l" rtl="0">
                        <a:lnSpc>
                          <a:spcPct val="150000"/>
                        </a:lnSpc>
                        <a:spcBef>
                          <a:spcPts val="0"/>
                        </a:spcBef>
                        <a:spcAft>
                          <a:spcPts val="0"/>
                        </a:spcAft>
                        <a:buNone/>
                      </a:pPr>
                      <a:r>
                        <a:rPr lang="en" sz="1200">
                          <a:solidFill>
                            <a:srgbClr val="00703C"/>
                          </a:solidFill>
                        </a:rPr>
                        <a:t>HIPs (NSSE)</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Greek Org</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Sports Clubs</a:t>
                      </a:r>
                      <a:endParaRPr sz="1200">
                        <a:solidFill>
                          <a:srgbClr val="00703C"/>
                        </a:solidFill>
                      </a:endParaRPr>
                    </a:p>
                  </a:txBody>
                  <a:tcPr marL="91425" marR="91425" marT="91425" marB="91425">
                    <a:solidFill>
                      <a:srgbClr val="FFFFFF"/>
                    </a:solidFill>
                  </a:tcPr>
                </a:tc>
                <a:tc>
                  <a:txBody>
                    <a:bodyPr/>
                    <a:lstStyle/>
                    <a:p>
                      <a:pPr marL="0" lvl="0" indent="0" algn="l" rtl="0">
                        <a:lnSpc>
                          <a:spcPct val="150000"/>
                        </a:lnSpc>
                        <a:spcBef>
                          <a:spcPts val="0"/>
                        </a:spcBef>
                        <a:spcAft>
                          <a:spcPts val="0"/>
                        </a:spcAft>
                        <a:buNone/>
                      </a:pPr>
                      <a:r>
                        <a:rPr lang="en" sz="1200">
                          <a:solidFill>
                            <a:srgbClr val="00703C"/>
                          </a:solidFill>
                        </a:rPr>
                        <a:t>Consultations</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Workshops</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Class Present.</a:t>
                      </a:r>
                      <a:endParaRPr sz="1200">
                        <a:solidFill>
                          <a:srgbClr val="00703C"/>
                        </a:solidFill>
                      </a:endParaRPr>
                    </a:p>
                  </a:txBody>
                  <a:tcPr marL="91425" marR="91425" marT="91425" marB="91425">
                    <a:solidFill>
                      <a:srgbClr val="FFFFFF"/>
                    </a:solidFill>
                  </a:tcPr>
                </a:tc>
                <a:tc>
                  <a:txBody>
                    <a:bodyPr/>
                    <a:lstStyle/>
                    <a:p>
                      <a:pPr marL="0" lvl="0" indent="0" algn="l" rtl="0">
                        <a:lnSpc>
                          <a:spcPct val="150000"/>
                        </a:lnSpc>
                        <a:spcBef>
                          <a:spcPts val="0"/>
                        </a:spcBef>
                        <a:spcAft>
                          <a:spcPts val="0"/>
                        </a:spcAft>
                        <a:buNone/>
                      </a:pPr>
                      <a:r>
                        <a:rPr lang="en" sz="1200">
                          <a:solidFill>
                            <a:srgbClr val="00703C"/>
                          </a:solidFill>
                        </a:rPr>
                        <a:t>Consultations</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Workshops</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Class Present.</a:t>
                      </a:r>
                      <a:endParaRPr sz="1200">
                        <a:solidFill>
                          <a:srgbClr val="00703C"/>
                        </a:solidFill>
                      </a:endParaRPr>
                    </a:p>
                  </a:txBody>
                  <a:tcPr marL="91425" marR="91425" marT="91425" marB="91425">
                    <a:solidFill>
                      <a:srgbClr val="FFFFFF"/>
                    </a:solidFill>
                  </a:tcPr>
                </a:tc>
                <a:tc>
                  <a:txBody>
                    <a:bodyPr/>
                    <a:lstStyle/>
                    <a:p>
                      <a:pPr marL="0" lvl="0" indent="0" algn="l" rtl="0">
                        <a:lnSpc>
                          <a:spcPct val="150000"/>
                        </a:lnSpc>
                        <a:spcBef>
                          <a:spcPts val="0"/>
                        </a:spcBef>
                        <a:spcAft>
                          <a:spcPts val="0"/>
                        </a:spcAft>
                        <a:buNone/>
                      </a:pPr>
                      <a:r>
                        <a:rPr lang="en" sz="1200">
                          <a:solidFill>
                            <a:srgbClr val="00703C"/>
                          </a:solidFill>
                        </a:rPr>
                        <a:t>Workshops</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Seminars</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Mentoring</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Class Present.</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Tutoring</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Suppl. Instruct.</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Peer Mentoring</a:t>
                      </a:r>
                      <a:endParaRPr sz="1200">
                        <a:solidFill>
                          <a:srgbClr val="00703C"/>
                        </a:solidFill>
                      </a:endParaRPr>
                    </a:p>
                  </a:txBody>
                  <a:tcPr marL="91425" marR="91425" marT="91425" marB="91425">
                    <a:solidFill>
                      <a:srgbClr val="FFFFFF"/>
                    </a:solidFill>
                  </a:tcPr>
                </a:tc>
                <a:tc>
                  <a:txBody>
                    <a:bodyPr/>
                    <a:lstStyle/>
                    <a:p>
                      <a:pPr marL="0" lvl="0" indent="0" algn="l" rtl="0">
                        <a:lnSpc>
                          <a:spcPct val="150000"/>
                        </a:lnSpc>
                        <a:spcBef>
                          <a:spcPts val="0"/>
                        </a:spcBef>
                        <a:spcAft>
                          <a:spcPts val="0"/>
                        </a:spcAft>
                        <a:buNone/>
                      </a:pPr>
                      <a:r>
                        <a:rPr lang="en" sz="1200">
                          <a:solidFill>
                            <a:srgbClr val="00703C"/>
                          </a:solidFill>
                        </a:rPr>
                        <a:t>Consultations</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Workshops</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Career Fairs</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Class Present.</a:t>
                      </a:r>
                      <a:endParaRPr sz="1200">
                        <a:solidFill>
                          <a:srgbClr val="00703C"/>
                        </a:solidFill>
                      </a:endParaRPr>
                    </a:p>
                    <a:p>
                      <a:pPr marL="0" lvl="0" indent="0" algn="l" rtl="0">
                        <a:lnSpc>
                          <a:spcPct val="150000"/>
                        </a:lnSpc>
                        <a:spcBef>
                          <a:spcPts val="0"/>
                        </a:spcBef>
                        <a:spcAft>
                          <a:spcPts val="0"/>
                        </a:spcAft>
                        <a:buNone/>
                      </a:pPr>
                      <a:r>
                        <a:rPr lang="en" sz="1200">
                          <a:solidFill>
                            <a:srgbClr val="00703C"/>
                          </a:solidFill>
                        </a:rPr>
                        <a:t>Self-Assess.</a:t>
                      </a:r>
                      <a:endParaRPr sz="1200">
                        <a:solidFill>
                          <a:srgbClr val="00703C"/>
                        </a:solidFill>
                      </a:endParaRPr>
                    </a:p>
                  </a:txBody>
                  <a:tcPr marL="91425" marR="91425" marT="91425" marB="91425">
                    <a:solidFill>
                      <a:srgbClr val="FFFFFF"/>
                    </a:solidFill>
                  </a:tcPr>
                </a:tc>
                <a:tc>
                  <a:txBody>
                    <a:bodyPr/>
                    <a:lstStyle/>
                    <a:p>
                      <a:pPr marL="0" lvl="0" indent="0" algn="l" rtl="0">
                        <a:lnSpc>
                          <a:spcPct val="115000"/>
                        </a:lnSpc>
                        <a:spcBef>
                          <a:spcPts val="0"/>
                        </a:spcBef>
                        <a:spcAft>
                          <a:spcPts val="0"/>
                        </a:spcAft>
                        <a:buNone/>
                      </a:pPr>
                      <a:r>
                        <a:rPr lang="en" sz="1200">
                          <a:solidFill>
                            <a:srgbClr val="00703C"/>
                          </a:solidFill>
                        </a:rPr>
                        <a:t>GPA</a:t>
                      </a:r>
                      <a:endParaRPr sz="1200">
                        <a:solidFill>
                          <a:srgbClr val="00703C"/>
                        </a:solidFill>
                      </a:endParaRPr>
                    </a:p>
                    <a:p>
                      <a:pPr marL="0" lvl="0" indent="0" algn="l" rtl="0">
                        <a:lnSpc>
                          <a:spcPct val="115000"/>
                        </a:lnSpc>
                        <a:spcBef>
                          <a:spcPts val="0"/>
                        </a:spcBef>
                        <a:spcAft>
                          <a:spcPts val="0"/>
                        </a:spcAft>
                        <a:buNone/>
                      </a:pPr>
                      <a:r>
                        <a:rPr lang="en" sz="1200">
                          <a:solidFill>
                            <a:srgbClr val="00703C"/>
                          </a:solidFill>
                        </a:rPr>
                        <a:t>Retention</a:t>
                      </a:r>
                      <a:endParaRPr sz="1200">
                        <a:solidFill>
                          <a:srgbClr val="00703C"/>
                        </a:solidFill>
                      </a:endParaRPr>
                    </a:p>
                    <a:p>
                      <a:pPr marL="0" lvl="0" indent="0" algn="l" rtl="0">
                        <a:lnSpc>
                          <a:spcPct val="115000"/>
                        </a:lnSpc>
                        <a:spcBef>
                          <a:spcPts val="0"/>
                        </a:spcBef>
                        <a:spcAft>
                          <a:spcPts val="0"/>
                        </a:spcAft>
                        <a:buNone/>
                      </a:pPr>
                      <a:r>
                        <a:rPr lang="en" sz="1200">
                          <a:solidFill>
                            <a:srgbClr val="00703C"/>
                          </a:solidFill>
                        </a:rPr>
                        <a:t>Time to Grad</a:t>
                      </a:r>
                      <a:endParaRPr sz="1200">
                        <a:solidFill>
                          <a:srgbClr val="00703C"/>
                        </a:solidFill>
                      </a:endParaRPr>
                    </a:p>
                    <a:p>
                      <a:pPr marL="0" lvl="0" indent="0" algn="l" rtl="0">
                        <a:lnSpc>
                          <a:spcPct val="115000"/>
                        </a:lnSpc>
                        <a:spcBef>
                          <a:spcPts val="0"/>
                        </a:spcBef>
                        <a:spcAft>
                          <a:spcPts val="0"/>
                        </a:spcAft>
                        <a:buNone/>
                      </a:pPr>
                      <a:r>
                        <a:rPr lang="en" sz="1200">
                          <a:solidFill>
                            <a:srgbClr val="00703C"/>
                          </a:solidFill>
                        </a:rPr>
                        <a:t>Orig Admit Type</a:t>
                      </a:r>
                      <a:endParaRPr sz="1200">
                        <a:solidFill>
                          <a:srgbClr val="00703C"/>
                        </a:solidFill>
                      </a:endParaRPr>
                    </a:p>
                    <a:p>
                      <a:pPr marL="0" lvl="0" indent="0" algn="l" rtl="0">
                        <a:lnSpc>
                          <a:spcPct val="115000"/>
                        </a:lnSpc>
                        <a:spcBef>
                          <a:spcPts val="0"/>
                        </a:spcBef>
                        <a:spcAft>
                          <a:spcPts val="0"/>
                        </a:spcAft>
                        <a:buNone/>
                      </a:pPr>
                      <a:r>
                        <a:rPr lang="en" sz="1200">
                          <a:solidFill>
                            <a:srgbClr val="00703C"/>
                          </a:solidFill>
                        </a:rPr>
                        <a:t>Credits Earned /  </a:t>
                      </a:r>
                      <a:endParaRPr sz="1200">
                        <a:solidFill>
                          <a:srgbClr val="00703C"/>
                        </a:solidFill>
                      </a:endParaRPr>
                    </a:p>
                    <a:p>
                      <a:pPr marL="0" lvl="0" indent="0" algn="l" rtl="0">
                        <a:lnSpc>
                          <a:spcPct val="115000"/>
                        </a:lnSpc>
                        <a:spcBef>
                          <a:spcPts val="0"/>
                        </a:spcBef>
                        <a:spcAft>
                          <a:spcPts val="0"/>
                        </a:spcAft>
                        <a:buNone/>
                      </a:pPr>
                      <a:r>
                        <a:rPr lang="en" sz="1200">
                          <a:solidFill>
                            <a:srgbClr val="00703C"/>
                          </a:solidFill>
                        </a:rPr>
                        <a:t>     Attempted</a:t>
                      </a:r>
                      <a:endParaRPr sz="1200">
                        <a:solidFill>
                          <a:srgbClr val="00703C"/>
                        </a:solidFill>
                      </a:endParaRPr>
                    </a:p>
                    <a:p>
                      <a:pPr marL="0" lvl="0" indent="0" algn="l" rtl="0">
                        <a:lnSpc>
                          <a:spcPct val="115000"/>
                        </a:lnSpc>
                        <a:spcBef>
                          <a:spcPts val="0"/>
                        </a:spcBef>
                        <a:spcAft>
                          <a:spcPts val="0"/>
                        </a:spcAft>
                        <a:buNone/>
                      </a:pPr>
                      <a:r>
                        <a:rPr lang="en" sz="1200">
                          <a:solidFill>
                            <a:srgbClr val="00703C"/>
                          </a:solidFill>
                        </a:rPr>
                        <a:t>Incoming Cred.</a:t>
                      </a:r>
                      <a:endParaRPr sz="1200">
                        <a:solidFill>
                          <a:srgbClr val="00703C"/>
                        </a:solidFill>
                      </a:endParaRPr>
                    </a:p>
                    <a:p>
                      <a:pPr marL="0" lvl="0" indent="0" algn="l" rtl="0">
                        <a:lnSpc>
                          <a:spcPct val="115000"/>
                        </a:lnSpc>
                        <a:spcBef>
                          <a:spcPts val="0"/>
                        </a:spcBef>
                        <a:spcAft>
                          <a:spcPts val="0"/>
                        </a:spcAft>
                        <a:buNone/>
                      </a:pPr>
                      <a:r>
                        <a:rPr lang="en" sz="1200">
                          <a:solidFill>
                            <a:srgbClr val="00703C"/>
                          </a:solidFill>
                        </a:rPr>
                        <a:t>HS GPA</a:t>
                      </a:r>
                      <a:endParaRPr sz="1200">
                        <a:solidFill>
                          <a:srgbClr val="00703C"/>
                        </a:solidFill>
                      </a:endParaRPr>
                    </a:p>
                    <a:p>
                      <a:pPr marL="0" lvl="0" indent="0" algn="l" rtl="0">
                        <a:lnSpc>
                          <a:spcPct val="115000"/>
                        </a:lnSpc>
                        <a:spcBef>
                          <a:spcPts val="0"/>
                        </a:spcBef>
                        <a:spcAft>
                          <a:spcPts val="0"/>
                        </a:spcAft>
                        <a:buNone/>
                      </a:pPr>
                      <a:r>
                        <a:rPr lang="en" sz="1200">
                          <a:solidFill>
                            <a:srgbClr val="00703C"/>
                          </a:solidFill>
                        </a:rPr>
                        <a:t>SAT / ACT</a:t>
                      </a:r>
                      <a:endParaRPr sz="1200">
                        <a:solidFill>
                          <a:srgbClr val="00703C"/>
                        </a:solidFill>
                      </a:endParaRPr>
                    </a:p>
                    <a:p>
                      <a:pPr marL="0" lvl="0" indent="0" algn="l" rtl="0">
                        <a:lnSpc>
                          <a:spcPct val="115000"/>
                        </a:lnSpc>
                        <a:spcBef>
                          <a:spcPts val="0"/>
                        </a:spcBef>
                        <a:spcAft>
                          <a:spcPts val="0"/>
                        </a:spcAft>
                        <a:buNone/>
                      </a:pPr>
                      <a:r>
                        <a:rPr lang="en" sz="1200">
                          <a:solidFill>
                            <a:srgbClr val="00703C"/>
                          </a:solidFill>
                        </a:rPr>
                        <a:t>Pell</a:t>
                      </a:r>
                      <a:endParaRPr sz="1200">
                        <a:solidFill>
                          <a:srgbClr val="00703C"/>
                        </a:solidFill>
                      </a:endParaRPr>
                    </a:p>
                    <a:p>
                      <a:pPr marL="0" lvl="0" indent="0" algn="l" rtl="0">
                        <a:lnSpc>
                          <a:spcPct val="115000"/>
                        </a:lnSpc>
                        <a:spcBef>
                          <a:spcPts val="0"/>
                        </a:spcBef>
                        <a:spcAft>
                          <a:spcPts val="0"/>
                        </a:spcAft>
                        <a:buNone/>
                      </a:pPr>
                      <a:r>
                        <a:rPr lang="en" sz="1200">
                          <a:solidFill>
                            <a:srgbClr val="00703C"/>
                          </a:solidFill>
                        </a:rPr>
                        <a:t>College </a:t>
                      </a:r>
                      <a:endParaRPr sz="1200">
                        <a:solidFill>
                          <a:srgbClr val="00703C"/>
                        </a:solidFill>
                      </a:endParaRPr>
                    </a:p>
                    <a:p>
                      <a:pPr marL="0" lvl="0" indent="0" algn="l" rtl="0">
                        <a:lnSpc>
                          <a:spcPct val="115000"/>
                        </a:lnSpc>
                        <a:spcBef>
                          <a:spcPts val="0"/>
                        </a:spcBef>
                        <a:spcAft>
                          <a:spcPts val="0"/>
                        </a:spcAft>
                        <a:buNone/>
                      </a:pPr>
                      <a:r>
                        <a:rPr lang="en" sz="1200">
                          <a:solidFill>
                            <a:srgbClr val="00703C"/>
                          </a:solidFill>
                        </a:rPr>
                        <a:t>Major</a:t>
                      </a:r>
                      <a:endParaRPr sz="1200">
                        <a:solidFill>
                          <a:srgbClr val="00703C"/>
                        </a:solidFill>
                      </a:endParaRPr>
                    </a:p>
                    <a:p>
                      <a:pPr marL="0" lvl="0" indent="0" algn="l" rtl="0">
                        <a:lnSpc>
                          <a:spcPct val="115000"/>
                        </a:lnSpc>
                        <a:spcBef>
                          <a:spcPts val="0"/>
                        </a:spcBef>
                        <a:spcAft>
                          <a:spcPts val="0"/>
                        </a:spcAft>
                        <a:buNone/>
                      </a:pPr>
                      <a:r>
                        <a:rPr lang="en" sz="1200">
                          <a:solidFill>
                            <a:srgbClr val="00703C"/>
                          </a:solidFill>
                        </a:rPr>
                        <a:t>Other Demog...</a:t>
                      </a:r>
                      <a:endParaRPr sz="1200">
                        <a:solidFill>
                          <a:srgbClr val="00703C"/>
                        </a:solidFill>
                      </a:endParaRPr>
                    </a:p>
                  </a:txBody>
                  <a:tcPr marL="91425" marR="91425" marT="91425" marB="91425">
                    <a:solidFill>
                      <a:srgbClr val="FFFFFF"/>
                    </a:solid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3740</Words>
  <Application>Microsoft Office PowerPoint</Application>
  <PresentationFormat>On-screen Show (16:9)</PresentationFormat>
  <Paragraphs>467</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Nanum Gothic</vt:lpstr>
      <vt:lpstr>Calibri</vt:lpstr>
      <vt:lpstr>Arial</vt:lpstr>
      <vt:lpstr>Roboto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Moore, Anne</dc:creator>
  <cp:lastModifiedBy>Moore, Anne</cp:lastModifiedBy>
  <cp:revision>1</cp:revision>
  <dcterms:modified xsi:type="dcterms:W3CDTF">2018-12-05T04:08:30Z</dcterms:modified>
</cp:coreProperties>
</file>