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84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87" r:id="rId20"/>
  </p:sldIdLst>
  <p:sldSz cx="9144000" cy="5143500" type="screen16x9"/>
  <p:notesSz cx="6858000" cy="9144000"/>
  <p:embeddedFontLst>
    <p:embeddedFont>
      <p:font typeface="Titillium Web ExtraLight" panose="020B0604020202020204" charset="0"/>
      <p:regular r:id="rId22"/>
      <p:bold r:id="rId23"/>
      <p:italic r:id="rId24"/>
      <p:boldItalic r:id="rId25"/>
    </p:embeddedFont>
    <p:embeddedFont>
      <p:font typeface="Titillium Web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AB865B-F043-42B4-A44B-DAA1A0A0C2CA}">
  <a:tblStyle styleId="{05AB865B-F043-42B4-A44B-DAA1A0A0C2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71170" autoAdjust="0"/>
  </p:normalViewPr>
  <p:slideViewPr>
    <p:cSldViewPr snapToGrid="0">
      <p:cViewPr varScale="1">
        <p:scale>
          <a:sx n="73" d="100"/>
          <a:sy n="73" d="100"/>
        </p:scale>
        <p:origin x="514" y="53"/>
      </p:cViewPr>
      <p:guideLst/>
    </p:cSldViewPr>
  </p:slideViewPr>
  <p:outlineViewPr>
    <p:cViewPr>
      <p:scale>
        <a:sx n="33" d="100"/>
        <a:sy n="33" d="100"/>
      </p:scale>
      <p:origin x="0" y="-6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210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48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0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03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not great.  Success rates for this question were 47%, 50% and 63%</a:t>
            </a:r>
          </a:p>
          <a:p>
            <a:r>
              <a:rPr lang="en-US" dirty="0" smtClean="0"/>
              <a:t>Most successful design had a dedicated “Library Locations &amp; Hours” band at bottom</a:t>
            </a:r>
          </a:p>
          <a:p>
            <a:r>
              <a:rPr lang="en-US" dirty="0" smtClean="0"/>
              <a:t>Navigation in this prototype had substituted </a:t>
            </a:r>
            <a:r>
              <a:rPr lang="en-US" i="1" dirty="0" smtClean="0"/>
              <a:t>Rooms &amp; Spaces </a:t>
            </a:r>
            <a:r>
              <a:rPr lang="en-US" dirty="0" smtClean="0"/>
              <a:t>for </a:t>
            </a:r>
            <a:r>
              <a:rPr lang="en-US" i="1" dirty="0" smtClean="0"/>
              <a:t>Libraries &amp; Collections</a:t>
            </a:r>
          </a:p>
          <a:p>
            <a:r>
              <a:rPr lang="en-US" dirty="0" smtClean="0"/>
              <a:t>But the </a:t>
            </a:r>
            <a:r>
              <a:rPr lang="en-US" dirty="0" err="1" smtClean="0"/>
              <a:t>Chalkmark</a:t>
            </a:r>
            <a:r>
              <a:rPr lang="en-US" dirty="0" smtClean="0"/>
              <a:t> software itself is good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5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enter a navigational structure in the software, with categories and nested subcategories</a:t>
            </a:r>
          </a:p>
          <a:p>
            <a:r>
              <a:rPr lang="en-US" dirty="0" smtClean="0"/>
              <a:t>Participants are assigned tasks and asked to click to where they expect to find an answer</a:t>
            </a:r>
          </a:p>
          <a:p>
            <a:r>
              <a:rPr lang="en-US" dirty="0" smtClean="0"/>
              <a:t>81 users completed the study, online and in person.  Both students and teaching faculty</a:t>
            </a:r>
          </a:p>
          <a:p>
            <a:r>
              <a:rPr lang="en-US" dirty="0" smtClean="0"/>
              <a:t>For Marine Hours question, 98% success rate, 79% directness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97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4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You have a book checked out from the library. Where would you go to renew it? </a:t>
            </a:r>
          </a:p>
          <a:p>
            <a:r>
              <a:rPr lang="en-US" dirty="0" smtClean="0"/>
              <a:t>74% success rate</a:t>
            </a:r>
          </a:p>
          <a:p>
            <a:r>
              <a:rPr lang="en-US" dirty="0" smtClean="0"/>
              <a:t>But we</a:t>
            </a:r>
            <a:r>
              <a:rPr lang="en-US" baseline="0" dirty="0" smtClean="0"/>
              <a:t> were testing the navigation, and the category where we had placed this information wasn’t successful.  We had set “Research” as the correct path.</a:t>
            </a:r>
          </a:p>
          <a:p>
            <a:r>
              <a:rPr lang="en-US" baseline="0" dirty="0" smtClean="0"/>
              <a:t>You can’t just accept the results, you have to examine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6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5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0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5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Discovery Report Content</a:t>
            </a:r>
          </a:p>
          <a:p>
            <a:pPr marL="36900" indent="0"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Audits:  </a:t>
            </a:r>
            <a:r>
              <a:rPr lang="en-US" sz="1100" dirty="0" smtClean="0"/>
              <a:t>accessibility, information architecture, interface, peer website review, WordPress, page speed, server</a:t>
            </a:r>
          </a:p>
          <a:p>
            <a:pPr marL="36900" indent="0"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Research Topics:  </a:t>
            </a:r>
            <a:r>
              <a:rPr lang="en-US" sz="1100" dirty="0" smtClean="0"/>
              <a:t>HTTPS only, advanced caching</a:t>
            </a:r>
          </a:p>
          <a:p>
            <a:pPr marL="36900" indent="0"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Analytics:  </a:t>
            </a:r>
            <a:r>
              <a:rPr lang="en-US" sz="1100" dirty="0" smtClean="0"/>
              <a:t>Google Analytics, heat mapping</a:t>
            </a:r>
          </a:p>
          <a:p>
            <a:pPr marL="36900" indent="0"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UX:  </a:t>
            </a:r>
            <a:r>
              <a:rPr lang="en-US" sz="1100" dirty="0" smtClean="0"/>
              <a:t>staff survey, departmental focus groups, card sorting, one-on-one testing with students</a:t>
            </a:r>
          </a:p>
        </p:txBody>
      </p:sp>
    </p:spTree>
    <p:extLst>
      <p:ext uri="{BB962C8B-B14F-4D97-AF65-F5344CB8AC3E}">
        <p14:creationId xmlns:p14="http://schemas.microsoft.com/office/powerpoint/2010/main" val="200554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9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libraries,</a:t>
            </a:r>
            <a:r>
              <a:rPr lang="en-US" baseline="0" dirty="0" smtClean="0"/>
              <a:t> including medical (which has its own site) and law (which is administratively separate)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1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of like users brought together, say, people from branch libraries or distinctive collections</a:t>
            </a:r>
          </a:p>
          <a:p>
            <a:r>
              <a:rPr lang="en-US" dirty="0" smtClean="0"/>
              <a:t>Users assigned a straightforward task, e.g., “Design the branch/collection homepage for a phone”</a:t>
            </a:r>
          </a:p>
          <a:p>
            <a:r>
              <a:rPr lang="en-US" dirty="0" smtClean="0"/>
              <a:t>Given blank templates and pencils</a:t>
            </a:r>
          </a:p>
          <a:p>
            <a:r>
              <a:rPr lang="en-US" dirty="0" smtClean="0"/>
              <a:t>7 minutes to complete the task</a:t>
            </a:r>
          </a:p>
          <a:p>
            <a:r>
              <a:rPr lang="en-US" dirty="0" smtClean="0"/>
              <a:t>Took pictures of complete sketches, uploaded to Box, showed on projector screen</a:t>
            </a:r>
          </a:p>
          <a:p>
            <a:r>
              <a:rPr lang="en-US" dirty="0" smtClean="0"/>
              <a:t>Users walked us through their design</a:t>
            </a:r>
          </a:p>
        </p:txBody>
      </p:sp>
    </p:spTree>
    <p:extLst>
      <p:ext uri="{BB962C8B-B14F-4D97-AF65-F5344CB8AC3E}">
        <p14:creationId xmlns:p14="http://schemas.microsoft.com/office/powerpoint/2010/main" val="328719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581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229988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_ONLY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00891" y="303486"/>
            <a:ext cx="8107681" cy="1603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chemeClr val="bg1"/>
                </a:solidFill>
              </a:rPr>
              <a:t>Comparing Apples to Oranges?</a:t>
            </a:r>
            <a:r>
              <a:rPr lang="en" dirty="0" smtClean="0">
                <a:solidFill>
                  <a:schemeClr val="bg1"/>
                </a:solidFill>
              </a:rPr>
              <a:t/>
            </a:r>
            <a:br>
              <a:rPr lang="en" dirty="0" smtClean="0">
                <a:solidFill>
                  <a:schemeClr val="bg1"/>
                </a:solidFill>
              </a:rPr>
            </a:br>
            <a:r>
              <a:rPr lang="en" sz="3600" dirty="0" smtClean="0">
                <a:solidFill>
                  <a:schemeClr val="bg1"/>
                </a:solidFill>
              </a:rPr>
              <a:t>Doing UX Work Across Time and Space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949" y="3657600"/>
            <a:ext cx="5772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Titillium Web" panose="020B0604020202020204" charset="0"/>
              </a:rPr>
              <a:t>Andrew Darby, Head of Web &amp; Application Development</a:t>
            </a:r>
          </a:p>
          <a:p>
            <a:r>
              <a:rPr lang="en-US" sz="1800" b="1" dirty="0" smtClean="0">
                <a:solidFill>
                  <a:srgbClr val="FFC000"/>
                </a:solidFill>
                <a:latin typeface="Titillium Web" panose="020B0604020202020204" charset="0"/>
              </a:rPr>
              <a:t>Kineret Ben-Knaan, Research &amp; Assessment Librarian</a:t>
            </a:r>
          </a:p>
          <a:p>
            <a:r>
              <a:rPr lang="en-US" dirty="0" smtClean="0">
                <a:solidFill>
                  <a:schemeClr val="bg1"/>
                </a:solidFill>
                <a:latin typeface="Titillium Web" panose="020B0604020202020204" charset="0"/>
              </a:rPr>
              <a:t>University of Miami Libraries</a:t>
            </a:r>
            <a:endParaRPr lang="en-US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Mini Design Sprint (student version)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3787302" cy="3382591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 smtClean="0"/>
              <a:t>Mobile wireframe, one prompt:  </a:t>
            </a:r>
          </a:p>
          <a:p>
            <a:pPr marL="76200" indent="0">
              <a:buNone/>
            </a:pP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Design the Libraries’ home page in mobile—show the most important areas for YOU in the visible area of the screen.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75" y="1141549"/>
            <a:ext cx="3732878" cy="2335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4582675" y="3679912"/>
            <a:ext cx="3743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tillium Web" panose="020B0604020202020204" charset="0"/>
              </a:rPr>
              <a:t>17 participants total, two urns of bribery coffee</a:t>
            </a:r>
            <a:endParaRPr lang="en-US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MDS (student version) continued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6995" y="4225426"/>
            <a:ext cx="7202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tillium Web" panose="020B0604020202020204" charset="0"/>
              </a:rPr>
              <a:t>Selected sketches from student mini design sprint.  12 of 17 student sketches included hours.</a:t>
            </a:r>
            <a:endParaRPr lang="en-US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2" y="1150187"/>
            <a:ext cx="5877406" cy="2821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366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Tool:  Chalkmark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4427382" cy="3382591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 smtClean="0"/>
              <a:t>First-click test of 3 competing static prototypes.  Multiple questions per test, but each asked:  </a:t>
            </a:r>
          </a:p>
          <a:p>
            <a:pPr marL="7620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7620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You want to visit the Marine Library, and need to know what hours it is open.  Where can you find out what those hours are?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63" y="1001341"/>
            <a:ext cx="2607534" cy="37235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979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Chalkmark:  Results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4427382" cy="3382591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 smtClean="0"/>
              <a:t>Success rates for this question were 47%, 50% and 63%</a:t>
            </a:r>
          </a:p>
          <a:p>
            <a:pPr marL="7620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7620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Most successful design had a dedicated </a:t>
            </a:r>
            <a:r>
              <a:rPr lang="en-US" sz="1800" dirty="0" smtClean="0">
                <a:solidFill>
                  <a:schemeClr val="accent2"/>
                </a:solidFill>
              </a:rPr>
              <a:t>Library Locations &amp; Hours </a:t>
            </a:r>
            <a:r>
              <a:rPr lang="en-US" sz="1800" dirty="0" smtClean="0">
                <a:solidFill>
                  <a:schemeClr val="bg1"/>
                </a:solidFill>
              </a:rPr>
              <a:t>band at the bottom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73" y="1001341"/>
            <a:ext cx="3357735" cy="37038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74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Tool:  Treejack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9675" y="1382307"/>
            <a:ext cx="3296646" cy="2258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804887" y="388402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tillium Web" panose="020B0604020202020204" charset="0"/>
              </a:rPr>
              <a:t>New tool, same question</a:t>
            </a:r>
            <a:endParaRPr lang="en-US" sz="18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346389"/>
            <a:ext cx="3762103" cy="2294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746171" y="3884023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tillium Web" panose="020B0604020202020204" charset="0"/>
              </a:rPr>
              <a:t>81 users completed, online &amp; in person</a:t>
            </a:r>
            <a:endParaRPr lang="en-US" sz="18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Treejack results:  Pietree visualization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1" y="1148975"/>
            <a:ext cx="3347250" cy="2892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26" y="1148975"/>
            <a:ext cx="4541598" cy="3411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784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Treejack:  A different result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99" y="1044391"/>
            <a:ext cx="6333867" cy="38764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49" y="1258241"/>
            <a:ext cx="1210903" cy="15606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032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The times they are a changing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44" y="1089064"/>
            <a:ext cx="2055946" cy="3017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6" y="1089064"/>
            <a:ext cx="5942776" cy="36870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645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Thank you!  Questions?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943" y="1393371"/>
            <a:ext cx="577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" panose="020B0604020202020204" charset="0"/>
              </a:rPr>
              <a:t>Andrew Darby </a:t>
            </a:r>
            <a:r>
              <a:rPr lang="en-US" sz="2400" dirty="0" smtClean="0">
                <a:solidFill>
                  <a:schemeClr val="accent2"/>
                </a:solidFill>
                <a:latin typeface="Titillium Web" panose="020B0604020202020204" charset="0"/>
              </a:rPr>
              <a:t>agdarby@miami.edu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tillium Web" panose="020B0604020202020204" charset="0"/>
              </a:rPr>
              <a:t>Kineret Ben-Knaan </a:t>
            </a:r>
            <a:r>
              <a:rPr lang="en-US" sz="2400" dirty="0">
                <a:solidFill>
                  <a:schemeClr val="accent2"/>
                </a:solidFill>
                <a:latin typeface="Titillium Web" panose="020B0604020202020204" charset="0"/>
              </a:rPr>
              <a:t>kbenknaan@miami.edu</a:t>
            </a:r>
          </a:p>
        </p:txBody>
      </p:sp>
    </p:spTree>
    <p:extLst>
      <p:ext uri="{BB962C8B-B14F-4D97-AF65-F5344CB8AC3E}">
        <p14:creationId xmlns:p14="http://schemas.microsoft.com/office/powerpoint/2010/main" val="1322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Notes, links &amp; credits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7587574" cy="3382591"/>
          </a:xfrm>
        </p:spPr>
        <p:txBody>
          <a:bodyPr/>
          <a:lstStyle/>
          <a:p>
            <a:r>
              <a:rPr lang="en-US" sz="1800" dirty="0" smtClean="0"/>
              <a:t>UML Master Discovery Report</a:t>
            </a:r>
            <a:r>
              <a:rPr lang="en-US" sz="1800" dirty="0"/>
              <a:t>:  </a:t>
            </a:r>
            <a:r>
              <a:rPr lang="en-US" sz="1800" u="sng" dirty="0">
                <a:solidFill>
                  <a:schemeClr val="accent2"/>
                </a:solidFill>
              </a:rPr>
              <a:t>https://miami.box.com/v/libraries-discovery-report</a:t>
            </a:r>
            <a:endParaRPr lang="en-US" sz="1800" u="sng" dirty="0" smtClean="0">
              <a:solidFill>
                <a:schemeClr val="accent2"/>
              </a:solidFill>
            </a:endParaRPr>
          </a:p>
          <a:p>
            <a:r>
              <a:rPr lang="en-US" sz="1800" dirty="0" err="1" smtClean="0"/>
              <a:t>Chalkmark</a:t>
            </a:r>
            <a:r>
              <a:rPr lang="en-US" sz="1800" dirty="0" smtClean="0"/>
              <a:t>, </a:t>
            </a:r>
            <a:r>
              <a:rPr lang="en-US" sz="1800" dirty="0" err="1" smtClean="0"/>
              <a:t>Treejack</a:t>
            </a:r>
            <a:r>
              <a:rPr lang="en-US" sz="1800" dirty="0" smtClean="0"/>
              <a:t>:  </a:t>
            </a:r>
            <a:r>
              <a:rPr lang="en-US" sz="1800" u="sng" dirty="0" smtClean="0">
                <a:solidFill>
                  <a:schemeClr val="accent2"/>
                </a:solidFill>
              </a:rPr>
              <a:t>optimalworkshop.com</a:t>
            </a:r>
          </a:p>
          <a:p>
            <a:r>
              <a:rPr lang="en-US" sz="1800" dirty="0"/>
              <a:t>Sample mobile wireframes from </a:t>
            </a:r>
            <a:r>
              <a:rPr lang="en-US" sz="1800" u="sng" dirty="0">
                <a:solidFill>
                  <a:schemeClr val="accent2"/>
                </a:solidFill>
              </a:rPr>
              <a:t>sneekpeekit.com</a:t>
            </a:r>
          </a:p>
          <a:p>
            <a:r>
              <a:rPr lang="en-US" sz="1800" dirty="0"/>
              <a:t>Presentation template by </a:t>
            </a:r>
            <a:r>
              <a:rPr lang="en-US" sz="1800" dirty="0" err="1"/>
              <a:t>SlidesCarnival</a:t>
            </a:r>
            <a:r>
              <a:rPr lang="en-US" sz="1800" dirty="0"/>
              <a:t>: </a:t>
            </a:r>
            <a:r>
              <a:rPr lang="en-US" sz="1800" u="sng" dirty="0">
                <a:solidFill>
                  <a:srgbClr val="FFC000"/>
                </a:solidFill>
              </a:rPr>
              <a:t>https://</a:t>
            </a:r>
            <a:r>
              <a:rPr lang="en-US" sz="1800" u="sng" dirty="0" smtClean="0">
                <a:solidFill>
                  <a:srgbClr val="FFC000"/>
                </a:solidFill>
              </a:rPr>
              <a:t>www.slidescarnival.com/thaliard-free-presentation-template/2189</a:t>
            </a:r>
            <a:endParaRPr lang="en-US" sz="1800" u="sng" dirty="0" smtClean="0">
              <a:solidFill>
                <a:schemeClr val="accent2"/>
              </a:solidFill>
            </a:endParaRPr>
          </a:p>
          <a:p>
            <a:r>
              <a:rPr lang="en-US" sz="1800" dirty="0" smtClean="0"/>
              <a:t>Aesop image:  </a:t>
            </a:r>
            <a:r>
              <a:rPr lang="en-US" sz="1800" u="sng" dirty="0">
                <a:solidFill>
                  <a:srgbClr val="FFC000"/>
                </a:solidFill>
              </a:rPr>
              <a:t>https://</a:t>
            </a:r>
            <a:r>
              <a:rPr lang="en-US" sz="1800" u="sng" dirty="0" smtClean="0">
                <a:solidFill>
                  <a:srgbClr val="FFC000"/>
                </a:solidFill>
              </a:rPr>
              <a:t>commons.wikimedia.org/wiki/File:Aesop.jpg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7 </a:t>
            </a:r>
            <a:r>
              <a:rPr lang="en-US" sz="1800" dirty="0">
                <a:solidFill>
                  <a:schemeClr val="bg1"/>
                </a:solidFill>
              </a:rPr>
              <a:t>minutes image:  </a:t>
            </a:r>
            <a:r>
              <a:rPr lang="en-US" sz="1800" u="sng" dirty="0">
                <a:solidFill>
                  <a:srgbClr val="FFC000"/>
                </a:solidFill>
              </a:rPr>
              <a:t>https://commons.wikimedia.org/wiki/File:7-min.svg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5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Challenge:  </a:t>
            </a:r>
            <a:r>
              <a:rPr lang="en" sz="3200" b="1" dirty="0">
                <a:solidFill>
                  <a:schemeClr val="bg1"/>
                </a:solidFill>
                <a:latin typeface="Titillium Web" panose="020B0604020202020204" charset="0"/>
              </a:rPr>
              <a:t>18 </a:t>
            </a:r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months </a:t>
            </a:r>
            <a:r>
              <a:rPr lang="en" sz="3200" b="1" dirty="0">
                <a:solidFill>
                  <a:schemeClr val="bg1"/>
                </a:solidFill>
                <a:latin typeface="Titillium Web" panose="020B0604020202020204" charset="0"/>
              </a:rPr>
              <a:t>of </a:t>
            </a:r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data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4501405" cy="3382591"/>
          </a:xfrm>
        </p:spPr>
        <p:txBody>
          <a:bodyPr/>
          <a:lstStyle/>
          <a:p>
            <a:pPr algn="l"/>
            <a:r>
              <a:rPr lang="en-US" sz="1800" dirty="0" smtClean="0"/>
              <a:t>9 UX team members</a:t>
            </a:r>
          </a:p>
          <a:p>
            <a:pPr algn="l"/>
            <a:r>
              <a:rPr lang="en-US" sz="1800" dirty="0" smtClean="0"/>
              <a:t>75 test questions using 7 different methodologies</a:t>
            </a:r>
          </a:p>
          <a:p>
            <a:r>
              <a:rPr lang="en-US" sz="1800" dirty="0"/>
              <a:t>24 </a:t>
            </a:r>
            <a:r>
              <a:rPr lang="en-US" sz="1800" dirty="0" smtClean="0"/>
              <a:t>Discovery Reports</a:t>
            </a:r>
          </a:p>
          <a:p>
            <a:r>
              <a:rPr lang="en-US" sz="1800" dirty="0" smtClean="0"/>
              <a:t>1200 Box </a:t>
            </a:r>
            <a:r>
              <a:rPr lang="en-US" sz="1800" dirty="0"/>
              <a:t>files</a:t>
            </a:r>
          </a:p>
          <a:p>
            <a:pPr lvl="1"/>
            <a:r>
              <a:rPr lang="en-US" sz="1800" dirty="0" smtClean="0"/>
              <a:t>including </a:t>
            </a:r>
            <a:r>
              <a:rPr lang="en-US" sz="1800" dirty="0"/>
              <a:t>meeting minutes, notes, raw data, pictures, Excel files</a:t>
            </a:r>
          </a:p>
          <a:p>
            <a:pPr algn="l"/>
            <a:r>
              <a:rPr lang="en-US" sz="1800" dirty="0" smtClean="0"/>
              <a:t>Plus data in Google Forms, Optimal Workshop, presentations, etc.</a:t>
            </a:r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27" y="1001341"/>
            <a:ext cx="3534624" cy="3895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33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How do you make sense of so much data?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92868" y="4234773"/>
            <a:ext cx="3307404" cy="518810"/>
          </a:xfrm>
        </p:spPr>
        <p:txBody>
          <a:bodyPr/>
          <a:lstStyle/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1221701"/>
            <a:ext cx="5181600" cy="3013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07" y="1221701"/>
            <a:ext cx="2316544" cy="3041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805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Website redesign:  UX at every </a:t>
            </a:r>
            <a:r>
              <a:rPr lang="en" sz="3200" b="1" dirty="0">
                <a:solidFill>
                  <a:schemeClr val="bg1"/>
                </a:solidFill>
                <a:latin typeface="Titillium Web" panose="020B0604020202020204" charset="0"/>
              </a:rPr>
              <a:t>s</a:t>
            </a:r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tage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92868" y="4234773"/>
            <a:ext cx="3307404" cy="518810"/>
          </a:xfrm>
        </p:spPr>
        <p:txBody>
          <a:bodyPr/>
          <a:lstStyle/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  <p:grpSp>
        <p:nvGrpSpPr>
          <p:cNvPr id="10" name="Google Shape;947;p31"/>
          <p:cNvGrpSpPr/>
          <p:nvPr/>
        </p:nvGrpSpPr>
        <p:grpSpPr>
          <a:xfrm>
            <a:off x="4451171" y="1623691"/>
            <a:ext cx="2338735" cy="3346166"/>
            <a:chOff x="5632317" y="1189775"/>
            <a:chExt cx="3305700" cy="3483050"/>
          </a:xfrm>
        </p:grpSpPr>
        <p:sp>
          <p:nvSpPr>
            <p:cNvPr id="11" name="Google Shape;948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  <a:alpha val="5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BUILD OUT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2" name="Google Shape;949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Testing higher fidelity prototypes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3" name="Google Shape;950;p31"/>
          <p:cNvGrpSpPr/>
          <p:nvPr/>
        </p:nvGrpSpPr>
        <p:grpSpPr>
          <a:xfrm>
            <a:off x="-1" y="1623897"/>
            <a:ext cx="3404682" cy="3345960"/>
            <a:chOff x="0" y="1189989"/>
            <a:chExt cx="4087985" cy="3482836"/>
          </a:xfrm>
        </p:grpSpPr>
        <p:sp>
          <p:nvSpPr>
            <p:cNvPr id="14" name="Google Shape;951;p31"/>
            <p:cNvSpPr/>
            <p:nvPr/>
          </p:nvSpPr>
          <p:spPr>
            <a:xfrm>
              <a:off x="0" y="1189989"/>
              <a:ext cx="3550708" cy="6690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 &amp;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CONTENT ANALYSIS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5" name="Google Shape;952;p31"/>
            <p:cNvSpPr txBox="1"/>
            <p:nvPr/>
          </p:nvSpPr>
          <p:spPr>
            <a:xfrm>
              <a:off x="655361" y="2057125"/>
              <a:ext cx="3432624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Series of reports assessing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current environment: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Audits 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 topics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Analytics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UX activities</a:t>
              </a: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"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Compiled into Master Discovery Report</a:t>
              </a:r>
            </a:p>
          </p:txBody>
        </p:sp>
      </p:grpSp>
      <p:grpSp>
        <p:nvGrpSpPr>
          <p:cNvPr id="16" name="Google Shape;953;p31"/>
          <p:cNvGrpSpPr/>
          <p:nvPr/>
        </p:nvGrpSpPr>
        <p:grpSpPr>
          <a:xfrm>
            <a:off x="2344784" y="1623691"/>
            <a:ext cx="2615907" cy="3346166"/>
            <a:chOff x="2944204" y="1189775"/>
            <a:chExt cx="3305700" cy="3483050"/>
          </a:xfrm>
        </p:grpSpPr>
        <p:sp>
          <p:nvSpPr>
            <p:cNvPr id="17" name="Google Shape;954;p3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PLAN &amp; DESIGN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8" name="Google Shape;955;p31"/>
            <p:cNvSpPr txBox="1"/>
            <p:nvPr/>
          </p:nvSpPr>
          <p:spPr>
            <a:xfrm>
              <a:off x="3478949" y="2057125"/>
              <a:ext cx="2387618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</a:t>
              </a: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esting low and medium fidelity mockups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9" name="Google Shape;947;p31"/>
          <p:cNvGrpSpPr/>
          <p:nvPr/>
        </p:nvGrpSpPr>
        <p:grpSpPr>
          <a:xfrm>
            <a:off x="6251177" y="1623691"/>
            <a:ext cx="2338735" cy="3346166"/>
            <a:chOff x="5623701" y="1189775"/>
            <a:chExt cx="3305700" cy="3483050"/>
          </a:xfrm>
        </p:grpSpPr>
        <p:sp>
          <p:nvSpPr>
            <p:cNvPr id="20" name="Google Shape;948;p31"/>
            <p:cNvSpPr/>
            <p:nvPr/>
          </p:nvSpPr>
          <p:spPr>
            <a:xfrm>
              <a:off x="5623701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  <a:alpha val="5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POST-LAUNCH ASSESSMENT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" name="Google Shape;949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Testing live site after beta and full launch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4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Our UX toolkit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7587574" cy="3382591"/>
          </a:xfrm>
        </p:spPr>
        <p:txBody>
          <a:bodyPr/>
          <a:lstStyle/>
          <a:p>
            <a:pPr algn="l"/>
            <a:r>
              <a:rPr lang="en-US" sz="2400" dirty="0" smtClean="0"/>
              <a:t>Surveys (Google Forms)</a:t>
            </a:r>
          </a:p>
          <a:p>
            <a:pPr algn="l"/>
            <a:r>
              <a:rPr lang="en-US" sz="2400" dirty="0" smtClean="0"/>
              <a:t>Focus Groups (pen &amp; paper)</a:t>
            </a:r>
          </a:p>
          <a:p>
            <a:pPr algn="l"/>
            <a:r>
              <a:rPr lang="en-US" dirty="0" smtClean="0"/>
              <a:t>Card sorts:  sticky notes, and online (</a:t>
            </a:r>
            <a:r>
              <a:rPr lang="en-US" dirty="0" err="1" smtClean="0"/>
              <a:t>OptimalSort</a:t>
            </a:r>
            <a:r>
              <a:rPr lang="en-US" dirty="0" smtClean="0"/>
              <a:t>)</a:t>
            </a:r>
          </a:p>
          <a:p>
            <a:pPr algn="l"/>
            <a:r>
              <a:rPr lang="en-US" sz="2400" dirty="0" smtClean="0"/>
              <a:t>One-on-one tests (laptops, table, coffee)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Mini design sprints </a:t>
            </a:r>
            <a:r>
              <a:rPr lang="en-US" dirty="0" smtClean="0"/>
              <a:t>(paper, pencil, screen, camera)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First-click tests </a:t>
            </a:r>
            <a:r>
              <a:rPr lang="en-US" sz="2400" dirty="0" smtClean="0"/>
              <a:t>(</a:t>
            </a:r>
            <a:r>
              <a:rPr lang="en-US" sz="2400" dirty="0" err="1" smtClean="0"/>
              <a:t>Chalkmark</a:t>
            </a:r>
            <a:r>
              <a:rPr lang="en-US" sz="2400" dirty="0" smtClean="0"/>
              <a:t>, </a:t>
            </a:r>
            <a:r>
              <a:rPr lang="en-US" sz="2400" dirty="0" err="1" smtClean="0"/>
              <a:t>InVision</a:t>
            </a:r>
            <a:r>
              <a:rPr lang="en-US" sz="2400" dirty="0" smtClean="0"/>
              <a:t>)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Tree tests </a:t>
            </a:r>
            <a:r>
              <a:rPr lang="en-US" dirty="0" smtClean="0"/>
              <a:t>(</a:t>
            </a:r>
            <a:r>
              <a:rPr lang="en-US" dirty="0" err="1" smtClean="0"/>
              <a:t>Treejack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1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One story:  Library hours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4" y="1938377"/>
            <a:ext cx="7214311" cy="798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2739163" y="3023616"/>
            <a:ext cx="3515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 Libraries website header, 2012 - 2018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Tool:  Design Sprints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9898" y="1001341"/>
            <a:ext cx="7587574" cy="3382591"/>
          </a:xfrm>
        </p:spPr>
        <p:txBody>
          <a:bodyPr/>
          <a:lstStyle/>
          <a:p>
            <a:r>
              <a:rPr lang="en-US" dirty="0"/>
              <a:t>A standard design sprint brings together a group of designers &amp; non-designers and </a:t>
            </a:r>
            <a:r>
              <a:rPr lang="en-US" dirty="0" smtClean="0"/>
              <a:t>takes </a:t>
            </a:r>
            <a:r>
              <a:rPr lang="en-US" dirty="0"/>
              <a:t>a week</a:t>
            </a:r>
          </a:p>
          <a:p>
            <a:pPr lvl="1"/>
            <a:r>
              <a:rPr lang="en-US" sz="1800" dirty="0"/>
              <a:t>Monday:  Choose and describe the problem</a:t>
            </a:r>
          </a:p>
          <a:p>
            <a:pPr lvl="1"/>
            <a:r>
              <a:rPr lang="en-US" sz="1800" dirty="0"/>
              <a:t>Tuesday:  Make sketches of possible solution</a:t>
            </a:r>
          </a:p>
          <a:p>
            <a:pPr lvl="1"/>
            <a:r>
              <a:rPr lang="en-US" sz="1800" dirty="0"/>
              <a:t>Wednesday:  Review sketches and vote</a:t>
            </a:r>
          </a:p>
          <a:p>
            <a:pPr lvl="1"/>
            <a:r>
              <a:rPr lang="en-US" sz="1800" dirty="0"/>
              <a:t>Thursday:  Designers create low fidelity mockup</a:t>
            </a:r>
          </a:p>
          <a:p>
            <a:pPr lvl="1"/>
            <a:r>
              <a:rPr lang="en-US" sz="1800" dirty="0"/>
              <a:t>Friday:  Prototype is tested with users</a:t>
            </a:r>
          </a:p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But:</a:t>
            </a:r>
            <a:r>
              <a:rPr lang="en-US" sz="2400" dirty="0" smtClean="0"/>
              <a:t>  That’s a big time commitment</a:t>
            </a:r>
            <a:endParaRPr lang="en-US" dirty="0"/>
          </a:p>
          <a:p>
            <a:pPr lvl="1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2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Enter the Mini Design Sprint (staff)</a:t>
            </a:r>
            <a:endParaRPr lang="en-US" sz="3200" dirty="0">
              <a:latin typeface="Titillium Web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35" y="1273874"/>
            <a:ext cx="1020745" cy="1969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9" y="1279969"/>
            <a:ext cx="3407664" cy="1963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39675" y="3450336"/>
            <a:ext cx="543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tillium Web" panose="020B0604020202020204" charset="0"/>
              </a:rPr>
              <a:t>Task:  “Design your collection’s homepage for a phone”</a:t>
            </a:r>
            <a:endParaRPr lang="en-US" sz="18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62" y="1273874"/>
            <a:ext cx="1280160" cy="12801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81" y="1273874"/>
            <a:ext cx="1335595" cy="2381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749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9675" y="25940"/>
            <a:ext cx="7686000" cy="716400"/>
          </a:xfrm>
        </p:spPr>
        <p:txBody>
          <a:bodyPr/>
          <a:lstStyle/>
          <a:p>
            <a:r>
              <a:rPr lang="en" sz="3200" b="1" dirty="0" smtClean="0">
                <a:solidFill>
                  <a:schemeClr val="bg1"/>
                </a:solidFill>
                <a:latin typeface="Titillium Web" panose="020B0604020202020204" charset="0"/>
              </a:rPr>
              <a:t>MDS (staff version) continued</a:t>
            </a:r>
            <a:endParaRPr lang="en-US" sz="3200" dirty="0">
              <a:latin typeface="Titillium We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61" y="1090313"/>
            <a:ext cx="3867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tillium Web" panose="020B0604020202020204" charset="0"/>
              </a:rPr>
              <a:t>After staff walked us through their designs, the facilitators asked:</a:t>
            </a:r>
          </a:p>
          <a:p>
            <a:endParaRPr lang="en-US" sz="1800" dirty="0">
              <a:solidFill>
                <a:schemeClr val="bg1"/>
              </a:solidFill>
              <a:latin typeface="Titillium Web" panose="020B0604020202020204" charset="0"/>
            </a:endParaRPr>
          </a:p>
          <a:p>
            <a:r>
              <a:rPr lang="en-US" sz="1800" dirty="0" smtClean="0">
                <a:solidFill>
                  <a:schemeClr val="accent2"/>
                </a:solidFill>
                <a:latin typeface="Titillium Web" panose="020B0604020202020204" charset="0"/>
              </a:rPr>
              <a:t>Would the following recommendations from our UX research make you modify your design?</a:t>
            </a:r>
            <a:endParaRPr lang="en-US" sz="1800" dirty="0">
              <a:solidFill>
                <a:schemeClr val="accent2"/>
              </a:solidFill>
              <a:latin typeface="Titillium Web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864" y="1090313"/>
            <a:ext cx="3879436" cy="1114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64" y="2505727"/>
            <a:ext cx="3879436" cy="112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191934" y="4025127"/>
            <a:ext cx="274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tillium Web" panose="020B0604020202020204" charset="0"/>
              </a:rPr>
              <a:t>Sample prompts, one per slide</a:t>
            </a:r>
            <a:endParaRPr lang="en-US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873</Words>
  <Application>Microsoft Office PowerPoint</Application>
  <PresentationFormat>On-screen Show (16:9)</PresentationFormat>
  <Paragraphs>116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Titillium Web ExtraLight</vt:lpstr>
      <vt:lpstr>Titillium Web</vt:lpstr>
      <vt:lpstr>Thaliard template</vt:lpstr>
      <vt:lpstr>Comparing Apples to Oranges? Doing UX Work Across Time and Space</vt:lpstr>
      <vt:lpstr>Challenge:  18 months of data</vt:lpstr>
      <vt:lpstr>How do you make sense of so much data?</vt:lpstr>
      <vt:lpstr>Website redesign:  UX at every stage</vt:lpstr>
      <vt:lpstr>Our UX toolkit</vt:lpstr>
      <vt:lpstr>One story:  Library hours</vt:lpstr>
      <vt:lpstr>Tool:  Design Sprints</vt:lpstr>
      <vt:lpstr>Enter the Mini Design Sprint (staff)</vt:lpstr>
      <vt:lpstr>MDS (staff version) continued</vt:lpstr>
      <vt:lpstr>Mini Design Sprint (student version)</vt:lpstr>
      <vt:lpstr>MDS (student version) continued</vt:lpstr>
      <vt:lpstr>Tool:  Chalkmark</vt:lpstr>
      <vt:lpstr>Chalkmark:  Results</vt:lpstr>
      <vt:lpstr>Tool:  Treejack</vt:lpstr>
      <vt:lpstr>Treejack results:  Pietree visualization</vt:lpstr>
      <vt:lpstr>Treejack:  A different result</vt:lpstr>
      <vt:lpstr>The times they are a changing</vt:lpstr>
      <vt:lpstr>Thank you!  Questions?</vt:lpstr>
      <vt:lpstr>Notes, links &amp;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Apples to Oranges? Doing UX Work Across Time and Space</dc:title>
  <dc:creator>adarby</dc:creator>
  <cp:lastModifiedBy>Andrew Darby</cp:lastModifiedBy>
  <cp:revision>42</cp:revision>
  <dcterms:modified xsi:type="dcterms:W3CDTF">2018-11-30T18:38:47Z</dcterms:modified>
</cp:coreProperties>
</file>