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301" r:id="rId8"/>
    <p:sldId id="262" r:id="rId9"/>
    <p:sldId id="263" r:id="rId10"/>
    <p:sldId id="299" r:id="rId11"/>
    <p:sldId id="264" r:id="rId12"/>
    <p:sldId id="265" r:id="rId13"/>
    <p:sldId id="309" r:id="rId14"/>
    <p:sldId id="267" r:id="rId15"/>
    <p:sldId id="268" r:id="rId16"/>
    <p:sldId id="270" r:id="rId17"/>
    <p:sldId id="302" r:id="rId18"/>
    <p:sldId id="274" r:id="rId19"/>
    <p:sldId id="310" r:id="rId20"/>
    <p:sldId id="277" r:id="rId21"/>
    <p:sldId id="278" r:id="rId22"/>
    <p:sldId id="279" r:id="rId23"/>
    <p:sldId id="280" r:id="rId24"/>
    <p:sldId id="281" r:id="rId25"/>
    <p:sldId id="282" r:id="rId26"/>
    <p:sldId id="283" r:id="rId27"/>
    <p:sldId id="284" r:id="rId28"/>
    <p:sldId id="303" r:id="rId29"/>
    <p:sldId id="311" r:id="rId30"/>
    <p:sldId id="291" r:id="rId31"/>
    <p:sldId id="304" r:id="rId32"/>
    <p:sldId id="312" r:id="rId33"/>
    <p:sldId id="290" r:id="rId34"/>
    <p:sldId id="308" r:id="rId35"/>
    <p:sldId id="294" r:id="rId36"/>
    <p:sldId id="305" r:id="rId37"/>
    <p:sldId id="287" r:id="rId38"/>
    <p:sldId id="313" r:id="rId39"/>
    <p:sldId id="295" r:id="rId40"/>
    <p:sldId id="296" r:id="rId41"/>
    <p:sldId id="297" r:id="rId42"/>
    <p:sldId id="298" r:id="rId43"/>
    <p:sldId id="314" r:id="rId44"/>
  </p:sldIdLst>
  <p:sldSz cx="9144000" cy="5143500" type="screen16x9"/>
  <p:notesSz cx="7010400" cy="9296400"/>
  <p:embeddedFontLst>
    <p:embeddedFont>
      <p:font typeface="Calibri" panose="020F0502020204030204" pitchFamily="34" charset="0"/>
      <p:regular r:id="rId47"/>
      <p:bold r:id="rId48"/>
      <p:italic r:id="rId49"/>
      <p:boldItalic r:id="rId50"/>
    </p:embeddedFont>
    <p:embeddedFont>
      <p:font typeface="Roboto Slab" panose="020B0604020202020204" charset="0"/>
      <p:regular r:id="rId51"/>
      <p:bold r:id="rId52"/>
    </p:embeddedFont>
    <p:embeddedFont>
      <p:font typeface="Tahoma" panose="020B0604030504040204" pitchFamily="3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72" userDrawn="1">
          <p15:clr>
            <a:srgbClr val="A4A3A4"/>
          </p15:clr>
        </p15:guide>
        <p15:guide id="2" pos="2880" userDrawn="1">
          <p15:clr>
            <a:srgbClr val="A4A3A4"/>
          </p15:clr>
        </p15:guide>
        <p15:guide id="3" orient="horz" pos="37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yn Dennison" initials="" lastIdx="11" clrIdx="0"/>
  <p:cmAuthor id="1" name="Jaeyeon Sung"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B13B06-4773-4D11-820F-C4AA3D9C2EE9}">
  <a:tblStyle styleId="{47B13B06-4773-4D11-820F-C4AA3D9C2E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4FD025A-C0FB-4DDD-B6AE-69FEC00DB89E}"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3A1229B-B037-41CB-BA98-0A944A88831B}"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65" autoAdjust="0"/>
    <p:restoredTop sz="78251" autoAdjust="0"/>
  </p:normalViewPr>
  <p:slideViewPr>
    <p:cSldViewPr snapToGrid="0">
      <p:cViewPr varScale="1">
        <p:scale>
          <a:sx n="90" d="100"/>
          <a:sy n="90" d="100"/>
        </p:scale>
        <p:origin x="888" y="84"/>
      </p:cViewPr>
      <p:guideLst>
        <p:guide orient="horz" pos="372"/>
        <p:guide pos="2880"/>
        <p:guide orient="horz" pos="379"/>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55063C-D069-47EC-9199-618C4C4B5DC8}" type="datetimeFigureOut">
              <a:rPr lang="en-US" smtClean="0"/>
              <a:t>12/5/2018</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9CE250B-D7A1-4DB6-84F7-74E3976CA51C}" type="slidenum">
              <a:rPr lang="en-US" smtClean="0"/>
              <a:t>‹#›</a:t>
            </a:fld>
            <a:endParaRPr lang="en-US"/>
          </a:p>
        </p:txBody>
      </p:sp>
    </p:spTree>
    <p:extLst>
      <p:ext uri="{BB962C8B-B14F-4D97-AF65-F5344CB8AC3E}">
        <p14:creationId xmlns:p14="http://schemas.microsoft.com/office/powerpoint/2010/main" val="583861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7988" y="696913"/>
            <a:ext cx="619601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49674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hawaii.edu/institutionalresearch/facstaffReport.action?SEM_YR_IRO=2016-8&amp;drillThruLevel=&amp;agglevel=&amp;reportId=FAC01&amp;campusContext=&amp;drillId=&amp;VALUE=&amp;exportType=&amp;drillValue=&amp;drillTarge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hawaii.edu/iro/"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7313a10e3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47313a10e3_0_2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Aloha!</a:t>
            </a:r>
            <a:endParaRPr/>
          </a:p>
        </p:txBody>
      </p:sp>
    </p:spTree>
    <p:extLst>
      <p:ext uri="{BB962C8B-B14F-4D97-AF65-F5344CB8AC3E}">
        <p14:creationId xmlns:p14="http://schemas.microsoft.com/office/powerpoint/2010/main" val="3909687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7342e6f94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7342e6f94_0_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7791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72d415da6_0_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72d415da6_0_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809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93fdaaa5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93fdaaa54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These are those who entered into our system at least once during the period. </a:t>
            </a:r>
          </a:p>
          <a:p>
            <a:pPr marL="0" indent="0">
              <a:buNone/>
            </a:pPr>
            <a:r>
              <a:rPr lang="en-US" dirty="0"/>
              <a:t>*actually greater than this but those from EWC and Health</a:t>
            </a:r>
            <a:r>
              <a:rPr lang="en-US" baseline="0" dirty="0"/>
              <a:t> Science Library did not have group information – eliminated.</a:t>
            </a:r>
            <a:endParaRPr lang="en-US" dirty="0"/>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These are those who entered into our system at least once during the period. </a:t>
            </a:r>
          </a:p>
          <a:p>
            <a:pPr marL="0" indent="0">
              <a:buNone/>
            </a:pPr>
            <a:endParaRPr dirty="0"/>
          </a:p>
        </p:txBody>
      </p:sp>
    </p:spTree>
    <p:extLst>
      <p:ext uri="{BB962C8B-B14F-4D97-AF65-F5344CB8AC3E}">
        <p14:creationId xmlns:p14="http://schemas.microsoft.com/office/powerpoint/2010/main" val="175226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93fdaaa5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93fdaaa54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There were 11,972 that were not included in there. Those entries were from EWC and Medical School. These were probably faculty, researchers, and graduate </a:t>
            </a:r>
            <a:r>
              <a:rPr lang="en-US" dirty="0" err="1"/>
              <a:t>stdudents</a:t>
            </a:r>
            <a:r>
              <a:rPr lang="en-US" dirty="0"/>
              <a:t>……</a:t>
            </a:r>
            <a:endParaRPr dirty="0"/>
          </a:p>
        </p:txBody>
      </p:sp>
    </p:spTree>
    <p:extLst>
      <p:ext uri="{BB962C8B-B14F-4D97-AF65-F5344CB8AC3E}">
        <p14:creationId xmlns:p14="http://schemas.microsoft.com/office/powerpoint/2010/main" val="370771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72d415da6_0_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72d415da6_0_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251739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9404661b7_0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9404661b7_0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786681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6125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93fdaaa54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93fdaaa54_0_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958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83230d564_2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83230d564_2_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43932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93fdaaa54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93fdaaa54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88535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Introduce ourselves</a:t>
            </a:r>
            <a:endParaRPr/>
          </a:p>
          <a:p>
            <a:pPr marL="0" indent="0">
              <a:buNone/>
            </a:pPr>
            <a:endParaRPr/>
          </a:p>
        </p:txBody>
      </p:sp>
    </p:spTree>
    <p:extLst>
      <p:ext uri="{BB962C8B-B14F-4D97-AF65-F5344CB8AC3E}">
        <p14:creationId xmlns:p14="http://schemas.microsoft.com/office/powerpoint/2010/main" val="23665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83230d564_2_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83230d564_2_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26735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72d415da6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72d415da6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40943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94f4daded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94f4daded_0_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13702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94f4daded_0_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94f4daded_0_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415697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93fdaaa54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93fdaaa54_0_1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39630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9534c1323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9534c1323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84169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749b27a72_0_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749b27a72_0_3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658085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2887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749b27a72_0_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749b27a72_0_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The red box will appear in PPT</a:t>
            </a:r>
            <a:endParaRPr/>
          </a:p>
        </p:txBody>
      </p:sp>
    </p:spTree>
    <p:extLst>
      <p:ext uri="{BB962C8B-B14F-4D97-AF65-F5344CB8AC3E}">
        <p14:creationId xmlns:p14="http://schemas.microsoft.com/office/powerpoint/2010/main" val="748104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749b27a72_0_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749b27a72_0_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The red box will appear in PPT</a:t>
            </a:r>
            <a:endParaRPr/>
          </a:p>
        </p:txBody>
      </p:sp>
    </p:spTree>
    <p:extLst>
      <p:ext uri="{BB962C8B-B14F-4D97-AF65-F5344CB8AC3E}">
        <p14:creationId xmlns:p14="http://schemas.microsoft.com/office/powerpoint/2010/main" val="39714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71ca9ddfb_0_1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71ca9ddfb_0_1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As part of the ongoing assessment process, librarians rely on statistics to capture who their users are and what resources they use. For academic librarians, the number of students, instructional faculty, and researchers provide a sense of potential users of library services and resources. But what resources get used and who uses them? The shift to electronic resources makes the data collection process somewhat easier. Vendors and publishers provide reports about how many times e-resources were accessed, how many times a journal’s articles are downloaded. These numbers give librarians some insights about users’ needs. </a:t>
            </a:r>
            <a:endParaRPr/>
          </a:p>
          <a:p>
            <a:pPr marL="0" indent="0">
              <a:buNone/>
            </a:pPr>
            <a:endParaRPr/>
          </a:p>
          <a:p>
            <a:pPr marL="0" indent="0">
              <a:buNone/>
            </a:pPr>
            <a:r>
              <a:rPr lang="en"/>
              <a:t>However, without the proper tools or skill sets, it can be difficult to combine those individual usage reports into a single overall picture of the needs and behaviors of the users. </a:t>
            </a:r>
            <a:endParaRPr/>
          </a:p>
          <a:p>
            <a:pPr marL="0" indent="0">
              <a:buNone/>
            </a:pPr>
            <a:endParaRPr/>
          </a:p>
          <a:p>
            <a:pPr marL="0" indent="0">
              <a:buNone/>
            </a:pPr>
            <a:r>
              <a:rPr lang="en"/>
              <a:t>Locally collected data, on the other hand, can provide a single source of data to illustrate overall user behaviors. Using local data obtained from a library’s authentication system we uncovered patterns in our users’ usage of databases, e-journals, and e-books. </a:t>
            </a:r>
            <a:endParaRPr/>
          </a:p>
          <a:p>
            <a:pPr marL="0" indent="0">
              <a:buNone/>
            </a:pPr>
            <a:endParaRPr/>
          </a:p>
          <a:p>
            <a:pPr marL="0" indent="0">
              <a:buNone/>
            </a:pPr>
            <a:endParaRPr/>
          </a:p>
          <a:p>
            <a:pPr marL="0" indent="0">
              <a:buNone/>
            </a:pPr>
            <a:endParaRPr/>
          </a:p>
          <a:p>
            <a:pPr marL="0" indent="0">
              <a:buNone/>
            </a:pPr>
            <a:endParaRPr/>
          </a:p>
        </p:txBody>
      </p:sp>
    </p:spTree>
    <p:extLst>
      <p:ext uri="{BB962C8B-B14F-4D97-AF65-F5344CB8AC3E}">
        <p14:creationId xmlns:p14="http://schemas.microsoft.com/office/powerpoint/2010/main" val="1402124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4802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749b27a72_0_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749b27a72_0_1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021731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749b27a72_0_6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749b27a72_0_6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100480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Among 59,649 entries to articles, 53,176 were accessed</a:t>
            </a:r>
            <a:r>
              <a:rPr lang="en-US" baseline="0" dirty="0"/>
              <a:t> </a:t>
            </a:r>
            <a:r>
              <a:rPr lang="en-US" dirty="0"/>
              <a:t>once.</a:t>
            </a:r>
          </a:p>
          <a:p>
            <a:r>
              <a:rPr lang="en-US" dirty="0"/>
              <a:t>6,473 (2 to 126 accesses)</a:t>
            </a:r>
          </a:p>
          <a:p>
            <a:endParaRPr lang="en-US" dirty="0"/>
          </a:p>
        </p:txBody>
      </p:sp>
    </p:spTree>
    <p:extLst>
      <p:ext uri="{BB962C8B-B14F-4D97-AF65-F5344CB8AC3E}">
        <p14:creationId xmlns:p14="http://schemas.microsoft.com/office/powerpoint/2010/main" val="2424495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749b27a72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749b27a72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X number of articles were access by a same user.</a:t>
            </a:r>
            <a:endParaRPr/>
          </a:p>
        </p:txBody>
      </p:sp>
    </p:spTree>
    <p:extLst>
      <p:ext uri="{BB962C8B-B14F-4D97-AF65-F5344CB8AC3E}">
        <p14:creationId xmlns:p14="http://schemas.microsoft.com/office/powerpoint/2010/main" val="1502283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472d415da6_0_5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472d415da6_0_5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The figure</a:t>
            </a:r>
            <a:r>
              <a:rPr lang="en-US" baseline="0" dirty="0"/>
              <a:t> should be greater. This is based on what we could figure out.</a:t>
            </a:r>
            <a:endParaRPr dirty="0"/>
          </a:p>
        </p:txBody>
      </p:sp>
    </p:spTree>
    <p:extLst>
      <p:ext uri="{BB962C8B-B14F-4D97-AF65-F5344CB8AC3E}">
        <p14:creationId xmlns:p14="http://schemas.microsoft.com/office/powerpoint/2010/main" val="3000505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472d415da6_0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472d415da6_0_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42543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472d415da6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472d415da6_0_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54959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47313a10e3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47313a10e3_0_1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25273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Among 59,649 entries to articles, 53,176 were accessed</a:t>
            </a:r>
            <a:r>
              <a:rPr lang="en-US" baseline="0" dirty="0"/>
              <a:t> </a:t>
            </a:r>
            <a:r>
              <a:rPr lang="en-US" dirty="0"/>
              <a:t>once.</a:t>
            </a:r>
          </a:p>
          <a:p>
            <a:r>
              <a:rPr lang="en-US" dirty="0"/>
              <a:t>6,473 (2 to 126 accesses)</a:t>
            </a:r>
          </a:p>
          <a:p>
            <a:endParaRPr lang="en-US" dirty="0"/>
          </a:p>
        </p:txBody>
      </p:sp>
    </p:spTree>
    <p:extLst>
      <p:ext uri="{BB962C8B-B14F-4D97-AF65-F5344CB8AC3E}">
        <p14:creationId xmlns:p14="http://schemas.microsoft.com/office/powerpoint/2010/main" val="33369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7313a10e3_0_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7313a10e3_0_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t>Before we talk about our method and findings, let us take a look at the setting. The University of Hawaii at Manoa is a R1 university and one of the few land-, sea-, and space-grant research institutions in the United States. It primarily is a commuter campus, with less than a quarter of the students living on campus. When the data was collected in the 2016-2017 fiscal year, the university offered 242 degree programs, had 18,056 students enrolled, and</a:t>
            </a:r>
            <a:r>
              <a:rPr lang="en" baseline="0" dirty="0"/>
              <a:t> </a:t>
            </a:r>
            <a:r>
              <a:rPr lang="en" dirty="0"/>
              <a:t>employed 4800</a:t>
            </a:r>
            <a:r>
              <a:rPr lang="en" baseline="0" dirty="0"/>
              <a:t> people</a:t>
            </a:r>
            <a:r>
              <a:rPr lang="en" dirty="0"/>
              <a:t> -- out of which 2500 were instructional faculty, researchers, specialists, extension agents, and librarians.</a:t>
            </a:r>
            <a:endParaRPr dirty="0"/>
          </a:p>
          <a:p>
            <a:pPr marL="0" indent="0">
              <a:buNone/>
            </a:pPr>
            <a:endParaRPr dirty="0"/>
          </a:p>
          <a:p>
            <a:pPr marL="0" indent="0">
              <a:buNone/>
            </a:pPr>
            <a:endParaRPr dirty="0"/>
          </a:p>
          <a:p>
            <a:pPr marL="0" indent="0">
              <a:buNone/>
            </a:pPr>
            <a:endParaRPr dirty="0"/>
          </a:p>
          <a:p>
            <a:pPr marL="0" indent="0">
              <a:buNone/>
            </a:pPr>
            <a:r>
              <a:rPr lang="en" dirty="0"/>
              <a:t>Sources:</a:t>
            </a:r>
            <a:endParaRPr dirty="0"/>
          </a:p>
          <a:p>
            <a:pPr marL="0" indent="0">
              <a:buNone/>
            </a:pPr>
            <a:r>
              <a:rPr lang="en" dirty="0"/>
              <a:t>University of Hawaii at Manoa. Catalog 2016-2017. Retrieved from http://www.catalog.hawaii.edu/16-17/index.html</a:t>
            </a:r>
            <a:endParaRPr dirty="0"/>
          </a:p>
          <a:p>
            <a:pPr marL="0" indent="0">
              <a:buNone/>
            </a:pPr>
            <a:endParaRPr dirty="0"/>
          </a:p>
          <a:p>
            <a:pPr marL="0" indent="0">
              <a:buNone/>
            </a:pPr>
            <a:r>
              <a:rPr lang="en" dirty="0"/>
              <a:t>http://</a:t>
            </a:r>
            <a:r>
              <a:rPr lang="en" u="sng" dirty="0">
                <a:solidFill>
                  <a:schemeClr val="hlink"/>
                </a:solidFill>
                <a:hlinkClick r:id="rId3"/>
              </a:rPr>
              <a:t>www.hawaii.edu/institutionalresearch/facstaffReport.action?SEM_YR_IRO=2016-8&amp;drillThruLevel=&amp;agglevel=&amp;reportId=FAC01&amp;campusContext=&amp;drillId=&amp;VALUE=&amp;exportType=&amp;drillValue=&amp;drillTarget=</a:t>
            </a:r>
            <a:endParaRPr dirty="0"/>
          </a:p>
          <a:p>
            <a:pPr marL="0" indent="0">
              <a:buNone/>
            </a:pPr>
            <a:endParaRPr dirty="0"/>
          </a:p>
          <a:p>
            <a:pPr marL="465887" indent="0">
              <a:buNone/>
            </a:pPr>
            <a:r>
              <a:rPr lang="en" dirty="0"/>
              <a:t>Faculty count includes instructional faculty, researchers, specialists, librarians, extension agents, and lecturers. This count does NOT include APT, executive, graduate assistants, or civil service.</a:t>
            </a:r>
            <a:endParaRPr dirty="0"/>
          </a:p>
          <a:p>
            <a:pPr marL="0" indent="0">
              <a:buNone/>
            </a:pPr>
            <a:endParaRPr dirty="0"/>
          </a:p>
          <a:p>
            <a:pPr marL="0" indent="0">
              <a:buNone/>
            </a:pPr>
            <a:r>
              <a:rPr lang="en" u="sng" dirty="0">
                <a:solidFill>
                  <a:schemeClr val="hlink"/>
                </a:solidFill>
                <a:hlinkClick r:id="rId4"/>
              </a:rPr>
              <a:t>https://www.hawaii.edu/iro/</a:t>
            </a:r>
            <a:endParaRPr dirty="0"/>
          </a:p>
          <a:p>
            <a:pPr marL="0" indent="0">
              <a:buNone/>
            </a:pPr>
            <a:endParaRPr dirty="0"/>
          </a:p>
          <a:p>
            <a:pPr marL="0" indent="0">
              <a:buNone/>
            </a:pPr>
            <a:r>
              <a:rPr lang="en" dirty="0"/>
              <a:t>University of Hawaii--Manoa. </a:t>
            </a:r>
            <a:r>
              <a:rPr lang="en" i="1" dirty="0"/>
              <a:t>U.S. News</a:t>
            </a:r>
            <a:r>
              <a:rPr lang="en" dirty="0"/>
              <a:t>. 2018 November 19. Retrieved from https://www.usnews.com/best-colleges/university-of-hawaii-manoa-1610/student-life</a:t>
            </a:r>
            <a:endParaRPr dirty="0"/>
          </a:p>
          <a:p>
            <a:pPr marL="0" indent="0">
              <a:buNone/>
            </a:pPr>
            <a:endParaRPr dirty="0"/>
          </a:p>
          <a:p>
            <a:pPr marL="0" indent="0">
              <a:buNone/>
            </a:pPr>
            <a:endParaRPr dirty="0"/>
          </a:p>
          <a:p>
            <a:pPr marL="0" indent="0">
              <a:buNone/>
            </a:pPr>
            <a:endParaRPr dirty="0"/>
          </a:p>
          <a:p>
            <a:pPr marL="0" indent="0">
              <a:buNone/>
            </a:pPr>
            <a:endParaRPr dirty="0"/>
          </a:p>
          <a:p>
            <a:pPr marL="0" indent="0">
              <a:buNone/>
            </a:pPr>
            <a:endParaRPr dirty="0"/>
          </a:p>
        </p:txBody>
      </p:sp>
    </p:spTree>
    <p:extLst>
      <p:ext uri="{BB962C8B-B14F-4D97-AF65-F5344CB8AC3E}">
        <p14:creationId xmlns:p14="http://schemas.microsoft.com/office/powerpoint/2010/main" val="153764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83230d564_0_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83230d564_0_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t>The University of Hawaii at Manoa Library or UH Manoa Library is one of University’s three libraries. It uses EZproxy to manage authenticated access to the e-resources for itself and for the Health Sciences Library. EZproxy logs all users’ activities with the library’s e-resources once they login.</a:t>
            </a:r>
            <a:endParaRPr dirty="0"/>
          </a:p>
          <a:p>
            <a:pPr marL="0" indent="0">
              <a:buNone/>
            </a:pPr>
            <a:endParaRPr dirty="0"/>
          </a:p>
          <a:p>
            <a:pPr marL="0" indent="0">
              <a:buNone/>
            </a:pPr>
            <a:r>
              <a:rPr lang="en" dirty="0"/>
              <a:t>Almost all users need to login with their UH username in order to access e-resources even when they are on campus. So faculty members using networked computers in their offices have to login just like the students on a computer lab computer.</a:t>
            </a:r>
            <a:endParaRPr dirty="0"/>
          </a:p>
        </p:txBody>
      </p:sp>
    </p:spTree>
    <p:extLst>
      <p:ext uri="{BB962C8B-B14F-4D97-AF65-F5344CB8AC3E}">
        <p14:creationId xmlns:p14="http://schemas.microsoft.com/office/powerpoint/2010/main" val="242022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9404661b7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9404661b7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t>Only two sets of computers on the campus do not require the user to login. </a:t>
            </a:r>
            <a:endParaRPr dirty="0"/>
          </a:p>
          <a:p>
            <a:pPr marL="0" indent="0">
              <a:buNone/>
            </a:pPr>
            <a:endParaRPr dirty="0"/>
          </a:p>
          <a:p>
            <a:pPr marL="0" indent="0">
              <a:buNone/>
            </a:pPr>
            <a:r>
              <a:rPr lang="en" dirty="0"/>
              <a:t>The first set are staff and classroom computers in in the library. Based on their IP range, these computer bypass the EZproxy server. Any activity on these computers are not recorded by the EZproxy server.</a:t>
            </a:r>
            <a:endParaRPr dirty="0"/>
          </a:p>
          <a:p>
            <a:pPr marL="0" indent="0">
              <a:buNone/>
            </a:pPr>
            <a:endParaRPr dirty="0"/>
          </a:p>
          <a:p>
            <a:pPr marL="0" indent="0">
              <a:buNone/>
            </a:pPr>
            <a:r>
              <a:rPr lang="en" dirty="0"/>
              <a:t>The second set are the Library’s public computers and the computers in the Health Sciences Library and the East-West Center. EZproxy authenticates these computers based on their IP range, so user information is not recorded, but the the users’ activity is.</a:t>
            </a:r>
            <a:endParaRPr dirty="0"/>
          </a:p>
          <a:p>
            <a:pPr marL="0" indent="0">
              <a:buNone/>
            </a:pPr>
            <a:endParaRPr dirty="0"/>
          </a:p>
          <a:p>
            <a:pPr marL="0" indent="0">
              <a:buNone/>
            </a:pPr>
            <a:r>
              <a:rPr lang="en" dirty="0"/>
              <a:t>For all other computers on the campus, those using the campus wifi network, and those off campus, require the users to login with their UH username. EZproxy records the users’ UH ID number and their interaction with the library’s e-resources.</a:t>
            </a:r>
            <a:endParaRPr dirty="0"/>
          </a:p>
          <a:p>
            <a:pPr marL="0" indent="0">
              <a:buNone/>
            </a:pPr>
            <a:endParaRPr dirty="0"/>
          </a:p>
        </p:txBody>
      </p:sp>
    </p:spTree>
    <p:extLst>
      <p:ext uri="{BB962C8B-B14F-4D97-AF65-F5344CB8AC3E}">
        <p14:creationId xmlns:p14="http://schemas.microsoft.com/office/powerpoint/2010/main" val="306605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71ca9ddfb_0_1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71ca9ddfb_0_1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Since almost all faculty and students must login with their university ID, the Library has a rich set of data about its users’ behaviors from its EZproxy log data. </a:t>
            </a:r>
            <a:endParaRPr/>
          </a:p>
          <a:p>
            <a:pPr marL="0" indent="0">
              <a:buNone/>
            </a:pPr>
            <a:endParaRPr/>
          </a:p>
          <a:p>
            <a:pPr marL="0" indent="0">
              <a:buNone/>
            </a:pPr>
            <a:r>
              <a:rPr lang="en"/>
              <a:t>We started with 12 months of data collected from July 2016 to June 2017. </a:t>
            </a:r>
            <a:endParaRPr/>
          </a:p>
          <a:p>
            <a:pPr marL="0" indent="0">
              <a:buNone/>
            </a:pPr>
            <a:endParaRPr/>
          </a:p>
          <a:p>
            <a:pPr marL="0" indent="0">
              <a:buNone/>
            </a:pPr>
            <a:r>
              <a:rPr lang="en"/>
              <a:t>Because of the volume of data, we focused on the data related to when users logged into the EZproxy. A library IT staff member extracted that entry point data and cleaned up the data leaving us with the IP address of the user’s computer, the user’s ID number, the date and time stamp, and the URL of the e-resource that the user wanted to access.</a:t>
            </a:r>
            <a:endParaRPr/>
          </a:p>
        </p:txBody>
      </p:sp>
    </p:spTree>
    <p:extLst>
      <p:ext uri="{BB962C8B-B14F-4D97-AF65-F5344CB8AC3E}">
        <p14:creationId xmlns:p14="http://schemas.microsoft.com/office/powerpoint/2010/main" val="3581220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72d415da6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72d415da6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This slide shows the initial part of a log entry. The string </a:t>
            </a:r>
            <a:r>
              <a:rPr lang="en" i="1"/>
              <a:t>connect?session</a:t>
            </a:r>
            <a:r>
              <a:rPr lang="en"/>
              <a:t> identified a log entry created when a user logged into the EZproxy server. That initial part of the entry was cleaned up to leave us with the URL of the e-resource being accessed.</a:t>
            </a:r>
            <a:endParaRPr/>
          </a:p>
          <a:p>
            <a:pPr marL="0" indent="0">
              <a:buNone/>
            </a:pPr>
            <a:endParaRPr/>
          </a:p>
          <a:p>
            <a:pPr marL="0" indent="0">
              <a:buNone/>
            </a:pPr>
            <a:r>
              <a:rPr lang="en"/>
              <a:t>The date and time of the log entry was converted to the day of the week and the hour of the day.</a:t>
            </a:r>
            <a:endParaRPr/>
          </a:p>
          <a:p>
            <a:pPr marL="0" indent="0">
              <a:buNone/>
            </a:pPr>
            <a:endParaRPr/>
          </a:p>
          <a:p>
            <a:pPr marL="0" indent="0">
              <a:buNone/>
            </a:pPr>
            <a:r>
              <a:rPr lang="en"/>
              <a:t>Based on the user ID in the log entry, the user’s group information (faculty, graduate student, or undergraduate student) was added to the log entry.</a:t>
            </a:r>
            <a:endParaRPr/>
          </a:p>
        </p:txBody>
      </p:sp>
    </p:spTree>
    <p:extLst>
      <p:ext uri="{BB962C8B-B14F-4D97-AF65-F5344CB8AC3E}">
        <p14:creationId xmlns:p14="http://schemas.microsoft.com/office/powerpoint/2010/main" val="504362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72d415da6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72d415da6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This slide shows the initial part of a log entry. The string </a:t>
            </a:r>
            <a:r>
              <a:rPr lang="en" i="1"/>
              <a:t>connect?session</a:t>
            </a:r>
            <a:r>
              <a:rPr lang="en"/>
              <a:t> identified a log entry created when a user logged into the EZproxy server. That initial part of the entry was cleaned up to leave us with the URL of the e-resource being accessed.</a:t>
            </a:r>
            <a:endParaRPr/>
          </a:p>
          <a:p>
            <a:pPr marL="0" indent="0">
              <a:buNone/>
            </a:pPr>
            <a:endParaRPr/>
          </a:p>
          <a:p>
            <a:pPr marL="0" indent="0">
              <a:buNone/>
            </a:pPr>
            <a:r>
              <a:rPr lang="en"/>
              <a:t>The date and time of the log entry was converted to the day of the week and the hour of the day.</a:t>
            </a:r>
            <a:endParaRPr/>
          </a:p>
          <a:p>
            <a:pPr marL="0" indent="0">
              <a:buNone/>
            </a:pPr>
            <a:endParaRPr/>
          </a:p>
          <a:p>
            <a:pPr marL="0" indent="0">
              <a:buNone/>
            </a:pPr>
            <a:r>
              <a:rPr lang="en"/>
              <a:t>Based on the user ID in the log entry, the user’s group information (faculty, graduate student, or undergraduate student) was added to the log entry.</a:t>
            </a:r>
            <a:endParaRPr/>
          </a:p>
        </p:txBody>
      </p:sp>
    </p:spTree>
    <p:extLst>
      <p:ext uri="{BB962C8B-B14F-4D97-AF65-F5344CB8AC3E}">
        <p14:creationId xmlns:p14="http://schemas.microsoft.com/office/powerpoint/2010/main" val="2840665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EC6014-DB91-46CE-BD60-D93A4CA80F71}"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9460183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C6014-DB91-46CE-BD60-D93A4CA80F71}"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0560078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C6014-DB91-46CE-BD60-D93A4CA80F71}"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3023713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6"/>
        <p:cNvGrpSpPr/>
        <p:nvPr/>
      </p:nvGrpSpPr>
      <p:grpSpPr>
        <a:xfrm>
          <a:off x="0" y="0"/>
          <a:ext cx="0" cy="0"/>
          <a:chOff x="0" y="0"/>
          <a:chExt cx="0" cy="0"/>
        </a:xfrm>
      </p:grpSpPr>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EC6014-DB91-46CE-BD60-D93A4CA80F71}"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482528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EC6014-DB91-46CE-BD60-D93A4CA80F71}"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444898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EC6014-DB91-46CE-BD60-D93A4CA80F71}"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06053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EC6014-DB91-46CE-BD60-D93A4CA80F71}"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147600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EC6014-DB91-46CE-BD60-D93A4CA80F71}"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125902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EC6014-DB91-46CE-BD60-D93A4CA80F71}"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8098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C6014-DB91-46CE-BD60-D93A4CA80F71}"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6334524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EC6014-DB91-46CE-BD60-D93A4CA80F71}"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3958248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94EC6014-DB91-46CE-BD60-D93A4CA80F71}" type="datetimeFigureOut">
              <a:rPr lang="en-US" smtClean="0"/>
              <a:pPr/>
              <a:t>12/5/2018</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2910663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ctr" defTabSz="914400" rtl="0" eaLnBrk="1" latinLnBrk="0" hangingPunct="1">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3" descr="Image of Mokolii Island off the shore of Kualoa Beach Park on Oahu." title="Mokolii Island"/>
          <p:cNvPicPr preferRelativeResize="0"/>
          <p:nvPr/>
        </p:nvPicPr>
        <p:blipFill>
          <a:blip r:embed="rId3">
            <a:alphaModFix/>
          </a:blip>
          <a:stretch>
            <a:fillRect/>
          </a:stretch>
        </p:blipFill>
        <p:spPr>
          <a:xfrm>
            <a:off x="3493593" y="-4100"/>
            <a:ext cx="5650406" cy="4237824"/>
          </a:xfrm>
          <a:prstGeom prst="rect">
            <a:avLst/>
          </a:prstGeom>
          <a:noFill/>
          <a:ln>
            <a:noFill/>
          </a:ln>
        </p:spPr>
      </p:pic>
      <p:sp>
        <p:nvSpPr>
          <p:cNvPr id="64" name="Google Shape;64;p13"/>
          <p:cNvSpPr txBox="1">
            <a:spLocks noGrp="1"/>
          </p:cNvSpPr>
          <p:nvPr>
            <p:ph type="body" idx="1"/>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ahoma" panose="020B0604030504040204" pitchFamily="34" charset="0"/>
                <a:ea typeface="Tahoma" panose="020B0604030504040204" pitchFamily="34" charset="0"/>
                <a:cs typeface="Tahoma" panose="020B0604030504040204" pitchFamily="34" charset="0"/>
              </a:rPr>
              <a:t>Mokoliʻi Island</a:t>
            </a:r>
            <a:endParaRPr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57200" y="196454"/>
            <a:ext cx="8229600" cy="857250"/>
          </a:xfrm>
        </p:spPr>
        <p:txBody>
          <a:bodyPr>
            <a:normAutofit/>
          </a:bodyPr>
          <a:lstStyle/>
          <a:p>
            <a:pPr lvl="0" algn="l"/>
            <a:r>
              <a:rPr lang="en-US" sz="4000" b="1" dirty="0"/>
              <a:t>Data Clean Up: Other Changes</a:t>
            </a:r>
          </a:p>
        </p:txBody>
      </p:sp>
      <p:sp>
        <p:nvSpPr>
          <p:cNvPr id="107" name="Google Shape;107;p20"/>
          <p:cNvSpPr txBox="1">
            <a:spLocks noGrp="1"/>
          </p:cNvSpPr>
          <p:nvPr>
            <p:ph idx="1"/>
          </p:nvPr>
        </p:nvSpPr>
        <p:spPr/>
        <p:txBody>
          <a:bodyPr/>
          <a:lstStyle/>
          <a:p>
            <a:pPr lvl="0"/>
            <a:r>
              <a:rPr lang="en-US" dirty="0"/>
              <a:t>Added user group information</a:t>
            </a:r>
          </a:p>
          <a:p>
            <a:pPr lvl="0"/>
            <a:endParaRPr lang="en-US" sz="1200" dirty="0"/>
          </a:p>
          <a:p>
            <a:pPr lvl="0"/>
            <a:r>
              <a:rPr lang="en-US" dirty="0"/>
              <a:t>Converted date and time stamp</a:t>
            </a:r>
          </a:p>
          <a:p>
            <a:pPr lvl="1"/>
            <a:r>
              <a:rPr lang="en-US" dirty="0"/>
              <a:t>7/1/2016 10:22:25 PM </a:t>
            </a:r>
          </a:p>
          <a:p>
            <a:pPr marL="457200" lvl="1" indent="0">
              <a:buNone/>
            </a:pPr>
            <a:r>
              <a:rPr lang="en-US" dirty="0"/>
              <a:t> →  Day of week (Friday) and Time in 22</a:t>
            </a:r>
          </a:p>
          <a:p>
            <a:pPr lvl="0"/>
            <a:endParaRPr lang="en-US" dirty="0"/>
          </a:p>
          <a:p>
            <a:pPr lvl="0"/>
            <a:endParaRPr lang="en-US" dirty="0"/>
          </a:p>
        </p:txBody>
      </p:sp>
    </p:spTree>
    <p:extLst>
      <p:ext uri="{BB962C8B-B14F-4D97-AF65-F5344CB8AC3E}">
        <p14:creationId xmlns:p14="http://schemas.microsoft.com/office/powerpoint/2010/main" val="212091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p:txBody>
          <a:bodyPr>
            <a:normAutofit/>
          </a:bodyPr>
          <a:lstStyle/>
          <a:p>
            <a:pPr lvl="0" algn="l"/>
            <a:r>
              <a:rPr lang="en-US" sz="4000" b="1" dirty="0"/>
              <a:t>Data Analysis</a:t>
            </a:r>
          </a:p>
        </p:txBody>
      </p:sp>
      <p:sp>
        <p:nvSpPr>
          <p:cNvPr id="113" name="Google Shape;113;p21"/>
          <p:cNvSpPr txBox="1">
            <a:spLocks noGrp="1"/>
          </p:cNvSpPr>
          <p:nvPr>
            <p:ph idx="1"/>
          </p:nvPr>
        </p:nvSpPr>
        <p:spPr/>
        <p:txBody>
          <a:bodyPr/>
          <a:lstStyle/>
          <a:p>
            <a:pPr lvl="0"/>
            <a:r>
              <a:rPr lang="en-US"/>
              <a:t>MS Access</a:t>
            </a:r>
          </a:p>
          <a:p>
            <a:pPr lvl="1"/>
            <a:r>
              <a:rPr lang="en-US"/>
              <a:t>Counting</a:t>
            </a:r>
          </a:p>
          <a:p>
            <a:pPr lvl="1"/>
            <a:r>
              <a:rPr lang="en-US"/>
              <a:t>Sorting</a:t>
            </a:r>
          </a:p>
          <a:p>
            <a:pPr lvl="1"/>
            <a:r>
              <a:rPr lang="en-US"/>
              <a:t>Querying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p:txBody>
          <a:bodyPr/>
          <a:lstStyle/>
          <a:p>
            <a:pPr lvl="0"/>
            <a:r>
              <a:rPr lang="en-US" dirty="0"/>
              <a:t>Findings</a:t>
            </a:r>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F1a: </a:t>
            </a:r>
            <a:r>
              <a:rPr lang="en" sz="4000" b="1" dirty="0"/>
              <a:t>Users</a:t>
            </a:r>
            <a:endParaRPr sz="4000" b="1"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72415804"/>
              </p:ext>
            </p:extLst>
          </p:nvPr>
        </p:nvGraphicFramePr>
        <p:xfrm>
          <a:off x="460354" y="944963"/>
          <a:ext cx="8226447" cy="3810000"/>
        </p:xfrm>
        <a:graphic>
          <a:graphicData uri="http://schemas.openxmlformats.org/drawingml/2006/table">
            <a:tbl>
              <a:tblPr firstRow="1" bandRow="1">
                <a:tableStyleId>{2D5ABB26-0587-4C30-8999-92F81FD0307C}</a:tableStyleId>
              </a:tblPr>
              <a:tblGrid>
                <a:gridCol w="3493116">
                  <a:extLst>
                    <a:ext uri="{9D8B030D-6E8A-4147-A177-3AD203B41FA5}">
                      <a16:colId xmlns:a16="http://schemas.microsoft.com/office/drawing/2014/main" val="20000"/>
                    </a:ext>
                  </a:extLst>
                </a:gridCol>
                <a:gridCol w="1437237">
                  <a:extLst>
                    <a:ext uri="{9D8B030D-6E8A-4147-A177-3AD203B41FA5}">
                      <a16:colId xmlns:a16="http://schemas.microsoft.com/office/drawing/2014/main" val="20001"/>
                    </a:ext>
                  </a:extLst>
                </a:gridCol>
                <a:gridCol w="1998921">
                  <a:extLst>
                    <a:ext uri="{9D8B030D-6E8A-4147-A177-3AD203B41FA5}">
                      <a16:colId xmlns:a16="http://schemas.microsoft.com/office/drawing/2014/main" val="20002"/>
                    </a:ext>
                  </a:extLst>
                </a:gridCol>
                <a:gridCol w="1297173">
                  <a:extLst>
                    <a:ext uri="{9D8B030D-6E8A-4147-A177-3AD203B41FA5}">
                      <a16:colId xmlns:a16="http://schemas.microsoft.com/office/drawing/2014/main" val="20003"/>
                    </a:ext>
                  </a:extLst>
                </a:gridCol>
              </a:tblGrid>
              <a:tr h="465741">
                <a:tc>
                  <a:txBody>
                    <a:bodyPr/>
                    <a:lstStyle/>
                    <a:p>
                      <a:r>
                        <a:rPr lang="en-US" sz="2400" dirty="0"/>
                        <a:t>Group</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nchor="b"/>
                </a:tc>
                <a:tc>
                  <a:txBody>
                    <a:bodyPr/>
                    <a:lstStyle/>
                    <a:p>
                      <a:pPr algn="ctr"/>
                      <a:r>
                        <a:rPr lang="en-US" sz="2400" dirty="0"/>
                        <a:t>Users</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nchor="b"/>
                </a:tc>
                <a:tc>
                  <a:txBody>
                    <a:bodyPr/>
                    <a:lstStyle/>
                    <a:p>
                      <a:pPr algn="ctr"/>
                      <a:r>
                        <a:rPr lang="en-US" sz="2400" dirty="0"/>
                        <a:t>Potential Users</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nchor="b"/>
                </a:tc>
                <a:tc>
                  <a:txBody>
                    <a:bodyPr/>
                    <a:lstStyle/>
                    <a:p>
                      <a:pPr algn="ctr"/>
                      <a:r>
                        <a:rPr lang="en-US" sz="2400" dirty="0"/>
                        <a:t>%</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nchor="b"/>
                </a:tc>
                <a:extLst>
                  <a:ext uri="{0D108BD9-81ED-4DB2-BD59-A6C34878D82A}">
                    <a16:rowId xmlns:a16="http://schemas.microsoft.com/office/drawing/2014/main" val="10000"/>
                  </a:ext>
                </a:extLst>
              </a:tr>
              <a:tr h="370840">
                <a:tc>
                  <a:txBody>
                    <a:bodyPr/>
                    <a:lstStyle/>
                    <a:p>
                      <a:pPr marL="0" indent="0"/>
                      <a:r>
                        <a:rPr lang="en-US" sz="2800" dirty="0"/>
                        <a:t>TOTAL</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a:t>18,911</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228600" marT="137160" marB="1371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a:t>22,856</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228600" marT="137160" marB="1371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t>83%</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nchor="ctr"/>
                </a:tc>
                <a:extLst>
                  <a:ext uri="{0D108BD9-81ED-4DB2-BD59-A6C34878D82A}">
                    <a16:rowId xmlns:a16="http://schemas.microsoft.com/office/drawing/2014/main" val="10001"/>
                  </a:ext>
                </a:extLst>
              </a:tr>
              <a:tr h="370840">
                <a:tc>
                  <a:txBody>
                    <a:bodyPr/>
                    <a:lstStyle/>
                    <a:p>
                      <a:pPr marL="228600" indent="0"/>
                      <a:r>
                        <a:rPr lang="en-US" sz="2800" dirty="0"/>
                        <a:t>Undergraduates </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nchor="ctr"/>
                </a:tc>
                <a:tc>
                  <a:txBody>
                    <a:bodyPr/>
                    <a:lstStyle/>
                    <a:p>
                      <a:pPr algn="r"/>
                      <a:r>
                        <a:rPr lang="en-US" sz="2800" dirty="0"/>
                        <a:t>10,201</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228600" marT="137160" marB="137160" anchor="ctr"/>
                </a:tc>
                <a:tc>
                  <a:txBody>
                    <a:bodyPr/>
                    <a:lstStyle/>
                    <a:p>
                      <a:pPr algn="r"/>
                      <a:r>
                        <a:rPr lang="en-US" sz="2800" dirty="0"/>
                        <a:t>13,132</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228600" marT="137160" marB="137160" anchor="ctr"/>
                </a:tc>
                <a:tc>
                  <a:txBody>
                    <a:bodyPr/>
                    <a:lstStyle/>
                    <a:p>
                      <a:pPr algn="ctr"/>
                      <a:r>
                        <a:rPr lang="en-US" sz="2800" dirty="0"/>
                        <a:t>78%</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nchor="ctr"/>
                </a:tc>
                <a:extLst>
                  <a:ext uri="{0D108BD9-81ED-4DB2-BD59-A6C34878D82A}">
                    <a16:rowId xmlns:a16="http://schemas.microsoft.com/office/drawing/2014/main" val="10002"/>
                  </a:ext>
                </a:extLst>
              </a:tr>
              <a:tr h="370840">
                <a:tc>
                  <a:txBody>
                    <a:bodyPr/>
                    <a:lstStyle/>
                    <a:p>
                      <a:pPr marL="228600" indent="0"/>
                      <a:r>
                        <a:rPr lang="en-US" sz="2800" dirty="0"/>
                        <a:t>Graduate</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nchor="ctr"/>
                </a:tc>
                <a:tc>
                  <a:txBody>
                    <a:bodyPr/>
                    <a:lstStyle/>
                    <a:p>
                      <a:pPr algn="r"/>
                      <a:r>
                        <a:rPr lang="en-US" sz="2800" dirty="0"/>
                        <a:t>4,326</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228600" marT="137160" marB="137160" anchor="ctr"/>
                </a:tc>
                <a:tc>
                  <a:txBody>
                    <a:bodyPr/>
                    <a:lstStyle/>
                    <a:p>
                      <a:pPr algn="r"/>
                      <a:r>
                        <a:rPr lang="en-US" sz="2800" dirty="0"/>
                        <a:t>4,924</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228600" marT="137160" marB="137160" anchor="ctr"/>
                </a:tc>
                <a:tc>
                  <a:txBody>
                    <a:bodyPr/>
                    <a:lstStyle/>
                    <a:p>
                      <a:pPr algn="ctr"/>
                      <a:r>
                        <a:rPr lang="en-US" sz="2800" dirty="0"/>
                        <a:t>88%</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nchor="ctr"/>
                </a:tc>
                <a:extLst>
                  <a:ext uri="{0D108BD9-81ED-4DB2-BD59-A6C34878D82A}">
                    <a16:rowId xmlns:a16="http://schemas.microsoft.com/office/drawing/2014/main" val="10003"/>
                  </a:ext>
                </a:extLst>
              </a:tr>
              <a:tr h="370840">
                <a:tc>
                  <a:txBody>
                    <a:bodyPr/>
                    <a:lstStyle/>
                    <a:p>
                      <a:pPr marL="228600" indent="0"/>
                      <a:r>
                        <a:rPr lang="en-US" sz="2800" dirty="0"/>
                        <a:t>Faculty/Staff</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a:t>4,384</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228600" marT="137160" marB="13716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a:t>4,800</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228600" marT="137160" marB="1371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t>91%</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48592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p:txBody>
          <a:bodyPr>
            <a:normAutofit/>
          </a:bodyPr>
          <a:lstStyle/>
          <a:p>
            <a:pPr lvl="0" algn="l"/>
            <a:r>
              <a:rPr lang="en-US" sz="4000" dirty="0"/>
              <a:t>F1b. </a:t>
            </a:r>
            <a:r>
              <a:rPr lang="en-US" sz="4000" b="1" dirty="0"/>
              <a:t>Entries by User Group</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31765720"/>
              </p:ext>
            </p:extLst>
          </p:nvPr>
        </p:nvGraphicFramePr>
        <p:xfrm>
          <a:off x="457200" y="1200150"/>
          <a:ext cx="8229600" cy="3505200"/>
        </p:xfrm>
        <a:graphic>
          <a:graphicData uri="http://schemas.openxmlformats.org/drawingml/2006/table">
            <a:tbl>
              <a:tblPr firstRow="1" bandRow="1">
                <a:tableStyleId>{2D5ABB26-0587-4C30-8999-92F81FD0307C}</a:tableStyleId>
              </a:tblPr>
              <a:tblGrid>
                <a:gridCol w="4158943">
                  <a:extLst>
                    <a:ext uri="{9D8B030D-6E8A-4147-A177-3AD203B41FA5}">
                      <a16:colId xmlns:a16="http://schemas.microsoft.com/office/drawing/2014/main" val="20000"/>
                    </a:ext>
                  </a:extLst>
                </a:gridCol>
                <a:gridCol w="2074743">
                  <a:extLst>
                    <a:ext uri="{9D8B030D-6E8A-4147-A177-3AD203B41FA5}">
                      <a16:colId xmlns:a16="http://schemas.microsoft.com/office/drawing/2014/main" val="20001"/>
                    </a:ext>
                  </a:extLst>
                </a:gridCol>
                <a:gridCol w="1995914">
                  <a:extLst>
                    <a:ext uri="{9D8B030D-6E8A-4147-A177-3AD203B41FA5}">
                      <a16:colId xmlns:a16="http://schemas.microsoft.com/office/drawing/2014/main" val="20002"/>
                    </a:ext>
                  </a:extLst>
                </a:gridCol>
              </a:tblGrid>
              <a:tr h="662625">
                <a:tc>
                  <a:txBody>
                    <a:bodyPr/>
                    <a:lstStyle/>
                    <a:p>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ctr"/>
                      <a:r>
                        <a:rPr lang="en-US" sz="2800" dirty="0"/>
                        <a:t>  Entries</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ctr"/>
                      <a:r>
                        <a:rPr lang="en-US" sz="2800" dirty="0"/>
                        <a:t>%</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extLst>
                  <a:ext uri="{0D108BD9-81ED-4DB2-BD59-A6C34878D82A}">
                    <a16:rowId xmlns:a16="http://schemas.microsoft.com/office/drawing/2014/main" val="10000"/>
                  </a:ext>
                </a:extLst>
              </a:tr>
              <a:tr h="662625">
                <a:tc>
                  <a:txBody>
                    <a:bodyPr/>
                    <a:lstStyle/>
                    <a:p>
                      <a:pPr marL="0" indent="0"/>
                      <a:r>
                        <a:rPr lang="en-US" sz="2800" dirty="0"/>
                        <a:t>TOTAL</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a:t> 334,921</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228600" marT="137160" marB="1371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t>100.0%</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extLst>
                  <a:ext uri="{0D108BD9-81ED-4DB2-BD59-A6C34878D82A}">
                    <a16:rowId xmlns:a16="http://schemas.microsoft.com/office/drawing/2014/main" val="10001"/>
                  </a:ext>
                </a:extLst>
              </a:tr>
              <a:tr h="662625">
                <a:tc>
                  <a:txBody>
                    <a:bodyPr/>
                    <a:lstStyle/>
                    <a:p>
                      <a:pPr marL="228600" indent="0"/>
                      <a:r>
                        <a:rPr lang="en-US" sz="2800" dirty="0"/>
                        <a:t>     Undergraduates </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r"/>
                      <a:r>
                        <a:rPr lang="en-US" sz="2800" dirty="0"/>
                        <a:t>98,658</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228600" marT="137160" marB="137160"/>
                </a:tc>
                <a:tc>
                  <a:txBody>
                    <a:bodyPr/>
                    <a:lstStyle/>
                    <a:p>
                      <a:pPr algn="ctr"/>
                      <a:r>
                        <a:rPr lang="en-US" sz="2800" dirty="0"/>
                        <a:t>29.5%</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extLst>
                  <a:ext uri="{0D108BD9-81ED-4DB2-BD59-A6C34878D82A}">
                    <a16:rowId xmlns:a16="http://schemas.microsoft.com/office/drawing/2014/main" val="10002"/>
                  </a:ext>
                </a:extLst>
              </a:tr>
              <a:tr h="662625">
                <a:tc>
                  <a:txBody>
                    <a:bodyPr/>
                    <a:lstStyle/>
                    <a:p>
                      <a:pPr marL="228600" indent="0"/>
                      <a:r>
                        <a:rPr lang="en-US" sz="2800" dirty="0"/>
                        <a:t>     Graduate Students</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algn="r"/>
                      <a:r>
                        <a:rPr lang="en-US" sz="2800" dirty="0"/>
                        <a:t>111,213</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228600" marT="137160" marB="137160"/>
                </a:tc>
                <a:tc>
                  <a:txBody>
                    <a:bodyPr/>
                    <a:lstStyle/>
                    <a:p>
                      <a:pPr algn="ctr"/>
                      <a:r>
                        <a:rPr lang="en-US" sz="2800" dirty="0"/>
                        <a:t>33.2%</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extLst>
                  <a:ext uri="{0D108BD9-81ED-4DB2-BD59-A6C34878D82A}">
                    <a16:rowId xmlns:a16="http://schemas.microsoft.com/office/drawing/2014/main" val="10003"/>
                  </a:ext>
                </a:extLst>
              </a:tr>
              <a:tr h="662625">
                <a:tc>
                  <a:txBody>
                    <a:bodyPr/>
                    <a:lstStyle/>
                    <a:p>
                      <a:pPr marL="228600" indent="0"/>
                      <a:r>
                        <a:rPr lang="en-US" sz="2800" dirty="0"/>
                        <a:t>     Faculty/Staff</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800" dirty="0"/>
                        <a:t>124,950</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228600" marT="137160" marB="1371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t>37.3%</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marL="137160" marR="137160" marT="137160" marB="137160"/>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5" descr="10, 201 undergraduate students logged in at least once. 4,326 graduate students logged in at least once.  4,384 faculty members logged in at least once." title="Bar graph of number of users by group"/>
          <p:cNvPicPr preferRelativeResize="0"/>
          <p:nvPr/>
        </p:nvPicPr>
        <p:blipFill>
          <a:blip r:embed="rId3">
            <a:alphaModFix/>
          </a:blip>
          <a:stretch>
            <a:fillRect/>
          </a:stretch>
        </p:blipFill>
        <p:spPr>
          <a:xfrm>
            <a:off x="455975" y="106150"/>
            <a:ext cx="8260025" cy="4961150"/>
          </a:xfrm>
          <a:prstGeom prst="rect">
            <a:avLst/>
          </a:prstGeom>
          <a:noFill/>
          <a:ln>
            <a:noFill/>
          </a:ln>
        </p:spPr>
      </p:pic>
      <p:sp>
        <p:nvSpPr>
          <p:cNvPr id="137" name="Google Shape;137;p25"/>
          <p:cNvSpPr/>
          <p:nvPr/>
        </p:nvSpPr>
        <p:spPr>
          <a:xfrm>
            <a:off x="2040900" y="226350"/>
            <a:ext cx="2346600" cy="31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142;p26"/>
          <p:cNvPicPr preferRelativeResize="0"/>
          <p:nvPr/>
        </p:nvPicPr>
        <p:blipFill rotWithShape="1">
          <a:blip r:embed="rId4">
            <a:alphaModFix/>
          </a:blip>
          <a:srcRect l="-920" r="919"/>
          <a:stretch/>
        </p:blipFill>
        <p:spPr>
          <a:xfrm>
            <a:off x="368297" y="106150"/>
            <a:ext cx="8255005" cy="4963550"/>
          </a:xfrm>
          <a:prstGeom prst="rect">
            <a:avLst/>
          </a:prstGeom>
          <a:noFill/>
          <a:ln>
            <a:noFill/>
          </a:ln>
        </p:spPr>
      </p:pic>
      <p:sp>
        <p:nvSpPr>
          <p:cNvPr id="2" name="TextBox 1"/>
          <p:cNvSpPr txBox="1"/>
          <p:nvPr/>
        </p:nvSpPr>
        <p:spPr>
          <a:xfrm>
            <a:off x="5537565" y="4054053"/>
            <a:ext cx="2186885" cy="315471"/>
          </a:xfrm>
          <a:prstGeom prst="rect">
            <a:avLst/>
          </a:prstGeom>
          <a:solidFill>
            <a:schemeClr val="tx1"/>
          </a:solidFill>
          <a:ln>
            <a:noFill/>
          </a:ln>
        </p:spPr>
        <p:txBody>
          <a:bodyPr wrap="square" rtlCol="0">
            <a:spAutoFit/>
          </a:bodyPr>
          <a:lstStyle/>
          <a:p>
            <a:pPr algn="ctr"/>
            <a:r>
              <a:rPr lang="en-US" sz="1450" dirty="0">
                <a:latin typeface="+mj-lt"/>
              </a:rPr>
              <a:t>Faculty/staff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457200" y="147256"/>
            <a:ext cx="8229600" cy="857250"/>
          </a:xfrm>
        </p:spPr>
        <p:txBody>
          <a:bodyPr>
            <a:noAutofit/>
          </a:bodyPr>
          <a:lstStyle/>
          <a:p>
            <a:pPr lvl="0" algn="l"/>
            <a:r>
              <a:rPr lang="en-US" sz="3400" dirty="0"/>
              <a:t>F2. </a:t>
            </a:r>
            <a:r>
              <a:rPr lang="en-US" sz="3400" b="1" dirty="0"/>
              <a:t>Times Users Accessed Resources</a:t>
            </a:r>
          </a:p>
        </p:txBody>
      </p:sp>
      <p:sp>
        <p:nvSpPr>
          <p:cNvPr id="148" name="Google Shape;148;p27"/>
          <p:cNvSpPr txBox="1">
            <a:spLocks noGrp="1"/>
          </p:cNvSpPr>
          <p:nvPr>
            <p:ph idx="1"/>
          </p:nvPr>
        </p:nvSpPr>
        <p:spPr>
          <a:xfrm>
            <a:off x="297546" y="1104901"/>
            <a:ext cx="8451908" cy="1978478"/>
          </a:xfrm>
        </p:spPr>
        <p:txBody>
          <a:bodyPr>
            <a:normAutofit/>
          </a:bodyPr>
          <a:lstStyle/>
          <a:p>
            <a:pPr lvl="0"/>
            <a:r>
              <a:rPr lang="en-US" sz="2800" dirty="0"/>
              <a:t>Low users (&lt;5 times)</a:t>
            </a:r>
          </a:p>
          <a:p>
            <a:pPr lvl="1"/>
            <a:r>
              <a:rPr lang="en-US" dirty="0"/>
              <a:t>More likely to be undergraduate students</a:t>
            </a:r>
          </a:p>
          <a:p>
            <a:pPr lvl="1"/>
            <a:r>
              <a:rPr lang="en-US" dirty="0"/>
              <a:t>About one-third of graduate students and faculty/staff members were low users</a:t>
            </a:r>
          </a:p>
        </p:txBody>
      </p:sp>
      <p:sp>
        <p:nvSpPr>
          <p:cNvPr id="4" name="Google Shape;148;p27"/>
          <p:cNvSpPr txBox="1">
            <a:spLocks/>
          </p:cNvSpPr>
          <p:nvPr/>
        </p:nvSpPr>
        <p:spPr>
          <a:xfrm>
            <a:off x="297546" y="3222171"/>
            <a:ext cx="8846454" cy="1320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sz="2800" dirty="0"/>
              <a:t>Heavy users (&gt;50 times)</a:t>
            </a:r>
          </a:p>
          <a:p>
            <a:pPr lvl="1">
              <a:buClrTx/>
            </a:pPr>
            <a:r>
              <a:rPr lang="en-US" dirty="0"/>
              <a:t>Primarily graduate students &amp; faculty/staff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54820" y="2417862"/>
            <a:ext cx="234360" cy="307777"/>
          </a:xfrm>
          <a:prstGeom prst="rect">
            <a:avLst/>
          </a:prstGeom>
        </p:spPr>
        <p:txBody>
          <a:bodyPr wrap="none">
            <a:spAutoFit/>
          </a:bodyPr>
          <a:lstStyle/>
          <a:p>
            <a:r>
              <a:rPr lang="en-US" dirty="0"/>
              <a:t> </a:t>
            </a:r>
          </a:p>
        </p:txBody>
      </p:sp>
      <p:sp>
        <p:nvSpPr>
          <p:cNvPr id="4" name="Rectangle 3"/>
          <p:cNvSpPr/>
          <p:nvPr/>
        </p:nvSpPr>
        <p:spPr>
          <a:xfrm>
            <a:off x="4454820" y="2417862"/>
            <a:ext cx="234360" cy="307777"/>
          </a:xfrm>
          <a:prstGeom prst="rect">
            <a:avLst/>
          </a:prstGeom>
        </p:spPr>
        <p:txBody>
          <a:bodyPr wrap="none">
            <a:spAutoFit/>
          </a:bodyPr>
          <a:lstStyle/>
          <a:p>
            <a:r>
              <a:rPr lang="en-US" dirty="0"/>
              <a:t> </a:t>
            </a:r>
          </a:p>
        </p:txBody>
      </p:sp>
      <p:pic>
        <p:nvPicPr>
          <p:cNvPr id="1026" name="Picture 2" descr="https://lh4.googleusercontent.com/2Y6iIe5VLECo9iepAc8bqkJ_Yq3SWAQ_COw5ZF8UUn4-fTFFK98NdjGUHW1dF4hhMUxAjRKsKETqeQJfd0nlOJgNL74BjazIlaG-zq9dJF9DacZA4pkbcAMn6JA0IReuV3bnGatDbk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9299"/>
            <a:ext cx="7791786" cy="50930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lh4.googleusercontent.com/sOKFtXlw00zRFv7IgvsUHfFbciYzwSauJrug1NNwdaYmbc_2gDTxep3tW1CTI_4A60s7YVIUuIuXRbm5LFbIWaWn3xkZMBS-xBQTLgLkal-m6McWBFCHxxe7uUDLajGtZXnU9jeE7F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3340"/>
            <a:ext cx="7779422" cy="50849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lh5.googleusercontent.com/5RuD4nn1asbCdt1VnFByVQPFrqYYZszSoCalQbxIUXBxDLJE_aPXgg0M6GtL8fWQfLtLmue2cRqoJf1_2tDO4n9jjwLSgHWkEjCBCFV-bpNm4ZyKe0hkvL4FAlB4Qy_hEVHUiIBzw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88" y="24001"/>
            <a:ext cx="7779422" cy="50545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42719" y="464784"/>
            <a:ext cx="1624186" cy="276999"/>
          </a:xfrm>
          <a:prstGeom prst="rect">
            <a:avLst/>
          </a:prstGeom>
          <a:solidFill>
            <a:schemeClr val="tx1"/>
          </a:solidFill>
          <a:ln>
            <a:noFill/>
          </a:ln>
        </p:spPr>
        <p:txBody>
          <a:bodyPr wrap="square" rtlCol="0">
            <a:spAutoFit/>
          </a:bodyPr>
          <a:lstStyle/>
          <a:p>
            <a:r>
              <a:rPr lang="en-US" sz="1200" dirty="0">
                <a:latin typeface="+mj-lt"/>
              </a:rPr>
              <a:t>Faculty/staff</a:t>
            </a:r>
          </a:p>
        </p:txBody>
      </p:sp>
    </p:spTree>
    <p:extLst>
      <p:ext uri="{BB962C8B-B14F-4D97-AF65-F5344CB8AC3E}">
        <p14:creationId xmlns:p14="http://schemas.microsoft.com/office/powerpoint/2010/main" val="169748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31"/>
          <p:cNvSpPr txBox="1">
            <a:spLocks noGrp="1"/>
          </p:cNvSpPr>
          <p:nvPr>
            <p:ph type="title"/>
          </p:nvPr>
        </p:nvSpPr>
        <p:spPr>
          <a:xfrm>
            <a:off x="239489" y="173038"/>
            <a:ext cx="8229600" cy="857250"/>
          </a:xfrm>
        </p:spPr>
        <p:txBody>
          <a:bodyPr>
            <a:noAutofit/>
          </a:bodyPr>
          <a:lstStyle/>
          <a:p>
            <a:pPr lvl="0" algn="l"/>
            <a:r>
              <a:rPr lang="en-US" sz="3400" dirty="0"/>
              <a:t>F3. </a:t>
            </a:r>
            <a:r>
              <a:rPr lang="en-US" sz="3400" b="1" dirty="0"/>
              <a:t>When Do Users Access Resources</a:t>
            </a:r>
          </a:p>
        </p:txBody>
      </p:sp>
      <p:sp>
        <p:nvSpPr>
          <p:cNvPr id="171" name="Google Shape;171;p31"/>
          <p:cNvSpPr txBox="1">
            <a:spLocks noGrp="1"/>
          </p:cNvSpPr>
          <p:nvPr>
            <p:ph idx="1"/>
          </p:nvPr>
        </p:nvSpPr>
        <p:spPr>
          <a:xfrm>
            <a:off x="239489" y="990660"/>
            <a:ext cx="8904511" cy="1926711"/>
          </a:xfrm>
        </p:spPr>
        <p:txBody>
          <a:bodyPr>
            <a:noAutofit/>
          </a:bodyPr>
          <a:lstStyle/>
          <a:p>
            <a:pPr lvl="0"/>
            <a:r>
              <a:rPr lang="en-US" sz="2800" dirty="0"/>
              <a:t>Undergraduate students</a:t>
            </a:r>
          </a:p>
          <a:p>
            <a:pPr lvl="1"/>
            <a:r>
              <a:rPr lang="en-US" dirty="0"/>
              <a:t>Drops from Fri afternoons through Sun mornings</a:t>
            </a:r>
          </a:p>
          <a:p>
            <a:pPr lvl="1"/>
            <a:r>
              <a:rPr lang="en-US" dirty="0"/>
              <a:t>Ramps up Sun afternoons</a:t>
            </a:r>
          </a:p>
        </p:txBody>
      </p:sp>
      <p:sp>
        <p:nvSpPr>
          <p:cNvPr id="4" name="Google Shape;171;p31"/>
          <p:cNvSpPr txBox="1">
            <a:spLocks/>
          </p:cNvSpPr>
          <p:nvPr/>
        </p:nvSpPr>
        <p:spPr>
          <a:xfrm>
            <a:off x="239489" y="2830287"/>
            <a:ext cx="9339939" cy="22261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Tx/>
            </a:pPr>
            <a:r>
              <a:rPr lang="en-US" sz="2800" dirty="0"/>
              <a:t>Faculty/Staff </a:t>
            </a:r>
          </a:p>
          <a:p>
            <a:pPr lvl="1">
              <a:buClrTx/>
            </a:pPr>
            <a:r>
              <a:rPr lang="en-US" dirty="0"/>
              <a:t>Most access happens during weekdays</a:t>
            </a:r>
          </a:p>
          <a:p>
            <a:pPr lvl="1">
              <a:buClrTx/>
            </a:pPr>
            <a:r>
              <a:rPr lang="en-US" dirty="0"/>
              <a:t>Weekend access is about half that of a weekdays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8" name="Google Shape;178;p32"/>
          <p:cNvPicPr preferRelativeResize="0"/>
          <p:nvPr/>
        </p:nvPicPr>
        <p:blipFill>
          <a:blip r:embed="rId3">
            <a:alphaModFix/>
          </a:blip>
          <a:stretch>
            <a:fillRect/>
          </a:stretch>
        </p:blipFill>
        <p:spPr>
          <a:xfrm>
            <a:off x="152400" y="76200"/>
            <a:ext cx="8830396" cy="4991101"/>
          </a:xfrm>
          <a:prstGeom prst="rect">
            <a:avLst/>
          </a:prstGeom>
          <a:noFill/>
          <a:ln>
            <a:noFill/>
          </a:ln>
        </p:spPr>
      </p:pic>
      <p:sp>
        <p:nvSpPr>
          <p:cNvPr id="2" name="Rectangle 1"/>
          <p:cNvSpPr/>
          <p:nvPr/>
        </p:nvSpPr>
        <p:spPr>
          <a:xfrm>
            <a:off x="5971326" y="4636720"/>
            <a:ext cx="1689172" cy="307777"/>
          </a:xfrm>
          <a:prstGeom prst="rect">
            <a:avLst/>
          </a:prstGeom>
          <a:solidFill>
            <a:schemeClr val="tx1"/>
          </a:solidFill>
        </p:spPr>
        <p:txBody>
          <a:bodyPr wrap="square">
            <a:spAutoFit/>
          </a:bodyPr>
          <a:lstStyle/>
          <a:p>
            <a:pPr>
              <a:buClrTx/>
            </a:pPr>
            <a:endParaRPr lang="en-US" sz="1350" dirty="0"/>
          </a:p>
        </p:txBody>
      </p:sp>
      <p:pic>
        <p:nvPicPr>
          <p:cNvPr id="4" name="Google Shape;184;p33"/>
          <p:cNvPicPr preferRelativeResize="0"/>
          <p:nvPr/>
        </p:nvPicPr>
        <p:blipFill>
          <a:blip r:embed="rId4">
            <a:alphaModFix/>
          </a:blip>
          <a:stretch>
            <a:fillRect/>
          </a:stretch>
        </p:blipFill>
        <p:spPr>
          <a:xfrm>
            <a:off x="152387" y="122803"/>
            <a:ext cx="8830409" cy="4991101"/>
          </a:xfrm>
          <a:prstGeom prst="rect">
            <a:avLst/>
          </a:prstGeom>
          <a:noFill/>
          <a:ln>
            <a:noFill/>
          </a:ln>
        </p:spPr>
      </p:pic>
      <p:sp>
        <p:nvSpPr>
          <p:cNvPr id="5" name="Rectangle 4">
            <a:extLst>
              <a:ext uri="{FF2B5EF4-FFF2-40B4-BE49-F238E27FC236}">
                <a16:creationId xmlns:a16="http://schemas.microsoft.com/office/drawing/2014/main" id="{A2129B9E-7321-48AE-AEA5-96CD85DFC128}"/>
              </a:ext>
            </a:extLst>
          </p:cNvPr>
          <p:cNvSpPr/>
          <p:nvPr/>
        </p:nvSpPr>
        <p:spPr>
          <a:xfrm>
            <a:off x="6028476" y="4674820"/>
            <a:ext cx="1689172" cy="307777"/>
          </a:xfrm>
          <a:prstGeom prst="rect">
            <a:avLst/>
          </a:prstGeom>
          <a:solidFill>
            <a:schemeClr val="tx1"/>
          </a:solidFill>
        </p:spPr>
        <p:txBody>
          <a:bodyPr wrap="square">
            <a:spAutoFit/>
          </a:bodyPr>
          <a:lstStyle/>
          <a:p>
            <a:pPr>
              <a:buClrTx/>
            </a:pPr>
            <a:r>
              <a:rPr lang="en-US" sz="1350" dirty="0"/>
              <a:t>Faculty/Staff </a:t>
            </a:r>
          </a:p>
        </p:txBody>
      </p:sp>
    </p:spTree>
    <p:extLst>
      <p:ext uri="{BB962C8B-B14F-4D97-AF65-F5344CB8AC3E}">
        <p14:creationId xmlns:p14="http://schemas.microsoft.com/office/powerpoint/2010/main" val="357861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685800" y="1044926"/>
            <a:ext cx="7772400" cy="1102519"/>
          </a:xfrm>
        </p:spPr>
        <p:txBody>
          <a:bodyPr>
            <a:normAutofit fontScale="90000"/>
          </a:bodyPr>
          <a:lstStyle/>
          <a:p>
            <a:pPr lvl="0"/>
            <a:r>
              <a:rPr lang="en-US" dirty="0"/>
              <a:t>Finding Hidden Treasures </a:t>
            </a:r>
            <a:br>
              <a:rPr lang="en-US" dirty="0"/>
            </a:br>
            <a:r>
              <a:rPr lang="en-US" dirty="0"/>
              <a:t>in the Data</a:t>
            </a:r>
          </a:p>
        </p:txBody>
      </p:sp>
      <p:sp>
        <p:nvSpPr>
          <p:cNvPr id="70" name="Google Shape;70;p14"/>
          <p:cNvSpPr txBox="1">
            <a:spLocks noGrp="1"/>
          </p:cNvSpPr>
          <p:nvPr>
            <p:ph type="subTitle" idx="1"/>
          </p:nvPr>
        </p:nvSpPr>
        <p:spPr>
          <a:xfrm>
            <a:off x="1371600" y="2712623"/>
            <a:ext cx="6400800" cy="1314450"/>
          </a:xfrm>
        </p:spPr>
        <p:txBody>
          <a:bodyPr>
            <a:normAutofit/>
          </a:bodyPr>
          <a:lstStyle/>
          <a:p>
            <a:pPr lvl="0"/>
            <a:r>
              <a:rPr lang="en-US" sz="2800" dirty="0"/>
              <a:t>Carolyn Ching Dennison &amp; Jan S. Sung</a:t>
            </a:r>
          </a:p>
          <a:p>
            <a:pPr lvl="0"/>
            <a:r>
              <a:rPr lang="en-US" sz="2800" dirty="0"/>
              <a:t>University of Hawaiʻi at Mānoa</a:t>
            </a:r>
          </a:p>
        </p:txBody>
      </p:sp>
      <p:sp>
        <p:nvSpPr>
          <p:cNvPr id="2" name="Footer Placeholder 1"/>
          <p:cNvSpPr>
            <a:spLocks noGrp="1"/>
          </p:cNvSpPr>
          <p:nvPr>
            <p:ph type="ftr" sz="quarter" idx="11"/>
          </p:nvPr>
        </p:nvSpPr>
        <p:spPr/>
        <p:txBody>
          <a:bodyPr/>
          <a:lstStyle/>
          <a:p>
            <a:r>
              <a:rPr lang="en-US"/>
              <a:t>2018 Library Assessment Conference</a:t>
            </a:r>
          </a:p>
        </p:txBody>
      </p:sp>
      <p:sp>
        <p:nvSpPr>
          <p:cNvPr id="71" name="Google Shape;71;p14"/>
          <p:cNvSpPr txBox="1"/>
          <p:nvPr/>
        </p:nvSpPr>
        <p:spPr>
          <a:xfrm>
            <a:off x="5817900" y="4827000"/>
            <a:ext cx="3326100"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tx1"/>
              </a:solidFill>
              <a:latin typeface="Roboto Slab"/>
              <a:ea typeface="Roboto Slab"/>
              <a:cs typeface="Roboto Slab"/>
              <a:sym typeface="Roboto Slab"/>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p:txBody>
          <a:bodyPr>
            <a:normAutofit/>
          </a:bodyPr>
          <a:lstStyle/>
          <a:p>
            <a:pPr lvl="0" algn="l"/>
            <a:r>
              <a:rPr lang="en-US" sz="4000" dirty="0"/>
              <a:t>F4. </a:t>
            </a:r>
            <a:r>
              <a:rPr lang="en-US" sz="4000" b="1" dirty="0"/>
              <a:t>Where Are Users</a:t>
            </a:r>
          </a:p>
        </p:txBody>
      </p:sp>
      <p:sp>
        <p:nvSpPr>
          <p:cNvPr id="3" name="Content Placeholder 2"/>
          <p:cNvSpPr>
            <a:spLocks noGrp="1"/>
          </p:cNvSpPr>
          <p:nvPr>
            <p:ph idx="1"/>
          </p:nvPr>
        </p:nvSpPr>
        <p:spPr/>
        <p:txBody>
          <a:bodyPr>
            <a:normAutofit/>
          </a:bodyPr>
          <a:lstStyle/>
          <a:p>
            <a:r>
              <a:rPr lang="en-US" dirty="0"/>
              <a:t>Off-campus use is greater</a:t>
            </a:r>
          </a:p>
          <a:p>
            <a:pPr marL="0" indent="0">
              <a:buNone/>
            </a:pPr>
            <a:endParaRPr lang="en-US" sz="1600" dirty="0"/>
          </a:p>
          <a:p>
            <a:r>
              <a:rPr lang="en-US" dirty="0"/>
              <a:t>Undergraduates &amp; Faculty/Staff’s off campus use is slightly higher</a:t>
            </a:r>
            <a:endParaRPr lang="en-US" sz="1600" dirty="0"/>
          </a:p>
          <a:p>
            <a:pPr marL="0" indent="0">
              <a:buNone/>
            </a:pPr>
            <a:endParaRPr lang="en-US" sz="1600" dirty="0"/>
          </a:p>
          <a:p>
            <a:r>
              <a:rPr lang="en-US" dirty="0"/>
              <a:t>Graduate students off campus use is 2x greater</a:t>
            </a:r>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5"/>
          <p:cNvPicPr preferRelativeResize="0"/>
          <p:nvPr/>
        </p:nvPicPr>
        <p:blipFill>
          <a:blip r:embed="rId3">
            <a:alphaModFix/>
          </a:blip>
          <a:stretch>
            <a:fillRect/>
          </a:stretch>
        </p:blipFill>
        <p:spPr>
          <a:xfrm>
            <a:off x="741378" y="76200"/>
            <a:ext cx="7505319" cy="4991100"/>
          </a:xfrm>
          <a:prstGeom prst="rect">
            <a:avLst/>
          </a:prstGeom>
          <a:noFill/>
          <a:ln>
            <a:noFill/>
          </a:ln>
        </p:spPr>
      </p:pic>
      <p:sp>
        <p:nvSpPr>
          <p:cNvPr id="3" name="Rectangle 2"/>
          <p:cNvSpPr/>
          <p:nvPr/>
        </p:nvSpPr>
        <p:spPr>
          <a:xfrm>
            <a:off x="4308780" y="4623930"/>
            <a:ext cx="1689172" cy="284693"/>
          </a:xfrm>
          <a:prstGeom prst="rect">
            <a:avLst/>
          </a:prstGeom>
          <a:solidFill>
            <a:schemeClr val="tx1"/>
          </a:solidFill>
        </p:spPr>
        <p:txBody>
          <a:bodyPr wrap="square">
            <a:spAutoFit/>
          </a:bodyPr>
          <a:lstStyle/>
          <a:p>
            <a:pPr>
              <a:buClrTx/>
            </a:pPr>
            <a:r>
              <a:rPr lang="en-US" sz="1250" dirty="0"/>
              <a:t>Faculty/Staff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3074" name="Picture 2" descr="https://lh6.googleusercontent.com/KLieQXe0aqlyuXTAV_entPs7UNMlZq2SOKpbE_CC1CWVae6GWXTxzKjOIyEyCoTjtR8hZaUW0VQOSxPP17v0Nox5FKxpbdRJvAwgseSB5Y5jdaxCXjiZKrxM3ifz8vnRySPfAHs9tz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2" y="637910"/>
            <a:ext cx="7735445" cy="445478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12;p38"/>
          <p:cNvSpPr txBox="1">
            <a:spLocks/>
          </p:cNvSpPr>
          <p:nvPr/>
        </p:nvSpPr>
        <p:spPr>
          <a:xfrm>
            <a:off x="256249" y="25200"/>
            <a:ext cx="8217900" cy="546300"/>
          </a:xfrm>
          <a:prstGeom prst="rect">
            <a:avLst/>
          </a:prstGeom>
        </p:spPr>
        <p:txBody>
          <a:bodyPr spcFirstLastPara="1" vert="horz" wrap="square" lIns="91425" tIns="91425" rIns="91425" bIns="91425" rtlCol="0" anchor="ctr" anchorCtr="0">
            <a:noAutofit/>
          </a:bodyPr>
          <a:lstStyle>
            <a:lvl1pPr marL="457200" lvl="0" indent="-228600" algn="l" defTabSz="914400" rtl="0" eaLnBrk="1" latinLnBrk="0" hangingPunct="1">
              <a:lnSpc>
                <a:spcPct val="100000"/>
              </a:lnSpc>
              <a:spcBef>
                <a:spcPts val="0"/>
              </a:spcBef>
              <a:spcAft>
                <a:spcPts val="0"/>
              </a:spcAft>
              <a:buSzPts val="1800"/>
              <a:buFont typeface="Roboto Slab"/>
              <a:buNone/>
              <a:defRPr sz="3200" kern="1200">
                <a:solidFill>
                  <a:schemeClr val="tx1"/>
                </a:solidFill>
                <a:latin typeface="Roboto Slab"/>
                <a:ea typeface="Roboto Slab"/>
                <a:cs typeface="Roboto Slab"/>
                <a:sym typeface="Roboto Slab"/>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Tx/>
            </a:pPr>
            <a:r>
              <a:rPr lang="en-US" sz="2400" b="1" dirty="0">
                <a:latin typeface="Tahoma" panose="020B0604030504040204" pitchFamily="34" charset="0"/>
                <a:ea typeface="Tahoma" panose="020B0604030504040204" pitchFamily="34" charset="0"/>
                <a:cs typeface="Tahoma" panose="020B0604030504040204" pitchFamily="34" charset="0"/>
              </a:rPr>
              <a:t>Time and Location of Entry – Undergraduates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4098" name="Picture 2" descr="https://lh6.googleusercontent.com/XKh-ZLd5fxSusJz_0wvSDJqtT7zpkqQiWrvYYk9NMstkga0o6Ar4gEbpj3MamEbM2vlpZmoXnftl4ng90mIArg3AcmelAz2WFjd7luSRaQjq1uAba3tJ90kaOZNcpw7rBL9RPkCr2q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97" y="632733"/>
            <a:ext cx="7721612" cy="4464957"/>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12;p38"/>
          <p:cNvSpPr txBox="1">
            <a:spLocks/>
          </p:cNvSpPr>
          <p:nvPr/>
        </p:nvSpPr>
        <p:spPr>
          <a:xfrm>
            <a:off x="256249" y="25200"/>
            <a:ext cx="8217900" cy="546300"/>
          </a:xfrm>
          <a:prstGeom prst="rect">
            <a:avLst/>
          </a:prstGeom>
        </p:spPr>
        <p:txBody>
          <a:bodyPr spcFirstLastPara="1" vert="horz" wrap="square" lIns="91425" tIns="91425" rIns="91425" bIns="91425" rtlCol="0" anchor="ctr" anchorCtr="0">
            <a:noAutofit/>
          </a:bodyPr>
          <a:lstStyle>
            <a:lvl1pPr marL="457200" lvl="0" indent="-228600" algn="l" defTabSz="914400" rtl="0" eaLnBrk="1" latinLnBrk="0" hangingPunct="1">
              <a:lnSpc>
                <a:spcPct val="100000"/>
              </a:lnSpc>
              <a:spcBef>
                <a:spcPts val="0"/>
              </a:spcBef>
              <a:spcAft>
                <a:spcPts val="0"/>
              </a:spcAft>
              <a:buSzPts val="1800"/>
              <a:buFont typeface="Roboto Slab"/>
              <a:buNone/>
              <a:defRPr sz="3200" kern="1200">
                <a:solidFill>
                  <a:schemeClr val="tx1"/>
                </a:solidFill>
                <a:latin typeface="Roboto Slab"/>
                <a:ea typeface="Roboto Slab"/>
                <a:cs typeface="Roboto Slab"/>
                <a:sym typeface="Roboto Slab"/>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Tx/>
            </a:pPr>
            <a:r>
              <a:rPr lang="en-US" sz="2400" b="1" dirty="0">
                <a:latin typeface="Tahoma" panose="020B0604030504040204" pitchFamily="34" charset="0"/>
                <a:ea typeface="Tahoma" panose="020B0604030504040204" pitchFamily="34" charset="0"/>
                <a:cs typeface="Tahoma" panose="020B0604030504040204" pitchFamily="34" charset="0"/>
              </a:rPr>
              <a:t>Time and Location of Entry – Graduate Students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body" idx="4294967295"/>
          </p:nvPr>
        </p:nvSpPr>
        <p:spPr>
          <a:xfrm>
            <a:off x="258192" y="25400"/>
            <a:ext cx="8218488" cy="54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latin typeface="Tahoma" panose="020B0604030504040204" pitchFamily="34" charset="0"/>
                <a:ea typeface="Tahoma" panose="020B0604030504040204" pitchFamily="34" charset="0"/>
                <a:cs typeface="Tahoma" panose="020B0604030504040204" pitchFamily="34" charset="0"/>
              </a:rPr>
              <a:t>Time and Location of Entry – </a:t>
            </a:r>
            <a:r>
              <a:rPr lang="en-US" sz="2400" b="1" dirty="0">
                <a:latin typeface="Tahoma" panose="020B0604030504040204" pitchFamily="34" charset="0"/>
                <a:ea typeface="Tahoma" panose="020B0604030504040204" pitchFamily="34" charset="0"/>
                <a:cs typeface="Tahoma" panose="020B0604030504040204" pitchFamily="34" charset="0"/>
              </a:rPr>
              <a:t>Faculty/Staff </a:t>
            </a:r>
            <a:endParaRPr sz="2400" b="1" dirty="0">
              <a:latin typeface="Tahoma" panose="020B0604030504040204" pitchFamily="34" charset="0"/>
              <a:ea typeface="Tahoma" panose="020B0604030504040204" pitchFamily="34" charset="0"/>
              <a:cs typeface="Tahoma" panose="020B0604030504040204" pitchFamily="34" charset="0"/>
            </a:endParaRPr>
          </a:p>
        </p:txBody>
      </p:sp>
      <p:pic>
        <p:nvPicPr>
          <p:cNvPr id="5122" name="Picture 2" descr="https://lh4.googleusercontent.com/ZFLm78wt8eD1sbyDZn9LL4XTes4o71_UBTQZ9SdrrgB1-v23exwWhBlAg1W4hjAC3cAlaUaRY-DcGSfTWZlyZCub1lN8a3RGSGwhDjYS1XcJrwUzDVqKYnGN8w1Sajf5mGpbMspjj5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2" y="651782"/>
            <a:ext cx="7739772" cy="44359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9"/>
          <p:cNvSpPr txBox="1">
            <a:spLocks noGrp="1"/>
          </p:cNvSpPr>
          <p:nvPr>
            <p:ph type="title"/>
          </p:nvPr>
        </p:nvSpPr>
        <p:spPr>
          <a:xfrm>
            <a:off x="547008" y="133409"/>
            <a:ext cx="8229600" cy="857250"/>
          </a:xfrm>
        </p:spPr>
        <p:txBody>
          <a:bodyPr>
            <a:normAutofit/>
          </a:bodyPr>
          <a:lstStyle/>
          <a:p>
            <a:pPr lvl="0" algn="l"/>
            <a:r>
              <a:rPr lang="en-US" sz="3400" dirty="0"/>
              <a:t>F5. </a:t>
            </a:r>
            <a:r>
              <a:rPr lang="en-US" sz="3400" b="1" dirty="0"/>
              <a:t>What Resources Do Users Access</a:t>
            </a:r>
          </a:p>
        </p:txBody>
      </p:sp>
      <p:sp>
        <p:nvSpPr>
          <p:cNvPr id="218" name="Google Shape;218;p39"/>
          <p:cNvSpPr txBox="1">
            <a:spLocks noGrp="1"/>
          </p:cNvSpPr>
          <p:nvPr>
            <p:ph idx="1"/>
          </p:nvPr>
        </p:nvSpPr>
        <p:spPr/>
        <p:txBody>
          <a:bodyPr/>
          <a:lstStyle/>
          <a:p>
            <a:pPr lvl="0"/>
            <a:r>
              <a:rPr lang="en-US" dirty="0"/>
              <a:t>Reminder: Data applies only to resources being accessed when users log into the library’s authentication system</a:t>
            </a:r>
          </a:p>
          <a:p>
            <a:pPr marL="0" lvl="0" indent="0">
              <a:buNone/>
            </a:pPr>
            <a:endParaRPr lang="en-US" sz="1600" dirty="0"/>
          </a:p>
          <a:p>
            <a:pPr lvl="0"/>
            <a:r>
              <a:rPr lang="en-US" dirty="0"/>
              <a:t>Most entry point access is to databases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a:off x="387900" y="196773"/>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000" b="1" dirty="0"/>
              <a:t>Data Cleaning</a:t>
            </a:r>
            <a:endParaRPr sz="4000" b="1" dirty="0"/>
          </a:p>
        </p:txBody>
      </p:sp>
      <p:sp>
        <p:nvSpPr>
          <p:cNvPr id="225" name="Google Shape;225;p40"/>
          <p:cNvSpPr txBox="1">
            <a:spLocks noGrp="1"/>
          </p:cNvSpPr>
          <p:nvPr>
            <p:ph type="body" idx="1"/>
          </p:nvPr>
        </p:nvSpPr>
        <p:spPr>
          <a:xfrm>
            <a:off x="387900" y="977292"/>
            <a:ext cx="8368200" cy="1775887"/>
          </a:xfrm>
          <a:prstGeom prst="rect">
            <a:avLst/>
          </a:prstGeom>
        </p:spPr>
        <p:txBody>
          <a:bodyPr spcFirstLastPara="1" wrap="square" lIns="91425" tIns="91425" rIns="91425" bIns="91425" anchor="t" anchorCtr="0">
            <a:noAutofit/>
          </a:bodyPr>
          <a:lstStyle/>
          <a:p>
            <a:pPr marL="0" lvl="0" indent="0">
              <a:spcAft>
                <a:spcPts val="1600"/>
              </a:spcAft>
              <a:buNone/>
            </a:pPr>
            <a:r>
              <a:rPr lang="en" sz="2000" dirty="0"/>
              <a:t>https://eres.library.manoa.hawaii.edu:443/connect?session=s73vnUrKR9HUIGLq&amp;url=http://openurl.ebscohost.com/linksvc/linking.aspx?sid=bth&amp;volume=24&amp;date=20111118&amp;spage=3601&amp;issn=0893-9454&amp;stitle=&amp;genre=article&amp;issue=11&amp;title=The%20Review%20of%20financial%20studies&amp;epage=3641</a:t>
            </a:r>
            <a:endParaRPr sz="2000" dirty="0"/>
          </a:p>
        </p:txBody>
      </p:sp>
      <p:cxnSp>
        <p:nvCxnSpPr>
          <p:cNvPr id="6" name="Straight Connector 5"/>
          <p:cNvCxnSpPr/>
          <p:nvPr/>
        </p:nvCxnSpPr>
        <p:spPr>
          <a:xfrm>
            <a:off x="479198" y="1213339"/>
            <a:ext cx="8276902" cy="15839"/>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1718" y="1541238"/>
            <a:ext cx="2261957" cy="11337"/>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06572" y="1526721"/>
            <a:ext cx="3349528" cy="20525"/>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225" idx="3"/>
          </p:cNvCxnSpPr>
          <p:nvPr/>
        </p:nvCxnSpPr>
        <p:spPr>
          <a:xfrm>
            <a:off x="478972" y="1830199"/>
            <a:ext cx="8277128" cy="35037"/>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71718" y="2133675"/>
            <a:ext cx="8284382" cy="2644"/>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1718" y="2441119"/>
            <a:ext cx="3795482" cy="16555"/>
          </a:xfrm>
          <a:prstGeom prst="line">
            <a:avLst/>
          </a:prstGeom>
          <a:ln w="203200">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856844" y="3107872"/>
            <a:ext cx="3986165" cy="954107"/>
          </a:xfrm>
          <a:prstGeom prst="rect">
            <a:avLst/>
          </a:prstGeom>
        </p:spPr>
        <p:txBody>
          <a:bodyPr wrap="square">
            <a:spAutoFit/>
          </a:bodyPr>
          <a:lstStyle/>
          <a:p>
            <a:pPr lvl="0"/>
            <a:r>
              <a:rPr lang="en-US" sz="2800" dirty="0">
                <a:solidFill>
                  <a:schemeClr val="tx1"/>
                </a:solidFill>
              </a:rPr>
              <a:t>“*</a:t>
            </a:r>
            <a:r>
              <a:rPr lang="en-US" sz="2800" dirty="0" err="1">
                <a:solidFill>
                  <a:schemeClr val="tx1"/>
                </a:solidFill>
              </a:rPr>
              <a:t>ebscohost</a:t>
            </a:r>
            <a:r>
              <a:rPr lang="en-US" sz="2800" dirty="0">
                <a:solidFill>
                  <a:schemeClr val="tx1"/>
                </a:solidFill>
              </a:rPr>
              <a:t>*” </a:t>
            </a:r>
          </a:p>
          <a:p>
            <a:pPr lvl="0"/>
            <a:r>
              <a:rPr lang="en-US" sz="2800" dirty="0">
                <a:solidFill>
                  <a:schemeClr val="tx1"/>
                </a:solidFill>
              </a:rPr>
              <a:t> yielded 57,481 entries</a:t>
            </a:r>
          </a:p>
        </p:txBody>
      </p:sp>
      <p:sp>
        <p:nvSpPr>
          <p:cNvPr id="23" name="Rectangle 22"/>
          <p:cNvSpPr/>
          <p:nvPr/>
        </p:nvSpPr>
        <p:spPr>
          <a:xfrm>
            <a:off x="275354" y="2736469"/>
            <a:ext cx="3991846" cy="2246769"/>
          </a:xfrm>
          <a:prstGeom prst="rect">
            <a:avLst/>
          </a:prstGeom>
        </p:spPr>
        <p:txBody>
          <a:bodyPr wrap="square">
            <a:spAutoFit/>
          </a:bodyPr>
          <a:lstStyle/>
          <a:p>
            <a:pPr algn="ctr" fontAlgn="ctr"/>
            <a:r>
              <a:rPr lang="en-US" sz="2800" dirty="0">
                <a:solidFill>
                  <a:schemeClr val="tx1"/>
                </a:solidFill>
                <a:latin typeface="Calibri" panose="020F0502020204030204" pitchFamily="34" charset="0"/>
              </a:rPr>
              <a:t>search.ebscohost.com</a:t>
            </a:r>
          </a:p>
          <a:p>
            <a:pPr algn="ctr" fontAlgn="ctr"/>
            <a:r>
              <a:rPr lang="en-US" sz="2800" dirty="0">
                <a:solidFill>
                  <a:schemeClr val="tx1"/>
                </a:solidFill>
                <a:latin typeface="Calibri" panose="020F0502020204030204" pitchFamily="34" charset="0"/>
              </a:rPr>
              <a:t>openurl.ebscohost.com</a:t>
            </a:r>
          </a:p>
          <a:p>
            <a:pPr algn="ctr" fontAlgn="ctr"/>
            <a:r>
              <a:rPr lang="en-US" sz="2800" dirty="0">
                <a:solidFill>
                  <a:schemeClr val="tx1"/>
                </a:solidFill>
                <a:latin typeface="Calibri" panose="020F0502020204030204" pitchFamily="34" charset="0"/>
              </a:rPr>
              <a:t>web.b.ebscohost.com</a:t>
            </a:r>
          </a:p>
          <a:p>
            <a:pPr algn="ctr" fontAlgn="ctr"/>
            <a:r>
              <a:rPr lang="en-US" sz="2800" dirty="0">
                <a:solidFill>
                  <a:schemeClr val="tx1"/>
                </a:solidFill>
                <a:latin typeface="Calibri" panose="020F0502020204030204" pitchFamily="34" charset="0"/>
              </a:rPr>
              <a:t>web.a.ebscohost.com</a:t>
            </a:r>
          </a:p>
          <a:p>
            <a:pPr algn="ctr" fontAlgn="ctr"/>
            <a:r>
              <a:rPr lang="en-US" sz="2800" dirty="0" err="1">
                <a:solidFill>
                  <a:schemeClr val="tx1"/>
                </a:solidFill>
                <a:latin typeface="Calibri" panose="020F0502020204030204" pitchFamily="34" charset="0"/>
              </a:rPr>
              <a:t>etc</a:t>
            </a:r>
            <a:endParaRPr lang="en-US" sz="2800" dirty="0">
              <a:solidFill>
                <a:schemeClr val="tx1"/>
              </a:solidFill>
              <a:latin typeface="Calibri" panose="020F0502020204030204" pitchFamily="34" charset="0"/>
            </a:endParaRPr>
          </a:p>
        </p:txBody>
      </p:sp>
      <p:sp>
        <p:nvSpPr>
          <p:cNvPr id="20" name="Rectangle 19"/>
          <p:cNvSpPr/>
          <p:nvPr/>
        </p:nvSpPr>
        <p:spPr>
          <a:xfrm>
            <a:off x="1771196" y="1239358"/>
            <a:ext cx="4804520" cy="584775"/>
          </a:xfrm>
          <a:prstGeom prst="rect">
            <a:avLst/>
          </a:prstGeom>
          <a:solidFill>
            <a:schemeClr val="bg2"/>
          </a:solidFill>
        </p:spPr>
        <p:txBody>
          <a:bodyPr wrap="none">
            <a:spAutoFit/>
          </a:bodyPr>
          <a:lstStyle/>
          <a:p>
            <a:r>
              <a:rPr lang="en" sz="3200" b="1" dirty="0">
                <a:solidFill>
                  <a:schemeClr val="tx1"/>
                </a:solidFill>
              </a:rPr>
              <a:t>openurl.ebscohost.com</a:t>
            </a:r>
            <a:endParaRPr lang="en-US"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body" idx="1"/>
          </p:nvPr>
        </p:nvSpPr>
        <p:spPr>
          <a:xfrm>
            <a:off x="240464" y="43500"/>
            <a:ext cx="7311398" cy="598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dirty="0">
                <a:solidFill>
                  <a:srgbClr val="FFFFFF"/>
                </a:solidFill>
                <a:latin typeface="Tahoma" panose="020B0604030504040204" pitchFamily="34" charset="0"/>
                <a:ea typeface="Tahoma" panose="020B0604030504040204" pitchFamily="34" charset="0"/>
                <a:cs typeface="Tahoma" panose="020B0604030504040204" pitchFamily="34" charset="0"/>
                <a:sym typeface="Arial"/>
              </a:rPr>
              <a:t>Platforms with Over 3,000 Entries</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pic>
        <p:nvPicPr>
          <p:cNvPr id="11268" name="Picture 4" descr="https://lh6.googleusercontent.com/Bq96w7NOYIAJ56BOVQ4-wGohPTNn1NwKKAGIpChDldBgg9ciCYxDXC8aOPbeAZXNfCTas_iDz9_WeN-tgcsR2jDv6lvTg5-uDZSRqq8s-V_WWncWslYdEI4OkRbV3jMMGkQAhDqTnq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90550"/>
            <a:ext cx="7010400" cy="4469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5;p40"/>
          <p:cNvSpPr txBox="1">
            <a:spLocks noGrp="1"/>
          </p:cNvSpPr>
          <p:nvPr>
            <p:ph type="body" idx="1"/>
          </p:nvPr>
        </p:nvSpPr>
        <p:spPr>
          <a:xfrm>
            <a:off x="387900" y="1099299"/>
            <a:ext cx="8368200" cy="1786776"/>
          </a:xfrm>
          <a:prstGeom prst="rect">
            <a:avLst/>
          </a:prstGeom>
        </p:spPr>
        <p:txBody>
          <a:bodyPr spcFirstLastPara="1" vert="horz" wrap="square" lIns="91425" tIns="91425" rIns="91425" bIns="91425" rtlCol="0" anchor="t" anchorCtr="0">
            <a:noAutofit/>
          </a:bodyPr>
          <a:lstStyle>
            <a:lvl1pPr marL="457200" lvl="0" indent="-342900" algn="l" defTabSz="914400" rtl="0" eaLnBrk="1" latinLnBrk="0" hangingPunct="1">
              <a:spcBef>
                <a:spcPts val="0"/>
              </a:spcBef>
              <a:spcAft>
                <a:spcPts val="0"/>
              </a:spcAft>
              <a:buSzPts val="1800"/>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914400" lvl="1" indent="-317500" algn="l" defTabSz="914400" rtl="0" eaLnBrk="1" latinLnBrk="0" hangingPunct="1">
              <a:spcBef>
                <a:spcPts val="1600"/>
              </a:spcBef>
              <a:spcAft>
                <a:spcPts val="0"/>
              </a:spcAft>
              <a:buSzPts val="1400"/>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371600" lvl="2" indent="-317500" algn="l" defTabSz="914400" rtl="0" eaLnBrk="1" latinLnBrk="0" hangingPunct="1">
              <a:spcBef>
                <a:spcPts val="1600"/>
              </a:spcBef>
              <a:spcAft>
                <a:spcPts val="0"/>
              </a:spcAft>
              <a:buSzPts val="1400"/>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828800" lvl="3" indent="-317500" algn="l" defTabSz="914400" rtl="0" eaLnBrk="1" latinLnBrk="0" hangingPunct="1">
              <a:spcBef>
                <a:spcPts val="1600"/>
              </a:spcBef>
              <a:spcAft>
                <a:spcPts val="0"/>
              </a:spcAft>
              <a:buSzPts val="1400"/>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286000" lvl="4" indent="-317500" algn="l" defTabSz="914400" rtl="0" eaLnBrk="1" latinLnBrk="0" hangingPunct="1">
              <a:spcBef>
                <a:spcPts val="1600"/>
              </a:spcBef>
              <a:spcAft>
                <a:spcPts val="0"/>
              </a:spcAft>
              <a:buSzPts val="1400"/>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743200" lvl="5" indent="-317500" algn="l" defTabSz="914400" rtl="0" eaLnBrk="1" latinLnBrk="0" hangingPunct="1">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6pPr>
            <a:lvl7pPr marL="3200400" lvl="6" indent="-317500" algn="l" defTabSz="914400" rtl="0" eaLnBrk="1" latinLnBrk="0" hangingPunct="1">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7pPr>
            <a:lvl8pPr marL="3657600" lvl="7" indent="-317500" algn="l" defTabSz="914400" rtl="0" eaLnBrk="1" latinLnBrk="0" hangingPunct="1">
              <a:spcBef>
                <a:spcPts val="1600"/>
              </a:spcBef>
              <a:spcAft>
                <a:spcPts val="0"/>
              </a:spcAft>
              <a:buSzPts val="1400"/>
              <a:buFont typeface="Arial" panose="020B0604020202020204" pitchFamily="34" charset="0"/>
              <a:buChar char="○"/>
              <a:defRPr sz="2000" kern="1200">
                <a:solidFill>
                  <a:schemeClr val="tx1"/>
                </a:solidFill>
                <a:latin typeface="+mn-lt"/>
                <a:ea typeface="+mn-ea"/>
                <a:cs typeface="+mn-cs"/>
              </a:defRPr>
            </a:lvl8pPr>
            <a:lvl9pPr marL="4114800" lvl="8" indent="-317500" algn="l" defTabSz="914400" rtl="0" eaLnBrk="1" latinLnBrk="0" hangingPunct="1">
              <a:spcBef>
                <a:spcPts val="1600"/>
              </a:spcBef>
              <a:spcAft>
                <a:spcPts val="1600"/>
              </a:spcAft>
              <a:buSzPts val="1400"/>
              <a:buFont typeface="Arial" panose="020B0604020202020204" pitchFamily="34" charset="0"/>
              <a:buChar char="■"/>
              <a:defRPr sz="2000" kern="1200">
                <a:solidFill>
                  <a:schemeClr val="tx1"/>
                </a:solidFill>
                <a:latin typeface="+mn-lt"/>
                <a:ea typeface="+mn-ea"/>
                <a:cs typeface="+mn-cs"/>
              </a:defRPr>
            </a:lvl9pPr>
          </a:lstStyle>
          <a:p>
            <a:pPr marL="0" indent="0">
              <a:spcAft>
                <a:spcPts val="1600"/>
              </a:spcAft>
              <a:buNone/>
            </a:pPr>
            <a:r>
              <a:rPr lang="en-US" sz="2400" dirty="0"/>
              <a:t>openurl.ebscohost.com/</a:t>
            </a:r>
            <a:r>
              <a:rPr lang="en-US" sz="2400" dirty="0" err="1"/>
              <a:t>linksvc</a:t>
            </a:r>
            <a:r>
              <a:rPr lang="en-US" sz="2400" dirty="0"/>
              <a:t>/</a:t>
            </a:r>
            <a:r>
              <a:rPr lang="en-US" sz="2400" dirty="0" err="1"/>
              <a:t>linking.aspx?sid</a:t>
            </a:r>
            <a:r>
              <a:rPr lang="en-US" sz="2400" dirty="0"/>
              <a:t>=</a:t>
            </a:r>
            <a:r>
              <a:rPr lang="en-US" sz="2400" dirty="0" err="1"/>
              <a:t>bth&amp;volume</a:t>
            </a:r>
            <a:r>
              <a:rPr lang="en-US" sz="2400" dirty="0"/>
              <a:t>=24&amp;date=20111118&amp;spage=3601&amp;issn=0893-9454&amp;stitle=&amp;genre=</a:t>
            </a:r>
            <a:r>
              <a:rPr lang="en-US" sz="2400" dirty="0" err="1"/>
              <a:t>article&amp;issue</a:t>
            </a:r>
            <a:r>
              <a:rPr lang="en-US" sz="2400" dirty="0"/>
              <a:t>=11&amp;title=The%20Review%20of%20financial%20studies&amp;epage=3641</a:t>
            </a:r>
          </a:p>
        </p:txBody>
      </p:sp>
      <p:sp>
        <p:nvSpPr>
          <p:cNvPr id="6" name="Rectangle 5"/>
          <p:cNvSpPr/>
          <p:nvPr/>
        </p:nvSpPr>
        <p:spPr>
          <a:xfrm>
            <a:off x="181250" y="1168447"/>
            <a:ext cx="8651325" cy="1882026"/>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7900" y="219900"/>
            <a:ext cx="8368200" cy="686100"/>
          </a:xfrm>
        </p:spPr>
        <p:txBody>
          <a:bodyPr>
            <a:noAutofit/>
          </a:bodyPr>
          <a:lstStyle/>
          <a:p>
            <a:pPr algn="l"/>
            <a:r>
              <a:rPr lang="en-US" sz="4000" b="1" dirty="0"/>
              <a:t>Information Lost</a:t>
            </a:r>
          </a:p>
        </p:txBody>
      </p:sp>
      <p:sp>
        <p:nvSpPr>
          <p:cNvPr id="5" name="Rectangle 4"/>
          <p:cNvSpPr/>
          <p:nvPr/>
        </p:nvSpPr>
        <p:spPr>
          <a:xfrm>
            <a:off x="2571751" y="1786294"/>
            <a:ext cx="2486024" cy="646331"/>
          </a:xfrm>
          <a:prstGeom prst="rect">
            <a:avLst/>
          </a:prstGeom>
          <a:solidFill>
            <a:schemeClr val="bg2"/>
          </a:solidFill>
        </p:spPr>
        <p:txBody>
          <a:bodyPr wrap="square">
            <a:spAutoFit/>
          </a:bodyPr>
          <a:lstStyle/>
          <a:p>
            <a:pPr algn="ctr"/>
            <a:r>
              <a:rPr lang="en-US" sz="3600" b="1" dirty="0">
                <a:solidFill>
                  <a:srgbClr val="FF0000"/>
                </a:solidFill>
              </a:rPr>
              <a:t>article</a:t>
            </a:r>
            <a:endParaRPr lang="en-US" sz="2800" b="1" dirty="0">
              <a:solidFill>
                <a:srgbClr val="FF0000"/>
              </a:solidFill>
            </a:endParaRPr>
          </a:p>
        </p:txBody>
      </p:sp>
      <p:sp>
        <p:nvSpPr>
          <p:cNvPr id="7" name="Rectangle 6"/>
          <p:cNvSpPr/>
          <p:nvPr/>
        </p:nvSpPr>
        <p:spPr>
          <a:xfrm>
            <a:off x="1092558" y="3312920"/>
            <a:ext cx="6809659" cy="954107"/>
          </a:xfrm>
          <a:prstGeom prst="rect">
            <a:avLst/>
          </a:prstGeom>
        </p:spPr>
        <p:txBody>
          <a:bodyPr wrap="square">
            <a:spAutoFit/>
          </a:bodyPr>
          <a:lstStyle/>
          <a:p>
            <a:pPr algn="ctr" fontAlgn="ctr"/>
            <a:r>
              <a:rPr lang="en-US" sz="2800" dirty="0">
                <a:solidFill>
                  <a:schemeClr val="tx1"/>
                </a:solidFill>
                <a:latin typeface="Calibri" panose="020F0502020204030204" pitchFamily="34" charset="0"/>
              </a:rPr>
              <a:t>article, </a:t>
            </a:r>
            <a:r>
              <a:rPr lang="en-US" sz="2800" dirty="0" err="1">
                <a:solidFill>
                  <a:schemeClr val="tx1"/>
                </a:solidFill>
                <a:latin typeface="Calibri" panose="020F0502020204030204" pitchFamily="34" charset="0"/>
              </a:rPr>
              <a:t>doi</a:t>
            </a:r>
            <a:r>
              <a:rPr lang="en-US" sz="2800" dirty="0">
                <a:solidFill>
                  <a:schemeClr val="tx1"/>
                </a:solidFill>
                <a:latin typeface="Calibri" panose="020F0502020204030204" pitchFamily="34" charset="0"/>
              </a:rPr>
              <a:t>, document, journal, </a:t>
            </a:r>
            <a:r>
              <a:rPr lang="en-US" sz="2800" dirty="0" err="1">
                <a:solidFill>
                  <a:schemeClr val="tx1"/>
                </a:solidFill>
                <a:latin typeface="Calibri" panose="020F0502020204030204" pitchFamily="34" charset="0"/>
              </a:rPr>
              <a:t>loi</a:t>
            </a:r>
            <a:r>
              <a:rPr lang="en-US" sz="2800" dirty="0">
                <a:solidFill>
                  <a:schemeClr val="tx1"/>
                </a:solidFill>
                <a:latin typeface="Calibri" panose="020F0502020204030204" pitchFamily="34" charset="0"/>
              </a:rPr>
              <a:t>, </a:t>
            </a:r>
            <a:r>
              <a:rPr lang="en-US" sz="2800" dirty="0" err="1">
                <a:solidFill>
                  <a:schemeClr val="tx1"/>
                </a:solidFill>
                <a:latin typeface="Calibri" panose="020F0502020204030204" pitchFamily="34" charset="0"/>
              </a:rPr>
              <a:t>jn</a:t>
            </a:r>
            <a:r>
              <a:rPr lang="en-US" sz="2800" dirty="0">
                <a:solidFill>
                  <a:schemeClr val="tx1"/>
                </a:solidFill>
                <a:latin typeface="Calibri" panose="020F0502020204030204" pitchFamily="34" charset="0"/>
              </a:rPr>
              <a:t>=, </a:t>
            </a:r>
            <a:r>
              <a:rPr lang="en-US" sz="2800" dirty="0" err="1">
                <a:solidFill>
                  <a:schemeClr val="tx1"/>
                </a:solidFill>
                <a:latin typeface="Calibri" panose="020F0502020204030204" pitchFamily="34" charset="0"/>
              </a:rPr>
              <a:t>jnnpd</a:t>
            </a:r>
            <a:endParaRPr lang="en-US" sz="2800" dirty="0">
              <a:solidFill>
                <a:schemeClr val="tx1"/>
              </a:solidFill>
              <a:latin typeface="Calibri" panose="020F0502020204030204" pitchFamily="34" charset="0"/>
            </a:endParaRPr>
          </a:p>
          <a:p>
            <a:pPr algn="ctr" fontAlgn="ctr"/>
            <a:r>
              <a:rPr lang="en-US" sz="2800" dirty="0">
                <a:solidFill>
                  <a:schemeClr val="tx1"/>
                </a:solidFill>
                <a:latin typeface="Calibri" panose="020F0502020204030204" pitchFamily="34" charset="0"/>
              </a:rPr>
              <a:t>Index, </a:t>
            </a:r>
            <a:r>
              <a:rPr lang="en-US" sz="2800" dirty="0" err="1">
                <a:solidFill>
                  <a:schemeClr val="tx1"/>
                </a:solidFill>
                <a:latin typeface="Calibri" panose="020F0502020204030204" pitchFamily="34" charset="0"/>
              </a:rPr>
              <a:t>openurl</a:t>
            </a:r>
            <a:r>
              <a:rPr lang="en-US" sz="2800" dirty="0">
                <a:solidFill>
                  <a:schemeClr val="tx1"/>
                </a:solidFill>
                <a:latin typeface="Calibri" panose="020F0502020204030204" pitchFamily="34" charset="0"/>
              </a:rPr>
              <a:t>, </a:t>
            </a:r>
            <a:r>
              <a:rPr lang="en-US" sz="2800" dirty="0" err="1">
                <a:solidFill>
                  <a:schemeClr val="tx1"/>
                </a:solidFill>
                <a:latin typeface="Calibri" panose="020F0502020204030204" pitchFamily="34" charset="0"/>
              </a:rPr>
              <a:t>etc</a:t>
            </a:r>
            <a:endParaRPr lang="en-US" sz="2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2951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1028" name="Picture 4" descr="https://lh5.googleusercontent.com/UnmOeS5_ND6KarDrr7PHnEKhA4SOFbbEhXcuwy-DE5m4Z-ptoG_XYBQmIVvTY0Fy9vwZfT3rm0rOnZ6UBmYJkHNnfOUoZa9tLvYRF9rnMdV1Hl6lSzwU-y0vUb91rc7W4GUSO_5_f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31" y="64277"/>
            <a:ext cx="8431619" cy="50149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lh5.googleusercontent.com/UnmOeS5_ND6KarDrr7PHnEKhA4SOFbbEhXcuwy-DE5m4Z-ptoG_XYBQmIVvTY0Fy9vwZfT3rm0rOnZ6UBmYJkHNnfOUoZa9tLvYRF9rnMdV1Hl6lSzwU-y0vUb91rc7W4GUSO_5_fKU">
            <a:extLst>
              <a:ext uri="{FF2B5EF4-FFF2-40B4-BE49-F238E27FC236}">
                <a16:creationId xmlns:a16="http://schemas.microsoft.com/office/drawing/2014/main" id="{BED40F58-95CD-4A2C-A3C6-CB6B3DDA8B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9" t="13652" r="1458" b="81857"/>
          <a:stretch/>
        </p:blipFill>
        <p:spPr bwMode="auto">
          <a:xfrm>
            <a:off x="63133" y="567972"/>
            <a:ext cx="8973881" cy="8129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2210A0-4D1A-48AE-8A63-AADB64E77DB1}"/>
              </a:ext>
            </a:extLst>
          </p:cNvPr>
          <p:cNvSpPr txBox="1"/>
          <p:nvPr/>
        </p:nvSpPr>
        <p:spPr>
          <a:xfrm>
            <a:off x="441837" y="1318941"/>
            <a:ext cx="1727200" cy="307777"/>
          </a:xfrm>
          <a:prstGeom prst="rect">
            <a:avLst/>
          </a:prstGeom>
          <a:solidFill>
            <a:schemeClr val="tx1"/>
          </a:solidFill>
        </p:spPr>
        <p:txBody>
          <a:bodyPr wrap="square" rtlCol="0">
            <a:spAutoFit/>
          </a:bodyPr>
          <a:lstStyle/>
          <a:p>
            <a:r>
              <a:rPr lang="en-US" dirty="0">
                <a:solidFill>
                  <a:srgbClr val="C00000"/>
                </a:solidFill>
              </a:rPr>
              <a:t>Journal level entry</a:t>
            </a:r>
          </a:p>
        </p:txBody>
      </p:sp>
      <p:sp>
        <p:nvSpPr>
          <p:cNvPr id="6" name="TextBox 5">
            <a:extLst>
              <a:ext uri="{FF2B5EF4-FFF2-40B4-BE49-F238E27FC236}">
                <a16:creationId xmlns:a16="http://schemas.microsoft.com/office/drawing/2014/main" id="{622098F3-50D6-4E39-8929-855BB0DA2C91}"/>
              </a:ext>
            </a:extLst>
          </p:cNvPr>
          <p:cNvSpPr txBox="1"/>
          <p:nvPr/>
        </p:nvSpPr>
        <p:spPr>
          <a:xfrm>
            <a:off x="2308576" y="1317343"/>
            <a:ext cx="1727200" cy="307777"/>
          </a:xfrm>
          <a:prstGeom prst="rect">
            <a:avLst/>
          </a:prstGeom>
          <a:solidFill>
            <a:schemeClr val="tx1"/>
          </a:solidFill>
        </p:spPr>
        <p:txBody>
          <a:bodyPr wrap="square" rtlCol="0">
            <a:spAutoFit/>
          </a:bodyPr>
          <a:lstStyle/>
          <a:p>
            <a:r>
              <a:rPr lang="en-US" dirty="0">
                <a:solidFill>
                  <a:srgbClr val="0070C0"/>
                </a:solidFill>
              </a:rPr>
              <a:t>Article level entry</a:t>
            </a:r>
          </a:p>
        </p:txBody>
      </p:sp>
      <p:sp>
        <p:nvSpPr>
          <p:cNvPr id="7" name="TextBox 6">
            <a:extLst>
              <a:ext uri="{FF2B5EF4-FFF2-40B4-BE49-F238E27FC236}">
                <a16:creationId xmlns:a16="http://schemas.microsoft.com/office/drawing/2014/main" id="{CE0E8DFE-C6E9-4DC7-B48B-749CCEBF0789}"/>
              </a:ext>
            </a:extLst>
          </p:cNvPr>
          <p:cNvSpPr txBox="1"/>
          <p:nvPr/>
        </p:nvSpPr>
        <p:spPr>
          <a:xfrm>
            <a:off x="5074349" y="1315024"/>
            <a:ext cx="2195689" cy="307777"/>
          </a:xfrm>
          <a:prstGeom prst="rect">
            <a:avLst/>
          </a:prstGeom>
          <a:solidFill>
            <a:schemeClr val="tx1"/>
          </a:solidFill>
        </p:spPr>
        <p:txBody>
          <a:bodyPr wrap="square" rtlCol="0">
            <a:spAutoFit/>
          </a:bodyPr>
          <a:lstStyle/>
          <a:p>
            <a:r>
              <a:rPr lang="en-US" dirty="0"/>
              <a:t>Database level entry</a:t>
            </a:r>
          </a:p>
        </p:txBody>
      </p:sp>
    </p:spTree>
    <p:extLst>
      <p:ext uri="{BB962C8B-B14F-4D97-AF65-F5344CB8AC3E}">
        <p14:creationId xmlns:p14="http://schemas.microsoft.com/office/powerpoint/2010/main" val="277871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p:txBody>
          <a:bodyPr>
            <a:normAutofit/>
          </a:bodyPr>
          <a:lstStyle/>
          <a:p>
            <a:pPr lvl="0" algn="l"/>
            <a:r>
              <a:rPr lang="en-US" sz="4000" b="1" dirty="0"/>
              <a:t>Introduction</a:t>
            </a:r>
          </a:p>
        </p:txBody>
      </p:sp>
      <p:sp>
        <p:nvSpPr>
          <p:cNvPr id="77" name="Google Shape;77;p15"/>
          <p:cNvSpPr txBox="1">
            <a:spLocks noGrp="1"/>
          </p:cNvSpPr>
          <p:nvPr>
            <p:ph idx="1"/>
          </p:nvPr>
        </p:nvSpPr>
        <p:spPr/>
        <p:txBody>
          <a:bodyPr>
            <a:normAutofit fontScale="92500" lnSpcReduction="20000"/>
          </a:bodyPr>
          <a:lstStyle/>
          <a:p>
            <a:pPr lvl="0"/>
            <a:r>
              <a:rPr lang="en-US" dirty="0"/>
              <a:t>Questions</a:t>
            </a:r>
          </a:p>
          <a:p>
            <a:pPr lvl="1"/>
            <a:r>
              <a:rPr lang="en-US" dirty="0"/>
              <a:t>Who are our users?</a:t>
            </a:r>
          </a:p>
          <a:p>
            <a:pPr lvl="1"/>
            <a:r>
              <a:rPr lang="en-US" dirty="0"/>
              <a:t>When &amp; how do they access resources?</a:t>
            </a:r>
          </a:p>
          <a:p>
            <a:pPr lvl="1"/>
            <a:r>
              <a:rPr lang="en-US" dirty="0"/>
              <a:t>What resources do they use?</a:t>
            </a:r>
          </a:p>
          <a:p>
            <a:pPr lvl="0"/>
            <a:endParaRPr lang="en-US" dirty="0"/>
          </a:p>
          <a:p>
            <a:pPr lvl="0"/>
            <a:r>
              <a:rPr lang="en-US" dirty="0"/>
              <a:t>Data sources</a:t>
            </a:r>
          </a:p>
          <a:p>
            <a:pPr lvl="1"/>
            <a:r>
              <a:rPr lang="en-US" dirty="0"/>
              <a:t>Vendors &amp; publishers</a:t>
            </a:r>
          </a:p>
          <a:p>
            <a:pPr lvl="1"/>
            <a:r>
              <a:rPr lang="en-US" dirty="0"/>
              <a:t>In-house systems (e.g., ILS &amp; server logs)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1028" name="Picture 4" descr="https://lh5.googleusercontent.com/UnmOeS5_ND6KarDrr7PHnEKhA4SOFbbEhXcuwy-DE5m4Z-ptoG_XYBQmIVvTY0Fy9vwZfT3rm0rOnZ6UBmYJkHNnfOUoZa9tLvYRF9rnMdV1Hl6lSzwU-y0vUb91rc7W4GUSO_5_f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31" y="64277"/>
            <a:ext cx="8431619" cy="5014945"/>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73;p48"/>
          <p:cNvSpPr/>
          <p:nvPr/>
        </p:nvSpPr>
        <p:spPr>
          <a:xfrm>
            <a:off x="770463" y="1906564"/>
            <a:ext cx="3225804" cy="248985"/>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19525" y="291150"/>
            <a:ext cx="5998800" cy="598800"/>
          </a:xfrm>
        </p:spPr>
        <p:txBody>
          <a:bodyPr>
            <a:noAutofit/>
          </a:bodyPr>
          <a:lstStyle/>
          <a:p>
            <a:r>
              <a:rPr lang="en-US" sz="3400" b="1" dirty="0">
                <a:latin typeface="Tahoma" panose="020B0604030504040204" pitchFamily="34" charset="0"/>
                <a:ea typeface="Tahoma" panose="020B0604030504040204" pitchFamily="34" charset="0"/>
                <a:cs typeface="Tahoma" panose="020B0604030504040204" pitchFamily="34" charset="0"/>
              </a:rPr>
              <a:t>dx.doi.org</a:t>
            </a:r>
          </a:p>
        </p:txBody>
      </p:sp>
      <p:sp>
        <p:nvSpPr>
          <p:cNvPr id="3" name="Rectangle 2"/>
          <p:cNvSpPr/>
          <p:nvPr/>
        </p:nvSpPr>
        <p:spPr>
          <a:xfrm>
            <a:off x="519525" y="962821"/>
            <a:ext cx="7968848" cy="369332"/>
          </a:xfrm>
          <a:prstGeom prst="rect">
            <a:avLst/>
          </a:prstGeom>
        </p:spPr>
        <p:txBody>
          <a:bodyPr wrap="none">
            <a:spAutoFit/>
          </a:bodyPr>
          <a:lstStyle/>
          <a:p>
            <a:r>
              <a:rPr lang="en-US" sz="1800" dirty="0">
                <a:solidFill>
                  <a:schemeClr val="tx1"/>
                </a:solidFill>
              </a:rPr>
              <a:t>dx.doi.org/10.1002/</a:t>
            </a:r>
            <a:r>
              <a:rPr lang="en-US" sz="1800" b="1" dirty="0">
                <a:solidFill>
                  <a:srgbClr val="FFFF00"/>
                </a:solidFill>
              </a:rPr>
              <a:t>casp</a:t>
            </a:r>
            <a:r>
              <a:rPr lang="en-US" sz="1800" dirty="0">
                <a:solidFill>
                  <a:schemeClr val="tx1"/>
                </a:solidFill>
              </a:rPr>
              <a:t>.2272 --- </a:t>
            </a:r>
            <a:r>
              <a:rPr lang="en-US" sz="1800" dirty="0">
                <a:solidFill>
                  <a:srgbClr val="FFFF00"/>
                </a:solidFill>
              </a:rPr>
              <a:t>Community and Applied Social Psychology</a:t>
            </a:r>
          </a:p>
        </p:txBody>
      </p:sp>
      <p:sp>
        <p:nvSpPr>
          <p:cNvPr id="5" name="Rectangle 4"/>
          <p:cNvSpPr/>
          <p:nvPr/>
        </p:nvSpPr>
        <p:spPr>
          <a:xfrm>
            <a:off x="519525" y="1407167"/>
            <a:ext cx="7872668" cy="369332"/>
          </a:xfrm>
          <a:prstGeom prst="rect">
            <a:avLst/>
          </a:prstGeom>
        </p:spPr>
        <p:txBody>
          <a:bodyPr wrap="none">
            <a:spAutoFit/>
          </a:bodyPr>
          <a:lstStyle/>
          <a:p>
            <a:r>
              <a:rPr lang="en-US" sz="1800" dirty="0">
                <a:solidFill>
                  <a:schemeClr val="tx1"/>
                </a:solidFill>
              </a:rPr>
              <a:t>dx.doi.org/10.1016/</a:t>
            </a:r>
            <a:r>
              <a:rPr lang="en-US" sz="1800" b="1" dirty="0">
                <a:solidFill>
                  <a:srgbClr val="FFFF00"/>
                </a:solidFill>
              </a:rPr>
              <a:t>j.cad</a:t>
            </a:r>
            <a:r>
              <a:rPr lang="en-US" sz="1800" dirty="0">
                <a:solidFill>
                  <a:schemeClr val="tx1"/>
                </a:solidFill>
              </a:rPr>
              <a:t>.2016.05.010?nosfx=y --- </a:t>
            </a:r>
            <a:r>
              <a:rPr lang="en-US" sz="1800" dirty="0">
                <a:solidFill>
                  <a:srgbClr val="FFFF00"/>
                </a:solidFill>
              </a:rPr>
              <a:t>Computer-Aided Design </a:t>
            </a:r>
          </a:p>
        </p:txBody>
      </p:sp>
      <p:sp>
        <p:nvSpPr>
          <p:cNvPr id="6" name="Rectangle 5"/>
          <p:cNvSpPr/>
          <p:nvPr/>
        </p:nvSpPr>
        <p:spPr>
          <a:xfrm>
            <a:off x="519525" y="1851513"/>
            <a:ext cx="8488221" cy="369332"/>
          </a:xfrm>
          <a:prstGeom prst="rect">
            <a:avLst/>
          </a:prstGeom>
        </p:spPr>
        <p:txBody>
          <a:bodyPr wrap="none">
            <a:spAutoFit/>
          </a:bodyPr>
          <a:lstStyle/>
          <a:p>
            <a:r>
              <a:rPr lang="en-US" sz="1800" dirty="0">
                <a:solidFill>
                  <a:schemeClr val="tx1"/>
                </a:solidFill>
              </a:rPr>
              <a:t>dx.doi.org/10.1056/</a:t>
            </a:r>
            <a:r>
              <a:rPr lang="en-US" sz="1800" b="1" dirty="0">
                <a:solidFill>
                  <a:srgbClr val="FFFF00"/>
                </a:solidFill>
              </a:rPr>
              <a:t>NEJMe</a:t>
            </a:r>
            <a:r>
              <a:rPr lang="en-US" sz="1800" dirty="0">
                <a:solidFill>
                  <a:schemeClr val="tx1"/>
                </a:solidFill>
              </a:rPr>
              <a:t>1113659?nosfx=y --- </a:t>
            </a:r>
            <a:r>
              <a:rPr lang="en-US" sz="1800" dirty="0">
                <a:solidFill>
                  <a:srgbClr val="FFFF00"/>
                </a:solidFill>
              </a:rPr>
              <a:t>The New England J of Medicine</a:t>
            </a:r>
          </a:p>
        </p:txBody>
      </p:sp>
      <p:sp>
        <p:nvSpPr>
          <p:cNvPr id="7" name="Rectangle 6"/>
          <p:cNvSpPr/>
          <p:nvPr/>
        </p:nvSpPr>
        <p:spPr>
          <a:xfrm>
            <a:off x="136254" y="2740768"/>
            <a:ext cx="3400425" cy="954107"/>
          </a:xfrm>
          <a:prstGeom prst="rect">
            <a:avLst/>
          </a:prstGeom>
        </p:spPr>
        <p:txBody>
          <a:bodyPr wrap="square">
            <a:spAutoFit/>
          </a:bodyPr>
          <a:lstStyle/>
          <a:p>
            <a:pPr algn="ctr" font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144 </a:t>
            </a:r>
          </a:p>
          <a:p>
            <a:pPr algn="ctr" font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Different indicators</a:t>
            </a:r>
          </a:p>
        </p:txBody>
      </p:sp>
      <p:cxnSp>
        <p:nvCxnSpPr>
          <p:cNvPr id="10" name="Straight Connector 9">
            <a:extLst>
              <a:ext uri="{FF2B5EF4-FFF2-40B4-BE49-F238E27FC236}">
                <a16:creationId xmlns:a16="http://schemas.microsoft.com/office/drawing/2014/main" id="{59BF7925-0653-4A57-AC53-BB6656B0261D}"/>
              </a:ext>
            </a:extLst>
          </p:cNvPr>
          <p:cNvCxnSpPr>
            <a:cxnSpLocks/>
          </p:cNvCxnSpPr>
          <p:nvPr/>
        </p:nvCxnSpPr>
        <p:spPr>
          <a:xfrm>
            <a:off x="1681162" y="1321281"/>
            <a:ext cx="8524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0A4801D-54FC-4450-9138-1A76A1214655}"/>
              </a:ext>
            </a:extLst>
          </p:cNvPr>
          <p:cNvCxnSpPr>
            <a:cxnSpLocks/>
          </p:cNvCxnSpPr>
          <p:nvPr/>
        </p:nvCxnSpPr>
        <p:spPr>
          <a:xfrm>
            <a:off x="1702593" y="1757449"/>
            <a:ext cx="8524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136AA9F-4B39-48F3-897D-B5C7BF95A3AF}"/>
              </a:ext>
            </a:extLst>
          </p:cNvPr>
          <p:cNvCxnSpPr>
            <a:cxnSpLocks/>
          </p:cNvCxnSpPr>
          <p:nvPr/>
        </p:nvCxnSpPr>
        <p:spPr>
          <a:xfrm>
            <a:off x="1702593" y="2211320"/>
            <a:ext cx="8524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36254" y="816436"/>
            <a:ext cx="8651325" cy="1882026"/>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Table 16">
            <a:extLst>
              <a:ext uri="{FF2B5EF4-FFF2-40B4-BE49-F238E27FC236}">
                <a16:creationId xmlns:a16="http://schemas.microsoft.com/office/drawing/2014/main" id="{BD24DF88-9E8B-4BB3-BFD0-10C98F95AFA1}"/>
              </a:ext>
            </a:extLst>
          </p:cNvPr>
          <p:cNvGraphicFramePr>
            <a:graphicFrameLocks noGrp="1"/>
          </p:cNvGraphicFramePr>
          <p:nvPr>
            <p:extLst>
              <p:ext uri="{D42A27DB-BD31-4B8C-83A1-F6EECF244321}">
                <p14:modId xmlns:p14="http://schemas.microsoft.com/office/powerpoint/2010/main" val="3375966787"/>
              </p:ext>
            </p:extLst>
          </p:nvPr>
        </p:nvGraphicFramePr>
        <p:xfrm>
          <a:off x="3768974" y="243149"/>
          <a:ext cx="5273945" cy="4781556"/>
        </p:xfrm>
        <a:graphic>
          <a:graphicData uri="http://schemas.openxmlformats.org/drawingml/2006/table">
            <a:tbl>
              <a:tblPr>
                <a:tableStyleId>{47B13B06-4773-4D11-820F-C4AA3D9C2EE9}</a:tableStyleId>
              </a:tblPr>
              <a:tblGrid>
                <a:gridCol w="2266950">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gridCol w="1835420">
                  <a:extLst>
                    <a:ext uri="{9D8B030D-6E8A-4147-A177-3AD203B41FA5}">
                      <a16:colId xmlns:a16="http://schemas.microsoft.com/office/drawing/2014/main" val="20002"/>
                    </a:ext>
                  </a:extLst>
                </a:gridCol>
              </a:tblGrid>
              <a:tr h="369512">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Indicator</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Entries</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Publisher</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00"/>
                  </a:ext>
                </a:extLst>
              </a:tr>
              <a:tr h="369512">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dx.doi.org/10.1016/</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9609</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ScienceDirect</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01"/>
                  </a:ext>
                </a:extLst>
              </a:tr>
              <a:tr h="369512">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dx.doi.org/10.1006/</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160</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ScienceDirect</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02"/>
                  </a:ext>
                </a:extLst>
              </a:tr>
              <a:tr h="369512">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dx.doi.org/10.1038/</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1728</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Nature</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03"/>
                  </a:ext>
                </a:extLst>
              </a:tr>
              <a:tr h="347412">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dx.doi.org/10.1146/</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580</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Annual Review</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04"/>
                  </a:ext>
                </a:extLst>
              </a:tr>
              <a:tr h="369512">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dx.doi.org/10.1017/</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422</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cambridge</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05"/>
                  </a:ext>
                </a:extLst>
              </a:tr>
              <a:tr h="369512">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dx.doi.org/10.1093/</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420</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oxford</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06"/>
                  </a:ext>
                </a:extLst>
              </a:tr>
              <a:tr h="369512">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dx.doi.org/10.1109/</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339</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ieee</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07"/>
                  </a:ext>
                </a:extLst>
              </a:tr>
              <a:tr h="369512">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dx.doi.org/10.1257/</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187</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AEA</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08"/>
                  </a:ext>
                </a:extLst>
              </a:tr>
              <a:tr h="369512">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dx.doi.org/10.1145/</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180</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ACM</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09"/>
                  </a:ext>
                </a:extLst>
              </a:tr>
              <a:tr h="369512">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dx.doi.org/10.1103/</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178</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APS</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10"/>
                  </a:ext>
                </a:extLst>
              </a:tr>
              <a:tr h="369512">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dx.doi.org/10.1056/</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177</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nejm</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11"/>
                  </a:ext>
                </a:extLst>
              </a:tr>
              <a:tr h="369512">
                <a:tc>
                  <a:txBody>
                    <a:bodyPr/>
                    <a:lstStyle/>
                    <a:p>
                      <a:pPr algn="ctr" fontAlgn="b"/>
                      <a:r>
                        <a:rPr lang="en-US" sz="180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rPr>
                        <a:t>dx.doi.org/10.1088/</a:t>
                      </a:r>
                      <a:endParaRPr lang="en-US" sz="1800" b="0" i="0" u="none" strike="noStrike">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128</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tc>
                  <a:txBody>
                    <a:bodyPr/>
                    <a:lstStyle/>
                    <a:p>
                      <a:pPr algn="ctr" fontAlgn="b"/>
                      <a:r>
                        <a:rPr lang="en-US" sz="18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IOP</a:t>
                      </a:r>
                      <a:endParaRPr lang="en-US" sz="18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8422" marR="8422" marT="8422" marB="0" anchor="b">
                    <a:solidFill>
                      <a:schemeClr val="bg2"/>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9539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c5J8e5JutohmiVxxzRjDfk_IwUGnSNcNTxx6GowJGGq3KuxLTEXwR6Fwvuq-2oF1KwGsN_wSbTg573X8-ElIBBbBhqA8_DLqlTPCRoPFn9P9Jytsgql6k2-YkrBsgX5HgZuh9Y8bkO8">
            <a:extLst>
              <a:ext uri="{FF2B5EF4-FFF2-40B4-BE49-F238E27FC236}">
                <a16:creationId xmlns:a16="http://schemas.microsoft.com/office/drawing/2014/main" id="{A54E6EFE-E6FE-4C80-89F4-18B06D9A3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44" y="0"/>
            <a:ext cx="8308623"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89;p50">
            <a:extLst>
              <a:ext uri="{FF2B5EF4-FFF2-40B4-BE49-F238E27FC236}">
                <a16:creationId xmlns:a16="http://schemas.microsoft.com/office/drawing/2014/main" id="{918D98AF-B93B-4F83-9F02-39A0AF95684D}"/>
              </a:ext>
            </a:extLst>
          </p:cNvPr>
          <p:cNvSpPr/>
          <p:nvPr/>
        </p:nvSpPr>
        <p:spPr>
          <a:xfrm>
            <a:off x="528967" y="1218429"/>
            <a:ext cx="450600" cy="736500"/>
          </a:xfrm>
          <a:prstGeom prst="bentArrow">
            <a:avLst>
              <a:gd name="adj1" fmla="val 25000"/>
              <a:gd name="adj2" fmla="val 25000"/>
              <a:gd name="adj3" fmla="val 25000"/>
              <a:gd name="adj4" fmla="val 48598"/>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90;p50">
            <a:extLst>
              <a:ext uri="{FF2B5EF4-FFF2-40B4-BE49-F238E27FC236}">
                <a16:creationId xmlns:a16="http://schemas.microsoft.com/office/drawing/2014/main" id="{B5115B22-B374-4056-ACF6-41EE08DEAD5A}"/>
              </a:ext>
            </a:extLst>
          </p:cNvPr>
          <p:cNvSpPr/>
          <p:nvPr/>
        </p:nvSpPr>
        <p:spPr>
          <a:xfrm>
            <a:off x="2753931" y="4291947"/>
            <a:ext cx="827400" cy="2553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39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9218" name="Picture 2" descr="https://lh4.googleusercontent.com/yYAZrPr_ZEcomlJQhf3Fd_fCl_JQVqbJjea50okqLdAIwOzrSitD4kyBC5kTeKAtjW3UIuUelDTp9CO5ufdSTp2zMjIl8nCIifRBgbYrL-UGXdLf9V2hzuVEnlGqSfUA9s50QqqmT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754062"/>
            <a:ext cx="8904569" cy="436086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22437" y="51714"/>
            <a:ext cx="8368200" cy="6861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l">
              <a:buClrTx/>
              <a:buFontTx/>
            </a:pPr>
            <a:r>
              <a:rPr lang="en-US" sz="3400" b="1" dirty="0"/>
              <a:t>Top 7 Entry Points by Group</a:t>
            </a:r>
          </a:p>
        </p:txBody>
      </p:sp>
      <p:sp>
        <p:nvSpPr>
          <p:cNvPr id="4" name="Rectangle 3"/>
          <p:cNvSpPr/>
          <p:nvPr/>
        </p:nvSpPr>
        <p:spPr>
          <a:xfrm>
            <a:off x="5498140" y="4739030"/>
            <a:ext cx="1689172" cy="307777"/>
          </a:xfrm>
          <a:prstGeom prst="rect">
            <a:avLst/>
          </a:prstGeom>
          <a:solidFill>
            <a:schemeClr val="tx1"/>
          </a:solidFill>
        </p:spPr>
        <p:txBody>
          <a:bodyPr wrap="square">
            <a:spAutoFit/>
          </a:bodyPr>
          <a:lstStyle/>
          <a:p>
            <a:pPr>
              <a:buClrTx/>
            </a:pPr>
            <a:r>
              <a:rPr lang="en-US" sz="1350" dirty="0"/>
              <a:t>Faculty/Staff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32415" y="137296"/>
            <a:ext cx="5998800" cy="598800"/>
          </a:xfrm>
        </p:spPr>
        <p:txBody>
          <a:bodyPr>
            <a:noAutofit/>
          </a:bodyPr>
          <a:lstStyle/>
          <a:p>
            <a:pPr marL="0" indent="1588"/>
            <a:r>
              <a:rPr lang="en-US" sz="3400" b="1" dirty="0">
                <a:latin typeface="Tahoma" panose="020B0604030504040204" pitchFamily="34" charset="0"/>
                <a:ea typeface="Tahoma" panose="020B0604030504040204" pitchFamily="34" charset="0"/>
                <a:cs typeface="Tahoma" panose="020B0604030504040204" pitchFamily="34" charset="0"/>
              </a:rPr>
              <a:t>Journal Entries by Group</a:t>
            </a:r>
          </a:p>
        </p:txBody>
      </p:sp>
      <p:pic>
        <p:nvPicPr>
          <p:cNvPr id="2050" name="Picture 2" descr="https://lh6.googleusercontent.com/eEodQWQKrUaZg5EQuiWwly_9HTG7fkGfJm4LoOiylU6Eetpf1JLlMDY2ls7NY--5n057hHTmgTbRYT_9FG7blJfdrldFZuQVRO5QRr5_pwoFgI29XBxEsdW5t3o4zT9EYngzG-yaN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61" y="914399"/>
            <a:ext cx="7083204" cy="41095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209859" y="996382"/>
            <a:ext cx="4786411" cy="300175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77487" y="4585565"/>
            <a:ext cx="1689172" cy="238527"/>
          </a:xfrm>
          <a:prstGeom prst="rect">
            <a:avLst/>
          </a:prstGeom>
          <a:solidFill>
            <a:schemeClr val="tx1"/>
          </a:solidFill>
        </p:spPr>
        <p:txBody>
          <a:bodyPr wrap="square">
            <a:spAutoFit/>
          </a:bodyPr>
          <a:lstStyle/>
          <a:p>
            <a:pPr>
              <a:buClrTx/>
            </a:pPr>
            <a:r>
              <a:rPr lang="en-US" sz="950" b="1" dirty="0"/>
              <a:t>Faculty/Staff </a:t>
            </a:r>
          </a:p>
        </p:txBody>
      </p:sp>
    </p:spTree>
    <p:extLst>
      <p:ext uri="{BB962C8B-B14F-4D97-AF65-F5344CB8AC3E}">
        <p14:creationId xmlns:p14="http://schemas.microsoft.com/office/powerpoint/2010/main" val="129626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295" name="Google Shape;295;p51"/>
          <p:cNvSpPr txBox="1">
            <a:spLocks noGrp="1"/>
          </p:cNvSpPr>
          <p:nvPr>
            <p:ph idx="1"/>
          </p:nvPr>
        </p:nvSpPr>
        <p:spPr>
          <a:xfrm>
            <a:off x="457200" y="1200151"/>
            <a:ext cx="8229600" cy="151447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dirty="0"/>
              <a:t>Do users access the same article or books more than once?</a:t>
            </a:r>
            <a:endParaRPr sz="36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463" y="180976"/>
            <a:ext cx="8724900" cy="4848224"/>
          </a:xfrm>
        </p:spPr>
        <p:txBody>
          <a:bodyPr>
            <a:normAutofit fontScale="92500"/>
          </a:bodyPr>
          <a:lstStyle/>
          <a:p>
            <a:pPr>
              <a:tabLst>
                <a:tab pos="1657350" algn="l"/>
              </a:tabLst>
            </a:pPr>
            <a:r>
              <a:rPr lang="en-US" dirty="0"/>
              <a:t>70,505 article level entries, </a:t>
            </a:r>
            <a:br>
              <a:rPr lang="en-US" dirty="0"/>
            </a:br>
            <a:r>
              <a:rPr lang="en-US" dirty="0"/>
              <a:t>	with 59,649 unique articles</a:t>
            </a:r>
          </a:p>
          <a:p>
            <a:endParaRPr lang="en-US" sz="1100" dirty="0"/>
          </a:p>
          <a:p>
            <a:r>
              <a:rPr lang="en-US" dirty="0"/>
              <a:t>Largest entries to an article = 126 entries</a:t>
            </a:r>
          </a:p>
          <a:p>
            <a:pPr marL="0" indent="0">
              <a:buNone/>
            </a:pPr>
            <a:r>
              <a:rPr lang="en-US" dirty="0"/>
              <a:t>   History of Mesopotamia (</a:t>
            </a:r>
            <a:r>
              <a:rPr lang="en-US" i="1" dirty="0"/>
              <a:t>Ency. Britannica</a:t>
            </a:r>
            <a:r>
              <a:rPr lang="en-US" dirty="0"/>
              <a:t>)                   </a:t>
            </a:r>
          </a:p>
          <a:p>
            <a:pPr marL="1657350" indent="0">
              <a:buNone/>
            </a:pPr>
            <a:r>
              <a:rPr lang="en-US" dirty="0"/>
              <a:t>by 47 users (1 to 11 entries per users)</a:t>
            </a:r>
          </a:p>
          <a:p>
            <a:pPr marL="0" indent="0">
              <a:buNone/>
            </a:pPr>
            <a:endParaRPr lang="en-US" sz="1400" dirty="0"/>
          </a:p>
          <a:p>
            <a:r>
              <a:rPr lang="en-US" i="1" dirty="0"/>
              <a:t>A voyage of discovery to the North Pacific Ocean</a:t>
            </a:r>
            <a:r>
              <a:rPr lang="en-US" dirty="0"/>
              <a:t>… (18c Collections Online) = 20 entries</a:t>
            </a:r>
          </a:p>
          <a:p>
            <a:pPr marL="1657350" indent="0">
              <a:buNone/>
            </a:pPr>
            <a:r>
              <a:rPr lang="en-US" dirty="0"/>
              <a:t>by 3 users (1, 16 entries)</a:t>
            </a:r>
          </a:p>
          <a:p>
            <a:pPr marL="0" indent="0">
              <a:buNone/>
            </a:pPr>
            <a:endParaRPr lang="en-US" dirty="0"/>
          </a:p>
          <a:p>
            <a:endParaRPr lang="en-US" dirty="0"/>
          </a:p>
        </p:txBody>
      </p:sp>
    </p:spTree>
    <p:extLst>
      <p:ext uri="{BB962C8B-B14F-4D97-AF65-F5344CB8AC3E}">
        <p14:creationId xmlns:p14="http://schemas.microsoft.com/office/powerpoint/2010/main" val="428664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aphicFrame>
        <p:nvGraphicFramePr>
          <p:cNvPr id="248" name="Google Shape;248;p44"/>
          <p:cNvGraphicFramePr/>
          <p:nvPr>
            <p:extLst>
              <p:ext uri="{D42A27DB-BD31-4B8C-83A1-F6EECF244321}">
                <p14:modId xmlns:p14="http://schemas.microsoft.com/office/powerpoint/2010/main" val="1051638618"/>
              </p:ext>
            </p:extLst>
          </p:nvPr>
        </p:nvGraphicFramePr>
        <p:xfrm>
          <a:off x="204713" y="161567"/>
          <a:ext cx="8734575" cy="4569972"/>
        </p:xfrm>
        <a:graphic>
          <a:graphicData uri="http://schemas.openxmlformats.org/drawingml/2006/table">
            <a:tbl>
              <a:tblPr>
                <a:tableStyleId>{2D5ABB26-0587-4C30-8999-92F81FD0307C}</a:tableStyleId>
              </a:tblPr>
              <a:tblGrid>
                <a:gridCol w="4695150">
                  <a:extLst>
                    <a:ext uri="{9D8B030D-6E8A-4147-A177-3AD203B41FA5}">
                      <a16:colId xmlns:a16="http://schemas.microsoft.com/office/drawing/2014/main" val="20000"/>
                    </a:ext>
                  </a:extLst>
                </a:gridCol>
                <a:gridCol w="1209325">
                  <a:extLst>
                    <a:ext uri="{9D8B030D-6E8A-4147-A177-3AD203B41FA5}">
                      <a16:colId xmlns:a16="http://schemas.microsoft.com/office/drawing/2014/main" val="20001"/>
                    </a:ext>
                  </a:extLst>
                </a:gridCol>
                <a:gridCol w="882700">
                  <a:extLst>
                    <a:ext uri="{9D8B030D-6E8A-4147-A177-3AD203B41FA5}">
                      <a16:colId xmlns:a16="http://schemas.microsoft.com/office/drawing/2014/main" val="20002"/>
                    </a:ext>
                  </a:extLst>
                </a:gridCol>
                <a:gridCol w="1065675">
                  <a:extLst>
                    <a:ext uri="{9D8B030D-6E8A-4147-A177-3AD203B41FA5}">
                      <a16:colId xmlns:a16="http://schemas.microsoft.com/office/drawing/2014/main" val="20003"/>
                    </a:ext>
                  </a:extLst>
                </a:gridCol>
                <a:gridCol w="881725">
                  <a:extLst>
                    <a:ext uri="{9D8B030D-6E8A-4147-A177-3AD203B41FA5}">
                      <a16:colId xmlns:a16="http://schemas.microsoft.com/office/drawing/2014/main" val="20004"/>
                    </a:ext>
                  </a:extLst>
                </a:gridCol>
              </a:tblGrid>
              <a:tr h="566375">
                <a:tc>
                  <a:txBody>
                    <a:bodyPr/>
                    <a:lstStyle/>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Article</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tc>
                <a:tc>
                  <a:txBody>
                    <a:bodyPr/>
                    <a:lstStyle/>
                    <a:p>
                      <a:pPr marL="0" lvl="0" indent="0" algn="ctr" rtl="0">
                        <a:lnSpc>
                          <a:spcPct val="115000"/>
                        </a:lnSpc>
                        <a:spcBef>
                          <a:spcPts val="0"/>
                        </a:spcBef>
                        <a:spcAft>
                          <a:spcPts val="0"/>
                        </a:spcAft>
                        <a:buNone/>
                      </a:pPr>
                      <a:r>
                        <a:rPr lang="en" sz="1400" dirty="0">
                          <a:latin typeface="Tahoma" panose="020B0604030504040204" pitchFamily="34" charset="0"/>
                          <a:ea typeface="Tahoma" panose="020B0604030504040204" pitchFamily="34" charset="0"/>
                          <a:cs typeface="Tahoma" panose="020B0604030504040204" pitchFamily="34" charset="0"/>
                          <a:sym typeface="Times New Roman"/>
                        </a:rPr>
                        <a:t>Entry #</a:t>
                      </a:r>
                      <a:endParaRPr sz="1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tc>
                <a:tc>
                  <a:txBody>
                    <a:bodyPr/>
                    <a:lstStyle/>
                    <a:p>
                      <a:pPr marL="0" lvl="0" indent="0" algn="ctr" rtl="0">
                        <a:lnSpc>
                          <a:spcPct val="115000"/>
                        </a:lnSpc>
                        <a:spcBef>
                          <a:spcPts val="0"/>
                        </a:spcBef>
                        <a:spcAft>
                          <a:spcPts val="0"/>
                        </a:spcAft>
                        <a:buNone/>
                      </a:pPr>
                      <a:r>
                        <a:rPr lang="en" sz="1400" dirty="0">
                          <a:latin typeface="Tahoma" panose="020B0604030504040204" pitchFamily="34" charset="0"/>
                          <a:ea typeface="Tahoma" panose="020B0604030504040204" pitchFamily="34" charset="0"/>
                          <a:cs typeface="Tahoma" panose="020B0604030504040204" pitchFamily="34" charset="0"/>
                          <a:sym typeface="Times New Roman"/>
                        </a:rPr>
                        <a:t>User #</a:t>
                      </a:r>
                      <a:endParaRPr sz="1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tc>
                <a:tc>
                  <a:txBody>
                    <a:bodyPr/>
                    <a:lstStyle/>
                    <a:p>
                      <a:pPr marL="0" lvl="0" indent="0" algn="ctr" rtl="0">
                        <a:lnSpc>
                          <a:spcPct val="115000"/>
                        </a:lnSpc>
                        <a:spcBef>
                          <a:spcPts val="0"/>
                        </a:spcBef>
                        <a:spcAft>
                          <a:spcPts val="0"/>
                        </a:spcAft>
                        <a:buNone/>
                      </a:pPr>
                      <a:r>
                        <a:rPr lang="en" sz="1400" dirty="0">
                          <a:latin typeface="Tahoma" panose="020B0604030504040204" pitchFamily="34" charset="0"/>
                          <a:ea typeface="Tahoma" panose="020B0604030504040204" pitchFamily="34" charset="0"/>
                          <a:cs typeface="Tahoma" panose="020B0604030504040204" pitchFamily="34" charset="0"/>
                          <a:sym typeface="Times New Roman"/>
                        </a:rPr>
                        <a:t>Max</a:t>
                      </a:r>
                      <a:endParaRPr sz="1400" dirty="0">
                        <a:latin typeface="Tahoma" panose="020B0604030504040204" pitchFamily="34" charset="0"/>
                        <a:ea typeface="Tahoma" panose="020B0604030504040204" pitchFamily="34" charset="0"/>
                        <a:cs typeface="Tahoma" panose="020B0604030504040204" pitchFamily="34" charset="0"/>
                        <a:sym typeface="Times New Roman"/>
                      </a:endParaRPr>
                    </a:p>
                    <a:p>
                      <a:pPr marL="0" lvl="0" indent="0" algn="ctr" rtl="0">
                        <a:lnSpc>
                          <a:spcPct val="115000"/>
                        </a:lnSpc>
                        <a:spcBef>
                          <a:spcPts val="0"/>
                        </a:spcBef>
                        <a:spcAft>
                          <a:spcPts val="0"/>
                        </a:spcAft>
                        <a:buNone/>
                      </a:pPr>
                      <a:r>
                        <a:rPr lang="en" sz="1400" dirty="0">
                          <a:latin typeface="Tahoma" panose="020B0604030504040204" pitchFamily="34" charset="0"/>
                          <a:ea typeface="Tahoma" panose="020B0604030504040204" pitchFamily="34" charset="0"/>
                          <a:cs typeface="Tahoma" panose="020B0604030504040204" pitchFamily="34" charset="0"/>
                          <a:sym typeface="Times New Roman"/>
                        </a:rPr>
                        <a:t>by a user</a:t>
                      </a:r>
                      <a:endParaRPr sz="1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tc>
                <a:tc>
                  <a:txBody>
                    <a:bodyPr/>
                    <a:lstStyle/>
                    <a:p>
                      <a:pPr marL="0" lvl="0" indent="0" algn="ctr" rtl="0">
                        <a:lnSpc>
                          <a:spcPct val="115000"/>
                        </a:lnSpc>
                        <a:spcBef>
                          <a:spcPts val="0"/>
                        </a:spcBef>
                        <a:spcAft>
                          <a:spcPts val="0"/>
                        </a:spcAft>
                        <a:buNone/>
                      </a:pPr>
                      <a:r>
                        <a:rPr lang="en" sz="1400" dirty="0">
                          <a:latin typeface="Tahoma" panose="020B0604030504040204" pitchFamily="34" charset="0"/>
                          <a:ea typeface="Tahoma" panose="020B0604030504040204" pitchFamily="34" charset="0"/>
                          <a:cs typeface="Tahoma" panose="020B0604030504040204" pitchFamily="34" charset="0"/>
                          <a:sym typeface="Times New Roman"/>
                        </a:rPr>
                        <a:t>Min </a:t>
                      </a:r>
                      <a:endParaRPr sz="1400" dirty="0">
                        <a:latin typeface="Tahoma" panose="020B0604030504040204" pitchFamily="34" charset="0"/>
                        <a:ea typeface="Tahoma" panose="020B0604030504040204" pitchFamily="34" charset="0"/>
                        <a:cs typeface="Tahoma" panose="020B0604030504040204" pitchFamily="34" charset="0"/>
                        <a:sym typeface="Times New Roman"/>
                      </a:endParaRPr>
                    </a:p>
                    <a:p>
                      <a:pPr marL="0" lvl="0" indent="0" algn="ctr" rtl="0">
                        <a:lnSpc>
                          <a:spcPct val="115000"/>
                        </a:lnSpc>
                        <a:spcBef>
                          <a:spcPts val="0"/>
                        </a:spcBef>
                        <a:spcAft>
                          <a:spcPts val="0"/>
                        </a:spcAft>
                        <a:buNone/>
                      </a:pPr>
                      <a:r>
                        <a:rPr lang="en" sz="1400" dirty="0">
                          <a:latin typeface="Tahoma" panose="020B0604030504040204" pitchFamily="34" charset="0"/>
                          <a:ea typeface="Tahoma" panose="020B0604030504040204" pitchFamily="34" charset="0"/>
                          <a:cs typeface="Tahoma" panose="020B0604030504040204" pitchFamily="34" charset="0"/>
                          <a:sym typeface="Times New Roman"/>
                        </a:rPr>
                        <a:t>by a user</a:t>
                      </a:r>
                      <a:endParaRPr sz="1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tc>
                <a:extLst>
                  <a:ext uri="{0D108BD9-81ED-4DB2-BD59-A6C34878D82A}">
                    <a16:rowId xmlns:a16="http://schemas.microsoft.com/office/drawing/2014/main" val="10000"/>
                  </a:ext>
                </a:extLst>
              </a:tr>
              <a:tr h="362950">
                <a:tc>
                  <a:txBody>
                    <a:bodyPr/>
                    <a:lstStyle/>
                    <a:p>
                      <a:pPr marL="0" lvl="0" indent="0" algn="l" rtl="0">
                        <a:lnSpc>
                          <a:spcPct val="115000"/>
                        </a:lnSpc>
                        <a:spcBef>
                          <a:spcPts val="0"/>
                        </a:spcBef>
                        <a:spcAft>
                          <a:spcPts val="0"/>
                        </a:spcAft>
                        <a:buNone/>
                      </a:pPr>
                      <a:r>
                        <a:rPr lang="en" sz="1400" dirty="0">
                          <a:latin typeface="Tahoma" panose="020B0604030504040204" pitchFamily="34" charset="0"/>
                          <a:ea typeface="Tahoma" panose="020B0604030504040204" pitchFamily="34" charset="0"/>
                          <a:cs typeface="Tahoma" panose="020B0604030504040204" pitchFamily="34" charset="0"/>
                          <a:sym typeface="Times New Roman"/>
                        </a:rPr>
                        <a:t>academic.eb.com/levels/collegiate/article/108642</a:t>
                      </a:r>
                      <a:endParaRPr sz="1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126</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47</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11</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1</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extLst>
                  <a:ext uri="{0D108BD9-81ED-4DB2-BD59-A6C34878D82A}">
                    <a16:rowId xmlns:a16="http://schemas.microsoft.com/office/drawing/2014/main" val="10001"/>
                  </a:ext>
                </a:extLst>
              </a:tr>
              <a:tr h="362950">
                <a:tc>
                  <a:txBody>
                    <a:bodyPr/>
                    <a:lstStyle/>
                    <a:p>
                      <a:pPr marL="0" lvl="0" indent="0" algn="l" rtl="0">
                        <a:lnSpc>
                          <a:spcPct val="115000"/>
                        </a:lnSpc>
                        <a:spcBef>
                          <a:spcPts val="0"/>
                        </a:spcBef>
                        <a:spcAft>
                          <a:spcPts val="0"/>
                        </a:spcAft>
                        <a:buNone/>
                      </a:pPr>
                      <a:r>
                        <a:rPr lang="en" sz="1400" dirty="0">
                          <a:latin typeface="Tahoma" panose="020B0604030504040204" pitchFamily="34" charset="0"/>
                          <a:ea typeface="Tahoma" panose="020B0604030504040204" pitchFamily="34" charset="0"/>
                          <a:cs typeface="Tahoma" panose="020B0604030504040204" pitchFamily="34" charset="0"/>
                          <a:sym typeface="Times New Roman"/>
                        </a:rPr>
                        <a:t>dx.doi.org/10.1016/j.tvjl.2011.06.012?nosfx=y</a:t>
                      </a:r>
                      <a:endParaRPr sz="1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57</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57</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1</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1</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extLst>
                  <a:ext uri="{0D108BD9-81ED-4DB2-BD59-A6C34878D82A}">
                    <a16:rowId xmlns:a16="http://schemas.microsoft.com/office/drawing/2014/main" val="10002"/>
                  </a:ext>
                </a:extLst>
              </a:tr>
              <a:tr h="366950">
                <a:tc>
                  <a:txBody>
                    <a:bodyPr/>
                    <a:lstStyle/>
                    <a:p>
                      <a:pPr marL="0" lvl="0" indent="0" algn="l" rtl="0">
                        <a:lnSpc>
                          <a:spcPct val="115000"/>
                        </a:lnSpc>
                        <a:spcBef>
                          <a:spcPts val="0"/>
                        </a:spcBef>
                        <a:spcAft>
                          <a:spcPts val="0"/>
                        </a:spcAft>
                        <a:buNone/>
                      </a:pPr>
                      <a:r>
                        <a:rPr lang="en" sz="1400" dirty="0">
                          <a:latin typeface="Tahoma" panose="020B0604030504040204" pitchFamily="34" charset="0"/>
                          <a:ea typeface="Tahoma" panose="020B0604030504040204" pitchFamily="34" charset="0"/>
                          <a:cs typeface="Tahoma" panose="020B0604030504040204" pitchFamily="34" charset="0"/>
                          <a:sym typeface="Times New Roman"/>
                        </a:rPr>
                        <a:t>dx.doi.org/10.1016/S0006-3207(98)00132-3?nosfx=y</a:t>
                      </a:r>
                      <a:endParaRPr sz="1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47</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46</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2</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1</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extLst>
                  <a:ext uri="{0D108BD9-81ED-4DB2-BD59-A6C34878D82A}">
                    <a16:rowId xmlns:a16="http://schemas.microsoft.com/office/drawing/2014/main" val="10003"/>
                  </a:ext>
                </a:extLst>
              </a:tr>
              <a:tr h="769800">
                <a:tc>
                  <a:txBody>
                    <a:bodyPr/>
                    <a:lstStyle/>
                    <a:p>
                      <a:pPr marL="0" lvl="0" indent="0" algn="l" rtl="0">
                        <a:lnSpc>
                          <a:spcPct val="115000"/>
                        </a:lnSpc>
                        <a:spcBef>
                          <a:spcPts val="0"/>
                        </a:spcBef>
                        <a:spcAft>
                          <a:spcPts val="0"/>
                        </a:spcAft>
                        <a:buNone/>
                      </a:pPr>
                      <a:r>
                        <a:rPr lang="en" sz="1200" dirty="0">
                          <a:latin typeface="Tahoma" panose="020B0604030504040204" pitchFamily="34" charset="0"/>
                          <a:ea typeface="Tahoma" panose="020B0604030504040204" pitchFamily="34" charset="0"/>
                          <a:cs typeface="Tahoma" panose="020B0604030504040204" pitchFamily="34" charset="0"/>
                          <a:sym typeface="Times New Roman"/>
                        </a:rPr>
                        <a:t>openurl.ebscohost.com/linksvc/linking.aspx?sid=cms&amp;volume=4&amp;date=2005&amp;spage=331&amp;issn=1569-2159&amp;stitle=&amp;genre=article&amp;issue=2&amp;epage=365&amp;title=Journal%20of%20language%20and%20politics</a:t>
                      </a:r>
                      <a:endParaRPr sz="12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endParaRPr sz="2400" dirty="0">
                        <a:latin typeface="Tahoma" panose="020B0604030504040204" pitchFamily="34" charset="0"/>
                        <a:ea typeface="Tahoma" panose="020B0604030504040204" pitchFamily="34" charset="0"/>
                        <a:cs typeface="Tahoma" panose="020B0604030504040204" pitchFamily="34" charset="0"/>
                        <a:sym typeface="Times New Roman"/>
                      </a:endParaRPr>
                    </a:p>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39</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endParaRPr sz="2400" dirty="0">
                        <a:latin typeface="Tahoma" panose="020B0604030504040204" pitchFamily="34" charset="0"/>
                        <a:ea typeface="Tahoma" panose="020B0604030504040204" pitchFamily="34" charset="0"/>
                        <a:cs typeface="Tahoma" panose="020B0604030504040204" pitchFamily="34" charset="0"/>
                        <a:sym typeface="Times New Roman"/>
                      </a:endParaRPr>
                    </a:p>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29</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endParaRPr sz="2400" dirty="0">
                        <a:latin typeface="Tahoma" panose="020B0604030504040204" pitchFamily="34" charset="0"/>
                        <a:ea typeface="Tahoma" panose="020B0604030504040204" pitchFamily="34" charset="0"/>
                        <a:cs typeface="Tahoma" panose="020B0604030504040204" pitchFamily="34" charset="0"/>
                        <a:sym typeface="Times New Roman"/>
                      </a:endParaRPr>
                    </a:p>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3</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endParaRPr sz="2400" dirty="0">
                        <a:latin typeface="Tahoma" panose="020B0604030504040204" pitchFamily="34" charset="0"/>
                        <a:ea typeface="Tahoma" panose="020B0604030504040204" pitchFamily="34" charset="0"/>
                        <a:cs typeface="Tahoma" panose="020B0604030504040204" pitchFamily="34" charset="0"/>
                        <a:sym typeface="Times New Roman"/>
                      </a:endParaRPr>
                    </a:p>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1</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extLst>
                  <a:ext uri="{0D108BD9-81ED-4DB2-BD59-A6C34878D82A}">
                    <a16:rowId xmlns:a16="http://schemas.microsoft.com/office/drawing/2014/main" val="10004"/>
                  </a:ext>
                </a:extLst>
              </a:tr>
              <a:tr h="362950">
                <a:tc>
                  <a:txBody>
                    <a:bodyPr/>
                    <a:lstStyle/>
                    <a:p>
                      <a:pPr marL="0" lvl="0" indent="0" algn="l" rtl="0">
                        <a:lnSpc>
                          <a:spcPct val="115000"/>
                        </a:lnSpc>
                        <a:spcBef>
                          <a:spcPts val="0"/>
                        </a:spcBef>
                        <a:spcAft>
                          <a:spcPts val="0"/>
                        </a:spcAft>
                        <a:buNone/>
                      </a:pPr>
                      <a:r>
                        <a:rPr lang="en" sz="1400" dirty="0">
                          <a:latin typeface="Tahoma" panose="020B0604030504040204" pitchFamily="34" charset="0"/>
                          <a:ea typeface="Tahoma" panose="020B0604030504040204" pitchFamily="34" charset="0"/>
                          <a:cs typeface="Tahoma" panose="020B0604030504040204" pitchFamily="34" charset="0"/>
                          <a:sym typeface="Times New Roman"/>
                        </a:rPr>
                        <a:t>dl.acm.org/citation.cfm?doid=2076450.2076463</a:t>
                      </a:r>
                      <a:endParaRPr sz="1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37</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25</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4</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1</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extLst>
                  <a:ext uri="{0D108BD9-81ED-4DB2-BD59-A6C34878D82A}">
                    <a16:rowId xmlns:a16="http://schemas.microsoft.com/office/drawing/2014/main" val="10005"/>
                  </a:ext>
                </a:extLst>
              </a:tr>
              <a:tr h="362950">
                <a:tc>
                  <a:txBody>
                    <a:bodyPr/>
                    <a:lstStyle/>
                    <a:p>
                      <a:pPr marL="0" lvl="0" indent="0" algn="l" rtl="0">
                        <a:lnSpc>
                          <a:spcPct val="115000"/>
                        </a:lnSpc>
                        <a:spcBef>
                          <a:spcPts val="0"/>
                        </a:spcBef>
                        <a:spcAft>
                          <a:spcPts val="0"/>
                        </a:spcAft>
                        <a:buNone/>
                      </a:pPr>
                      <a:r>
                        <a:rPr lang="en" sz="1400" dirty="0">
                          <a:latin typeface="Tahoma" panose="020B0604030504040204" pitchFamily="34" charset="0"/>
                          <a:ea typeface="Tahoma" panose="020B0604030504040204" pitchFamily="34" charset="0"/>
                          <a:cs typeface="Tahoma" panose="020B0604030504040204" pitchFamily="34" charset="0"/>
                          <a:sym typeface="Times New Roman"/>
                        </a:rPr>
                        <a:t>dx.doi.org/10.1038/35066628?nosfx=y</a:t>
                      </a:r>
                      <a:endParaRPr sz="1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35</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33</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2</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1</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extLst>
                  <a:ext uri="{0D108BD9-81ED-4DB2-BD59-A6C34878D82A}">
                    <a16:rowId xmlns:a16="http://schemas.microsoft.com/office/drawing/2014/main" val="10006"/>
                  </a:ext>
                </a:extLst>
              </a:tr>
              <a:tr h="362950">
                <a:tc>
                  <a:txBody>
                    <a:bodyPr/>
                    <a:lstStyle/>
                    <a:p>
                      <a:pPr marL="0" lvl="0" indent="0" algn="l" rtl="0">
                        <a:lnSpc>
                          <a:spcPct val="115000"/>
                        </a:lnSpc>
                        <a:spcBef>
                          <a:spcPts val="0"/>
                        </a:spcBef>
                        <a:spcAft>
                          <a:spcPts val="0"/>
                        </a:spcAft>
                        <a:buNone/>
                      </a:pPr>
                      <a:r>
                        <a:rPr lang="en" sz="1400" dirty="0">
                          <a:latin typeface="Tahoma" panose="020B0604030504040204" pitchFamily="34" charset="0"/>
                          <a:ea typeface="Tahoma" panose="020B0604030504040204" pitchFamily="34" charset="0"/>
                          <a:cs typeface="Tahoma" panose="020B0604030504040204" pitchFamily="34" charset="0"/>
                          <a:sym typeface="Times New Roman"/>
                        </a:rPr>
                        <a:t>muse.jhu.edu/article/583350/pdf</a:t>
                      </a:r>
                      <a:endParaRPr sz="1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31</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15</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a:latin typeface="Tahoma" panose="020B0604030504040204" pitchFamily="34" charset="0"/>
                          <a:ea typeface="Tahoma" panose="020B0604030504040204" pitchFamily="34" charset="0"/>
                          <a:cs typeface="Tahoma" panose="020B0604030504040204" pitchFamily="34" charset="0"/>
                          <a:sym typeface="Times New Roman"/>
                        </a:rPr>
                        <a:t>4</a:t>
                      </a:r>
                      <a:endParaRPr sz="240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tc>
                  <a:txBody>
                    <a:bodyPr/>
                    <a:lstStyle/>
                    <a:p>
                      <a:pPr marL="0" lvl="0" indent="0" algn="ctr" rtl="0">
                        <a:lnSpc>
                          <a:spcPct val="115000"/>
                        </a:lnSpc>
                        <a:spcBef>
                          <a:spcPts val="0"/>
                        </a:spcBef>
                        <a:spcAft>
                          <a:spcPts val="0"/>
                        </a:spcAft>
                        <a:buNone/>
                      </a:pPr>
                      <a:r>
                        <a:rPr lang="en" sz="2400" dirty="0">
                          <a:latin typeface="Tahoma" panose="020B0604030504040204" pitchFamily="34" charset="0"/>
                          <a:ea typeface="Tahoma" panose="020B0604030504040204" pitchFamily="34" charset="0"/>
                          <a:cs typeface="Tahoma" panose="020B0604030504040204" pitchFamily="34" charset="0"/>
                          <a:sym typeface="Times New Roman"/>
                        </a:rPr>
                        <a:t>1</a:t>
                      </a:r>
                      <a:endParaRPr sz="2400" dirty="0">
                        <a:solidFill>
                          <a:srgbClr val="FFFFFF"/>
                        </a:solidFill>
                        <a:latin typeface="Tahoma" panose="020B0604030504040204" pitchFamily="34" charset="0"/>
                        <a:ea typeface="Tahoma" panose="020B0604030504040204" pitchFamily="34" charset="0"/>
                        <a:cs typeface="Tahoma" panose="020B0604030504040204" pitchFamily="34" charset="0"/>
                        <a:sym typeface="Times New Roman"/>
                      </a:endParaRPr>
                    </a:p>
                  </a:txBody>
                  <a:tcPr marL="63500" marR="63500" marT="63500" marB="63500"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4FFF-16B2-4DE3-9FF3-BF84E50B10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083A8D-B01E-409D-9FC3-68DE521671E2}"/>
              </a:ext>
            </a:extLst>
          </p:cNvPr>
          <p:cNvSpPr>
            <a:spLocks noGrp="1"/>
          </p:cNvSpPr>
          <p:nvPr>
            <p:ph idx="1"/>
          </p:nvPr>
        </p:nvSpPr>
        <p:spPr>
          <a:xfrm>
            <a:off x="350874" y="1200151"/>
            <a:ext cx="8718697" cy="3394472"/>
          </a:xfrm>
        </p:spPr>
        <p:txBody>
          <a:bodyPr>
            <a:normAutofit/>
          </a:bodyPr>
          <a:lstStyle/>
          <a:p>
            <a:pPr marL="0" indent="0">
              <a:buNone/>
            </a:pPr>
            <a:r>
              <a:rPr lang="en-US" sz="3600" dirty="0"/>
              <a:t>4,120 articles</a:t>
            </a:r>
          </a:p>
          <a:p>
            <a:pPr marL="0" indent="0">
              <a:buNone/>
            </a:pPr>
            <a:r>
              <a:rPr lang="en-US" sz="3600"/>
              <a:t>accessed </a:t>
            </a:r>
            <a:r>
              <a:rPr lang="en-US" sz="3600" dirty="0"/>
              <a:t>at least twice by the same user</a:t>
            </a:r>
          </a:p>
        </p:txBody>
      </p:sp>
    </p:spTree>
    <p:extLst>
      <p:ext uri="{BB962C8B-B14F-4D97-AF65-F5344CB8AC3E}">
        <p14:creationId xmlns:p14="http://schemas.microsoft.com/office/powerpoint/2010/main" val="403837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52"/>
          <p:cNvSpPr txBox="1">
            <a:spLocks noGrp="1"/>
          </p:cNvSpPr>
          <p:nvPr>
            <p:ph type="title"/>
          </p:nvPr>
        </p:nvSpPr>
        <p:spPr>
          <a:xfrm>
            <a:off x="213360" y="0"/>
            <a:ext cx="8229600" cy="857250"/>
          </a:xfrm>
        </p:spPr>
        <p:txBody>
          <a:bodyPr>
            <a:normAutofit/>
          </a:bodyPr>
          <a:lstStyle/>
          <a:p>
            <a:pPr lvl="0" algn="l"/>
            <a:r>
              <a:rPr lang="en-US" sz="4000" b="1" dirty="0"/>
              <a:t>Findings Highlights</a:t>
            </a:r>
          </a:p>
        </p:txBody>
      </p:sp>
      <p:sp>
        <p:nvSpPr>
          <p:cNvPr id="300" name="Google Shape;300;p52"/>
          <p:cNvSpPr txBox="1">
            <a:spLocks noGrp="1"/>
          </p:cNvSpPr>
          <p:nvPr>
            <p:ph idx="1"/>
          </p:nvPr>
        </p:nvSpPr>
        <p:spPr>
          <a:xfrm>
            <a:off x="238125" y="819150"/>
            <a:ext cx="8829675" cy="4114800"/>
          </a:xfrm>
        </p:spPr>
        <p:txBody>
          <a:bodyPr>
            <a:normAutofit fontScale="92500"/>
          </a:bodyPr>
          <a:lstStyle/>
          <a:p>
            <a:pPr lvl="0"/>
            <a:r>
              <a:rPr lang="en-US" sz="2600"/>
              <a:t>83% </a:t>
            </a:r>
            <a:r>
              <a:rPr lang="en-US" sz="2600" dirty="0"/>
              <a:t>access library e-resources</a:t>
            </a:r>
          </a:p>
          <a:p>
            <a:pPr lvl="0"/>
            <a:endParaRPr lang="en-US" sz="1100" dirty="0"/>
          </a:p>
          <a:p>
            <a:pPr lvl="0"/>
            <a:r>
              <a:rPr lang="en-US" sz="2600" dirty="0"/>
              <a:t>90% of the heavy users are graduate students &amp;</a:t>
            </a:r>
            <a:r>
              <a:rPr lang="en-US" sz="2600" dirty="0">
                <a:solidFill>
                  <a:srgbClr val="FF0000"/>
                </a:solidFill>
              </a:rPr>
              <a:t> </a:t>
            </a:r>
            <a:r>
              <a:rPr lang="en-US" sz="2600" dirty="0"/>
              <a:t>faculty</a:t>
            </a:r>
          </a:p>
          <a:p>
            <a:pPr marL="0" lvl="0" indent="0">
              <a:buNone/>
            </a:pPr>
            <a:endParaRPr lang="en-US" sz="1100" dirty="0"/>
          </a:p>
          <a:p>
            <a:pPr lvl="0"/>
            <a:r>
              <a:rPr lang="en-US" sz="2600" dirty="0"/>
              <a:t>Students</a:t>
            </a:r>
          </a:p>
          <a:p>
            <a:pPr lvl="1"/>
            <a:r>
              <a:rPr lang="en-US" sz="2600" dirty="0"/>
              <a:t>Undergraduate &amp; graduate login times across the week are similar</a:t>
            </a:r>
          </a:p>
          <a:p>
            <a:pPr lvl="1"/>
            <a:r>
              <a:rPr lang="en-US" sz="2600" dirty="0"/>
              <a:t>More likely to access outside of normal business hours</a:t>
            </a:r>
          </a:p>
          <a:p>
            <a:pPr lvl="1"/>
            <a:endParaRPr lang="en-US" sz="1100" dirty="0"/>
          </a:p>
          <a:p>
            <a:pPr lvl="0"/>
            <a:r>
              <a:rPr lang="en-US" sz="2600" dirty="0"/>
              <a:t>While most of the initial access is for databases (68.5%), a significant portion (28%) are for specific articles or journals.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06866" y="96922"/>
            <a:ext cx="8229600" cy="857250"/>
          </a:xfrm>
        </p:spPr>
        <p:txBody>
          <a:bodyPr>
            <a:normAutofit fontScale="90000"/>
          </a:bodyPr>
          <a:lstStyle/>
          <a:p>
            <a:pPr lvl="0"/>
            <a:r>
              <a:rPr lang="en-US" sz="3800" b="1" dirty="0"/>
              <a:t>University of Hawaiʻi at Mānoa, 2016</a:t>
            </a:r>
          </a:p>
        </p:txBody>
      </p:sp>
      <p:sp>
        <p:nvSpPr>
          <p:cNvPr id="83" name="Google Shape;83;p16"/>
          <p:cNvSpPr txBox="1">
            <a:spLocks noGrp="1"/>
          </p:cNvSpPr>
          <p:nvPr>
            <p:ph idx="1"/>
          </p:nvPr>
        </p:nvSpPr>
        <p:spPr>
          <a:xfrm>
            <a:off x="246743" y="1200151"/>
            <a:ext cx="9187543" cy="3799688"/>
          </a:xfrm>
        </p:spPr>
        <p:txBody>
          <a:bodyPr>
            <a:normAutofit/>
          </a:bodyPr>
          <a:lstStyle/>
          <a:p>
            <a:pPr lvl="0">
              <a:lnSpc>
                <a:spcPct val="110000"/>
              </a:lnSpc>
              <a:spcBef>
                <a:spcPts val="800"/>
              </a:spcBef>
            </a:pPr>
            <a:r>
              <a:rPr lang="en-US" sz="3000" dirty="0"/>
              <a:t>R1, land-, sea- &amp; space-grant research institution</a:t>
            </a:r>
          </a:p>
          <a:p>
            <a:pPr lvl="0">
              <a:lnSpc>
                <a:spcPct val="110000"/>
              </a:lnSpc>
              <a:spcBef>
                <a:spcPts val="800"/>
              </a:spcBef>
            </a:pPr>
            <a:r>
              <a:rPr lang="en-US" sz="3000" dirty="0"/>
              <a:t>Commuter campus (24% live on campus)</a:t>
            </a:r>
          </a:p>
          <a:p>
            <a:pPr lvl="0">
              <a:lnSpc>
                <a:spcPct val="110000"/>
              </a:lnSpc>
              <a:spcBef>
                <a:spcPts val="800"/>
              </a:spcBef>
            </a:pPr>
            <a:r>
              <a:rPr lang="en-US" sz="3000" dirty="0"/>
              <a:t>242 degree programs </a:t>
            </a:r>
          </a:p>
          <a:p>
            <a:pPr>
              <a:lnSpc>
                <a:spcPct val="110000"/>
              </a:lnSpc>
              <a:spcBef>
                <a:spcPts val="800"/>
              </a:spcBef>
            </a:pPr>
            <a:r>
              <a:rPr lang="en-US" sz="3000" dirty="0"/>
              <a:t>18,056 students (13,132 Under + 4,924 Grad)</a:t>
            </a:r>
          </a:p>
          <a:p>
            <a:pPr lvl="0">
              <a:lnSpc>
                <a:spcPct val="110000"/>
              </a:lnSpc>
              <a:spcBef>
                <a:spcPts val="800"/>
              </a:spcBef>
            </a:pPr>
            <a:r>
              <a:rPr lang="en-US" sz="3000" dirty="0"/>
              <a:t>4,800 employees (2,570 faculty + 2,230 staff)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3"/>
          <p:cNvSpPr txBox="1">
            <a:spLocks noGrp="1"/>
          </p:cNvSpPr>
          <p:nvPr>
            <p:ph type="title"/>
          </p:nvPr>
        </p:nvSpPr>
        <p:spPr/>
        <p:txBody>
          <a:bodyPr>
            <a:normAutofit/>
          </a:bodyPr>
          <a:lstStyle/>
          <a:p>
            <a:pPr lvl="0" algn="l"/>
            <a:r>
              <a:rPr lang="en-US" sz="4000" b="1" dirty="0"/>
              <a:t>Limitations</a:t>
            </a:r>
          </a:p>
        </p:txBody>
      </p:sp>
      <p:sp>
        <p:nvSpPr>
          <p:cNvPr id="307" name="Google Shape;307;p53"/>
          <p:cNvSpPr txBox="1">
            <a:spLocks noGrp="1"/>
          </p:cNvSpPr>
          <p:nvPr>
            <p:ph idx="1"/>
          </p:nvPr>
        </p:nvSpPr>
        <p:spPr/>
        <p:txBody>
          <a:bodyPr/>
          <a:lstStyle/>
          <a:p>
            <a:pPr lvl="0"/>
            <a:r>
              <a:rPr lang="en-US" sz="3000" dirty="0"/>
              <a:t>Analysis limited to log in entry points</a:t>
            </a:r>
          </a:p>
          <a:p>
            <a:pPr marL="0" lvl="0" indent="0">
              <a:buNone/>
            </a:pPr>
            <a:endParaRPr lang="en-US" sz="1400" dirty="0"/>
          </a:p>
          <a:p>
            <a:pPr lvl="0"/>
            <a:r>
              <a:rPr lang="en-US" sz="3000" dirty="0"/>
              <a:t>Inability to distinguish faculty from other employees</a:t>
            </a:r>
          </a:p>
          <a:p>
            <a:pPr marL="0" lvl="0" indent="0">
              <a:buNone/>
            </a:pPr>
            <a:endParaRPr lang="en-US" sz="1400" dirty="0"/>
          </a:p>
          <a:p>
            <a:pPr lvl="0"/>
            <a:r>
              <a:rPr lang="en-US" sz="3000" dirty="0"/>
              <a:t>Method requires technical skills to clean up and analyze the data</a:t>
            </a:r>
            <a:endParaRPr lang="en-US" sz="1400" dirty="0"/>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4"/>
          <p:cNvSpPr txBox="1">
            <a:spLocks noGrp="1"/>
          </p:cNvSpPr>
          <p:nvPr>
            <p:ph type="title"/>
          </p:nvPr>
        </p:nvSpPr>
        <p:spPr/>
        <p:txBody>
          <a:bodyPr>
            <a:normAutofit/>
          </a:bodyPr>
          <a:lstStyle/>
          <a:p>
            <a:pPr lvl="0" algn="l"/>
            <a:r>
              <a:rPr lang="en-US" sz="4000" b="1" dirty="0"/>
              <a:t>Next Steps</a:t>
            </a:r>
          </a:p>
        </p:txBody>
      </p:sp>
      <p:sp>
        <p:nvSpPr>
          <p:cNvPr id="313" name="Google Shape;313;p54"/>
          <p:cNvSpPr txBox="1">
            <a:spLocks noGrp="1"/>
          </p:cNvSpPr>
          <p:nvPr>
            <p:ph idx="1"/>
          </p:nvPr>
        </p:nvSpPr>
        <p:spPr/>
        <p:txBody>
          <a:bodyPr/>
          <a:lstStyle/>
          <a:p>
            <a:pPr lvl="0"/>
            <a:r>
              <a:rPr lang="en-US" dirty="0"/>
              <a:t>Possible research question to address</a:t>
            </a:r>
          </a:p>
          <a:p>
            <a:pPr lvl="1"/>
            <a:r>
              <a:rPr lang="en-US" dirty="0"/>
              <a:t>What web pages are referring users to e-resources?</a:t>
            </a:r>
          </a:p>
          <a:p>
            <a:pPr marL="457200" lvl="1" indent="0">
              <a:buNone/>
            </a:pPr>
            <a:endParaRPr lang="en-US" sz="1100" dirty="0"/>
          </a:p>
          <a:p>
            <a:pPr lvl="0"/>
            <a:r>
              <a:rPr lang="en-US" dirty="0"/>
              <a:t>Move to Alma may affect access to user group data</a:t>
            </a:r>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55"/>
          <p:cNvPicPr preferRelativeResize="0"/>
          <p:nvPr/>
        </p:nvPicPr>
        <p:blipFill>
          <a:blip r:embed="rId3">
            <a:alphaModFix/>
          </a:blip>
          <a:stretch>
            <a:fillRect/>
          </a:stretch>
        </p:blipFill>
        <p:spPr>
          <a:xfrm>
            <a:off x="569150" y="350251"/>
            <a:ext cx="3218373" cy="4291149"/>
          </a:xfrm>
          <a:prstGeom prst="rect">
            <a:avLst/>
          </a:prstGeom>
          <a:noFill/>
          <a:ln>
            <a:noFill/>
          </a:ln>
        </p:spPr>
      </p:pic>
      <p:sp>
        <p:nvSpPr>
          <p:cNvPr id="319" name="Google Shape;319;p55"/>
          <p:cNvSpPr txBox="1">
            <a:spLocks noGrp="1"/>
          </p:cNvSpPr>
          <p:nvPr>
            <p:ph type="body" idx="1"/>
          </p:nvPr>
        </p:nvSpPr>
        <p:spPr>
          <a:xfrm>
            <a:off x="4300300" y="3896450"/>
            <a:ext cx="4273200" cy="90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500" b="1" dirty="0">
                <a:latin typeface="Tahoma" panose="020B0604030504040204" pitchFamily="34" charset="0"/>
                <a:ea typeface="Tahoma" panose="020B0604030504040204" pitchFamily="34" charset="0"/>
                <a:cs typeface="Tahoma" panose="020B0604030504040204" pitchFamily="34" charset="0"/>
              </a:rPr>
              <a:t>Mahalo!</a:t>
            </a:r>
            <a:endParaRPr sz="6500" b="1" dirty="0">
              <a:latin typeface="Tahoma" panose="020B0604030504040204" pitchFamily="34" charset="0"/>
              <a:ea typeface="Tahoma" panose="020B0604030504040204" pitchFamily="34" charset="0"/>
              <a:cs typeface="Tahoma" panose="020B0604030504040204" pitchFamily="34" charset="0"/>
            </a:endParaRPr>
          </a:p>
        </p:txBody>
      </p:sp>
      <p:sp>
        <p:nvSpPr>
          <p:cNvPr id="320" name="Google Shape;320;p55"/>
          <p:cNvSpPr txBox="1"/>
          <p:nvPr/>
        </p:nvSpPr>
        <p:spPr>
          <a:xfrm>
            <a:off x="5960700" y="1675250"/>
            <a:ext cx="1370100" cy="80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Jan</a:t>
            </a:r>
            <a:endParaRPr sz="3000"/>
          </a:p>
        </p:txBody>
      </p:sp>
      <p:pic>
        <p:nvPicPr>
          <p:cNvPr id="321" name="Google Shape;321;p55"/>
          <p:cNvPicPr preferRelativeResize="0"/>
          <p:nvPr/>
        </p:nvPicPr>
        <p:blipFill>
          <a:blip r:embed="rId4">
            <a:alphaModFix/>
          </a:blip>
          <a:stretch>
            <a:fillRect/>
          </a:stretch>
        </p:blipFill>
        <p:spPr>
          <a:xfrm>
            <a:off x="4106125" y="350250"/>
            <a:ext cx="4543425" cy="3143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463" y="180976"/>
            <a:ext cx="8724900" cy="4848224"/>
          </a:xfrm>
        </p:spPr>
        <p:txBody>
          <a:bodyPr>
            <a:normAutofit fontScale="92500"/>
          </a:bodyPr>
          <a:lstStyle/>
          <a:p>
            <a:pPr>
              <a:tabLst>
                <a:tab pos="1657350" algn="l"/>
              </a:tabLst>
            </a:pPr>
            <a:r>
              <a:rPr lang="en-US" dirty="0"/>
              <a:t>70,505 article level entries, </a:t>
            </a:r>
            <a:br>
              <a:rPr lang="en-US" dirty="0"/>
            </a:br>
            <a:r>
              <a:rPr lang="en-US" dirty="0"/>
              <a:t>	with 59,649 unique articles</a:t>
            </a:r>
          </a:p>
          <a:p>
            <a:endParaRPr lang="en-US" sz="1100" dirty="0"/>
          </a:p>
          <a:p>
            <a:r>
              <a:rPr lang="en-US" dirty="0"/>
              <a:t>Largest entries to an article = 126 entries</a:t>
            </a:r>
          </a:p>
          <a:p>
            <a:pPr marL="0" indent="0">
              <a:buNone/>
            </a:pPr>
            <a:r>
              <a:rPr lang="en-US" dirty="0"/>
              <a:t>   History of Mesopotamia (</a:t>
            </a:r>
            <a:r>
              <a:rPr lang="en-US" i="1" dirty="0"/>
              <a:t>Ency. Britannica</a:t>
            </a:r>
            <a:r>
              <a:rPr lang="en-US" dirty="0"/>
              <a:t>)                   </a:t>
            </a:r>
          </a:p>
          <a:p>
            <a:pPr marL="1657350" indent="0">
              <a:buNone/>
            </a:pPr>
            <a:r>
              <a:rPr lang="en-US" dirty="0"/>
              <a:t>by 47 users (1 to 11 entries per users)</a:t>
            </a:r>
          </a:p>
          <a:p>
            <a:pPr marL="0" indent="0">
              <a:buNone/>
            </a:pPr>
            <a:endParaRPr lang="en-US" sz="1400" dirty="0"/>
          </a:p>
          <a:p>
            <a:r>
              <a:rPr lang="en-US" i="1" dirty="0"/>
              <a:t>A voyage of discovery to the North Pacific Ocean</a:t>
            </a:r>
            <a:r>
              <a:rPr lang="en-US" dirty="0"/>
              <a:t>… (18c Collections Online) = 20 entries</a:t>
            </a:r>
          </a:p>
          <a:p>
            <a:pPr marL="1657350" indent="0">
              <a:buNone/>
            </a:pPr>
            <a:r>
              <a:rPr lang="en-US" dirty="0"/>
              <a:t>by 3 users (1, 16 entries)</a:t>
            </a:r>
          </a:p>
          <a:p>
            <a:pPr marL="0" indent="0">
              <a:buNone/>
            </a:pPr>
            <a:endParaRPr lang="en-US" dirty="0"/>
          </a:p>
          <a:p>
            <a:endParaRPr lang="en-US" dirty="0"/>
          </a:p>
        </p:txBody>
      </p:sp>
    </p:spTree>
    <p:extLst>
      <p:ext uri="{BB962C8B-B14F-4D97-AF65-F5344CB8AC3E}">
        <p14:creationId xmlns:p14="http://schemas.microsoft.com/office/powerpoint/2010/main" val="121577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457200" y="147923"/>
            <a:ext cx="8229600" cy="857250"/>
          </a:xfrm>
        </p:spPr>
        <p:txBody>
          <a:bodyPr>
            <a:normAutofit/>
          </a:bodyPr>
          <a:lstStyle/>
          <a:p>
            <a:pPr lvl="0" algn="l"/>
            <a:r>
              <a:rPr lang="en-US" sz="4000" b="1" dirty="0"/>
              <a:t>UH Mānoa Library</a:t>
            </a:r>
          </a:p>
        </p:txBody>
      </p:sp>
      <p:sp>
        <p:nvSpPr>
          <p:cNvPr id="89" name="Google Shape;89;p17"/>
          <p:cNvSpPr txBox="1">
            <a:spLocks noGrp="1"/>
          </p:cNvSpPr>
          <p:nvPr>
            <p:ph idx="1"/>
          </p:nvPr>
        </p:nvSpPr>
        <p:spPr>
          <a:xfrm>
            <a:off x="457199" y="1028700"/>
            <a:ext cx="8448675" cy="3848100"/>
          </a:xfrm>
        </p:spPr>
        <p:txBody>
          <a:bodyPr>
            <a:normAutofit/>
          </a:bodyPr>
          <a:lstStyle/>
          <a:p>
            <a:pPr lvl="0"/>
            <a:r>
              <a:rPr lang="en-US" dirty="0"/>
              <a:t>One of three libraries for the campus </a:t>
            </a:r>
          </a:p>
          <a:p>
            <a:pPr lvl="0"/>
            <a:endParaRPr lang="en-US" sz="1100" dirty="0"/>
          </a:p>
          <a:p>
            <a:pPr lvl="0"/>
            <a:r>
              <a:rPr lang="en-US" dirty="0"/>
              <a:t>Manages the authentication system to all library resources using </a:t>
            </a:r>
            <a:r>
              <a:rPr lang="en-US" dirty="0" err="1"/>
              <a:t>EZproxy</a:t>
            </a:r>
            <a:endParaRPr lang="en-US" dirty="0"/>
          </a:p>
          <a:p>
            <a:pPr marL="0" lvl="0" indent="0">
              <a:buNone/>
            </a:pPr>
            <a:endParaRPr lang="en-US" sz="1100" dirty="0"/>
          </a:p>
          <a:p>
            <a:pPr lvl="0"/>
            <a:r>
              <a:rPr lang="en-US" dirty="0"/>
              <a:t>Requires almost all users to be authenticated in order to access e-resources even when on campus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p:txBody>
          <a:bodyPr>
            <a:normAutofit/>
          </a:bodyPr>
          <a:lstStyle/>
          <a:p>
            <a:pPr lvl="0" algn="l"/>
            <a:r>
              <a:rPr lang="en-US" sz="4000" b="1" dirty="0"/>
              <a:t>Library Proxy Authentication</a:t>
            </a:r>
          </a:p>
        </p:txBody>
      </p:sp>
      <p:sp>
        <p:nvSpPr>
          <p:cNvPr id="95" name="Google Shape;95;p18"/>
          <p:cNvSpPr txBox="1">
            <a:spLocks noGrp="1"/>
          </p:cNvSpPr>
          <p:nvPr>
            <p:ph idx="1"/>
          </p:nvPr>
        </p:nvSpPr>
        <p:spPr/>
        <p:txBody>
          <a:bodyPr>
            <a:noAutofit/>
          </a:bodyPr>
          <a:lstStyle/>
          <a:p>
            <a:pPr lvl="0"/>
            <a:r>
              <a:rPr lang="en-US" sz="2800" dirty="0"/>
              <a:t>IP Range Bypass &amp; Authentication</a:t>
            </a:r>
          </a:p>
          <a:p>
            <a:pPr lvl="1"/>
            <a:r>
              <a:rPr lang="en-US" sz="2400" dirty="0"/>
              <a:t>Library staff and classroom computers</a:t>
            </a:r>
          </a:p>
          <a:p>
            <a:pPr lvl="1"/>
            <a:r>
              <a:rPr lang="en-US" sz="2400" dirty="0"/>
              <a:t>Health Sciences Library &amp; the East-West Center </a:t>
            </a:r>
          </a:p>
          <a:p>
            <a:pPr lvl="1"/>
            <a:r>
              <a:rPr lang="en-US" sz="2400" dirty="0"/>
              <a:t>Not included in analysis</a:t>
            </a:r>
          </a:p>
          <a:p>
            <a:pPr marL="457200" lvl="1" indent="0">
              <a:buNone/>
            </a:pPr>
            <a:endParaRPr lang="en-US" sz="1000" dirty="0"/>
          </a:p>
          <a:p>
            <a:pPr lvl="0"/>
            <a:r>
              <a:rPr lang="en-US" sz="2800" dirty="0"/>
              <a:t>Individual Authentication</a:t>
            </a:r>
          </a:p>
          <a:p>
            <a:pPr lvl="1"/>
            <a:r>
              <a:rPr lang="en-US" sz="2400" dirty="0"/>
              <a:t>Logs on with user information</a:t>
            </a:r>
          </a:p>
          <a:p>
            <a:pPr lvl="1"/>
            <a:r>
              <a:rPr lang="en-US" sz="2400" dirty="0"/>
              <a:t>All other computers, including campus </a:t>
            </a:r>
            <a:r>
              <a:rPr lang="en-US" sz="2400" dirty="0" err="1"/>
              <a:t>wifi</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Tree>
    <p:extLst>
      <p:ext uri="{BB962C8B-B14F-4D97-AF65-F5344CB8AC3E}">
        <p14:creationId xmlns:p14="http://schemas.microsoft.com/office/powerpoint/2010/main" val="64979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457200" y="205979"/>
            <a:ext cx="8229600" cy="737449"/>
          </a:xfrm>
        </p:spPr>
        <p:txBody>
          <a:bodyPr>
            <a:normAutofit fontScale="90000"/>
          </a:bodyPr>
          <a:lstStyle/>
          <a:p>
            <a:pPr lvl="0" algn="l"/>
            <a:r>
              <a:rPr lang="en-US" b="1" dirty="0"/>
              <a:t>Data</a:t>
            </a:r>
          </a:p>
        </p:txBody>
      </p:sp>
      <p:sp>
        <p:nvSpPr>
          <p:cNvPr id="101" name="Google Shape;101;p19"/>
          <p:cNvSpPr txBox="1">
            <a:spLocks noGrp="1"/>
          </p:cNvSpPr>
          <p:nvPr>
            <p:ph idx="1"/>
          </p:nvPr>
        </p:nvSpPr>
        <p:spPr>
          <a:xfrm>
            <a:off x="457200" y="943428"/>
            <a:ext cx="8229600" cy="4076247"/>
          </a:xfrm>
        </p:spPr>
        <p:txBody>
          <a:bodyPr>
            <a:normAutofit/>
          </a:bodyPr>
          <a:lstStyle/>
          <a:p>
            <a:pPr lvl="0"/>
            <a:r>
              <a:rPr lang="en-US" sz="2800" dirty="0" err="1"/>
              <a:t>EZproxy</a:t>
            </a:r>
            <a:r>
              <a:rPr lang="en-US" sz="2800" dirty="0"/>
              <a:t> log data, July 2016-June 2017</a:t>
            </a:r>
          </a:p>
          <a:p>
            <a:pPr lvl="0"/>
            <a:endParaRPr lang="en-US" sz="1050" dirty="0"/>
          </a:p>
          <a:p>
            <a:pPr lvl="0"/>
            <a:r>
              <a:rPr lang="en-US" sz="2800" dirty="0"/>
              <a:t>Extract only entry point data using </a:t>
            </a:r>
            <a:r>
              <a:rPr lang="en-US" sz="2800" i="1" dirty="0"/>
              <a:t>grep</a:t>
            </a:r>
            <a:r>
              <a:rPr lang="en-US" sz="2800" dirty="0"/>
              <a:t> and </a:t>
            </a:r>
            <a:r>
              <a:rPr lang="en-US" sz="2800" i="1" dirty="0" err="1"/>
              <a:t>sed</a:t>
            </a:r>
            <a:r>
              <a:rPr lang="en-US" sz="2800" dirty="0"/>
              <a:t> commands and shell scripting</a:t>
            </a:r>
          </a:p>
          <a:p>
            <a:pPr lvl="1"/>
            <a:r>
              <a:rPr lang="en-US" dirty="0"/>
              <a:t>IP address</a:t>
            </a:r>
          </a:p>
          <a:p>
            <a:pPr lvl="1"/>
            <a:r>
              <a:rPr lang="en-US" dirty="0"/>
              <a:t>User ID</a:t>
            </a:r>
          </a:p>
          <a:p>
            <a:pPr lvl="1"/>
            <a:r>
              <a:rPr lang="en-US" dirty="0"/>
              <a:t>Date and time stamp</a:t>
            </a:r>
          </a:p>
          <a:p>
            <a:pPr lvl="1"/>
            <a:r>
              <a:rPr lang="en-US" dirty="0"/>
              <a:t>URL of the requested e-resource</a:t>
            </a:r>
          </a:p>
          <a:p>
            <a:pPr lvl="0"/>
            <a:endParaRPr lang="en-US" sz="2800" dirty="0"/>
          </a:p>
          <a:p>
            <a:pPr lvl="0"/>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87900" y="247500"/>
            <a:ext cx="8368200" cy="686100"/>
          </a:xfrm>
        </p:spPr>
        <p:txBody>
          <a:bodyPr>
            <a:noAutofit/>
          </a:bodyPr>
          <a:lstStyle/>
          <a:p>
            <a:pPr lvl="0" algn="l"/>
            <a:r>
              <a:rPr lang="en-US" sz="4000" b="1" dirty="0"/>
              <a:t>Sample Log Entry: Initial Part</a:t>
            </a:r>
          </a:p>
        </p:txBody>
      </p:sp>
      <p:sp>
        <p:nvSpPr>
          <p:cNvPr id="107" name="Google Shape;107;p20"/>
          <p:cNvSpPr txBox="1">
            <a:spLocks noGrp="1"/>
          </p:cNvSpPr>
          <p:nvPr>
            <p:ph type="body" idx="1"/>
          </p:nvPr>
        </p:nvSpPr>
        <p:spPr>
          <a:xfrm>
            <a:off x="387900" y="1280274"/>
            <a:ext cx="8368200" cy="3078900"/>
          </a:xfrm>
        </p:spPr>
        <p:txBody>
          <a:bodyPr>
            <a:normAutofit fontScale="92500" lnSpcReduction="10000"/>
          </a:bodyPr>
          <a:lstStyle/>
          <a:p>
            <a:pPr lvl="0"/>
            <a:r>
              <a:rPr lang="en-US" b="1" dirty="0"/>
              <a:t>https://eres.library.manoa.hawaii.edu:443/</a:t>
            </a:r>
            <a:r>
              <a:rPr lang="en-US" b="1" dirty="0">
                <a:solidFill>
                  <a:srgbClr val="FF0000"/>
                </a:solidFill>
              </a:rPr>
              <a:t>connect?session</a:t>
            </a:r>
            <a:r>
              <a:rPr lang="en-US" dirty="0"/>
              <a:t>=sg7E38BNLzHtA401&amp;url=http://site.ebrary.com/lib/uhmanoa/reader.action?docID=2001574</a:t>
            </a:r>
          </a:p>
          <a:p>
            <a:pPr lvl="0"/>
            <a:endParaRPr lang="en-US" dirty="0"/>
          </a:p>
          <a:p>
            <a:pPr lvl="0"/>
            <a:r>
              <a:rPr lang="en-US" dirty="0"/>
              <a:t>site.ebrary.com/lib/</a:t>
            </a:r>
            <a:r>
              <a:rPr lang="en-US" dirty="0" err="1"/>
              <a:t>uhmanoa</a:t>
            </a:r>
            <a:r>
              <a:rPr lang="en-US" dirty="0"/>
              <a:t>/</a:t>
            </a:r>
            <a:r>
              <a:rPr lang="en-US" dirty="0" err="1"/>
              <a:t>reader.action?docID</a:t>
            </a:r>
            <a:r>
              <a:rPr lang="en-US" dirty="0"/>
              <a:t>=2001574</a:t>
            </a:r>
          </a:p>
          <a:p>
            <a:pPr lvl="0"/>
            <a:endParaRPr lang="en-US" dirty="0"/>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1700</TotalTime>
  <Words>2473</Words>
  <Application>Microsoft Office PowerPoint</Application>
  <PresentationFormat>On-screen Show (16:9)</PresentationFormat>
  <Paragraphs>348</Paragraphs>
  <Slides>43</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Tahoma</vt:lpstr>
      <vt:lpstr>Roboto Slab</vt:lpstr>
      <vt:lpstr>Office Theme</vt:lpstr>
      <vt:lpstr>PowerPoint Presentation</vt:lpstr>
      <vt:lpstr>Finding Hidden Treasures  in the Data</vt:lpstr>
      <vt:lpstr>Introduction</vt:lpstr>
      <vt:lpstr>University of Hawaiʻi at Mānoa, 2016</vt:lpstr>
      <vt:lpstr>UH Mānoa Library</vt:lpstr>
      <vt:lpstr>Library Proxy Authentication</vt:lpstr>
      <vt:lpstr>Method</vt:lpstr>
      <vt:lpstr>Data</vt:lpstr>
      <vt:lpstr>Sample Log Entry: Initial Part</vt:lpstr>
      <vt:lpstr>Data Clean Up: Other Changes</vt:lpstr>
      <vt:lpstr>Data Analysis</vt:lpstr>
      <vt:lpstr>Findings</vt:lpstr>
      <vt:lpstr>F1a: Users</vt:lpstr>
      <vt:lpstr>F1b. Entries by User Group</vt:lpstr>
      <vt:lpstr>PowerPoint Presentation</vt:lpstr>
      <vt:lpstr>F2. Times Users Accessed Resources</vt:lpstr>
      <vt:lpstr>PowerPoint Presentation</vt:lpstr>
      <vt:lpstr>F3. When Do Users Access Resources</vt:lpstr>
      <vt:lpstr>PowerPoint Presentation</vt:lpstr>
      <vt:lpstr>F4. Where Are Users</vt:lpstr>
      <vt:lpstr>PowerPoint Presentation</vt:lpstr>
      <vt:lpstr>PowerPoint Presentation</vt:lpstr>
      <vt:lpstr>PowerPoint Presentation</vt:lpstr>
      <vt:lpstr>PowerPoint Presentation</vt:lpstr>
      <vt:lpstr>F5. What Resources Do Users Access</vt:lpstr>
      <vt:lpstr>Data Cleaning</vt:lpstr>
      <vt:lpstr>PowerPoint Presentation</vt:lpstr>
      <vt:lpstr>Information Lost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Findings Highlights</vt:lpstr>
      <vt:lpstr>Limitations</vt:lpstr>
      <vt:lpstr>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Sung</dc:creator>
  <cp:lastModifiedBy>Nackil sung</cp:lastModifiedBy>
  <cp:revision>86</cp:revision>
  <cp:lastPrinted>2018-12-03T17:51:35Z</cp:lastPrinted>
  <dcterms:modified xsi:type="dcterms:W3CDTF">2018-12-05T12:49:54Z</dcterms:modified>
</cp:coreProperties>
</file>