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handoutMasterIdLst>
    <p:handoutMasterId r:id="rId13"/>
  </p:handoutMasterIdLst>
  <p:sldIdLst>
    <p:sldId id="295" r:id="rId2"/>
    <p:sldId id="303" r:id="rId3"/>
    <p:sldId id="301" r:id="rId4"/>
    <p:sldId id="309" r:id="rId5"/>
    <p:sldId id="318" r:id="rId6"/>
    <p:sldId id="315" r:id="rId7"/>
    <p:sldId id="321" r:id="rId8"/>
    <p:sldId id="319" r:id="rId9"/>
    <p:sldId id="316" r:id="rId10"/>
    <p:sldId id="284" r:id="rId11"/>
  </p:sldIdLst>
  <p:sldSz cx="12192000" cy="6858000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1B1E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 autoAdjust="0"/>
    <p:restoredTop sz="81916" autoAdjust="0"/>
  </p:normalViewPr>
  <p:slideViewPr>
    <p:cSldViewPr snapToGrid="0">
      <p:cViewPr varScale="1">
        <p:scale>
          <a:sx n="119" d="100"/>
          <a:sy n="119" d="100"/>
        </p:scale>
        <p:origin x="67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unshine/Downloads/XisSearches+extr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unshine/Downloads/XisSearches+extr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unshine/Downloads/XisSearches+extr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unshine/Downloads/XisSearches+extr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Number of Search Results before and after JSTOR added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Sheet2!$B$21</c:f>
              <c:strCache>
                <c:ptCount val="1"/>
                <c:pt idx="0">
                  <c:v>LCSH + Title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45000"/>
                    <a:satMod val="155000"/>
                  </a:schemeClr>
                </a:gs>
                <a:gs pos="60000">
                  <a:schemeClr val="accent1">
                    <a:shade val="95000"/>
                    <a:satMod val="150000"/>
                  </a:schemeClr>
                </a:gs>
                <a:gs pos="100000">
                  <a:schemeClr val="accent1">
                    <a:tint val="87000"/>
                    <a:satMod val="2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c:spPr>
          <c:invertIfNegative val="0"/>
          <c:cat>
            <c:strRef>
              <c:f>Sheet2!$A$22:$A$31</c:f>
              <c:strCache>
                <c:ptCount val="10"/>
                <c:pt idx="0">
                  <c:v>"Climate change" AND arctic</c:v>
                </c:pt>
                <c:pt idx="1">
                  <c:v>Everglades AND ecology</c:v>
                </c:pt>
                <c:pt idx="2">
                  <c:v>Florida AND seashore</c:v>
                </c:pt>
                <c:pt idx="3">
                  <c:v>Cattle AND "Florida panhandle"</c:v>
                </c:pt>
                <c:pt idx="4">
                  <c:v>Citrus AND Varieties</c:v>
                </c:pt>
                <c:pt idx="5">
                  <c:v>"early child" AND development</c:v>
                </c:pt>
                <c:pt idx="6">
                  <c:v>"Austen, Jane"</c:v>
                </c:pt>
                <c:pt idx="7">
                  <c:v>Building AND Miami</c:v>
                </c:pt>
                <c:pt idx="8">
                  <c:v>"Ponce de Leon"</c:v>
                </c:pt>
                <c:pt idx="9">
                  <c:v>Florida politics</c:v>
                </c:pt>
              </c:strCache>
            </c:strRef>
          </c:cat>
          <c:val>
            <c:numRef>
              <c:f>Sheet2!$B$22:$B$31</c:f>
              <c:numCache>
                <c:formatCode>General</c:formatCode>
                <c:ptCount val="10"/>
                <c:pt idx="0">
                  <c:v>16</c:v>
                </c:pt>
                <c:pt idx="1">
                  <c:v>260</c:v>
                </c:pt>
                <c:pt idx="2">
                  <c:v>492</c:v>
                </c:pt>
                <c:pt idx="3">
                  <c:v>143</c:v>
                </c:pt>
                <c:pt idx="4">
                  <c:v>188</c:v>
                </c:pt>
                <c:pt idx="5">
                  <c:v>372</c:v>
                </c:pt>
                <c:pt idx="6">
                  <c:v>5</c:v>
                </c:pt>
                <c:pt idx="7">
                  <c:v>0</c:v>
                </c:pt>
                <c:pt idx="8">
                  <c:v>1</c:v>
                </c:pt>
                <c:pt idx="9">
                  <c:v>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DE-8449-B690-BA17BC9BC344}"/>
            </c:ext>
          </c:extLst>
        </c:ser>
        <c:ser>
          <c:idx val="1"/>
          <c:order val="1"/>
          <c:tx>
            <c:strRef>
              <c:f>Sheet2!$D$21</c:f>
              <c:strCache>
                <c:ptCount val="1"/>
                <c:pt idx="0">
                  <c:v>Post JSTor Title+keyword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45000"/>
                    <a:satMod val="155000"/>
                  </a:schemeClr>
                </a:gs>
                <a:gs pos="60000">
                  <a:schemeClr val="accent2">
                    <a:shade val="95000"/>
                    <a:satMod val="150000"/>
                  </a:schemeClr>
                </a:gs>
                <a:gs pos="100000">
                  <a:schemeClr val="accent2">
                    <a:tint val="87000"/>
                    <a:satMod val="2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c:spPr>
          <c:invertIfNegative val="0"/>
          <c:cat>
            <c:strRef>
              <c:f>Sheet2!$A$22:$A$31</c:f>
              <c:strCache>
                <c:ptCount val="10"/>
                <c:pt idx="0">
                  <c:v>"Climate change" AND arctic</c:v>
                </c:pt>
                <c:pt idx="1">
                  <c:v>Everglades AND ecology</c:v>
                </c:pt>
                <c:pt idx="2">
                  <c:v>Florida AND seashore</c:v>
                </c:pt>
                <c:pt idx="3">
                  <c:v>Cattle AND "Florida panhandle"</c:v>
                </c:pt>
                <c:pt idx="4">
                  <c:v>Citrus AND Varieties</c:v>
                </c:pt>
                <c:pt idx="5">
                  <c:v>"early child" AND development</c:v>
                </c:pt>
                <c:pt idx="6">
                  <c:v>"Austen, Jane"</c:v>
                </c:pt>
                <c:pt idx="7">
                  <c:v>Building AND Miami</c:v>
                </c:pt>
                <c:pt idx="8">
                  <c:v>"Ponce de Leon"</c:v>
                </c:pt>
                <c:pt idx="9">
                  <c:v>Florida politics</c:v>
                </c:pt>
              </c:strCache>
            </c:strRef>
          </c:cat>
          <c:val>
            <c:numRef>
              <c:f>Sheet2!$D$22:$D$31</c:f>
              <c:numCache>
                <c:formatCode>General</c:formatCode>
                <c:ptCount val="10"/>
                <c:pt idx="0">
                  <c:v>16</c:v>
                </c:pt>
                <c:pt idx="1">
                  <c:v>261</c:v>
                </c:pt>
                <c:pt idx="2">
                  <c:v>496</c:v>
                </c:pt>
                <c:pt idx="3">
                  <c:v>144</c:v>
                </c:pt>
                <c:pt idx="4">
                  <c:v>188</c:v>
                </c:pt>
                <c:pt idx="5">
                  <c:v>372</c:v>
                </c:pt>
                <c:pt idx="6">
                  <c:v>5</c:v>
                </c:pt>
                <c:pt idx="7">
                  <c:v>0</c:v>
                </c:pt>
                <c:pt idx="8">
                  <c:v>1</c:v>
                </c:pt>
                <c:pt idx="9">
                  <c:v>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DE-8449-B690-BA17BC9BC3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24978944"/>
        <c:axId val="2128489744"/>
      </c:barChart>
      <c:catAx>
        <c:axId val="212497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8489744"/>
        <c:crosses val="autoZero"/>
        <c:auto val="1"/>
        <c:lblAlgn val="ctr"/>
        <c:lblOffset val="100"/>
        <c:noMultiLvlLbl val="0"/>
      </c:catAx>
      <c:valAx>
        <c:axId val="2128489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497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Number of Search Results before and after JSTOR added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Sheet2!$B$21</c:f>
              <c:strCache>
                <c:ptCount val="1"/>
                <c:pt idx="0">
                  <c:v>LCSH + Title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45000"/>
                    <a:satMod val="155000"/>
                  </a:schemeClr>
                </a:gs>
                <a:gs pos="60000">
                  <a:schemeClr val="accent1">
                    <a:shade val="95000"/>
                    <a:satMod val="150000"/>
                  </a:schemeClr>
                </a:gs>
                <a:gs pos="100000">
                  <a:schemeClr val="accent1">
                    <a:tint val="87000"/>
                    <a:satMod val="2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c:spPr>
          <c:invertIfNegative val="0"/>
          <c:cat>
            <c:strRef>
              <c:f>Sheet2!$A$22:$A$31</c:f>
              <c:strCache>
                <c:ptCount val="10"/>
                <c:pt idx="0">
                  <c:v>"Climate change" AND arctic</c:v>
                </c:pt>
                <c:pt idx="1">
                  <c:v>Everglades AND ecology</c:v>
                </c:pt>
                <c:pt idx="2">
                  <c:v>Florida AND seashore</c:v>
                </c:pt>
                <c:pt idx="3">
                  <c:v>Cattle AND "Florida panhandle"</c:v>
                </c:pt>
                <c:pt idx="4">
                  <c:v>Citrus AND Varieties</c:v>
                </c:pt>
                <c:pt idx="5">
                  <c:v>"early child" AND development</c:v>
                </c:pt>
                <c:pt idx="6">
                  <c:v>"Austen, Jane"</c:v>
                </c:pt>
                <c:pt idx="7">
                  <c:v>Building AND Miami</c:v>
                </c:pt>
                <c:pt idx="8">
                  <c:v>"Ponce de Leon"</c:v>
                </c:pt>
                <c:pt idx="9">
                  <c:v>Florida politics</c:v>
                </c:pt>
              </c:strCache>
            </c:strRef>
          </c:cat>
          <c:val>
            <c:numRef>
              <c:f>Sheet2!$B$22:$B$31</c:f>
              <c:numCache>
                <c:formatCode>General</c:formatCode>
                <c:ptCount val="10"/>
                <c:pt idx="0">
                  <c:v>16</c:v>
                </c:pt>
                <c:pt idx="1">
                  <c:v>260</c:v>
                </c:pt>
                <c:pt idx="2">
                  <c:v>492</c:v>
                </c:pt>
                <c:pt idx="3">
                  <c:v>143</c:v>
                </c:pt>
                <c:pt idx="4">
                  <c:v>188</c:v>
                </c:pt>
                <c:pt idx="5">
                  <c:v>372</c:v>
                </c:pt>
                <c:pt idx="6">
                  <c:v>5</c:v>
                </c:pt>
                <c:pt idx="7">
                  <c:v>0</c:v>
                </c:pt>
                <c:pt idx="8">
                  <c:v>1</c:v>
                </c:pt>
                <c:pt idx="9">
                  <c:v>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A9-9B4A-9F1D-2EC16AC1D588}"/>
            </c:ext>
          </c:extLst>
        </c:ser>
        <c:ser>
          <c:idx val="1"/>
          <c:order val="1"/>
          <c:tx>
            <c:strRef>
              <c:f>Sheet2!$D$21</c:f>
              <c:strCache>
                <c:ptCount val="1"/>
                <c:pt idx="0">
                  <c:v>Post JSTor Title+keyword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45000"/>
                    <a:satMod val="155000"/>
                  </a:schemeClr>
                </a:gs>
                <a:gs pos="60000">
                  <a:schemeClr val="accent2">
                    <a:shade val="95000"/>
                    <a:satMod val="150000"/>
                  </a:schemeClr>
                </a:gs>
                <a:gs pos="100000">
                  <a:schemeClr val="accent2">
                    <a:tint val="87000"/>
                    <a:satMod val="2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c:spPr>
          <c:invertIfNegative val="0"/>
          <c:cat>
            <c:strRef>
              <c:f>Sheet2!$A$22:$A$31</c:f>
              <c:strCache>
                <c:ptCount val="10"/>
                <c:pt idx="0">
                  <c:v>"Climate change" AND arctic</c:v>
                </c:pt>
                <c:pt idx="1">
                  <c:v>Everglades AND ecology</c:v>
                </c:pt>
                <c:pt idx="2">
                  <c:v>Florida AND seashore</c:v>
                </c:pt>
                <c:pt idx="3">
                  <c:v>Cattle AND "Florida panhandle"</c:v>
                </c:pt>
                <c:pt idx="4">
                  <c:v>Citrus AND Varieties</c:v>
                </c:pt>
                <c:pt idx="5">
                  <c:v>"early child" AND development</c:v>
                </c:pt>
                <c:pt idx="6">
                  <c:v>"Austen, Jane"</c:v>
                </c:pt>
                <c:pt idx="7">
                  <c:v>Building AND Miami</c:v>
                </c:pt>
                <c:pt idx="8">
                  <c:v>"Ponce de Leon"</c:v>
                </c:pt>
                <c:pt idx="9">
                  <c:v>Florida politics</c:v>
                </c:pt>
              </c:strCache>
            </c:strRef>
          </c:cat>
          <c:val>
            <c:numRef>
              <c:f>Sheet2!$D$22:$D$31</c:f>
              <c:numCache>
                <c:formatCode>General</c:formatCode>
                <c:ptCount val="10"/>
                <c:pt idx="0">
                  <c:v>16</c:v>
                </c:pt>
                <c:pt idx="1">
                  <c:v>261</c:v>
                </c:pt>
                <c:pt idx="2">
                  <c:v>496</c:v>
                </c:pt>
                <c:pt idx="3">
                  <c:v>144</c:v>
                </c:pt>
                <c:pt idx="4">
                  <c:v>188</c:v>
                </c:pt>
                <c:pt idx="5">
                  <c:v>372</c:v>
                </c:pt>
                <c:pt idx="6">
                  <c:v>5</c:v>
                </c:pt>
                <c:pt idx="7">
                  <c:v>0</c:v>
                </c:pt>
                <c:pt idx="8">
                  <c:v>1</c:v>
                </c:pt>
                <c:pt idx="9">
                  <c:v>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A9-9B4A-9F1D-2EC16AC1D5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29109360"/>
        <c:axId val="2127365408"/>
      </c:barChart>
      <c:catAx>
        <c:axId val="212910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7365408"/>
        <c:crosses val="autoZero"/>
        <c:auto val="1"/>
        <c:lblAlgn val="ctr"/>
        <c:lblOffset val="100"/>
        <c:noMultiLvlLbl val="0"/>
      </c:catAx>
      <c:valAx>
        <c:axId val="212736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910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Number of Search Results before and after JSTOR added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Sheet2!$B$21</c:f>
              <c:strCache>
                <c:ptCount val="1"/>
                <c:pt idx="0">
                  <c:v>LCSH + Title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45000"/>
                    <a:satMod val="155000"/>
                  </a:schemeClr>
                </a:gs>
                <a:gs pos="60000">
                  <a:schemeClr val="accent1">
                    <a:shade val="95000"/>
                    <a:satMod val="150000"/>
                  </a:schemeClr>
                </a:gs>
                <a:gs pos="100000">
                  <a:schemeClr val="accent1">
                    <a:tint val="87000"/>
                    <a:satMod val="2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c:spPr>
          <c:invertIfNegative val="0"/>
          <c:cat>
            <c:strRef>
              <c:f>Sheet2!$A$22:$A$31</c:f>
              <c:strCache>
                <c:ptCount val="10"/>
                <c:pt idx="0">
                  <c:v>"Climate change" AND arctic</c:v>
                </c:pt>
                <c:pt idx="1">
                  <c:v>Everglades AND ecology</c:v>
                </c:pt>
                <c:pt idx="2">
                  <c:v>Florida AND seashore</c:v>
                </c:pt>
                <c:pt idx="3">
                  <c:v>Cattle AND "Florida panhandle"</c:v>
                </c:pt>
                <c:pt idx="4">
                  <c:v>Citrus AND Varieties</c:v>
                </c:pt>
                <c:pt idx="5">
                  <c:v>"early child" AND development</c:v>
                </c:pt>
                <c:pt idx="6">
                  <c:v>"Austen, Jane"</c:v>
                </c:pt>
                <c:pt idx="7">
                  <c:v>Building AND Miami</c:v>
                </c:pt>
                <c:pt idx="8">
                  <c:v>"Ponce de Leon"</c:v>
                </c:pt>
                <c:pt idx="9">
                  <c:v>Florida politics</c:v>
                </c:pt>
              </c:strCache>
            </c:strRef>
          </c:cat>
          <c:val>
            <c:numRef>
              <c:f>Sheet2!$B$22:$B$31</c:f>
              <c:numCache>
                <c:formatCode>General</c:formatCode>
                <c:ptCount val="10"/>
                <c:pt idx="0">
                  <c:v>16</c:v>
                </c:pt>
                <c:pt idx="1">
                  <c:v>260</c:v>
                </c:pt>
                <c:pt idx="2">
                  <c:v>492</c:v>
                </c:pt>
                <c:pt idx="3">
                  <c:v>143</c:v>
                </c:pt>
                <c:pt idx="4">
                  <c:v>188</c:v>
                </c:pt>
                <c:pt idx="5">
                  <c:v>372</c:v>
                </c:pt>
                <c:pt idx="6">
                  <c:v>5</c:v>
                </c:pt>
                <c:pt idx="7">
                  <c:v>0</c:v>
                </c:pt>
                <c:pt idx="8">
                  <c:v>1</c:v>
                </c:pt>
                <c:pt idx="9">
                  <c:v>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C2-C14E-8B53-73EB0D2BC142}"/>
            </c:ext>
          </c:extLst>
        </c:ser>
        <c:ser>
          <c:idx val="1"/>
          <c:order val="1"/>
          <c:tx>
            <c:strRef>
              <c:f>Sheet2!$D$21</c:f>
              <c:strCache>
                <c:ptCount val="1"/>
                <c:pt idx="0">
                  <c:v>Post JSTor Title+keyword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45000"/>
                    <a:satMod val="155000"/>
                  </a:schemeClr>
                </a:gs>
                <a:gs pos="60000">
                  <a:schemeClr val="accent2">
                    <a:shade val="95000"/>
                    <a:satMod val="150000"/>
                  </a:schemeClr>
                </a:gs>
                <a:gs pos="100000">
                  <a:schemeClr val="accent2">
                    <a:tint val="87000"/>
                    <a:satMod val="2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c:spPr>
          <c:invertIfNegative val="0"/>
          <c:cat>
            <c:strRef>
              <c:f>Sheet2!$A$22:$A$31</c:f>
              <c:strCache>
                <c:ptCount val="10"/>
                <c:pt idx="0">
                  <c:v>"Climate change" AND arctic</c:v>
                </c:pt>
                <c:pt idx="1">
                  <c:v>Everglades AND ecology</c:v>
                </c:pt>
                <c:pt idx="2">
                  <c:v>Florida AND seashore</c:v>
                </c:pt>
                <c:pt idx="3">
                  <c:v>Cattle AND "Florida panhandle"</c:v>
                </c:pt>
                <c:pt idx="4">
                  <c:v>Citrus AND Varieties</c:v>
                </c:pt>
                <c:pt idx="5">
                  <c:v>"early child" AND development</c:v>
                </c:pt>
                <c:pt idx="6">
                  <c:v>"Austen, Jane"</c:v>
                </c:pt>
                <c:pt idx="7">
                  <c:v>Building AND Miami</c:v>
                </c:pt>
                <c:pt idx="8">
                  <c:v>"Ponce de Leon"</c:v>
                </c:pt>
                <c:pt idx="9">
                  <c:v>Florida politics</c:v>
                </c:pt>
              </c:strCache>
            </c:strRef>
          </c:cat>
          <c:val>
            <c:numRef>
              <c:f>Sheet2!$D$22:$D$31</c:f>
              <c:numCache>
                <c:formatCode>General</c:formatCode>
                <c:ptCount val="10"/>
                <c:pt idx="0">
                  <c:v>16</c:v>
                </c:pt>
                <c:pt idx="1">
                  <c:v>261</c:v>
                </c:pt>
                <c:pt idx="2">
                  <c:v>496</c:v>
                </c:pt>
                <c:pt idx="3">
                  <c:v>144</c:v>
                </c:pt>
                <c:pt idx="4">
                  <c:v>188</c:v>
                </c:pt>
                <c:pt idx="5">
                  <c:v>372</c:v>
                </c:pt>
                <c:pt idx="6">
                  <c:v>5</c:v>
                </c:pt>
                <c:pt idx="7">
                  <c:v>0</c:v>
                </c:pt>
                <c:pt idx="8">
                  <c:v>1</c:v>
                </c:pt>
                <c:pt idx="9">
                  <c:v>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C2-C14E-8B53-73EB0D2BC1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41447024"/>
        <c:axId val="2141552096"/>
      </c:barChart>
      <c:catAx>
        <c:axId val="214144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1552096"/>
        <c:crosses val="autoZero"/>
        <c:auto val="1"/>
        <c:lblAlgn val="ctr"/>
        <c:lblOffset val="100"/>
        <c:noMultiLvlLbl val="0"/>
      </c:catAx>
      <c:valAx>
        <c:axId val="214155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1447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Number of Search Results before and after JSTOR added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Sheet2!$B$21</c:f>
              <c:strCache>
                <c:ptCount val="1"/>
                <c:pt idx="0">
                  <c:v>LCSH + Title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45000"/>
                    <a:satMod val="155000"/>
                  </a:schemeClr>
                </a:gs>
                <a:gs pos="60000">
                  <a:schemeClr val="accent1">
                    <a:shade val="95000"/>
                    <a:satMod val="150000"/>
                  </a:schemeClr>
                </a:gs>
                <a:gs pos="100000">
                  <a:schemeClr val="accent1">
                    <a:tint val="87000"/>
                    <a:satMod val="2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c:spPr>
          <c:invertIfNegative val="0"/>
          <c:cat>
            <c:strRef>
              <c:f>Sheet2!$A$22:$A$31</c:f>
              <c:strCache>
                <c:ptCount val="10"/>
                <c:pt idx="0">
                  <c:v>"Climate change" AND arctic</c:v>
                </c:pt>
                <c:pt idx="1">
                  <c:v>Everglades AND ecology</c:v>
                </c:pt>
                <c:pt idx="2">
                  <c:v>Florida AND seashore</c:v>
                </c:pt>
                <c:pt idx="3">
                  <c:v>Cattle AND "Florida panhandle"</c:v>
                </c:pt>
                <c:pt idx="4">
                  <c:v>Citrus AND Varieties</c:v>
                </c:pt>
                <c:pt idx="5">
                  <c:v>"early child" AND development</c:v>
                </c:pt>
                <c:pt idx="6">
                  <c:v>"Austen, Jane"</c:v>
                </c:pt>
                <c:pt idx="7">
                  <c:v>Building AND Miami</c:v>
                </c:pt>
                <c:pt idx="8">
                  <c:v>"Ponce de Leon"</c:v>
                </c:pt>
                <c:pt idx="9">
                  <c:v>Florida politics</c:v>
                </c:pt>
              </c:strCache>
            </c:strRef>
          </c:cat>
          <c:val>
            <c:numRef>
              <c:f>Sheet2!$B$22:$B$31</c:f>
              <c:numCache>
                <c:formatCode>General</c:formatCode>
                <c:ptCount val="10"/>
                <c:pt idx="0">
                  <c:v>16</c:v>
                </c:pt>
                <c:pt idx="1">
                  <c:v>260</c:v>
                </c:pt>
                <c:pt idx="2">
                  <c:v>492</c:v>
                </c:pt>
                <c:pt idx="3">
                  <c:v>143</c:v>
                </c:pt>
                <c:pt idx="4">
                  <c:v>188</c:v>
                </c:pt>
                <c:pt idx="5">
                  <c:v>372</c:v>
                </c:pt>
                <c:pt idx="6">
                  <c:v>5</c:v>
                </c:pt>
                <c:pt idx="7">
                  <c:v>0</c:v>
                </c:pt>
                <c:pt idx="8">
                  <c:v>1</c:v>
                </c:pt>
                <c:pt idx="9">
                  <c:v>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CE-534E-9057-BE24EAEB2A88}"/>
            </c:ext>
          </c:extLst>
        </c:ser>
        <c:ser>
          <c:idx val="1"/>
          <c:order val="1"/>
          <c:tx>
            <c:strRef>
              <c:f>Sheet2!$D$21</c:f>
              <c:strCache>
                <c:ptCount val="1"/>
                <c:pt idx="0">
                  <c:v>Post JSTor Title+keyword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45000"/>
                    <a:satMod val="155000"/>
                  </a:schemeClr>
                </a:gs>
                <a:gs pos="60000">
                  <a:schemeClr val="accent2">
                    <a:shade val="95000"/>
                    <a:satMod val="150000"/>
                  </a:schemeClr>
                </a:gs>
                <a:gs pos="100000">
                  <a:schemeClr val="accent2">
                    <a:tint val="87000"/>
                    <a:satMod val="2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c:spPr>
          <c:invertIfNegative val="0"/>
          <c:cat>
            <c:strRef>
              <c:f>Sheet2!$A$22:$A$31</c:f>
              <c:strCache>
                <c:ptCount val="10"/>
                <c:pt idx="0">
                  <c:v>"Climate change" AND arctic</c:v>
                </c:pt>
                <c:pt idx="1">
                  <c:v>Everglades AND ecology</c:v>
                </c:pt>
                <c:pt idx="2">
                  <c:v>Florida AND seashore</c:v>
                </c:pt>
                <c:pt idx="3">
                  <c:v>Cattle AND "Florida panhandle"</c:v>
                </c:pt>
                <c:pt idx="4">
                  <c:v>Citrus AND Varieties</c:v>
                </c:pt>
                <c:pt idx="5">
                  <c:v>"early child" AND development</c:v>
                </c:pt>
                <c:pt idx="6">
                  <c:v>"Austen, Jane"</c:v>
                </c:pt>
                <c:pt idx="7">
                  <c:v>Building AND Miami</c:v>
                </c:pt>
                <c:pt idx="8">
                  <c:v>"Ponce de Leon"</c:v>
                </c:pt>
                <c:pt idx="9">
                  <c:v>Florida politics</c:v>
                </c:pt>
              </c:strCache>
            </c:strRef>
          </c:cat>
          <c:val>
            <c:numRef>
              <c:f>Sheet2!$D$22:$D$31</c:f>
              <c:numCache>
                <c:formatCode>General</c:formatCode>
                <c:ptCount val="10"/>
                <c:pt idx="0">
                  <c:v>16</c:v>
                </c:pt>
                <c:pt idx="1">
                  <c:v>261</c:v>
                </c:pt>
                <c:pt idx="2">
                  <c:v>496</c:v>
                </c:pt>
                <c:pt idx="3">
                  <c:v>144</c:v>
                </c:pt>
                <c:pt idx="4">
                  <c:v>188</c:v>
                </c:pt>
                <c:pt idx="5">
                  <c:v>372</c:v>
                </c:pt>
                <c:pt idx="6">
                  <c:v>5</c:v>
                </c:pt>
                <c:pt idx="7">
                  <c:v>0</c:v>
                </c:pt>
                <c:pt idx="8">
                  <c:v>1</c:v>
                </c:pt>
                <c:pt idx="9">
                  <c:v>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CE-534E-9057-BE24EAEB2A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18922432"/>
        <c:axId val="2080247520"/>
      </c:barChart>
      <c:catAx>
        <c:axId val="211892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0247520"/>
        <c:crosses val="autoZero"/>
        <c:auto val="1"/>
        <c:lblAlgn val="ctr"/>
        <c:lblOffset val="100"/>
        <c:noMultiLvlLbl val="0"/>
      </c:catAx>
      <c:valAx>
        <c:axId val="2080247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8922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633DC4C8-5666-45F3-9B67-0A10A3847816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7FBB7868-F3EA-43AC-9529-FF2DECF9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7FA2314A-136A-42A4-93DF-84D0C5DC21AD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1675" y="1152525"/>
            <a:ext cx="55308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437221"/>
            <a:ext cx="5547360" cy="3630454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A49E597B-4D79-43E9-9158-70167B42B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39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E597B-4D79-43E9-9158-70167B42B6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13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E597B-4D79-43E9-9158-70167B42B6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E597B-4D79-43E9-9158-70167B42B6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08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E597B-4D79-43E9-9158-70167B42B6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12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E597B-4D79-43E9-9158-70167B42B6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58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E597B-4D79-43E9-9158-70167B42B6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96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E597B-4D79-43E9-9158-70167B42B6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14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E597B-4D79-43E9-9158-70167B42B6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11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AC270-AC5F-3C4A-8BE2-E88211726A7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1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T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304800" y="4648200"/>
            <a:ext cx="11684000" cy="533400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algn="l">
              <a:defRPr sz="2000" b="0" cap="all" spc="15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04800" y="6288619"/>
            <a:ext cx="7924800" cy="391583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539" y="5585253"/>
            <a:ext cx="3963261" cy="100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2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705205"/>
            <a:ext cx="10984425" cy="4186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54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spi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A9B0B4A-26C8-1A45-961C-F7E8461EC527}"/>
              </a:ext>
            </a:extLst>
          </p:cNvPr>
          <p:cNvSpPr/>
          <p:nvPr userDrawn="1"/>
        </p:nvSpPr>
        <p:spPr>
          <a:xfrm>
            <a:off x="0" y="4272887"/>
            <a:ext cx="12192000" cy="1099264"/>
          </a:xfrm>
          <a:prstGeom prst="rect">
            <a:avLst/>
          </a:prstGeom>
          <a:solidFill>
            <a:srgbClr val="FF66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" t="7138" r="21631" b="11593"/>
          <a:stretch/>
        </p:blipFill>
        <p:spPr bwMode="auto">
          <a:xfrm>
            <a:off x="0" y="0"/>
            <a:ext cx="12192000" cy="427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/>
          </p:cNvSpPr>
          <p:nvPr>
            <p:ph type="ctrTitle"/>
          </p:nvPr>
        </p:nvSpPr>
        <p:spPr>
          <a:xfrm>
            <a:off x="304800" y="4648200"/>
            <a:ext cx="11684000" cy="533400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algn="l">
              <a:defRPr sz="2000" b="0" cap="all" spc="15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04800" y="6288619"/>
            <a:ext cx="7924800" cy="391583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260" y="5699159"/>
            <a:ext cx="3513540" cy="8899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D99A63-45DD-D94F-A505-5A74FB5FB1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" t="86525" r="21631" b="11594"/>
          <a:stretch/>
        </p:blipFill>
        <p:spPr bwMode="auto">
          <a:xfrm>
            <a:off x="0" y="5372151"/>
            <a:ext cx="12192000" cy="9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89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0" r="12991"/>
          <a:stretch>
            <a:fillRect/>
          </a:stretch>
        </p:blipFill>
        <p:spPr bwMode="auto">
          <a:xfrm>
            <a:off x="0" y="0"/>
            <a:ext cx="12192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/>
          </p:cNvSpPr>
          <p:nvPr>
            <p:ph type="ctrTitle"/>
          </p:nvPr>
        </p:nvSpPr>
        <p:spPr>
          <a:xfrm>
            <a:off x="304800" y="4648200"/>
            <a:ext cx="11684000" cy="533400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algn="l">
              <a:defRPr sz="2000" b="0" cap="all" spc="15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04800" y="6288619"/>
            <a:ext cx="7924800" cy="391583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539" y="5585253"/>
            <a:ext cx="3963261" cy="100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4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Insp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" r="22253"/>
          <a:stretch>
            <a:fillRect/>
          </a:stretch>
        </p:blipFill>
        <p:spPr bwMode="auto">
          <a:xfrm>
            <a:off x="0" y="0"/>
            <a:ext cx="12192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/>
          </p:cNvSpPr>
          <p:nvPr>
            <p:ph type="ctrTitle"/>
          </p:nvPr>
        </p:nvSpPr>
        <p:spPr>
          <a:xfrm>
            <a:off x="304800" y="4648200"/>
            <a:ext cx="11684000" cy="533400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algn="l">
              <a:defRPr sz="2000" b="0" cap="all" spc="15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04800" y="6288619"/>
            <a:ext cx="7924800" cy="391583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539" y="5585253"/>
            <a:ext cx="3963261" cy="100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86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Commun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2"/>
          <a:stretch>
            <a:fillRect/>
          </a:stretch>
        </p:blipFill>
        <p:spPr bwMode="auto">
          <a:xfrm>
            <a:off x="1" y="0"/>
            <a:ext cx="12189884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 rot="5400000">
            <a:off x="11461907" y="1066235"/>
            <a:ext cx="1138453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>
              <a:defRPr/>
            </a:pPr>
            <a:r>
              <a:rPr lang="en-US" altLang="en-US" sz="800">
                <a:solidFill>
                  <a:schemeClr val="bg1"/>
                </a:solidFill>
              </a:rPr>
              <a:t>Image © John Jernigan</a:t>
            </a:r>
          </a:p>
        </p:txBody>
      </p:sp>
      <p:sp>
        <p:nvSpPr>
          <p:cNvPr id="7" name="Rectangle 2"/>
          <p:cNvSpPr>
            <a:spLocks noGrp="1"/>
          </p:cNvSpPr>
          <p:nvPr>
            <p:ph type="ctrTitle"/>
          </p:nvPr>
        </p:nvSpPr>
        <p:spPr>
          <a:xfrm>
            <a:off x="304800" y="4648200"/>
            <a:ext cx="11684000" cy="533400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algn="l">
              <a:defRPr sz="2000" b="0" cap="all" spc="15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04800" y="6288619"/>
            <a:ext cx="7924800" cy="391583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539" y="5585253"/>
            <a:ext cx="3963261" cy="100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14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GatorG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8" r="12962"/>
          <a:stretch>
            <a:fillRect/>
          </a:stretch>
        </p:blipFill>
        <p:spPr bwMode="auto">
          <a:xfrm>
            <a:off x="0" y="4764"/>
            <a:ext cx="12192000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/>
          </p:cNvSpPr>
          <p:nvPr>
            <p:ph type="ctrTitle"/>
          </p:nvPr>
        </p:nvSpPr>
        <p:spPr>
          <a:xfrm>
            <a:off x="304800" y="4648200"/>
            <a:ext cx="11684000" cy="533400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algn="l">
              <a:defRPr sz="2000" b="0" cap="all" spc="15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04800" y="6288619"/>
            <a:ext cx="7924800" cy="391583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539" y="5585253"/>
            <a:ext cx="3963261" cy="100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1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NB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5181600" y="-4554512"/>
            <a:ext cx="914400" cy="10464800"/>
          </a:xfrm>
          <a:prstGeom prst="rect">
            <a:avLst/>
          </a:prstGeom>
        </p:spPr>
        <p:txBody>
          <a:bodyPr vert="vert">
            <a:noAutofit/>
          </a:bodyPr>
          <a:lstStyle>
            <a:lvl1pPr>
              <a:defRPr sz="4400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06400" y="1828800"/>
            <a:ext cx="10464800" cy="464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11526272" y="6441810"/>
            <a:ext cx="519995" cy="41619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&lt;#&gt;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80D842-E77D-8F49-BC96-A356CFCE28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78" b="43280"/>
          <a:stretch/>
        </p:blipFill>
        <p:spPr>
          <a:xfrm>
            <a:off x="171254" y="6441810"/>
            <a:ext cx="470292" cy="31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7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5181600" y="-4554512"/>
            <a:ext cx="914400" cy="10464800"/>
          </a:xfrm>
          <a:prstGeom prst="rect">
            <a:avLst/>
          </a:prstGeom>
        </p:spPr>
        <p:txBody>
          <a:bodyPr vert="vert">
            <a:noAutofit/>
          </a:bodyPr>
          <a:lstStyle>
            <a:lvl1pPr>
              <a:defRPr sz="4400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06400" y="1828800"/>
            <a:ext cx="10464800" cy="4645152"/>
          </a:xfrm>
          <a:prstGeom prst="rect">
            <a:avLst/>
          </a:prstGeom>
        </p:spPr>
        <p:txBody>
          <a:bodyPr/>
          <a:lstStyle>
            <a:lvl1pPr marL="347472" indent="-347472">
              <a:buFont typeface="Arial" panose="020B0604020202020204" pitchFamily="34" charset="0"/>
              <a:buChar char="•"/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3256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477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00317" y="0"/>
            <a:ext cx="11916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0"/>
            <a:ext cx="101600" cy="6858000"/>
          </a:xfrm>
          <a:prstGeom prst="rect">
            <a:avLst/>
          </a:prstGeom>
          <a:solidFill>
            <a:srgbClr val="00478B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82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cap="small">
          <a:solidFill>
            <a:schemeClr val="bg1"/>
          </a:solidFill>
          <a:latin typeface="+mj-lt"/>
          <a:ea typeface="Geneva" charset="0"/>
          <a:cs typeface="Genev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Calibri" charset="0"/>
          <a:ea typeface="Geneva" charset="0"/>
          <a:cs typeface="Genev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Calibri" charset="0"/>
          <a:ea typeface="Geneva" charset="0"/>
          <a:cs typeface="Genev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Calibri" charset="0"/>
          <a:ea typeface="Geneva" charset="0"/>
          <a:cs typeface="Genev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Calibri" charset="0"/>
          <a:ea typeface="Geneva" charset="0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Geneva" charset="0"/>
          <a:cs typeface="Genev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Geneva" charset="0"/>
          <a:cs typeface="Genev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Geneva" charset="0"/>
          <a:cs typeface="Genev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Geneva" charset="0"/>
          <a:cs typeface="Geneva" charset="0"/>
        </a:defRPr>
      </a:lvl9pPr>
      <a:extLst/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helseaz@ufl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laura.spears@ufl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hart" Target="../charts/chart1.xml"/><Relationship Id="rId7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45667E-C4E6-4BCB-A46D-E60F5E7C31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102" y="4518212"/>
            <a:ext cx="11928451" cy="1185477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3200" dirty="0"/>
              <a:t>Testing Assumptions—Does Enhancing Subject Terms Increase Use</a:t>
            </a:r>
            <a:endParaRPr lang="en-US" sz="54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FA4A31B-CB30-F646-AE10-984008914258}"/>
              </a:ext>
            </a:extLst>
          </p:cNvPr>
          <p:cNvSpPr txBox="1">
            <a:spLocks/>
          </p:cNvSpPr>
          <p:nvPr/>
        </p:nvSpPr>
        <p:spPr>
          <a:xfrm>
            <a:off x="428553" y="5875310"/>
            <a:ext cx="7977128" cy="75812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500" baseline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spcBef>
                <a:spcPts val="0"/>
              </a:spcBef>
            </a:pPr>
            <a:r>
              <a:rPr lang="en-US" sz="2400" kern="0" dirty="0"/>
              <a:t>Chelsea Dinsmore, Chair, Digital Support Services</a:t>
            </a:r>
          </a:p>
          <a:p>
            <a:pPr algn="ctr">
              <a:spcBef>
                <a:spcPts val="0"/>
              </a:spcBef>
            </a:pPr>
            <a:r>
              <a:rPr lang="en-US" sz="2400" kern="0" dirty="0"/>
              <a:t>Todd Digby, Chair, Library Technology Services</a:t>
            </a:r>
            <a:endParaRPr lang="en-US" sz="4400" kern="0" dirty="0"/>
          </a:p>
        </p:txBody>
      </p:sp>
    </p:spTree>
    <p:extLst>
      <p:ext uri="{BB962C8B-B14F-4D97-AF65-F5344CB8AC3E}">
        <p14:creationId xmlns:p14="http://schemas.microsoft.com/office/powerpoint/2010/main" val="2727196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4428" y="441952"/>
            <a:ext cx="7786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kern="0" dirty="0">
                <a:solidFill>
                  <a:srgbClr val="FF6600"/>
                </a:solidFill>
                <a:ea typeface="Calibri" charset="0"/>
                <a:cs typeface="Calibri" charset="0"/>
              </a:rPr>
              <a:t>Contact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1079" y="1869101"/>
            <a:ext cx="49932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</a:rPr>
              <a:t>Chelsea Dinsmore</a:t>
            </a:r>
          </a:p>
          <a:p>
            <a:pPr algn="ctr"/>
            <a:r>
              <a:rPr lang="en-US" sz="3200" b="1" dirty="0">
                <a:solidFill>
                  <a:srgbClr val="1B1EA5"/>
                </a:solidFill>
              </a:rPr>
              <a:t>University of Florida</a:t>
            </a:r>
          </a:p>
          <a:p>
            <a:pPr algn="ctr"/>
            <a:r>
              <a:rPr lang="en-US" sz="3200" b="1" dirty="0">
                <a:hlinkClick r:id="rId3"/>
              </a:rPr>
              <a:t>chelseaz@ufl.edu</a:t>
            </a:r>
            <a:endParaRPr lang="en-US" sz="3200" b="1" dirty="0">
              <a:solidFill>
                <a:srgbClr val="1B1EA5"/>
              </a:solidFill>
            </a:endParaRPr>
          </a:p>
          <a:p>
            <a:pPr algn="ctr"/>
            <a:endParaRPr lang="en-US" sz="900" b="1" dirty="0">
              <a:solidFill>
                <a:srgbClr val="1B1EA5"/>
              </a:solidFill>
            </a:endParaRPr>
          </a:p>
          <a:p>
            <a:pPr algn="ctr"/>
            <a:endParaRPr lang="en-US" sz="900" b="1" dirty="0">
              <a:solidFill>
                <a:srgbClr val="1B1EA5"/>
              </a:solidFill>
            </a:endParaRPr>
          </a:p>
          <a:p>
            <a:pPr algn="ctr"/>
            <a:endParaRPr lang="en-US" sz="3200" b="1" dirty="0">
              <a:solidFill>
                <a:srgbClr val="FF6600"/>
              </a:solidFill>
              <a:latin typeface="+mn-lt"/>
              <a:ea typeface="+mn-ea"/>
            </a:endParaRPr>
          </a:p>
          <a:p>
            <a:pPr algn="ctr"/>
            <a:r>
              <a:rPr lang="en-US" sz="3200" b="1" dirty="0">
                <a:solidFill>
                  <a:srgbClr val="FF6600"/>
                </a:solidFill>
                <a:latin typeface="+mn-lt"/>
                <a:ea typeface="+mn-ea"/>
              </a:rPr>
              <a:t>Todd Digby</a:t>
            </a:r>
          </a:p>
          <a:p>
            <a:pPr algn="ctr"/>
            <a:r>
              <a:rPr lang="en-US" sz="3200" b="1" dirty="0">
                <a:solidFill>
                  <a:srgbClr val="1B1EA5"/>
                </a:solidFill>
                <a:latin typeface="+mn-lt"/>
                <a:ea typeface="+mn-ea"/>
              </a:rPr>
              <a:t>University of Florida</a:t>
            </a:r>
          </a:p>
          <a:p>
            <a:pPr algn="ctr"/>
            <a:r>
              <a:rPr lang="en-US" sz="3200" b="1" dirty="0">
                <a:solidFill>
                  <a:srgbClr val="1B1EA5"/>
                </a:solidFill>
                <a:latin typeface="+mn-lt"/>
                <a:ea typeface="+mn-ea"/>
                <a:hlinkClick r:id="rId4"/>
              </a:rPr>
              <a:t>digby@ufl.edu</a:t>
            </a:r>
            <a:endParaRPr lang="en-US" sz="3200" b="1" dirty="0">
              <a:solidFill>
                <a:srgbClr val="1B1EA5"/>
              </a:solidFill>
              <a:latin typeface="+mn-lt"/>
              <a:ea typeface="+mn-ea"/>
            </a:endParaRPr>
          </a:p>
          <a:p>
            <a:pPr algn="ctr"/>
            <a:r>
              <a:rPr lang="en-US" sz="3200" b="1" dirty="0">
                <a:solidFill>
                  <a:srgbClr val="1B1EA5"/>
                </a:solidFill>
                <a:latin typeface="+mn-lt"/>
                <a:ea typeface="+mn-ea"/>
              </a:rPr>
              <a:t>@</a:t>
            </a:r>
            <a:r>
              <a:rPr lang="en-US" sz="3200" b="1" dirty="0" err="1">
                <a:solidFill>
                  <a:srgbClr val="1B1EA5"/>
                </a:solidFill>
                <a:latin typeface="+mn-lt"/>
                <a:ea typeface="+mn-ea"/>
              </a:rPr>
              <a:t>todddigby</a:t>
            </a:r>
            <a:endParaRPr lang="en-US" sz="3200" b="1" dirty="0">
              <a:solidFill>
                <a:srgbClr val="1B1EA5"/>
              </a:solidFill>
              <a:latin typeface="+mn-lt"/>
              <a:ea typeface="+mn-ea"/>
            </a:endParaRPr>
          </a:p>
          <a:p>
            <a:pPr algn="ctr"/>
            <a:endParaRPr lang="en-US" sz="900" b="1" dirty="0">
              <a:solidFill>
                <a:srgbClr val="1B1EA5"/>
              </a:solidFill>
              <a:latin typeface="+mn-lt"/>
              <a:ea typeface="+mn-ea"/>
            </a:endParaRPr>
          </a:p>
          <a:p>
            <a:pPr algn="ctr"/>
            <a:endParaRPr lang="en-US" sz="900" b="1" dirty="0">
              <a:solidFill>
                <a:srgbClr val="1B1EA5"/>
              </a:solidFill>
              <a:latin typeface="+mn-lt"/>
              <a:ea typeface="+mn-ea"/>
            </a:endParaRPr>
          </a:p>
          <a:p>
            <a:pPr algn="ctr"/>
            <a:endParaRPr lang="en-US" sz="1600" b="1" dirty="0">
              <a:solidFill>
                <a:srgbClr val="1B1EA5"/>
              </a:solidFill>
            </a:endParaRPr>
          </a:p>
          <a:p>
            <a:pPr algn="ctr"/>
            <a:endParaRPr lang="en-US" sz="1600" b="1" dirty="0">
              <a:solidFill>
                <a:srgbClr val="1B1EA5"/>
              </a:solidFill>
              <a:latin typeface="+mn-lt"/>
              <a:ea typeface="+mn-ea"/>
            </a:endParaRPr>
          </a:p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12196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0E48D-C13D-DF41-8FFB-353E062B3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of Florida Libraries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D94BF-A27A-A74A-9A33-33A29BD0D4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4930" y="2355924"/>
            <a:ext cx="6013450" cy="4121075"/>
          </a:xfrm>
        </p:spPr>
        <p:txBody>
          <a:bodyPr/>
          <a:lstStyle/>
          <a:p>
            <a:r>
              <a:rPr lang="en-US" dirty="0"/>
              <a:t>University of Florida Digital Collections </a:t>
            </a:r>
          </a:p>
          <a:p>
            <a:r>
              <a:rPr lang="en-US" dirty="0"/>
              <a:t>Pages digitized in the UFDC 13,617,178; 564,418 items.</a:t>
            </a:r>
          </a:p>
          <a:p>
            <a:r>
              <a:rPr lang="en-US" dirty="0"/>
              <a:t>In 2017, there were 156,930,883 total views of the UFDC materials.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630158-5697-4CEE-843C-9B5DC7CC83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126046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87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0E48D-C13D-DF41-8FFB-353E062B3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Challenge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D94BF-A27A-A74A-9A33-33A29BD0D4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2629" y="1269402"/>
            <a:ext cx="10464800" cy="4452805"/>
          </a:xfrm>
        </p:spPr>
        <p:txBody>
          <a:bodyPr/>
          <a:lstStyle/>
          <a:p>
            <a:pPr marL="400050" lvl="1" indent="0"/>
            <a:r>
              <a:rPr lang="en-US" dirty="0"/>
              <a:t>To find a more effective ways to expand current subject metadata at the University of Florida to enhance organization and discovery.</a:t>
            </a:r>
          </a:p>
          <a:p>
            <a:pPr marL="0" indent="0"/>
            <a:endParaRPr lang="en-US" dirty="0"/>
          </a:p>
          <a:p>
            <a:pPr marL="1257300" lvl="2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02C256-35F2-E547-BAAD-9224A21B247C}"/>
              </a:ext>
            </a:extLst>
          </p:cNvPr>
          <p:cNvSpPr txBox="1"/>
          <p:nvPr/>
        </p:nvSpPr>
        <p:spPr>
          <a:xfrm>
            <a:off x="2420471" y="20977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57" y="2467073"/>
            <a:ext cx="9284410" cy="357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11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0E48D-C13D-DF41-8FFB-353E062B3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Assisted Indexing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D94BF-A27A-A74A-9A33-33A29BD0D4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0122" y="1615696"/>
            <a:ext cx="9763449" cy="4648200"/>
          </a:xfrm>
        </p:spPr>
        <p:txBody>
          <a:bodyPr/>
          <a:lstStyle/>
          <a:p>
            <a:endParaRPr lang="en-US" dirty="0"/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Working with Access Innovation’s </a:t>
            </a:r>
            <a:r>
              <a:rPr lang="en-US" dirty="0" err="1"/>
              <a:t>MAIstro</a:t>
            </a:r>
            <a:r>
              <a:rPr lang="en-US" dirty="0"/>
              <a:t> software to identify subject metadata by analyzing the full-text of our scanned materials.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The new subject terms were generated using the JSTOR thesaurus.</a:t>
            </a:r>
          </a:p>
          <a:p>
            <a:pPr marL="457200" indent="-4572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688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39;p36">
            <a:extLst>
              <a:ext uri="{FF2B5EF4-FFF2-40B4-BE49-F238E27FC236}">
                <a16:creationId xmlns:a16="http://schemas.microsoft.com/office/drawing/2014/main" id="{080241B5-B5AB-C04A-9951-10B163A3E83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620" y="1536833"/>
            <a:ext cx="10197807" cy="455653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Enhanced Metadata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638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D94BF-A27A-A74A-9A33-33A29BD0D4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9438" y="1135089"/>
            <a:ext cx="10464800" cy="4648200"/>
          </a:xfrm>
        </p:spPr>
        <p:txBody>
          <a:bodyPr/>
          <a:lstStyle/>
          <a:p>
            <a:r>
              <a:rPr lang="en-US" dirty="0"/>
              <a:t>	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29,000 electronic UF theses and dissertations online in the University of Florida Digital Collections (UFDC)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  heavily text based mixture of born digital and retrospectively digitalized formats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If able to accurately identify appropriate subject terms in this collection, reasonable to assume that it will work on similar collections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660E48D-C13D-DF41-8FFB-353E062B3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5181600" y="-4554512"/>
            <a:ext cx="914400" cy="10464800"/>
          </a:xfrm>
        </p:spPr>
        <p:txBody>
          <a:bodyPr/>
          <a:lstStyle/>
          <a:p>
            <a:r>
              <a:rPr lang="en-US" dirty="0"/>
              <a:t>Electronic Thesis and Dissertations (ETDs)</a:t>
            </a:r>
          </a:p>
        </p:txBody>
      </p:sp>
    </p:spTree>
    <p:extLst>
      <p:ext uri="{BB962C8B-B14F-4D97-AF65-F5344CB8AC3E}">
        <p14:creationId xmlns:p14="http://schemas.microsoft.com/office/powerpoint/2010/main" val="3858921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270990"/>
              </p:ext>
            </p:extLst>
          </p:nvPr>
        </p:nvGraphicFramePr>
        <p:xfrm>
          <a:off x="10411914" y="14832175"/>
          <a:ext cx="6828982" cy="407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1342824"/>
              </p:ext>
            </p:extLst>
          </p:nvPr>
        </p:nvGraphicFramePr>
        <p:xfrm>
          <a:off x="10564314" y="14984575"/>
          <a:ext cx="6828982" cy="407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779627"/>
              </p:ext>
            </p:extLst>
          </p:nvPr>
        </p:nvGraphicFramePr>
        <p:xfrm>
          <a:off x="10716714" y="15136975"/>
          <a:ext cx="6828982" cy="407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779627"/>
              </p:ext>
            </p:extLst>
          </p:nvPr>
        </p:nvGraphicFramePr>
        <p:xfrm>
          <a:off x="10869114" y="15289375"/>
          <a:ext cx="6828982" cy="407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884898"/>
              </p:ext>
            </p:extLst>
          </p:nvPr>
        </p:nvGraphicFramePr>
        <p:xfrm>
          <a:off x="1221921" y="861927"/>
          <a:ext cx="8281307" cy="5198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7" imgW="6515100" imgH="4089400" progId="Excel.Sheet.12">
                  <p:embed/>
                </p:oleObj>
              </mc:Choice>
              <mc:Fallback>
                <p:oleObj name="Worksheet" r:id="rId7" imgW="6515100" imgH="4089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21921" y="861927"/>
                        <a:ext cx="8281307" cy="51980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027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D94BF-A27A-A74A-9A33-33A29BD0D4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5670" y="1135089"/>
            <a:ext cx="9371330" cy="2824554"/>
          </a:xfrm>
        </p:spPr>
        <p:txBody>
          <a:bodyPr/>
          <a:lstStyle/>
          <a:p>
            <a:r>
              <a:rPr lang="en-US" dirty="0"/>
              <a:t>	</a:t>
            </a:r>
            <a:r>
              <a:rPr lang="en-US" sz="2400" kern="1200" dirty="0"/>
              <a:t>Randomized issues of the title were selected for machine assisted indexing and the use of those issues will be measures against the use of the other issues in the series. 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660E48D-C13D-DF41-8FFB-353E062B3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5181600" y="-4554512"/>
            <a:ext cx="914400" cy="10464800"/>
          </a:xfrm>
        </p:spPr>
        <p:txBody>
          <a:bodyPr/>
          <a:lstStyle/>
          <a:p>
            <a:r>
              <a:rPr lang="en-US" dirty="0"/>
              <a:t>Cattleman’s Journal</a:t>
            </a:r>
          </a:p>
        </p:txBody>
      </p:sp>
      <p:pic>
        <p:nvPicPr>
          <p:cNvPr id="3074" name="Picture 2" descr="0001.jpg (630Ã89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706" y="3090828"/>
            <a:ext cx="2237014" cy="316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e Florida cattleman and dairy journal - Pag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343" y="3090828"/>
            <a:ext cx="2481943" cy="317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e Florida cattleman - Pag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43" y="3071241"/>
            <a:ext cx="2278279" cy="319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788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0E48D-C13D-DF41-8FFB-353E062B3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learned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843" y="1231899"/>
            <a:ext cx="5468257" cy="546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58353"/>
      </p:ext>
    </p:extLst>
  </p:cSld>
  <p:clrMapOvr>
    <a:masterClrMapping/>
  </p:clrMapOvr>
</p:sld>
</file>

<file path=ppt/theme/theme1.xml><?xml version="1.0" encoding="utf-8"?>
<a:theme xmlns:a="http://schemas.openxmlformats.org/drawingml/2006/main" name="Pitch Book">
  <a:themeElements>
    <a:clrScheme name="Custom 1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FAS_brand_PPT_temp" id="{FCCC0BCC-ABF7-E24F-BF08-38CFAC3E7E42}" vid="{2F132463-CFA4-C646-BA15-7B3F38A435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24633</TotalTime>
  <Words>198</Words>
  <Application>Microsoft Macintosh PowerPoint</Application>
  <PresentationFormat>Widescreen</PresentationFormat>
  <Paragraphs>62</Paragraphs>
  <Slides>10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Pitch Book</vt:lpstr>
      <vt:lpstr>Worksheet</vt:lpstr>
      <vt:lpstr>PowerPoint Presentation</vt:lpstr>
      <vt:lpstr>University of Florida Libraries</vt:lpstr>
      <vt:lpstr> Challenge</vt:lpstr>
      <vt:lpstr>Machine Assisted Indexing</vt:lpstr>
      <vt:lpstr>Examples of Enhanced Metadata </vt:lpstr>
      <vt:lpstr>Electronic Thesis and Dissertations (ETDs)</vt:lpstr>
      <vt:lpstr>PowerPoint Presentation</vt:lpstr>
      <vt:lpstr>Cattleman’s Journal</vt:lpstr>
      <vt:lpstr>What we learned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Spears,Laura</dc:creator>
  <cp:lastModifiedBy>Digby, Todd</cp:lastModifiedBy>
  <cp:revision>189</cp:revision>
  <cp:lastPrinted>2017-02-15T17:38:17Z</cp:lastPrinted>
  <dcterms:created xsi:type="dcterms:W3CDTF">2016-11-16T14:27:55Z</dcterms:created>
  <dcterms:modified xsi:type="dcterms:W3CDTF">2018-11-30T19:21:44Z</dcterms:modified>
</cp:coreProperties>
</file>