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Merriweather" pitchFamily="2" charset="77"/>
      <p:regular r:id="rId11"/>
      <p:bold r:id="rId12"/>
      <p:italic r:id="rId13"/>
      <p:boldItalic r:id="rId14"/>
    </p:embeddedFont>
    <p:embeddedFont>
      <p:font typeface="Roboto" panose="02000000000000000000" pitchFamily="2" charset="0"/>
      <p:regular r:id="rId15"/>
      <p:bold r:id="rId16"/>
      <p:italic r:id="rId17"/>
      <p:boldItalic r:id="rId18"/>
    </p:embeddedFont>
    <p:embeddedFont>
      <p:font typeface="Verdana" panose="020B060403050404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4"/>
  </p:normalViewPr>
  <p:slideViewPr>
    <p:cSldViewPr snapToGrid="0">
      <p:cViewPr varScale="1">
        <p:scale>
          <a:sx n="142" d="100"/>
          <a:sy n="142" d="100"/>
        </p:scale>
        <p:origin x="7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 - We conducted a study on first-gen student experiences at 3 colorado experiences.  Today, we’ll be focusing on the research experience, rather than the findings.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6d35350a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46d35350a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Context - large, public, doctoral granting, residential campuses, 14% first-gen at CU Boulder, 41% at UNC, 19% at CSU</a:t>
            </a:r>
            <a:endParaRPr/>
          </a:p>
          <a:p>
            <a:pPr marL="0" lvl="0" indent="0" algn="l" rtl="0">
              <a:spcBef>
                <a:spcPts val="0"/>
              </a:spcBef>
              <a:spcAft>
                <a:spcPts val="0"/>
              </a:spcAft>
              <a:buNone/>
            </a:pPr>
            <a:r>
              <a:rPr lang="en"/>
              <a:t>Want to improve or expand library services to first-gen students</a:t>
            </a:r>
            <a:endParaRPr/>
          </a:p>
          <a:p>
            <a:pPr marL="0" lvl="0" indent="0" algn="l" rtl="0">
              <a:spcBef>
                <a:spcPts val="0"/>
              </a:spcBef>
              <a:spcAft>
                <a:spcPts val="0"/>
              </a:spcAft>
              <a:buNone/>
            </a:pPr>
            <a:r>
              <a:rPr lang="en"/>
              <a:t>So we needed to find out what their experiences are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459a795be1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459a795be1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Multi-site: more students, more researchers with more research experience, chance to learn about different approaches to serving first-gen students in the Libraries and on each campus, results may be more broadly useful because include three institutions</a:t>
            </a:r>
            <a:endParaRPr/>
          </a:p>
          <a:p>
            <a:pPr marL="0" lvl="0" indent="0" algn="l" rtl="0">
              <a:spcBef>
                <a:spcPts val="0"/>
              </a:spcBef>
              <a:spcAft>
                <a:spcPts val="0"/>
              </a:spcAft>
              <a:buNone/>
            </a:pPr>
            <a:endParaRPr/>
          </a:p>
          <a:p>
            <a:pPr marL="0" lvl="0" indent="0" algn="l" rtl="0">
              <a:spcBef>
                <a:spcPts val="0"/>
              </a:spcBef>
              <a:spcAft>
                <a:spcPts val="0"/>
              </a:spcAft>
              <a:buNone/>
            </a:pPr>
            <a:r>
              <a:rPr lang="en"/>
              <a:t>Mixed-methods: initial findings from the survey could inform the development of the  guide.  The interviews allowed us to delve deeper into themes that were uncovered in survey and develop a deeper understanding of first-gen student identities, experiences in the libraries, and challenges</a:t>
            </a:r>
            <a:endParaRPr/>
          </a:p>
          <a:p>
            <a:pPr marL="0" lvl="0" indent="0" algn="l" rtl="0">
              <a:spcBef>
                <a:spcPts val="0"/>
              </a:spcBef>
              <a:spcAft>
                <a:spcPts val="0"/>
              </a:spcAft>
              <a:buNone/>
            </a:pPr>
            <a:endParaRPr/>
          </a:p>
          <a:p>
            <a:pPr marL="0" lvl="0" indent="0" algn="l" rtl="0">
              <a:spcBef>
                <a:spcPts val="0"/>
              </a:spcBef>
              <a:spcAft>
                <a:spcPts val="0"/>
              </a:spcAft>
              <a:buNone/>
            </a:pPr>
            <a:r>
              <a:rPr lang="en"/>
              <a:t>constructivist or interpretive framework - the project should take into account the richness and nuance of students’ experiences and viewpoints, incorporating students’ own voices was important. This is especially true given the tendency to frame first-generation students using a deficit model (this is changing), an approach that includes frequent references to lower retention and graduation rates and other ways in which first-generation students purportedly differ from their continuing-generation counterparts. Using a constructivist or interpretive framework enabled us to highlight students’ own understandings of their experiences, focus on their strengths, and discover the barriers that our institutions had created.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459a795be1_1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459a795be1_1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Check contrast of colors for accessibility</a:t>
            </a:r>
            <a:endParaRPr b="1"/>
          </a:p>
          <a:p>
            <a:pPr marL="0" lvl="0" indent="0" algn="l" rtl="0">
              <a:spcBef>
                <a:spcPts val="0"/>
              </a:spcBef>
              <a:spcAft>
                <a:spcPts val="0"/>
              </a:spcAft>
              <a:buNone/>
            </a:pPr>
            <a:r>
              <a:rPr lang="en"/>
              <a:t>Use example of hand-coding together at CU, learning / teaching each other the skill and technology of coding, having a rich discussion about our themes</a:t>
            </a:r>
            <a:endParaRPr/>
          </a:p>
          <a:p>
            <a:pPr marL="0" lvl="0" indent="0" algn="l" rtl="0">
              <a:spcBef>
                <a:spcPts val="0"/>
              </a:spcBef>
              <a:spcAft>
                <a:spcPts val="0"/>
              </a:spcAft>
              <a:buNone/>
            </a:pPr>
            <a:r>
              <a:rPr lang="en"/>
              <a:t>Communication </a:t>
            </a:r>
            <a:endParaRPr/>
          </a:p>
          <a:p>
            <a:pPr marL="0" lvl="0" indent="0" algn="l" rtl="0">
              <a:spcBef>
                <a:spcPts val="0"/>
              </a:spcBef>
              <a:spcAft>
                <a:spcPts val="0"/>
              </a:spcAft>
              <a:buNone/>
            </a:pPr>
            <a:r>
              <a:rPr lang="en"/>
              <a:t>Balance between flexibility and set roles and deadlines</a:t>
            </a:r>
            <a:endParaRPr/>
          </a:p>
          <a:p>
            <a:pPr marL="0" lvl="0" indent="0" algn="l" rtl="0">
              <a:spcBef>
                <a:spcPts val="0"/>
              </a:spcBef>
              <a:spcAft>
                <a:spcPts val="0"/>
              </a:spcAft>
              <a:buNone/>
            </a:pPr>
            <a:r>
              <a:rPr lang="en"/>
              <a:t>Varied backgrounds</a:t>
            </a:r>
            <a:endParaRPr/>
          </a:p>
          <a:p>
            <a:pPr marL="0" lvl="0" indent="0" algn="l" rtl="0">
              <a:spcBef>
                <a:spcPts val="0"/>
              </a:spcBef>
              <a:spcAft>
                <a:spcPts val="0"/>
              </a:spcAft>
              <a:buNone/>
            </a:pPr>
            <a:r>
              <a:rPr lang="en"/>
              <a:t>Mix of research experience</a:t>
            </a:r>
            <a:endParaRPr/>
          </a:p>
          <a:p>
            <a:pPr marL="0" lvl="0" indent="0" algn="l" rtl="0">
              <a:spcBef>
                <a:spcPts val="0"/>
              </a:spcBef>
              <a:spcAft>
                <a:spcPts val="0"/>
              </a:spcAft>
              <a:buNone/>
            </a:pPr>
            <a:r>
              <a:rPr lang="en"/>
              <a:t>Learn from and teach each other</a:t>
            </a:r>
            <a:endParaRPr/>
          </a:p>
          <a:p>
            <a:pPr marL="0" lvl="0" indent="0" algn="l" rtl="0">
              <a:spcBef>
                <a:spcPts val="0"/>
              </a:spcBef>
              <a:spcAft>
                <a:spcPts val="0"/>
              </a:spcAft>
              <a:buNone/>
            </a:pPr>
            <a:r>
              <a:rPr lang="en"/>
              <a:t>Spending time to get to know each other</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459a795be1_0_4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459a795be1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Abundance of team members and data; leads to management challenges</a:t>
            </a:r>
            <a:endParaRPr/>
          </a:p>
          <a:p>
            <a:pPr marL="0" lvl="0" indent="0" algn="l" rtl="0">
              <a:spcBef>
                <a:spcPts val="0"/>
              </a:spcBef>
              <a:spcAft>
                <a:spcPts val="0"/>
              </a:spcAft>
              <a:buNone/>
            </a:pPr>
            <a:r>
              <a:rPr lang="en"/>
              <a:t>Framework: Some differences in understanding of foundational aspects, such as types of mixed methods research</a:t>
            </a:r>
            <a:endParaRPr/>
          </a:p>
          <a:p>
            <a:pPr marL="0" lvl="0" indent="0" algn="l" rtl="0">
              <a:spcBef>
                <a:spcPts val="0"/>
              </a:spcBef>
              <a:spcAft>
                <a:spcPts val="0"/>
              </a:spcAft>
              <a:buNone/>
            </a:pPr>
            <a:r>
              <a:rPr lang="en"/>
              <a:t>Managing the team was challenging; we had varying expectations for the project regarding timing, conference presentations, publications, roles, etc.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459a795be1_1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459a795be1_1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Timing</a:t>
            </a:r>
            <a:r>
              <a:rPr lang="en"/>
              <a:t>: varying semester schedules impacted distribution of surveys and scheduling interviews, particularly concerning time to reflect during data collection</a:t>
            </a:r>
            <a:endParaRPr/>
          </a:p>
          <a:p>
            <a:pPr marL="0" lvl="0" indent="0" algn="l" rtl="0">
              <a:spcBef>
                <a:spcPts val="0"/>
              </a:spcBef>
              <a:spcAft>
                <a:spcPts val="0"/>
              </a:spcAft>
              <a:buNone/>
            </a:pPr>
            <a:r>
              <a:rPr lang="en" b="1"/>
              <a:t>First-gen student support</a:t>
            </a:r>
            <a:r>
              <a:rPr lang="en"/>
              <a:t>: Varies across sites, some more centralized; impacted distribution of surveys</a:t>
            </a:r>
            <a:endParaRPr/>
          </a:p>
          <a:p>
            <a:pPr marL="0" lvl="0" indent="0" algn="l" rtl="0">
              <a:spcBef>
                <a:spcPts val="0"/>
              </a:spcBef>
              <a:spcAft>
                <a:spcPts val="0"/>
              </a:spcAft>
              <a:buNone/>
            </a:pPr>
            <a:r>
              <a:rPr lang="en" b="1"/>
              <a:t>Funding</a:t>
            </a:r>
            <a:r>
              <a:rPr lang="en"/>
              <a:t>:</a:t>
            </a:r>
            <a:r>
              <a:rPr lang="en" b="1"/>
              <a:t> </a:t>
            </a:r>
            <a:r>
              <a:rPr lang="en"/>
              <a:t>Incentives, Transcription, expectations for Scholarly Activity, travel for conferences</a:t>
            </a:r>
            <a:endParaRPr/>
          </a:p>
          <a:p>
            <a:pPr marL="0" lvl="0" indent="0" algn="l" rtl="0">
              <a:spcBef>
                <a:spcPts val="0"/>
              </a:spcBef>
              <a:spcAft>
                <a:spcPts val="0"/>
              </a:spcAft>
              <a:buNone/>
            </a:pP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4719c1374f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4719c1374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were excited and jumped in, but would recommend starting by thoughtfully selecting and getting to know your research collaborators.</a:t>
            </a:r>
            <a:endParaRPr/>
          </a:p>
          <a:p>
            <a:pPr marL="0" lvl="0" indent="0" algn="l" rtl="0">
              <a:spcBef>
                <a:spcPts val="0"/>
              </a:spcBef>
              <a:spcAft>
                <a:spcPts val="0"/>
              </a:spcAft>
              <a:buNone/>
            </a:pPr>
            <a:r>
              <a:rPr lang="en"/>
              <a:t>Build in time for reflection at each stage. Examples: types of data in the survey &amp; improve interview guide after the first few.</a:t>
            </a:r>
            <a:endParaRPr/>
          </a:p>
          <a:p>
            <a:pPr marL="0" lvl="0" indent="0" algn="l" rtl="0">
              <a:spcBef>
                <a:spcPts val="0"/>
              </a:spcBef>
              <a:spcAft>
                <a:spcPts val="0"/>
              </a:spcAft>
              <a:buNone/>
            </a:pPr>
            <a:r>
              <a:rPr lang="en"/>
              <a:t>Online tools are crucial. Some cost involved. Select them carefully and build in time for team members to learn.</a:t>
            </a:r>
            <a:endParaRPr/>
          </a:p>
          <a:p>
            <a:pPr marL="0" lvl="0" indent="0" algn="l" rtl="0">
              <a:spcBef>
                <a:spcPts val="0"/>
              </a:spcBef>
              <a:spcAft>
                <a:spcPts val="0"/>
              </a:spcAft>
              <a:buNone/>
            </a:pPr>
            <a:r>
              <a:rPr lang="en"/>
              <a:t>Flexibility - Balance between set roles and timeline and flexibility and understanding; all practicing library professionals with many duties. Focus on the team just as much as on the product.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459a795be1_1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459a795be1_1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Embarrassment of riches - more of everything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5"/>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Verdana"/>
                <a:ea typeface="Verdana"/>
                <a:cs typeface="Verdana"/>
                <a:sym typeface="Verdana"/>
              </a:rPr>
              <a:t>Reflections on Creating a Multi-Site, Mixed Methods, and Interpretive Assessment Project</a:t>
            </a:r>
            <a:endParaRPr>
              <a:latin typeface="Verdana"/>
              <a:ea typeface="Verdana"/>
              <a:cs typeface="Verdana"/>
              <a:sym typeface="Verdana"/>
            </a:endParaRPr>
          </a:p>
        </p:txBody>
      </p:sp>
      <p:sp>
        <p:nvSpPr>
          <p:cNvPr id="332" name="Google Shape;332;p25"/>
          <p:cNvSpPr txBox="1">
            <a:spLocks noGrp="1"/>
          </p:cNvSpPr>
          <p:nvPr>
            <p:ph type="subTitle" idx="1"/>
          </p:nvPr>
        </p:nvSpPr>
        <p:spPr>
          <a:xfrm>
            <a:off x="3487480" y="3433530"/>
            <a:ext cx="5497032" cy="157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chemeClr val="lt1"/>
                </a:solidFill>
                <a:latin typeface="Verdana"/>
                <a:ea typeface="Verdana"/>
                <a:cs typeface="Verdana"/>
                <a:sym typeface="Verdana"/>
              </a:rPr>
              <a:t>Emily </a:t>
            </a:r>
            <a:r>
              <a:rPr lang="en" sz="2400" b="1" dirty="0" err="1">
                <a:solidFill>
                  <a:schemeClr val="lt1"/>
                </a:solidFill>
                <a:latin typeface="Verdana"/>
                <a:ea typeface="Verdana"/>
                <a:cs typeface="Verdana"/>
                <a:sym typeface="Verdana"/>
              </a:rPr>
              <a:t>Dommermuth</a:t>
            </a:r>
            <a:r>
              <a:rPr lang="en" sz="2400" b="1" dirty="0">
                <a:solidFill>
                  <a:schemeClr val="lt1"/>
                </a:solidFill>
                <a:latin typeface="Verdana"/>
                <a:ea typeface="Verdana"/>
                <a:cs typeface="Verdana"/>
                <a:sym typeface="Verdana"/>
              </a:rPr>
              <a:t> </a:t>
            </a:r>
            <a:br>
              <a:rPr lang="en" sz="2400" dirty="0">
                <a:solidFill>
                  <a:schemeClr val="lt1"/>
                </a:solidFill>
                <a:latin typeface="Verdana"/>
                <a:ea typeface="Verdana"/>
                <a:cs typeface="Verdana"/>
                <a:sym typeface="Verdana"/>
              </a:rPr>
            </a:br>
            <a:r>
              <a:rPr lang="en" sz="2400" dirty="0">
                <a:solidFill>
                  <a:schemeClr val="lt1"/>
                </a:solidFill>
                <a:latin typeface="Verdana"/>
                <a:ea typeface="Verdana"/>
                <a:cs typeface="Verdana"/>
                <a:sym typeface="Verdana"/>
              </a:rPr>
              <a:t>    University of Colorado Boulder</a:t>
            </a:r>
            <a:endParaRPr sz="2400" dirty="0">
              <a:solidFill>
                <a:schemeClr val="lt1"/>
              </a:solidFill>
              <a:latin typeface="Verdana"/>
              <a:ea typeface="Verdana"/>
              <a:cs typeface="Verdana"/>
              <a:sym typeface="Verdana"/>
            </a:endParaRPr>
          </a:p>
          <a:p>
            <a:pPr marL="0" lvl="0" indent="0" algn="l" rtl="0">
              <a:spcBef>
                <a:spcPts val="0"/>
              </a:spcBef>
              <a:spcAft>
                <a:spcPts val="0"/>
              </a:spcAft>
              <a:buNone/>
            </a:pPr>
            <a:r>
              <a:rPr lang="en" sz="2400" b="1" dirty="0">
                <a:solidFill>
                  <a:schemeClr val="lt1"/>
                </a:solidFill>
                <a:latin typeface="Verdana"/>
                <a:ea typeface="Verdana"/>
                <a:cs typeface="Verdana"/>
                <a:sym typeface="Verdana"/>
              </a:rPr>
              <a:t>Darren Ilett</a:t>
            </a:r>
            <a:r>
              <a:rPr lang="en" sz="2400" dirty="0">
                <a:solidFill>
                  <a:schemeClr val="lt1"/>
                </a:solidFill>
                <a:latin typeface="Verdana"/>
                <a:ea typeface="Verdana"/>
                <a:cs typeface="Verdana"/>
                <a:sym typeface="Verdana"/>
              </a:rPr>
              <a:t> </a:t>
            </a:r>
            <a:br>
              <a:rPr lang="en" sz="2400" dirty="0">
                <a:solidFill>
                  <a:schemeClr val="lt1"/>
                </a:solidFill>
                <a:latin typeface="Verdana"/>
                <a:ea typeface="Verdana"/>
                <a:cs typeface="Verdana"/>
                <a:sym typeface="Verdana"/>
              </a:rPr>
            </a:br>
            <a:r>
              <a:rPr lang="en" sz="2400" dirty="0">
                <a:solidFill>
                  <a:schemeClr val="lt1"/>
                </a:solidFill>
                <a:latin typeface="Verdana"/>
                <a:ea typeface="Verdana"/>
                <a:cs typeface="Verdana"/>
                <a:sym typeface="Verdana"/>
              </a:rPr>
              <a:t>    University of Northern Colorado</a:t>
            </a:r>
            <a:endParaRPr sz="2400" dirty="0">
              <a:solidFill>
                <a:schemeClr val="lt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B87C"/>
        </a:solidFill>
        <a:effectLst/>
      </p:bgPr>
    </p:bg>
    <p:spTree>
      <p:nvGrpSpPr>
        <p:cNvPr id="1" name="Shape 336"/>
        <p:cNvGrpSpPr/>
        <p:nvPr/>
      </p:nvGrpSpPr>
      <p:grpSpPr>
        <a:xfrm>
          <a:off x="0" y="0"/>
          <a:ext cx="0" cy="0"/>
          <a:chOff x="0" y="0"/>
          <a:chExt cx="0" cy="0"/>
        </a:xfrm>
      </p:grpSpPr>
      <p:sp>
        <p:nvSpPr>
          <p:cNvPr id="337" name="Google Shape;337;p26"/>
          <p:cNvSpPr/>
          <p:nvPr/>
        </p:nvSpPr>
        <p:spPr>
          <a:xfrm>
            <a:off x="-69600" y="3521225"/>
            <a:ext cx="9283200" cy="1670100"/>
          </a:xfrm>
          <a:prstGeom prst="rect">
            <a:avLst/>
          </a:prstGeom>
          <a:solidFill>
            <a:srgbClr val="327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6"/>
          <p:cNvSpPr/>
          <p:nvPr/>
        </p:nvSpPr>
        <p:spPr>
          <a:xfrm>
            <a:off x="-76425" y="-19125"/>
            <a:ext cx="9283200" cy="2015700"/>
          </a:xfrm>
          <a:prstGeom prst="rect">
            <a:avLst/>
          </a:prstGeom>
          <a:solidFill>
            <a:srgbClr val="CFB8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6"/>
          <p:cNvSpPr/>
          <p:nvPr/>
        </p:nvSpPr>
        <p:spPr>
          <a:xfrm>
            <a:off x="-76475" y="1942888"/>
            <a:ext cx="9283200" cy="1629600"/>
          </a:xfrm>
          <a:prstGeom prst="rect">
            <a:avLst/>
          </a:prstGeom>
          <a:solidFill>
            <a:srgbClr val="002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0" name="Google Shape;340;p26" descr="Photo of Juliann Couture, Assistant Professor &amp; Social Sciences Librarian" title="Photo of Juliann Couture"/>
          <p:cNvPicPr preferRelativeResize="0"/>
          <p:nvPr/>
        </p:nvPicPr>
        <p:blipFill rotWithShape="1">
          <a:blip r:embed="rId3">
            <a:alphaModFix/>
          </a:blip>
          <a:srcRect b="9412"/>
          <a:stretch/>
        </p:blipFill>
        <p:spPr>
          <a:xfrm>
            <a:off x="685150" y="229125"/>
            <a:ext cx="1197950" cy="1519212"/>
          </a:xfrm>
          <a:prstGeom prst="rect">
            <a:avLst/>
          </a:prstGeom>
          <a:noFill/>
          <a:ln>
            <a:noFill/>
          </a:ln>
        </p:spPr>
      </p:pic>
      <p:pic>
        <p:nvPicPr>
          <p:cNvPr id="341" name="Google Shape;341;p26" descr="Photo of Darren Ilett, Assistant Professor &amp; Information Literacy Librarian at University of Northern Colorado" title="Photo of Darren Ilett"/>
          <p:cNvPicPr preferRelativeResize="0"/>
          <p:nvPr/>
        </p:nvPicPr>
        <p:blipFill rotWithShape="1">
          <a:blip r:embed="rId4">
            <a:alphaModFix/>
          </a:blip>
          <a:srcRect b="19620"/>
          <a:stretch/>
        </p:blipFill>
        <p:spPr>
          <a:xfrm>
            <a:off x="727875" y="2088587"/>
            <a:ext cx="1112499" cy="1340650"/>
          </a:xfrm>
          <a:prstGeom prst="rect">
            <a:avLst/>
          </a:prstGeom>
          <a:noFill/>
          <a:ln>
            <a:noFill/>
          </a:ln>
        </p:spPr>
      </p:pic>
      <p:pic>
        <p:nvPicPr>
          <p:cNvPr id="343" name="Google Shape;343;p26" descr="Photo of Kristine Nowak, Instruction &amp; Foundational Experience Librarian at Colorado State University" title="Photo of Kristine Nowak"/>
          <p:cNvPicPr preferRelativeResize="0"/>
          <p:nvPr/>
        </p:nvPicPr>
        <p:blipFill rotWithShape="1">
          <a:blip r:embed="rId5">
            <a:alphaModFix/>
          </a:blip>
          <a:srcRect l="6641" r="3857"/>
          <a:stretch/>
        </p:blipFill>
        <p:spPr>
          <a:xfrm>
            <a:off x="710212" y="3691638"/>
            <a:ext cx="1147822" cy="1329278"/>
          </a:xfrm>
          <a:prstGeom prst="rect">
            <a:avLst/>
          </a:prstGeom>
          <a:noFill/>
          <a:ln>
            <a:noFill/>
          </a:ln>
        </p:spPr>
      </p:pic>
      <p:pic>
        <p:nvPicPr>
          <p:cNvPr id="344" name="Google Shape;344;p26" descr="Photo of Jimena Sagàs, Assistant Professor &amp; Liaison Librarian at Colorado State University" title="Photo of Jimena Sagàs"/>
          <p:cNvPicPr preferRelativeResize="0"/>
          <p:nvPr/>
        </p:nvPicPr>
        <p:blipFill rotWithShape="1">
          <a:blip r:embed="rId6">
            <a:alphaModFix/>
          </a:blip>
          <a:srcRect b="13629"/>
          <a:stretch/>
        </p:blipFill>
        <p:spPr>
          <a:xfrm>
            <a:off x="2730513" y="3691639"/>
            <a:ext cx="1028925" cy="1329274"/>
          </a:xfrm>
          <a:prstGeom prst="rect">
            <a:avLst/>
          </a:prstGeom>
          <a:noFill/>
          <a:ln>
            <a:noFill/>
          </a:ln>
        </p:spPr>
      </p:pic>
      <p:pic>
        <p:nvPicPr>
          <p:cNvPr id="345" name="Google Shape;345;p26" descr="Photo of Lindsay Roberts, Assistant Professor" title="Photo of Lindsay Roberts"/>
          <p:cNvPicPr preferRelativeResize="0"/>
          <p:nvPr/>
        </p:nvPicPr>
        <p:blipFill>
          <a:blip r:embed="rId7">
            <a:alphaModFix/>
          </a:blip>
          <a:stretch>
            <a:fillRect/>
          </a:stretch>
        </p:blipFill>
        <p:spPr>
          <a:xfrm>
            <a:off x="2606921" y="229124"/>
            <a:ext cx="1276105" cy="1519201"/>
          </a:xfrm>
          <a:prstGeom prst="rect">
            <a:avLst/>
          </a:prstGeom>
          <a:noFill/>
          <a:ln>
            <a:noFill/>
          </a:ln>
        </p:spPr>
      </p:pic>
      <p:pic>
        <p:nvPicPr>
          <p:cNvPr id="346" name="Google Shape;346;p26" descr="Photo of Renae Watson, Assistant Professor &amp; Liaison Librarian at Colorado State University" title="Photo of Renae Watson"/>
          <p:cNvPicPr preferRelativeResize="0"/>
          <p:nvPr/>
        </p:nvPicPr>
        <p:blipFill rotWithShape="1">
          <a:blip r:embed="rId8">
            <a:alphaModFix/>
          </a:blip>
          <a:srcRect b="13569"/>
          <a:stretch/>
        </p:blipFill>
        <p:spPr>
          <a:xfrm>
            <a:off x="4649550" y="3752157"/>
            <a:ext cx="1147825" cy="1232844"/>
          </a:xfrm>
          <a:prstGeom prst="rect">
            <a:avLst/>
          </a:prstGeom>
          <a:noFill/>
          <a:ln>
            <a:noFill/>
          </a:ln>
        </p:spPr>
      </p:pic>
      <p:pic>
        <p:nvPicPr>
          <p:cNvPr id="348" name="Google Shape;348;p26" descr="Photo of Emily Dommermuth, Assistant Professor &amp; Science &amp; Engineering Librarian" title="Photo of Emily Dommermuth"/>
          <p:cNvPicPr preferRelativeResize="0"/>
          <p:nvPr/>
        </p:nvPicPr>
        <p:blipFill rotWithShape="1">
          <a:blip r:embed="rId9">
            <a:alphaModFix/>
          </a:blip>
          <a:srcRect l="32588" r="11089"/>
          <a:stretch/>
        </p:blipFill>
        <p:spPr>
          <a:xfrm>
            <a:off x="4624488" y="244050"/>
            <a:ext cx="1197950" cy="1519200"/>
          </a:xfrm>
          <a:prstGeom prst="rect">
            <a:avLst/>
          </a:prstGeom>
          <a:noFill/>
          <a:ln>
            <a:noFill/>
          </a:ln>
        </p:spPr>
      </p:pic>
      <p:sp>
        <p:nvSpPr>
          <p:cNvPr id="349" name="Google Shape;349;p26"/>
          <p:cNvSpPr txBox="1"/>
          <p:nvPr/>
        </p:nvSpPr>
        <p:spPr>
          <a:xfrm>
            <a:off x="5822450" y="273825"/>
            <a:ext cx="3298200" cy="142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a:latin typeface="Verdana"/>
                <a:ea typeface="Verdana"/>
                <a:cs typeface="Verdana"/>
                <a:sym typeface="Verdana"/>
              </a:rPr>
              <a:t>Juliann Couture</a:t>
            </a:r>
            <a:endParaRPr sz="2400">
              <a:latin typeface="Verdana"/>
              <a:ea typeface="Verdana"/>
              <a:cs typeface="Verdana"/>
              <a:sym typeface="Verdana"/>
            </a:endParaRPr>
          </a:p>
          <a:p>
            <a:pPr marL="0" lvl="0" indent="0" algn="r" rtl="0">
              <a:spcBef>
                <a:spcPts val="0"/>
              </a:spcBef>
              <a:spcAft>
                <a:spcPts val="0"/>
              </a:spcAft>
              <a:buNone/>
            </a:pPr>
            <a:r>
              <a:rPr lang="en" sz="2400">
                <a:latin typeface="Verdana"/>
                <a:ea typeface="Verdana"/>
                <a:cs typeface="Verdana"/>
                <a:sym typeface="Verdana"/>
              </a:rPr>
              <a:t>Lindsay Roberts</a:t>
            </a:r>
            <a:endParaRPr sz="2400">
              <a:latin typeface="Verdana"/>
              <a:ea typeface="Verdana"/>
              <a:cs typeface="Verdana"/>
              <a:sym typeface="Verdana"/>
            </a:endParaRPr>
          </a:p>
          <a:p>
            <a:pPr marL="0" lvl="0" indent="0" algn="r" rtl="0">
              <a:spcBef>
                <a:spcPts val="0"/>
              </a:spcBef>
              <a:spcAft>
                <a:spcPts val="0"/>
              </a:spcAft>
              <a:buNone/>
            </a:pPr>
            <a:r>
              <a:rPr lang="en" sz="2400">
                <a:latin typeface="Verdana"/>
                <a:ea typeface="Verdana"/>
                <a:cs typeface="Verdana"/>
                <a:sym typeface="Verdana"/>
              </a:rPr>
              <a:t>Emily Dommermuth</a:t>
            </a:r>
            <a:endParaRPr sz="2400">
              <a:latin typeface="Verdana"/>
              <a:ea typeface="Verdana"/>
              <a:cs typeface="Verdana"/>
              <a:sym typeface="Verdana"/>
            </a:endParaRPr>
          </a:p>
        </p:txBody>
      </p:sp>
      <p:sp>
        <p:nvSpPr>
          <p:cNvPr id="350" name="Google Shape;350;p26"/>
          <p:cNvSpPr txBox="1"/>
          <p:nvPr/>
        </p:nvSpPr>
        <p:spPr>
          <a:xfrm>
            <a:off x="6203050" y="2044000"/>
            <a:ext cx="2824200" cy="142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a:solidFill>
                  <a:srgbClr val="FFFFFF"/>
                </a:solidFill>
                <a:latin typeface="Verdana"/>
                <a:ea typeface="Verdana"/>
                <a:cs typeface="Verdana"/>
                <a:sym typeface="Verdana"/>
              </a:rPr>
              <a:t>Darren Ilett</a:t>
            </a:r>
            <a:endParaRPr sz="2400">
              <a:solidFill>
                <a:srgbClr val="FFFFFF"/>
              </a:solidFill>
              <a:latin typeface="Verdana"/>
              <a:ea typeface="Verdana"/>
              <a:cs typeface="Verdana"/>
              <a:sym typeface="Verdana"/>
            </a:endParaRPr>
          </a:p>
          <a:p>
            <a:pPr marL="0" lvl="0" indent="0" algn="r" rtl="0">
              <a:spcBef>
                <a:spcPts val="0"/>
              </a:spcBef>
              <a:spcAft>
                <a:spcPts val="0"/>
              </a:spcAft>
              <a:buNone/>
            </a:pPr>
            <a:r>
              <a:rPr lang="en" sz="2400">
                <a:solidFill>
                  <a:srgbClr val="FFFFFF"/>
                </a:solidFill>
                <a:latin typeface="Verdana"/>
                <a:ea typeface="Verdana"/>
                <a:cs typeface="Verdana"/>
                <a:sym typeface="Verdana"/>
              </a:rPr>
              <a:t>Natasha Floersch </a:t>
            </a:r>
            <a:endParaRPr sz="2400">
              <a:solidFill>
                <a:srgbClr val="FFFFFF"/>
              </a:solidFill>
              <a:latin typeface="Verdana"/>
              <a:ea typeface="Verdana"/>
              <a:cs typeface="Verdana"/>
              <a:sym typeface="Verdana"/>
            </a:endParaRPr>
          </a:p>
        </p:txBody>
      </p:sp>
      <p:sp>
        <p:nvSpPr>
          <p:cNvPr id="351" name="Google Shape;351;p26"/>
          <p:cNvSpPr txBox="1"/>
          <p:nvPr/>
        </p:nvSpPr>
        <p:spPr>
          <a:xfrm>
            <a:off x="6532250" y="3641375"/>
            <a:ext cx="2495100" cy="142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a:solidFill>
                  <a:srgbClr val="FFFFFF"/>
                </a:solidFill>
                <a:latin typeface="Verdana"/>
                <a:ea typeface="Verdana"/>
                <a:cs typeface="Verdana"/>
                <a:sym typeface="Verdana"/>
              </a:rPr>
              <a:t>Kristine Nowak</a:t>
            </a:r>
            <a:endParaRPr sz="2400">
              <a:solidFill>
                <a:srgbClr val="FFFFFF"/>
              </a:solidFill>
              <a:latin typeface="Verdana"/>
              <a:ea typeface="Verdana"/>
              <a:cs typeface="Verdana"/>
              <a:sym typeface="Verdana"/>
            </a:endParaRPr>
          </a:p>
          <a:p>
            <a:pPr marL="0" lvl="0" indent="0" algn="r" rtl="0">
              <a:spcBef>
                <a:spcPts val="0"/>
              </a:spcBef>
              <a:spcAft>
                <a:spcPts val="0"/>
              </a:spcAft>
              <a:buNone/>
            </a:pPr>
            <a:r>
              <a:rPr lang="en" sz="2400">
                <a:solidFill>
                  <a:srgbClr val="FFFFFF"/>
                </a:solidFill>
                <a:latin typeface="Verdana"/>
                <a:ea typeface="Verdana"/>
                <a:cs typeface="Verdana"/>
                <a:sym typeface="Verdana"/>
              </a:rPr>
              <a:t>Jimena Sagàs</a:t>
            </a:r>
            <a:endParaRPr sz="2400">
              <a:solidFill>
                <a:srgbClr val="FFFFFF"/>
              </a:solidFill>
              <a:latin typeface="Verdana"/>
              <a:ea typeface="Verdana"/>
              <a:cs typeface="Verdana"/>
              <a:sym typeface="Verdana"/>
            </a:endParaRPr>
          </a:p>
          <a:p>
            <a:pPr marL="0" lvl="0" indent="0" algn="r" rtl="0">
              <a:spcBef>
                <a:spcPts val="0"/>
              </a:spcBef>
              <a:spcAft>
                <a:spcPts val="0"/>
              </a:spcAft>
              <a:buNone/>
            </a:pPr>
            <a:r>
              <a:rPr lang="en" sz="2400">
                <a:solidFill>
                  <a:srgbClr val="FFFFFF"/>
                </a:solidFill>
                <a:latin typeface="Verdana"/>
                <a:ea typeface="Verdana"/>
                <a:cs typeface="Verdana"/>
                <a:sym typeface="Verdana"/>
              </a:rPr>
              <a:t>Renae Watson </a:t>
            </a:r>
            <a:endParaRPr sz="2400">
              <a:solidFill>
                <a:srgbClr val="FFFFFF"/>
              </a:solidFill>
              <a:latin typeface="Verdana"/>
              <a:ea typeface="Verdana"/>
              <a:cs typeface="Verdana"/>
              <a:sym typeface="Verdana"/>
            </a:endParaRPr>
          </a:p>
        </p:txBody>
      </p:sp>
      <p:pic>
        <p:nvPicPr>
          <p:cNvPr id="1028" name="Picture 4" descr="Photo of Natasha Floersch, Library Technician at University of Northern Colorado">
            <a:extLst>
              <a:ext uri="{FF2B5EF4-FFF2-40B4-BE49-F238E27FC236}">
                <a16:creationId xmlns:a16="http://schemas.microsoft.com/office/drawing/2014/main" id="{1072A285-4F8E-974E-A074-3C27DC986C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9984" y="2112447"/>
            <a:ext cx="1202454" cy="12024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2F8A12-E8C9-2C43-B1BE-BC33E9C09B36}"/>
              </a:ext>
            </a:extLst>
          </p:cNvPr>
          <p:cNvSpPr>
            <a:spLocks noGrp="1"/>
          </p:cNvSpPr>
          <p:nvPr>
            <p:ph type="title"/>
          </p:nvPr>
        </p:nvSpPr>
        <p:spPr>
          <a:xfrm>
            <a:off x="2325840" y="1954649"/>
            <a:ext cx="1838266" cy="1602838"/>
          </a:xfrm>
        </p:spPr>
        <p:txBody>
          <a:bodyPr/>
          <a:lstStyle/>
          <a:p>
            <a:pPr algn="ctr"/>
            <a:r>
              <a:rPr lang="en-US" sz="2400" b="1" dirty="0">
                <a:solidFill>
                  <a:srgbClr val="FFFFFF"/>
                </a:solidFill>
                <a:latin typeface="Verdana"/>
                <a:ea typeface="Verdana"/>
                <a:cs typeface="Verdana"/>
                <a:sym typeface="Verdana"/>
              </a:rPr>
              <a:t>The First-Gen Research Bunch</a:t>
            </a:r>
            <a:br>
              <a:rPr lang="en-US" sz="2400" b="1" dirty="0">
                <a:solidFill>
                  <a:srgbClr val="FFFFFF"/>
                </a:solidFill>
                <a:latin typeface="Verdana"/>
                <a:ea typeface="Verdana"/>
                <a:cs typeface="Verdana"/>
                <a:sym typeface="Verdana"/>
              </a:rPr>
            </a:b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Verdana"/>
                <a:ea typeface="Verdana"/>
                <a:cs typeface="Verdana"/>
                <a:sym typeface="Verdana"/>
              </a:rPr>
              <a:t>Strengths:</a:t>
            </a:r>
            <a:endParaRPr b="1" dirty="0">
              <a:latin typeface="Verdana"/>
              <a:ea typeface="Verdana"/>
              <a:cs typeface="Verdana"/>
              <a:sym typeface="Verdana"/>
            </a:endParaRPr>
          </a:p>
          <a:p>
            <a:pPr marL="0" lvl="0" indent="0" algn="l" rtl="0">
              <a:lnSpc>
                <a:spcPct val="115000"/>
              </a:lnSpc>
              <a:spcBef>
                <a:spcPts val="0"/>
              </a:spcBef>
              <a:spcAft>
                <a:spcPts val="1600"/>
              </a:spcAft>
              <a:buNone/>
            </a:pPr>
            <a:r>
              <a:rPr lang="en" sz="2400" dirty="0">
                <a:latin typeface="Verdana"/>
                <a:ea typeface="Verdana"/>
                <a:cs typeface="Verdana"/>
                <a:sym typeface="Verdana"/>
              </a:rPr>
              <a:t>Research Design</a:t>
            </a:r>
            <a:endParaRPr sz="3600" dirty="0">
              <a:latin typeface="Verdana"/>
              <a:ea typeface="Verdana"/>
              <a:cs typeface="Verdana"/>
              <a:sym typeface="Verdana"/>
            </a:endParaRPr>
          </a:p>
        </p:txBody>
      </p:sp>
      <p:sp>
        <p:nvSpPr>
          <p:cNvPr id="357" name="Google Shape;357;p27"/>
          <p:cNvSpPr txBox="1">
            <a:spLocks noGrp="1"/>
          </p:cNvSpPr>
          <p:nvPr>
            <p:ph type="body" idx="1"/>
          </p:nvPr>
        </p:nvSpPr>
        <p:spPr>
          <a:xfrm>
            <a:off x="4572000" y="500925"/>
            <a:ext cx="4307100" cy="4098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a:solidFill>
                  <a:schemeClr val="dk1"/>
                </a:solidFill>
                <a:latin typeface="Verdana"/>
                <a:ea typeface="Verdana"/>
                <a:cs typeface="Verdana"/>
                <a:sym typeface="Verdana"/>
              </a:rPr>
              <a:t>Multi-site</a:t>
            </a:r>
            <a:endParaRPr sz="2400">
              <a:solidFill>
                <a:schemeClr val="dk1"/>
              </a:solidFill>
              <a:latin typeface="Verdana"/>
              <a:ea typeface="Verdana"/>
              <a:cs typeface="Verdana"/>
              <a:sym typeface="Verdana"/>
            </a:endParaRPr>
          </a:p>
          <a:p>
            <a:pPr marL="0" lvl="0" indent="0" algn="l" rtl="0">
              <a:lnSpc>
                <a:spcPct val="150000"/>
              </a:lnSpc>
              <a:spcBef>
                <a:spcPts val="1600"/>
              </a:spcBef>
              <a:spcAft>
                <a:spcPts val="0"/>
              </a:spcAft>
              <a:buNone/>
            </a:pPr>
            <a:r>
              <a:rPr lang="en" sz="2400">
                <a:solidFill>
                  <a:schemeClr val="dk1"/>
                </a:solidFill>
                <a:latin typeface="Verdana"/>
                <a:ea typeface="Verdana"/>
                <a:cs typeface="Verdana"/>
                <a:sym typeface="Verdana"/>
              </a:rPr>
              <a:t>Mixed methods</a:t>
            </a:r>
            <a:endParaRPr sz="2400">
              <a:solidFill>
                <a:schemeClr val="dk1"/>
              </a:solidFill>
              <a:latin typeface="Verdana"/>
              <a:ea typeface="Verdana"/>
              <a:cs typeface="Verdana"/>
              <a:sym typeface="Verdana"/>
            </a:endParaRPr>
          </a:p>
          <a:p>
            <a:pPr marL="0" lvl="0" indent="0" algn="l" rtl="0">
              <a:lnSpc>
                <a:spcPct val="150000"/>
              </a:lnSpc>
              <a:spcBef>
                <a:spcPts val="1600"/>
              </a:spcBef>
              <a:spcAft>
                <a:spcPts val="0"/>
              </a:spcAft>
              <a:buNone/>
            </a:pPr>
            <a:r>
              <a:rPr lang="en" sz="2400">
                <a:solidFill>
                  <a:schemeClr val="dk1"/>
                </a:solidFill>
                <a:latin typeface="Verdana"/>
                <a:ea typeface="Verdana"/>
                <a:cs typeface="Verdana"/>
                <a:sym typeface="Verdana"/>
              </a:rPr>
              <a:t>Interpretive/Constructivist</a:t>
            </a:r>
            <a:endParaRPr sz="2400">
              <a:solidFill>
                <a:schemeClr val="dk1"/>
              </a:solidFill>
              <a:latin typeface="Verdana"/>
              <a:ea typeface="Verdana"/>
              <a:cs typeface="Verdana"/>
              <a:sym typeface="Verdana"/>
            </a:endParaRPr>
          </a:p>
          <a:p>
            <a:pPr marL="0" lvl="0" indent="0" algn="l" rtl="0">
              <a:lnSpc>
                <a:spcPct val="150000"/>
              </a:lnSpc>
              <a:spcBef>
                <a:spcPts val="1600"/>
              </a:spcBef>
              <a:spcAft>
                <a:spcPts val="1600"/>
              </a:spcAft>
              <a:buNone/>
            </a:pPr>
            <a:r>
              <a:rPr lang="en" sz="2400">
                <a:solidFill>
                  <a:schemeClr val="dk1"/>
                </a:solidFill>
                <a:latin typeface="Verdana"/>
                <a:ea typeface="Verdana"/>
                <a:cs typeface="Verdana"/>
                <a:sym typeface="Verdana"/>
              </a:rPr>
              <a:t>Assets vs. Deficits</a:t>
            </a:r>
            <a:endParaRPr sz="2400">
              <a:solidFill>
                <a:schemeClr val="dk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Verdana"/>
                <a:ea typeface="Verdana"/>
                <a:cs typeface="Verdana"/>
                <a:sym typeface="Verdana"/>
              </a:rPr>
              <a:t>Strengths:</a:t>
            </a:r>
            <a:endParaRPr b="1">
              <a:latin typeface="Verdana"/>
              <a:ea typeface="Verdana"/>
              <a:cs typeface="Verdana"/>
              <a:sym typeface="Verdana"/>
            </a:endParaRPr>
          </a:p>
          <a:p>
            <a:pPr marL="0" lvl="0" indent="0" algn="l" rtl="0">
              <a:lnSpc>
                <a:spcPct val="115000"/>
              </a:lnSpc>
              <a:spcBef>
                <a:spcPts val="0"/>
              </a:spcBef>
              <a:spcAft>
                <a:spcPts val="0"/>
              </a:spcAft>
              <a:buNone/>
            </a:pPr>
            <a:r>
              <a:rPr lang="en" sz="2400">
                <a:latin typeface="Verdana"/>
                <a:ea typeface="Verdana"/>
                <a:cs typeface="Verdana"/>
                <a:sym typeface="Verdana"/>
              </a:rPr>
              <a:t>Research Team</a:t>
            </a:r>
            <a:endParaRPr sz="2400">
              <a:latin typeface="Verdana"/>
              <a:ea typeface="Verdana"/>
              <a:cs typeface="Verdana"/>
              <a:sym typeface="Verdana"/>
            </a:endParaRPr>
          </a:p>
          <a:p>
            <a:pPr marL="0" lvl="0" indent="0" algn="l" rtl="0">
              <a:spcBef>
                <a:spcPts val="1600"/>
              </a:spcBef>
              <a:spcAft>
                <a:spcPts val="0"/>
              </a:spcAft>
              <a:buNone/>
            </a:pPr>
            <a:endParaRPr>
              <a:latin typeface="Verdana"/>
              <a:ea typeface="Verdana"/>
              <a:cs typeface="Verdana"/>
              <a:sym typeface="Verdana"/>
            </a:endParaRPr>
          </a:p>
        </p:txBody>
      </p:sp>
      <p:sp>
        <p:nvSpPr>
          <p:cNvPr id="363" name="Google Shape;363;p28"/>
          <p:cNvSpPr txBox="1">
            <a:spLocks noGrp="1"/>
          </p:cNvSpPr>
          <p:nvPr>
            <p:ph type="body" idx="1"/>
          </p:nvPr>
        </p:nvSpPr>
        <p:spPr>
          <a:xfrm>
            <a:off x="4457825" y="500925"/>
            <a:ext cx="4686300" cy="4098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a:solidFill>
                  <a:schemeClr val="dk1"/>
                </a:solidFill>
                <a:latin typeface="Verdana"/>
                <a:ea typeface="Verdana"/>
                <a:cs typeface="Verdana"/>
                <a:sym typeface="Verdana"/>
              </a:rPr>
              <a:t>Diverse experience</a:t>
            </a:r>
            <a:endParaRPr sz="2400">
              <a:solidFill>
                <a:schemeClr val="dk1"/>
              </a:solidFill>
              <a:latin typeface="Verdana"/>
              <a:ea typeface="Verdana"/>
              <a:cs typeface="Verdana"/>
              <a:sym typeface="Verdana"/>
            </a:endParaRPr>
          </a:p>
          <a:p>
            <a:pPr marL="0" lvl="0" indent="0" algn="l" rtl="0">
              <a:lnSpc>
                <a:spcPct val="150000"/>
              </a:lnSpc>
              <a:spcBef>
                <a:spcPts val="1600"/>
              </a:spcBef>
              <a:spcAft>
                <a:spcPts val="0"/>
              </a:spcAft>
              <a:buNone/>
            </a:pPr>
            <a:r>
              <a:rPr lang="en" sz="2400">
                <a:solidFill>
                  <a:schemeClr val="dk1"/>
                </a:solidFill>
                <a:latin typeface="Verdana"/>
                <a:ea typeface="Verdana"/>
                <a:cs typeface="Verdana"/>
                <a:sym typeface="Verdana"/>
              </a:rPr>
              <a:t>Mutual teaching and learning </a:t>
            </a:r>
            <a:endParaRPr sz="2400">
              <a:solidFill>
                <a:schemeClr val="dk1"/>
              </a:solidFill>
              <a:latin typeface="Verdana"/>
              <a:ea typeface="Verdana"/>
              <a:cs typeface="Verdana"/>
              <a:sym typeface="Verdana"/>
            </a:endParaRPr>
          </a:p>
          <a:p>
            <a:pPr marL="0" lvl="0" indent="0" algn="l" rtl="0">
              <a:lnSpc>
                <a:spcPct val="150000"/>
              </a:lnSpc>
              <a:spcBef>
                <a:spcPts val="1600"/>
              </a:spcBef>
              <a:spcAft>
                <a:spcPts val="0"/>
              </a:spcAft>
              <a:buNone/>
            </a:pPr>
            <a:r>
              <a:rPr lang="en" sz="2400">
                <a:solidFill>
                  <a:schemeClr val="dk1"/>
                </a:solidFill>
                <a:latin typeface="Verdana"/>
                <a:ea typeface="Verdana"/>
                <a:cs typeface="Verdana"/>
                <a:sym typeface="Verdana"/>
              </a:rPr>
              <a:t>Communication</a:t>
            </a:r>
            <a:endParaRPr sz="2400">
              <a:solidFill>
                <a:schemeClr val="dk1"/>
              </a:solidFill>
              <a:latin typeface="Verdana"/>
              <a:ea typeface="Verdana"/>
              <a:cs typeface="Verdana"/>
              <a:sym typeface="Verdana"/>
            </a:endParaRPr>
          </a:p>
          <a:p>
            <a:pPr marL="0" lvl="0" indent="0" algn="l" rtl="0">
              <a:lnSpc>
                <a:spcPct val="150000"/>
              </a:lnSpc>
              <a:spcBef>
                <a:spcPts val="1600"/>
              </a:spcBef>
              <a:spcAft>
                <a:spcPts val="0"/>
              </a:spcAft>
              <a:buNone/>
            </a:pPr>
            <a:r>
              <a:rPr lang="en" sz="2400">
                <a:solidFill>
                  <a:schemeClr val="dk1"/>
                </a:solidFill>
                <a:latin typeface="Verdana"/>
                <a:ea typeface="Verdana"/>
                <a:cs typeface="Verdana"/>
                <a:sym typeface="Verdana"/>
              </a:rPr>
              <a:t>Balance</a:t>
            </a:r>
            <a:endParaRPr sz="2400">
              <a:solidFill>
                <a:schemeClr val="dk1"/>
              </a:solidFill>
              <a:latin typeface="Verdana"/>
              <a:ea typeface="Verdana"/>
              <a:cs typeface="Verdana"/>
              <a:sym typeface="Verdana"/>
            </a:endParaRPr>
          </a:p>
          <a:p>
            <a:pPr marL="0" lvl="0" indent="0" algn="l" rtl="0">
              <a:spcBef>
                <a:spcPts val="1600"/>
              </a:spcBef>
              <a:spcAft>
                <a:spcPts val="0"/>
              </a:spcAft>
              <a:buNone/>
            </a:pPr>
            <a:endParaRPr sz="2400">
              <a:solidFill>
                <a:schemeClr val="dk2"/>
              </a:solidFill>
              <a:latin typeface="Verdana"/>
              <a:ea typeface="Verdana"/>
              <a:cs typeface="Verdana"/>
              <a:sym typeface="Verdana"/>
            </a:endParaRPr>
          </a:p>
          <a:p>
            <a:pPr marL="0" lvl="0" indent="0" algn="l" rtl="0">
              <a:spcBef>
                <a:spcPts val="1600"/>
              </a:spcBef>
              <a:spcAft>
                <a:spcPts val="0"/>
              </a:spcAft>
              <a:buNone/>
            </a:pPr>
            <a:endParaRPr sz="2400">
              <a:solidFill>
                <a:schemeClr val="dk2"/>
              </a:solidFill>
              <a:latin typeface="Verdana"/>
              <a:ea typeface="Verdana"/>
              <a:cs typeface="Verdana"/>
              <a:sym typeface="Verdana"/>
            </a:endParaRPr>
          </a:p>
          <a:p>
            <a:pPr marL="0" lvl="0" indent="0" algn="l" rtl="0">
              <a:spcBef>
                <a:spcPts val="1600"/>
              </a:spcBef>
              <a:spcAft>
                <a:spcPts val="1600"/>
              </a:spcAft>
              <a:buNone/>
            </a:pPr>
            <a:endParaRPr sz="2400">
              <a:solidFill>
                <a:schemeClr val="dk2"/>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7"/>
        <p:cNvGrpSpPr/>
        <p:nvPr/>
      </p:nvGrpSpPr>
      <p:grpSpPr>
        <a:xfrm>
          <a:off x="0" y="0"/>
          <a:ext cx="0" cy="0"/>
          <a:chOff x="0" y="0"/>
          <a:chExt cx="0" cy="0"/>
        </a:xfrm>
      </p:grpSpPr>
      <p:sp>
        <p:nvSpPr>
          <p:cNvPr id="368" name="Google Shape;368;p2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Verdana"/>
                <a:ea typeface="Verdana"/>
                <a:cs typeface="Verdana"/>
                <a:sym typeface="Verdana"/>
              </a:rPr>
              <a:t>Challenges:</a:t>
            </a:r>
            <a:endParaRPr b="1">
              <a:latin typeface="Verdana"/>
              <a:ea typeface="Verdana"/>
              <a:cs typeface="Verdana"/>
              <a:sym typeface="Verdana"/>
            </a:endParaRPr>
          </a:p>
          <a:p>
            <a:pPr marL="0" lvl="0" indent="0" algn="l" rtl="0">
              <a:lnSpc>
                <a:spcPct val="115000"/>
              </a:lnSpc>
              <a:spcBef>
                <a:spcPts val="0"/>
              </a:spcBef>
              <a:spcAft>
                <a:spcPts val="1600"/>
              </a:spcAft>
              <a:buNone/>
            </a:pPr>
            <a:r>
              <a:rPr lang="en" sz="2400">
                <a:latin typeface="Verdana"/>
                <a:ea typeface="Verdana"/>
                <a:cs typeface="Verdana"/>
                <a:sym typeface="Verdana"/>
              </a:rPr>
              <a:t>Foundations and Shared Understanding</a:t>
            </a:r>
            <a:endParaRPr/>
          </a:p>
        </p:txBody>
      </p:sp>
      <p:sp>
        <p:nvSpPr>
          <p:cNvPr id="369" name="Google Shape;369;p2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a:solidFill>
                  <a:schemeClr val="dk1"/>
                </a:solidFill>
                <a:latin typeface="Verdana"/>
                <a:ea typeface="Verdana"/>
                <a:cs typeface="Verdana"/>
                <a:sym typeface="Verdana"/>
              </a:rPr>
              <a:t>Theoretical Framework </a:t>
            </a:r>
            <a:endParaRPr sz="2400">
              <a:solidFill>
                <a:schemeClr val="dk1"/>
              </a:solidFill>
              <a:latin typeface="Verdana"/>
              <a:ea typeface="Verdana"/>
              <a:cs typeface="Verdana"/>
              <a:sym typeface="Verdana"/>
            </a:endParaRPr>
          </a:p>
          <a:p>
            <a:pPr marL="0" lvl="0" indent="0" algn="l" rtl="0">
              <a:lnSpc>
                <a:spcPct val="150000"/>
              </a:lnSpc>
              <a:spcBef>
                <a:spcPts val="1600"/>
              </a:spcBef>
              <a:spcAft>
                <a:spcPts val="0"/>
              </a:spcAft>
              <a:buNone/>
            </a:pPr>
            <a:r>
              <a:rPr lang="en" sz="2400">
                <a:solidFill>
                  <a:schemeClr val="dk1"/>
                </a:solidFill>
                <a:latin typeface="Verdana"/>
                <a:ea typeface="Verdana"/>
                <a:cs typeface="Verdana"/>
                <a:sym typeface="Verdana"/>
              </a:rPr>
              <a:t>Expectations</a:t>
            </a:r>
            <a:endParaRPr sz="2400">
              <a:solidFill>
                <a:schemeClr val="dk1"/>
              </a:solidFill>
              <a:latin typeface="Verdana"/>
              <a:ea typeface="Verdana"/>
              <a:cs typeface="Verdana"/>
              <a:sym typeface="Verdana"/>
            </a:endParaRPr>
          </a:p>
          <a:p>
            <a:pPr marL="0" lvl="0" indent="0" algn="l" rtl="0">
              <a:lnSpc>
                <a:spcPct val="150000"/>
              </a:lnSpc>
              <a:spcBef>
                <a:spcPts val="1600"/>
              </a:spcBef>
              <a:spcAft>
                <a:spcPts val="1600"/>
              </a:spcAft>
              <a:buNone/>
            </a:pPr>
            <a:r>
              <a:rPr lang="en" sz="2400">
                <a:solidFill>
                  <a:schemeClr val="dk1"/>
                </a:solidFill>
                <a:latin typeface="Verdana"/>
                <a:ea typeface="Verdana"/>
                <a:cs typeface="Verdana"/>
                <a:sym typeface="Verdana"/>
              </a:rPr>
              <a:t>Roles</a:t>
            </a:r>
            <a:endParaRPr sz="2400">
              <a:solidFill>
                <a:schemeClr val="dk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Google Shape;374;p3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Verdana"/>
                <a:ea typeface="Verdana"/>
                <a:cs typeface="Verdana"/>
                <a:sym typeface="Verdana"/>
              </a:rPr>
              <a:t>Challenges:</a:t>
            </a:r>
            <a:endParaRPr b="1">
              <a:latin typeface="Verdana"/>
              <a:ea typeface="Verdana"/>
              <a:cs typeface="Verdana"/>
              <a:sym typeface="Verdana"/>
            </a:endParaRPr>
          </a:p>
          <a:p>
            <a:pPr marL="0" lvl="0" indent="0" algn="l" rtl="0">
              <a:lnSpc>
                <a:spcPct val="115000"/>
              </a:lnSpc>
              <a:spcBef>
                <a:spcPts val="0"/>
              </a:spcBef>
              <a:spcAft>
                <a:spcPts val="1600"/>
              </a:spcAft>
              <a:buNone/>
            </a:pPr>
            <a:r>
              <a:rPr lang="en" sz="2400">
                <a:latin typeface="Verdana"/>
                <a:ea typeface="Verdana"/>
                <a:cs typeface="Verdana"/>
                <a:sym typeface="Verdana"/>
              </a:rPr>
              <a:t>Campus and Library Structures</a:t>
            </a:r>
            <a:endParaRPr/>
          </a:p>
        </p:txBody>
      </p:sp>
      <p:sp>
        <p:nvSpPr>
          <p:cNvPr id="375" name="Google Shape;375;p30"/>
          <p:cNvSpPr txBox="1">
            <a:spLocks noGrp="1"/>
          </p:cNvSpPr>
          <p:nvPr>
            <p:ph type="body" idx="1"/>
          </p:nvPr>
        </p:nvSpPr>
        <p:spPr>
          <a:xfrm>
            <a:off x="4644675" y="500925"/>
            <a:ext cx="4350600" cy="4098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a:solidFill>
                  <a:schemeClr val="dk1"/>
                </a:solidFill>
                <a:latin typeface="Verdana"/>
                <a:ea typeface="Verdana"/>
                <a:cs typeface="Verdana"/>
                <a:sym typeface="Verdana"/>
              </a:rPr>
              <a:t>Timing </a:t>
            </a:r>
            <a:endParaRPr sz="2400">
              <a:solidFill>
                <a:schemeClr val="dk1"/>
              </a:solidFill>
              <a:latin typeface="Verdana"/>
              <a:ea typeface="Verdana"/>
              <a:cs typeface="Verdana"/>
              <a:sym typeface="Verdana"/>
            </a:endParaRPr>
          </a:p>
          <a:p>
            <a:pPr marL="0" lvl="0" indent="0" algn="l" rtl="0">
              <a:lnSpc>
                <a:spcPct val="150000"/>
              </a:lnSpc>
              <a:spcBef>
                <a:spcPts val="1600"/>
              </a:spcBef>
              <a:spcAft>
                <a:spcPts val="0"/>
              </a:spcAft>
              <a:buNone/>
            </a:pPr>
            <a:r>
              <a:rPr lang="en" sz="2400">
                <a:solidFill>
                  <a:schemeClr val="dk1"/>
                </a:solidFill>
                <a:latin typeface="Verdana"/>
                <a:ea typeface="Verdana"/>
                <a:cs typeface="Verdana"/>
                <a:sym typeface="Verdana"/>
              </a:rPr>
              <a:t>First-Gen Student Support </a:t>
            </a:r>
            <a:endParaRPr sz="2400">
              <a:solidFill>
                <a:schemeClr val="dk1"/>
              </a:solidFill>
              <a:latin typeface="Verdana"/>
              <a:ea typeface="Verdana"/>
              <a:cs typeface="Verdana"/>
              <a:sym typeface="Verdana"/>
            </a:endParaRPr>
          </a:p>
          <a:p>
            <a:pPr marL="0" lvl="0" indent="0" algn="l" rtl="0">
              <a:lnSpc>
                <a:spcPct val="150000"/>
              </a:lnSpc>
              <a:spcBef>
                <a:spcPts val="1600"/>
              </a:spcBef>
              <a:spcAft>
                <a:spcPts val="0"/>
              </a:spcAft>
              <a:buNone/>
            </a:pPr>
            <a:r>
              <a:rPr lang="en" sz="2400">
                <a:solidFill>
                  <a:schemeClr val="dk1"/>
                </a:solidFill>
                <a:latin typeface="Verdana"/>
                <a:ea typeface="Verdana"/>
                <a:cs typeface="Verdana"/>
                <a:sym typeface="Verdana"/>
              </a:rPr>
              <a:t>Funding</a:t>
            </a:r>
            <a:endParaRPr sz="2400">
              <a:solidFill>
                <a:schemeClr val="dk1"/>
              </a:solidFill>
              <a:latin typeface="Verdana"/>
              <a:ea typeface="Verdana"/>
              <a:cs typeface="Verdana"/>
              <a:sym typeface="Verdana"/>
            </a:endParaRPr>
          </a:p>
          <a:p>
            <a:pPr marL="0" lvl="0" indent="0" algn="l" rtl="0">
              <a:lnSpc>
                <a:spcPct val="150000"/>
              </a:lnSpc>
              <a:spcBef>
                <a:spcPts val="1600"/>
              </a:spcBef>
              <a:spcAft>
                <a:spcPts val="1600"/>
              </a:spcAft>
              <a:buNone/>
            </a:pPr>
            <a:endParaRPr sz="2400">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Verdana"/>
                <a:ea typeface="Verdana"/>
                <a:cs typeface="Verdana"/>
                <a:sym typeface="Verdana"/>
              </a:rPr>
              <a:t>Recommendations</a:t>
            </a:r>
            <a:endParaRPr sz="3600" b="1">
              <a:latin typeface="Verdana"/>
              <a:ea typeface="Verdana"/>
              <a:cs typeface="Verdana"/>
              <a:sym typeface="Verdana"/>
            </a:endParaRPr>
          </a:p>
        </p:txBody>
      </p:sp>
      <p:sp>
        <p:nvSpPr>
          <p:cNvPr id="381" name="Google Shape;381;p31"/>
          <p:cNvSpPr txBox="1">
            <a:spLocks noGrp="1"/>
          </p:cNvSpPr>
          <p:nvPr>
            <p:ph type="body" idx="1"/>
          </p:nvPr>
        </p:nvSpPr>
        <p:spPr>
          <a:xfrm>
            <a:off x="572100" y="1485925"/>
            <a:ext cx="3999900" cy="3076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a:solidFill>
                  <a:schemeClr val="dk1"/>
                </a:solidFill>
                <a:latin typeface="Verdana"/>
                <a:ea typeface="Verdana"/>
                <a:cs typeface="Verdana"/>
                <a:sym typeface="Verdana"/>
              </a:rPr>
              <a:t>Thoughtful Start</a:t>
            </a:r>
            <a:endParaRPr sz="2400">
              <a:solidFill>
                <a:schemeClr val="dk1"/>
              </a:solidFill>
              <a:latin typeface="Verdana"/>
              <a:ea typeface="Verdana"/>
              <a:cs typeface="Verdana"/>
              <a:sym typeface="Verdana"/>
            </a:endParaRPr>
          </a:p>
          <a:p>
            <a:pPr marL="0" lvl="0" indent="0" algn="l" rtl="0">
              <a:lnSpc>
                <a:spcPct val="150000"/>
              </a:lnSpc>
              <a:spcBef>
                <a:spcPts val="1600"/>
              </a:spcBef>
              <a:spcAft>
                <a:spcPts val="0"/>
              </a:spcAft>
              <a:buNone/>
            </a:pPr>
            <a:r>
              <a:rPr lang="en" sz="2400">
                <a:solidFill>
                  <a:schemeClr val="dk1"/>
                </a:solidFill>
                <a:latin typeface="Verdana"/>
                <a:ea typeface="Verdana"/>
                <a:cs typeface="Verdana"/>
                <a:sym typeface="Verdana"/>
              </a:rPr>
              <a:t>Time for Reflection</a:t>
            </a:r>
            <a:endParaRPr sz="2400">
              <a:solidFill>
                <a:schemeClr val="dk1"/>
              </a:solidFill>
              <a:latin typeface="Verdana"/>
              <a:ea typeface="Verdana"/>
              <a:cs typeface="Verdana"/>
              <a:sym typeface="Verdana"/>
            </a:endParaRPr>
          </a:p>
          <a:p>
            <a:pPr marL="0" lvl="0" indent="0" algn="l" rtl="0">
              <a:lnSpc>
                <a:spcPct val="150000"/>
              </a:lnSpc>
              <a:spcBef>
                <a:spcPts val="1600"/>
              </a:spcBef>
              <a:spcAft>
                <a:spcPts val="0"/>
              </a:spcAft>
              <a:buNone/>
            </a:pPr>
            <a:r>
              <a:rPr lang="en" sz="2400">
                <a:solidFill>
                  <a:schemeClr val="dk1"/>
                </a:solidFill>
                <a:latin typeface="Verdana"/>
                <a:ea typeface="Verdana"/>
                <a:cs typeface="Verdana"/>
                <a:sym typeface="Verdana"/>
              </a:rPr>
              <a:t>Tool Selection</a:t>
            </a:r>
            <a:endParaRPr sz="2400">
              <a:solidFill>
                <a:schemeClr val="dk1"/>
              </a:solidFill>
              <a:latin typeface="Verdana"/>
              <a:ea typeface="Verdana"/>
              <a:cs typeface="Verdana"/>
              <a:sym typeface="Verdana"/>
            </a:endParaRPr>
          </a:p>
          <a:p>
            <a:pPr marL="0" lvl="0" indent="0" algn="l" rtl="0">
              <a:lnSpc>
                <a:spcPct val="150000"/>
              </a:lnSpc>
              <a:spcBef>
                <a:spcPts val="1600"/>
              </a:spcBef>
              <a:spcAft>
                <a:spcPts val="0"/>
              </a:spcAft>
              <a:buNone/>
            </a:pPr>
            <a:r>
              <a:rPr lang="en" sz="2400">
                <a:solidFill>
                  <a:schemeClr val="dk1"/>
                </a:solidFill>
                <a:latin typeface="Verdana"/>
                <a:ea typeface="Verdana"/>
                <a:cs typeface="Verdana"/>
                <a:sym typeface="Verdana"/>
              </a:rPr>
              <a:t>Flexibility</a:t>
            </a:r>
            <a:endParaRPr sz="2400">
              <a:solidFill>
                <a:schemeClr val="dk1"/>
              </a:solidFill>
              <a:latin typeface="Verdana"/>
              <a:ea typeface="Verdana"/>
              <a:cs typeface="Verdana"/>
              <a:sym typeface="Verdana"/>
            </a:endParaRPr>
          </a:p>
          <a:p>
            <a:pPr marL="0" lvl="0" indent="0" algn="l" rtl="0">
              <a:lnSpc>
                <a:spcPct val="150000"/>
              </a:lnSpc>
              <a:spcBef>
                <a:spcPts val="1600"/>
              </a:spcBef>
              <a:spcAft>
                <a:spcPts val="1600"/>
              </a:spcAft>
              <a:buNone/>
            </a:pPr>
            <a:endParaRPr sz="2400">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5"/>
        <p:cNvGrpSpPr/>
        <p:nvPr/>
      </p:nvGrpSpPr>
      <p:grpSpPr>
        <a:xfrm>
          <a:off x="0" y="0"/>
          <a:ext cx="0" cy="0"/>
          <a:chOff x="0" y="0"/>
          <a:chExt cx="0" cy="0"/>
        </a:xfrm>
      </p:grpSpPr>
      <p:sp>
        <p:nvSpPr>
          <p:cNvPr id="386" name="Google Shape;386;p3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Verdana"/>
                <a:ea typeface="Verdana"/>
                <a:cs typeface="Verdana"/>
                <a:sym typeface="Verdana"/>
              </a:rPr>
              <a:t>Conclusion and Questions</a:t>
            </a:r>
            <a:endParaRPr sz="3600" b="1">
              <a:latin typeface="Verdana"/>
              <a:ea typeface="Verdana"/>
              <a:cs typeface="Verdana"/>
              <a:sym typeface="Verdana"/>
            </a:endParaRPr>
          </a:p>
        </p:txBody>
      </p:sp>
      <p:sp>
        <p:nvSpPr>
          <p:cNvPr id="387" name="Google Shape;387;p32"/>
          <p:cNvSpPr txBox="1">
            <a:spLocks noGrp="1"/>
          </p:cNvSpPr>
          <p:nvPr>
            <p:ph type="body" idx="4294967295"/>
          </p:nvPr>
        </p:nvSpPr>
        <p:spPr>
          <a:xfrm>
            <a:off x="977425" y="1987275"/>
            <a:ext cx="7854900" cy="2955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a:solidFill>
                  <a:schemeClr val="dk1"/>
                </a:solidFill>
                <a:latin typeface="Verdana"/>
                <a:ea typeface="Verdana"/>
                <a:cs typeface="Verdana"/>
                <a:sym typeface="Verdana"/>
              </a:rPr>
              <a:t>Darren Ilett</a:t>
            </a:r>
            <a:r>
              <a:rPr lang="en" sz="2400">
                <a:solidFill>
                  <a:schemeClr val="dk1"/>
                </a:solidFill>
                <a:latin typeface="Verdana"/>
                <a:ea typeface="Verdana"/>
                <a:cs typeface="Verdana"/>
                <a:sym typeface="Verdana"/>
              </a:rPr>
              <a:t> </a:t>
            </a:r>
            <a:br>
              <a:rPr lang="en" sz="2400">
                <a:solidFill>
                  <a:schemeClr val="dk1"/>
                </a:solidFill>
                <a:latin typeface="Verdana"/>
                <a:ea typeface="Verdana"/>
                <a:cs typeface="Verdana"/>
                <a:sym typeface="Verdana"/>
              </a:rPr>
            </a:br>
            <a:r>
              <a:rPr lang="en" sz="2400">
                <a:solidFill>
                  <a:schemeClr val="dk1"/>
                </a:solidFill>
                <a:latin typeface="Verdana"/>
                <a:ea typeface="Verdana"/>
                <a:cs typeface="Verdana"/>
                <a:sym typeface="Verdana"/>
              </a:rPr>
              <a:t>	University of Northern Colorado</a:t>
            </a:r>
            <a:endParaRPr sz="2400">
              <a:solidFill>
                <a:schemeClr val="dk1"/>
              </a:solidFill>
              <a:latin typeface="Verdana"/>
              <a:ea typeface="Verdana"/>
              <a:cs typeface="Verdana"/>
              <a:sym typeface="Verdana"/>
            </a:endParaRPr>
          </a:p>
          <a:p>
            <a:pPr marL="0" lvl="0" indent="0" algn="l" rtl="0">
              <a:lnSpc>
                <a:spcPct val="100000"/>
              </a:lnSpc>
              <a:spcBef>
                <a:spcPts val="0"/>
              </a:spcBef>
              <a:spcAft>
                <a:spcPts val="0"/>
              </a:spcAft>
              <a:buNone/>
            </a:pPr>
            <a:r>
              <a:rPr lang="en" sz="2400">
                <a:solidFill>
                  <a:schemeClr val="dk1"/>
                </a:solidFill>
                <a:latin typeface="Verdana"/>
                <a:ea typeface="Verdana"/>
                <a:cs typeface="Verdana"/>
                <a:sym typeface="Verdana"/>
              </a:rPr>
              <a:t>	darren.ilett@unco.edu </a:t>
            </a:r>
            <a:endParaRPr sz="2400">
              <a:solidFill>
                <a:schemeClr val="dk1"/>
              </a:solidFill>
              <a:latin typeface="Verdana"/>
              <a:ea typeface="Verdana"/>
              <a:cs typeface="Verdana"/>
              <a:sym typeface="Verdana"/>
            </a:endParaRPr>
          </a:p>
          <a:p>
            <a:pPr marL="0" lvl="0" indent="0" algn="l" rtl="0">
              <a:lnSpc>
                <a:spcPct val="100000"/>
              </a:lnSpc>
              <a:spcBef>
                <a:spcPts val="0"/>
              </a:spcBef>
              <a:spcAft>
                <a:spcPts val="0"/>
              </a:spcAft>
              <a:buNone/>
            </a:pPr>
            <a:endParaRPr sz="2400" b="1">
              <a:solidFill>
                <a:schemeClr val="dk1"/>
              </a:solidFill>
              <a:latin typeface="Verdana"/>
              <a:ea typeface="Verdana"/>
              <a:cs typeface="Verdana"/>
              <a:sym typeface="Verdana"/>
            </a:endParaRPr>
          </a:p>
          <a:p>
            <a:pPr marL="0" lvl="0" indent="0" algn="l" rtl="0">
              <a:lnSpc>
                <a:spcPct val="100000"/>
              </a:lnSpc>
              <a:spcBef>
                <a:spcPts val="0"/>
              </a:spcBef>
              <a:spcAft>
                <a:spcPts val="0"/>
              </a:spcAft>
              <a:buNone/>
            </a:pPr>
            <a:r>
              <a:rPr lang="en" sz="2400" b="1">
                <a:solidFill>
                  <a:schemeClr val="dk1"/>
                </a:solidFill>
                <a:latin typeface="Verdana"/>
                <a:ea typeface="Verdana"/>
                <a:cs typeface="Verdana"/>
                <a:sym typeface="Verdana"/>
              </a:rPr>
              <a:t>Emily Dommermuth </a:t>
            </a:r>
            <a:br>
              <a:rPr lang="en" sz="2400">
                <a:solidFill>
                  <a:schemeClr val="dk1"/>
                </a:solidFill>
                <a:latin typeface="Verdana"/>
                <a:ea typeface="Verdana"/>
                <a:cs typeface="Verdana"/>
                <a:sym typeface="Verdana"/>
              </a:rPr>
            </a:br>
            <a:r>
              <a:rPr lang="en" sz="2400">
                <a:solidFill>
                  <a:schemeClr val="dk1"/>
                </a:solidFill>
                <a:latin typeface="Verdana"/>
                <a:ea typeface="Verdana"/>
                <a:cs typeface="Verdana"/>
                <a:sym typeface="Verdana"/>
              </a:rPr>
              <a:t>	University of Colorado Boulder</a:t>
            </a:r>
            <a:endParaRPr sz="2400">
              <a:solidFill>
                <a:schemeClr val="dk1"/>
              </a:solidFill>
              <a:latin typeface="Verdana"/>
              <a:ea typeface="Verdana"/>
              <a:cs typeface="Verdana"/>
              <a:sym typeface="Verdana"/>
            </a:endParaRPr>
          </a:p>
          <a:p>
            <a:pPr marL="0" lvl="0" indent="0" algn="l" rtl="0">
              <a:lnSpc>
                <a:spcPct val="100000"/>
              </a:lnSpc>
              <a:spcBef>
                <a:spcPts val="0"/>
              </a:spcBef>
              <a:spcAft>
                <a:spcPts val="0"/>
              </a:spcAft>
              <a:buNone/>
            </a:pPr>
            <a:r>
              <a:rPr lang="en" sz="2400">
                <a:solidFill>
                  <a:schemeClr val="dk1"/>
                </a:solidFill>
                <a:latin typeface="Verdana"/>
                <a:ea typeface="Verdana"/>
                <a:cs typeface="Verdana"/>
                <a:sym typeface="Verdana"/>
              </a:rPr>
              <a:t>	emily.dommermuth@colorado.edu </a:t>
            </a:r>
            <a:endParaRPr sz="2400">
              <a:solidFill>
                <a:schemeClr val="dk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645</Words>
  <Application>Microsoft Macintosh PowerPoint</Application>
  <PresentationFormat>On-screen Show (16:9)</PresentationFormat>
  <Paragraphs>74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Roboto</vt:lpstr>
      <vt:lpstr>Arial</vt:lpstr>
      <vt:lpstr>Verdana</vt:lpstr>
      <vt:lpstr>Merriweather</vt:lpstr>
      <vt:lpstr>Paradigm</vt:lpstr>
      <vt:lpstr>Reflections on Creating a Multi-Site, Mixed Methods, and Interpretive Assessment Project</vt:lpstr>
      <vt:lpstr>The First-Gen Research Bunch </vt:lpstr>
      <vt:lpstr>Strengths: Research Design</vt:lpstr>
      <vt:lpstr>Strengths: Research Team </vt:lpstr>
      <vt:lpstr>Challenges: Foundations and Shared Understanding</vt:lpstr>
      <vt:lpstr>Challenges: Campus and Library Structures</vt:lpstr>
      <vt:lpstr>Recommendations</vt:lpstr>
      <vt:lpstr>Conclusion and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Creating a Multi-Site, Mixed Methods, and Interpretive Assessment Project</dc:title>
  <dc:subject/>
  <dc:creator>Darren Ilett, Emily Dommermuth, Juliann Couture, Natasha Floersch, Kristine Nowak, Lindsay Roberts, Jimena Sagàs, Renae Watson </dc:creator>
  <cp:keywords>Library assessment, first-generation students, multi-site research, mixed methods research, constructivist research, interpretivist research, research experience</cp:keywords>
  <dc:description/>
  <cp:lastModifiedBy>Darren Ilett</cp:lastModifiedBy>
  <cp:revision>4</cp:revision>
  <dcterms:modified xsi:type="dcterms:W3CDTF">2018-11-19T20:10:58Z</dcterms:modified>
  <cp:category/>
</cp:coreProperties>
</file>