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oboto Thin" panose="020B0604020202020204" charset="0"/>
      <p:regular r:id="rId19"/>
      <p:bold r:id="rId20"/>
      <p:italic r:id="rId21"/>
      <p:boldItalic r:id="rId22"/>
    </p:embeddedFont>
    <p:embeddedFont>
      <p:font typeface="PT Sans Narrow" panose="020B0604020202020204" charset="0"/>
      <p:regular r:id="rId23"/>
      <p:bold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Roboto Medium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1237C98-A620-412C-97A7-84CAC08F21BB}">
  <a:tblStyle styleId="{A1237C98-A620-412C-97A7-84CAC08F21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677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21366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Collecting Globally, Connecting Locally: 21st Century Libraries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7ea1bf4b8_2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7ea1bf4b8_2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8616f0a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8616f0a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7f24a7a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7f24a7a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8616f0a0f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8616f0a0f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12 top identified languages (87%): French, German, Spanish, Italian, Japanese, Russian, Portuguese, Chinese, Greek, Latin, Arabic, Polish</a:t>
            </a:r>
            <a:endParaRPr sz="1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The other 17 languages: Turkish, Dutch, Catalan, Czech, Korean, hebrew, Hungarian, Zarma-Songhay, Yiddish, Ottoman Turkish, Bamana, Hindi, Fulfulde, Yucatec Maya, Farsi, Serbo-Croatian and Slovak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ecc5101d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ecc5101d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7ebebfa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7ebebfa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7ebebfae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7ebebfae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fd68c7d0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fd68c7d0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7fd68c7d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7fd68c7d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7fd68c7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7fd68c7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7f5d2e9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7f5d2e9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ecc5101d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ecc5101d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7f5d2e97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7f5d2e97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7d9437205_1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7d9437205_1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7ea1bf4b8_2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7ea1bf4b8_2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202706"/>
            <a:ext cx="7136700" cy="15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Collecting Globally, Connecting Locally: </a:t>
            </a:r>
            <a:endParaRPr sz="36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21st Century Libraries</a:t>
            </a:r>
            <a:endParaRPr sz="360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Susan Edwards &amp; Chan Li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 Berkeley Library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3506925" y="4294050"/>
            <a:ext cx="54630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2"/>
                </a:solidFill>
              </a:rPr>
              <a:t>ARL Assessment Conference</a:t>
            </a:r>
            <a:r>
              <a:rPr lang="en">
                <a:solidFill>
                  <a:schemeClr val="dk2"/>
                </a:solidFill>
              </a:rPr>
              <a:t>, </a:t>
            </a:r>
            <a:r>
              <a:rPr lang="en" i="1">
                <a:solidFill>
                  <a:schemeClr val="dk2"/>
                </a:solidFill>
              </a:rPr>
              <a:t>December 6, 2018</a:t>
            </a:r>
            <a:endParaRPr i="1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2"/>
                </a:solidFill>
              </a:rPr>
              <a:t>Houston, Texas</a:t>
            </a:r>
            <a:r>
              <a:rPr lang="en">
                <a:solidFill>
                  <a:schemeClr val="accent1"/>
                </a:solidFill>
              </a:rPr>
              <a:t> 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213725" y="776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 Analysis: </a:t>
            </a:r>
            <a:r>
              <a:rPr lang="en" b="0"/>
              <a:t>25 Languages cited</a:t>
            </a:r>
            <a:endParaRPr b="0"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213725" y="785100"/>
            <a:ext cx="3999900" cy="43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Top 8 languages = 93% of references</a:t>
            </a: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2"/>
          </p:nvPr>
        </p:nvSpPr>
        <p:spPr>
          <a:xfrm>
            <a:off x="4692200" y="785050"/>
            <a:ext cx="3999900" cy="3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Remaining 17 languages &lt; 7% of references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24" y="1389062"/>
            <a:ext cx="4134625" cy="348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75750"/>
            <a:ext cx="4395299" cy="35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311700" y="1198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Citation Analysis: </a:t>
            </a:r>
            <a:r>
              <a:rPr lang="en" sz="3000" b="0"/>
              <a:t>Language variation among four departments </a:t>
            </a:r>
            <a:endParaRPr sz="3000" b="0"/>
          </a:p>
        </p:txBody>
      </p:sp>
      <p:pic>
        <p:nvPicPr>
          <p:cNvPr id="185" name="Google Shape;185;p2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050" y="1183100"/>
            <a:ext cx="2295450" cy="315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6875" y="1183100"/>
            <a:ext cx="2124726" cy="315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5925" y="1169850"/>
            <a:ext cx="2295450" cy="315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 title="Points score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191525"/>
            <a:ext cx="2523876" cy="315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333863" y="629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Survey Study: </a:t>
            </a:r>
            <a:r>
              <a:rPr lang="en" sz="3000" b="0"/>
              <a:t>Findings</a:t>
            </a:r>
            <a:endParaRPr sz="3000" b="0"/>
          </a:p>
        </p:txBody>
      </p:sp>
      <p:grpSp>
        <p:nvGrpSpPr>
          <p:cNvPr id="194" name="Google Shape;194;p24"/>
          <p:cNvGrpSpPr/>
          <p:nvPr/>
        </p:nvGrpSpPr>
        <p:grpSpPr>
          <a:xfrm>
            <a:off x="287647" y="2876333"/>
            <a:ext cx="8624765" cy="947618"/>
            <a:chOff x="1593000" y="2322568"/>
            <a:chExt cx="5957975" cy="643500"/>
          </a:xfrm>
        </p:grpSpPr>
        <p:sp>
          <p:nvSpPr>
            <p:cNvPr id="195" name="Google Shape;195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Rated the access to foreign language materials satisfactory/great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80%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14% requested improvement to support teaching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6% requested improvement to support research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2" name="Google Shape;202;p24"/>
          <p:cNvGrpSpPr/>
          <p:nvPr/>
        </p:nvGrpSpPr>
        <p:grpSpPr>
          <a:xfrm>
            <a:off x="287647" y="1911993"/>
            <a:ext cx="8624765" cy="947618"/>
            <a:chOff x="1593000" y="2322568"/>
            <a:chExt cx="5957975" cy="643500"/>
          </a:xfrm>
        </p:grpSpPr>
        <p:sp>
          <p:nvSpPr>
            <p:cNvPr id="203" name="Google Shape;203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Relied heavily on UCB foreign language collections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63%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18% used ILL most of the time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16% acquired materials via international travel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16% purchased their own collections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0" name="Google Shape;210;p24"/>
          <p:cNvGrpSpPr/>
          <p:nvPr/>
        </p:nvGrpSpPr>
        <p:grpSpPr>
          <a:xfrm>
            <a:off x="287647" y="947705"/>
            <a:ext cx="8624765" cy="947618"/>
            <a:chOff x="1593000" y="2322568"/>
            <a:chExt cx="5957975" cy="643500"/>
          </a:xfrm>
        </p:grpSpPr>
        <p:sp>
          <p:nvSpPr>
            <p:cNvPr id="211" name="Google Shape;211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Response rate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50%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72% in History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24%-29% in Anthropology, Political Science and Sociology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8" name="Google Shape;218;p24"/>
          <p:cNvGrpSpPr/>
          <p:nvPr/>
        </p:nvGrpSpPr>
        <p:grpSpPr>
          <a:xfrm>
            <a:off x="287647" y="3823916"/>
            <a:ext cx="8624765" cy="947618"/>
            <a:chOff x="1593000" y="2322568"/>
            <a:chExt cx="5957975" cy="643500"/>
          </a:xfrm>
        </p:grpSpPr>
        <p:sp>
          <p:nvSpPr>
            <p:cNvPr id="219" name="Google Shape;219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Required heavy use of foreign language materials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84%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Used over 20 times in the past five years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Academic books and journals are the top used types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>
            <a:spLocks noGrp="1"/>
          </p:cNvSpPr>
          <p:nvPr>
            <p:ph type="title"/>
          </p:nvPr>
        </p:nvSpPr>
        <p:spPr>
          <a:xfrm>
            <a:off x="272500" y="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Survey Study: </a:t>
            </a:r>
            <a:r>
              <a:rPr lang="en" sz="3000" b="0"/>
              <a:t>Geographic area of focus and languages</a:t>
            </a:r>
            <a:endParaRPr sz="3000" b="0"/>
          </a:p>
        </p:txBody>
      </p:sp>
      <p:pic>
        <p:nvPicPr>
          <p:cNvPr id="231" name="Google Shape;2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925" y="859800"/>
            <a:ext cx="5077676" cy="35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59800"/>
            <a:ext cx="3685350" cy="361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Care (and why you should as well!)</a:t>
            </a:r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Non-English language material is crucial for scholarship in some disciplines.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 also has a very high cost per use (6:1, not including cataloging).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 meet all institutional research needs, collecting must be strategic.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Qualitative and quantitative data can help us make informed decisions.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634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Structured interviews with faculty in History.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Extend research to the Arts &amp; Humanities disciplines.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Analyze Interlibrary Loan data to understand UCB’s role outside institution.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Identify core languages by discipline, focus collecting in those areas/languages.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Identify areas (Middle East, for ex.) where lack of online resources &amp; indexing may account for low use. Establish trials of fulltext non-English databases to better support and assess research needs.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Team Members:</a:t>
            </a:r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body" idx="1"/>
          </p:nvPr>
        </p:nvSpPr>
        <p:spPr>
          <a:xfrm>
            <a:off x="1690050" y="13461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</a:rPr>
              <a:t>Adam Clemons</a:t>
            </a:r>
            <a:endParaRPr>
              <a:solidFill>
                <a:srgbClr val="695D4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</a:rPr>
              <a:t>Celia Emmelhainz</a:t>
            </a:r>
            <a:endParaRPr>
              <a:solidFill>
                <a:srgbClr val="695D4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</a:rPr>
              <a:t>Natalia Estrada</a:t>
            </a:r>
            <a:endParaRPr>
              <a:solidFill>
                <a:srgbClr val="695D4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</a:rPr>
              <a:t>Liladhar Pendse</a:t>
            </a:r>
            <a:endParaRPr>
              <a:solidFill>
                <a:srgbClr val="695D4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95D4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</a:rPr>
              <a:t>Assistance From:</a:t>
            </a:r>
            <a:endParaRPr>
              <a:solidFill>
                <a:srgbClr val="695D46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</a:rPr>
              <a:t>Peter Basmarjian</a:t>
            </a:r>
            <a:endParaRPr>
              <a:solidFill>
                <a:srgbClr val="695D46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</a:rPr>
              <a:t>Jennifer Dorner</a:t>
            </a:r>
            <a:endParaRPr>
              <a:solidFill>
                <a:srgbClr val="695D46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</a:rPr>
              <a:t>Joshua Quan</a:t>
            </a:r>
            <a:endParaRPr>
              <a:solidFill>
                <a:srgbClr val="695D4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10525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70150" y="1281925"/>
            <a:ext cx="85908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Students and faculty conducting global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research need global sources, in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languages other than English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l="3896" r="4427" b="5060"/>
          <a:stretch/>
        </p:blipFill>
        <p:spPr>
          <a:xfrm>
            <a:off x="6281300" y="445025"/>
            <a:ext cx="2634075" cy="27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But </a:t>
            </a:r>
            <a:r>
              <a:rPr lang="en"/>
              <a:t>what</a:t>
            </a:r>
            <a:r>
              <a:rPr lang="en" b="0"/>
              <a:t> do they need?</a:t>
            </a:r>
            <a:endParaRPr b="0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Non-English sources are inherently low use in the U.S., simple usage metrics are inadequate.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Citation analysis can show what shaped their scholarship.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Findings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Citations from all dissertations at Berkeley, 2007-2015: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4% were non-English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25% of departments had significant use of non-English citations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Of the </a:t>
            </a:r>
            <a:r>
              <a:rPr lang="en" b="1"/>
              <a:t>398 languages</a:t>
            </a:r>
            <a:r>
              <a:rPr lang="en"/>
              <a:t> Berkeley has collected, </a:t>
            </a:r>
            <a:r>
              <a:rPr lang="en" b="1"/>
              <a:t>345 had no citations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0525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about faculty?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70150" y="1281925"/>
            <a:ext cx="85908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Social Science departments at Berkeley with a strong international focus -</a:t>
            </a:r>
            <a:endParaRPr i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Anthropology - History - Political Science - Sociology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Questions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140275" y="1054575"/>
            <a:ext cx="88218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Which languages do they </a:t>
            </a:r>
            <a:r>
              <a:rPr lang="en" sz="2400" b="1"/>
              <a:t>use</a:t>
            </a:r>
            <a:r>
              <a:rPr lang="en" sz="2400" b="1" i="1"/>
              <a:t> </a:t>
            </a:r>
            <a:r>
              <a:rPr lang="en" sz="2400"/>
              <a:t>for their scholarship? 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How do they </a:t>
            </a:r>
            <a:r>
              <a:rPr lang="en" sz="2400" b="1"/>
              <a:t>feel</a:t>
            </a:r>
            <a:r>
              <a:rPr lang="en" sz="2400"/>
              <a:t> about the Library’s support?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Methods:</a:t>
            </a:r>
            <a:endParaRPr/>
          </a:p>
        </p:txBody>
      </p:sp>
      <p:grpSp>
        <p:nvGrpSpPr>
          <p:cNvPr id="105" name="Google Shape;105;p19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Roboto"/>
                  <a:ea typeface="Roboto"/>
                  <a:cs typeface="Roboto"/>
                  <a:sym typeface="Roboto"/>
                </a:rPr>
                <a:t>Identify social science departments with significant global research interests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7" name="Google Shape;107;p19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249C90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08" name="Google Shape;108;p19"/>
          <p:cNvGrpSpPr/>
          <p:nvPr/>
        </p:nvGrpSpPr>
        <p:grpSpPr>
          <a:xfrm>
            <a:off x="5209838" y="1441588"/>
            <a:ext cx="3610650" cy="1289700"/>
            <a:chOff x="5209838" y="1441588"/>
            <a:chExt cx="3610650" cy="1289700"/>
          </a:xfrm>
        </p:grpSpPr>
        <p:sp>
          <p:nvSpPr>
            <p:cNvPr id="109" name="Google Shape;109;p19"/>
            <p:cNvSpPr txBox="1"/>
            <p:nvPr/>
          </p:nvSpPr>
          <p:spPr>
            <a:xfrm>
              <a:off x="6696488" y="1441588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0" name="Google Shape;110;p19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11" name="Google Shape;111;p19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112" name="Google Shape;112;p19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3" name="Google Shape;113;p19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14" name="Google Shape;114;p19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115" name="Google Shape;115;p19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9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" name="Google Shape;118;p19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119" name="Google Shape;119;p1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249C9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249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19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122" name="Google Shape;122;p19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9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19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125" name="Google Shape;125;p19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9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" name="Google Shape;127;p19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p19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19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0" name="Google Shape;130;p19"/>
          <p:cNvSpPr txBox="1"/>
          <p:nvPr/>
        </p:nvSpPr>
        <p:spPr>
          <a:xfrm>
            <a:off x="6530125" y="539625"/>
            <a:ext cx="2426100" cy="24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Qualitative: Understand faculty beliefs and perceptions (survey)</a:t>
            </a: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6477050" y="2618850"/>
            <a:ext cx="2453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Quantitative: Collect and analyze faculty behavior (citations)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11700" y="61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in detail</a:t>
            </a:r>
            <a:endParaRPr/>
          </a:p>
        </p:txBody>
      </p:sp>
      <p:graphicFrame>
        <p:nvGraphicFramePr>
          <p:cNvPr id="137" name="Google Shape;137;p20"/>
          <p:cNvGraphicFramePr/>
          <p:nvPr/>
        </p:nvGraphicFramePr>
        <p:xfrm>
          <a:off x="514200" y="673195"/>
          <a:ext cx="8318100" cy="4359740"/>
        </p:xfrm>
        <a:graphic>
          <a:graphicData uri="http://schemas.openxmlformats.org/drawingml/2006/table">
            <a:tbl>
              <a:tblPr>
                <a:noFill/>
                <a:tableStyleId>{A1237C98-A620-412C-97A7-84CAC08F21BB}</a:tableStyleId>
              </a:tblPr>
              <a:tblGrid>
                <a:gridCol w="2069000"/>
                <a:gridCol w="3563450"/>
                <a:gridCol w="2685650"/>
              </a:tblGrid>
              <a:tr h="39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CITATION ANALYSIS</a:t>
                      </a:r>
                      <a:endParaRPr sz="12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SURVEY </a:t>
                      </a:r>
                      <a:endParaRPr sz="12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</a:tr>
              <a:tr h="1214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Research question</a:t>
                      </a:r>
                      <a:endParaRPr sz="12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How much foreign language material do faculty cite in their research publications, 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in what languages?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are the faculty’s perceived use of foreign language material,  and how satisfied are they with Berkeley library collections?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</a:tr>
              <a:tr h="90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Study population</a:t>
                      </a:r>
                      <a:endParaRPr sz="12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107 faculty from Anthropology, History, Political Science and Sociology were identified as having global research interests.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105 faculty from Anthropology, History, Political Science and Sociology (one died, one left)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</a:tr>
              <a:tr h="38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period </a:t>
                      </a:r>
                      <a:endParaRPr sz="12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2013-2017 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past five years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</a:tr>
              <a:tr h="72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Data collection method</a:t>
                      </a:r>
                      <a:endParaRPr sz="12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Cited reference analysis from Scopus, CVs, disciplinary databases, Google Scholar, etc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Qualtrics survey 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</a:tr>
              <a:tr h="593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Data analysis</a:t>
                      </a:r>
                      <a:endParaRPr sz="12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58,480 references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from 737 publications, each coded by language. Analyzed in Excel and Tableau. 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52 responses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analyzed in Excel and Tableau. Free text comments were coded.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 Analysis</a:t>
            </a:r>
            <a:r>
              <a:rPr lang="en" b="0"/>
              <a:t> : Findings</a:t>
            </a:r>
            <a:endParaRPr b="0"/>
          </a:p>
        </p:txBody>
      </p:sp>
      <p:grpSp>
        <p:nvGrpSpPr>
          <p:cNvPr id="143" name="Google Shape;143;p21"/>
          <p:cNvGrpSpPr/>
          <p:nvPr/>
        </p:nvGrpSpPr>
        <p:grpSpPr>
          <a:xfrm>
            <a:off x="2647102" y="727816"/>
            <a:ext cx="1870243" cy="4192170"/>
            <a:chOff x="1118231" y="283725"/>
            <a:chExt cx="2090825" cy="4076400"/>
          </a:xfrm>
        </p:grpSpPr>
        <p:sp>
          <p:nvSpPr>
            <p:cNvPr id="144" name="Google Shape;144;p2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1118231" y="341749"/>
              <a:ext cx="2030400" cy="1590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1233922" y="994522"/>
              <a:ext cx="1815000" cy="8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UCB publications are indexed in Scopus</a:t>
              </a:r>
              <a:endParaRPr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1233934" y="412622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58%</a:t>
              </a:r>
              <a:endParaRPr sz="36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 rot="5400000">
              <a:off x="1969084" y="2019972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1178656" y="2250477"/>
              <a:ext cx="2030400" cy="19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Similar findings between Scopus and non-Scopus data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0" name="Google Shape;150;p21"/>
          <p:cNvGrpSpPr/>
          <p:nvPr/>
        </p:nvGrpSpPr>
        <p:grpSpPr>
          <a:xfrm>
            <a:off x="704829" y="718839"/>
            <a:ext cx="1870248" cy="4210106"/>
            <a:chOff x="1118219" y="283725"/>
            <a:chExt cx="2090831" cy="4076400"/>
          </a:xfrm>
        </p:grpSpPr>
        <p:sp>
          <p:nvSpPr>
            <p:cNvPr id="151" name="Google Shape;151;p2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1118219" y="341749"/>
              <a:ext cx="2030400" cy="1590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1256140" y="1010461"/>
              <a:ext cx="1815000" cy="75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Cited references are books/book chapters</a:t>
              </a:r>
              <a:endParaRPr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1256125" y="41276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65%</a:t>
              </a:r>
              <a:endParaRPr sz="36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 rot="5400000">
              <a:off x="1969084" y="2019972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1148431" y="2279805"/>
              <a:ext cx="2030400" cy="190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57% of publications are articles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7" name="Google Shape;157;p21"/>
          <p:cNvGrpSpPr/>
          <p:nvPr/>
        </p:nvGrpSpPr>
        <p:grpSpPr>
          <a:xfrm>
            <a:off x="4589387" y="720061"/>
            <a:ext cx="1870238" cy="4207660"/>
            <a:chOff x="1118230" y="283725"/>
            <a:chExt cx="2090820" cy="4076400"/>
          </a:xfrm>
        </p:grpSpPr>
        <p:sp>
          <p:nvSpPr>
            <p:cNvPr id="158" name="Google Shape;158;p2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118230" y="341758"/>
              <a:ext cx="2030400" cy="1593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1256128" y="1011080"/>
              <a:ext cx="1815000" cy="7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Cited references are not in English</a:t>
              </a:r>
              <a:endParaRPr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1235303" y="397981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16%</a:t>
              </a:r>
              <a:endParaRPr sz="36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 rot="5400000">
              <a:off x="1969084" y="2042222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1148432" y="2241600"/>
              <a:ext cx="2030400" cy="18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36% in History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9%-10% in Anthropology, Political Science and Sociology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" name="Google Shape;164;p21"/>
          <p:cNvGrpSpPr/>
          <p:nvPr/>
        </p:nvGrpSpPr>
        <p:grpSpPr>
          <a:xfrm>
            <a:off x="6494400" y="718420"/>
            <a:ext cx="1870240" cy="4210921"/>
            <a:chOff x="1118228" y="283725"/>
            <a:chExt cx="2090822" cy="4076400"/>
          </a:xfrm>
        </p:grpSpPr>
        <p:sp>
          <p:nvSpPr>
            <p:cNvPr id="165" name="Google Shape;165;p2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1118228" y="341764"/>
              <a:ext cx="2030400" cy="15645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1118228" y="1021024"/>
              <a:ext cx="1950600" cy="8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Languages comprise 93% references</a:t>
              </a:r>
              <a:endParaRPr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1159870" y="383298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 sz="36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69" name="Google Shape;169;p21"/>
            <p:cNvSpPr/>
            <p:nvPr/>
          </p:nvSpPr>
          <p:spPr>
            <a:xfrm rot="5400000">
              <a:off x="1938885" y="1998574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1118228" y="2258415"/>
              <a:ext cx="2030400" cy="20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Open Sans"/>
                <a:buChar char="●"/>
              </a:pPr>
              <a:r>
                <a:rPr lang="en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Annually collect 90+ languages</a:t>
              </a:r>
              <a:endPara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Open Sans"/>
                <a:buChar char="●"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25 non-English languages are cited in total</a:t>
              </a:r>
              <a:endPara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Historically collected 398 languages</a:t>
              </a:r>
              <a:endPara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797</Words>
  <Application>Microsoft Office PowerPoint</Application>
  <PresentationFormat>On-screen Show (16:9)</PresentationFormat>
  <Paragraphs>118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Roboto Thin</vt:lpstr>
      <vt:lpstr>PT Sans Narrow</vt:lpstr>
      <vt:lpstr>Open Sans</vt:lpstr>
      <vt:lpstr>Roboto</vt:lpstr>
      <vt:lpstr>Roboto Medium</vt:lpstr>
      <vt:lpstr>Tropic</vt:lpstr>
      <vt:lpstr>Collecting Globally, Connecting Locally:  21st Century Libraries</vt:lpstr>
      <vt:lpstr>Context</vt:lpstr>
      <vt:lpstr>But what do they need?</vt:lpstr>
      <vt:lpstr>Past Findings</vt:lpstr>
      <vt:lpstr>But what about faculty?</vt:lpstr>
      <vt:lpstr>Research Questions</vt:lpstr>
      <vt:lpstr>Methods:</vt:lpstr>
      <vt:lpstr>Methods in detail</vt:lpstr>
      <vt:lpstr>Citation Analysis : Findings</vt:lpstr>
      <vt:lpstr>Citation Analysis: 25 Languages cited</vt:lpstr>
      <vt:lpstr>Citation Analysis: Language variation among four departments </vt:lpstr>
      <vt:lpstr>Survey Study: Findings</vt:lpstr>
      <vt:lpstr>Survey Study: Geographic area of focus and languages</vt:lpstr>
      <vt:lpstr>Why We Care (and why you should as well!)</vt:lpstr>
      <vt:lpstr>Next steps</vt:lpstr>
      <vt:lpstr>Other Team Members: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Collecting Globally, Connecting Locally:  21st Century Libraries</dc:title>
  <dc:creator>Seedwards</dc:creator>
  <cp:lastModifiedBy>Seedwards</cp:lastModifiedBy>
  <cp:revision>1</cp:revision>
  <dcterms:modified xsi:type="dcterms:W3CDTF">2018-12-02T17:31:51Z</dcterms:modified>
</cp:coreProperties>
</file>