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PT Sans Narrow"/>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nitials="" lastIdx="1" name="Maggie Faber" id="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8b2754fb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8b2754fb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8b2754f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8b2754f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8b2754fb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8b2754fb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simple as these questions appear, it can be difficult for clients to provide clear and specific answers. It is common to begin with an assessment goal that is very broad (e.g. “impact on students”) or ambiguously defined.  The discipline of answering these questions often focuses the project (or the dashboard).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Clients often struggle to answer how much the information is worth; rephrasing in terms of risk and uncertainty is sometimes helpful.  For example, if the information is needed to make a decision ask what’s at stake if they make the wrong decision (risk), and whether other evidence already suggests a particular course of action (uncertainty).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8b2754fb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8b2754fb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information-rich and skillfully designed dashboard was, nevertheless, rarely used.  It shows where UBC Library’s physical items are routed after check-in.  Each color represents a branch: The left column is where items are checked in, and the right column is the “owning” branch where they end up back on the shelves.  It didn’t connect with an audience and fell into disuse in part because the information was not needed for a specific decision or for day-to-day operations.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Moral of the story: the best dashboard is often the one that’s right-sized, that’s in tune with its audience’s needs.  This requires good listening and interpretation skills on the part of those who build the dashboard.  It can also involve managing the expectations of those who request 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8b2754fb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8b2754fb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dashboard doesn’t wow the audience with visual elements, but the data about library collections spending is easy to find and always up to date (the report refreshes automatically every week).  It is successful because it provides figures that are often required for monitoring, managing, and reporting on collections expenditures.  In other words, it provides something its audience needs.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983314798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983314798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983314798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983314798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983314798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983314798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983314798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983314798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983314798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983314798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983314798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983314798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983314798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983314798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98331479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98331479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983314798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983314798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983314798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983314798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55b67ea3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55b67ea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983314798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983314798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kdcs.kcl.ac.uk/fileadmin/documents/pubs/BalancedValueImpactModel_SimonTanner_October2012.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frankie.wilson@bodleian.ox.ac.uk" TargetMode="External"/><Relationship Id="rId4" Type="http://schemas.openxmlformats.org/officeDocument/2006/relationships/hyperlink" Target="mailto:frankie.wilson@bodleian.ox.ac.uk" TargetMode="External"/><Relationship Id="rId5" Type="http://schemas.openxmlformats.org/officeDocument/2006/relationships/hyperlink" Target="mailto:faberm@uw.edu" TargetMode="External"/><Relationship Id="rId6" Type="http://schemas.openxmlformats.org/officeDocument/2006/relationships/hyperlink" Target="mailto:jeremy.buhler@ubc.ca" TargetMode="External"/><Relationship Id="rId7"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t>Beyond “will you make me a dashboard?”</a:t>
            </a:r>
            <a:endParaRPr b="1" sz="3000"/>
          </a:p>
          <a:p>
            <a:pPr indent="0" lvl="0" marL="0" rtl="0" algn="ctr">
              <a:spcBef>
                <a:spcPts val="0"/>
              </a:spcBef>
              <a:spcAft>
                <a:spcPts val="0"/>
              </a:spcAft>
              <a:buClr>
                <a:schemeClr val="dk1"/>
              </a:buClr>
              <a:buSzPts val="1100"/>
              <a:buFont typeface="Arial"/>
              <a:buNone/>
            </a:pPr>
            <a:r>
              <a:rPr lang="en" sz="2400">
                <a:solidFill>
                  <a:schemeClr val="dk2"/>
                </a:solidFill>
              </a:rPr>
              <a:t>Meaningful collaboration on visualization and reporting</a:t>
            </a:r>
            <a:endParaRPr sz="2400"/>
          </a:p>
        </p:txBody>
      </p:sp>
      <p:sp>
        <p:nvSpPr>
          <p:cNvPr id="67" name="Google Shape;67;p13"/>
          <p:cNvSpPr txBox="1"/>
          <p:nvPr>
            <p:ph idx="1" type="subTitle"/>
          </p:nvPr>
        </p:nvSpPr>
        <p:spPr>
          <a:xfrm>
            <a:off x="2023550" y="2947925"/>
            <a:ext cx="5097900" cy="51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Maggie Faber, Jeremy Buhler, Frankie Wilson</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2"/>
          <p:cNvPicPr preferRelativeResize="0"/>
          <p:nvPr/>
        </p:nvPicPr>
        <p:blipFill rotWithShape="1">
          <a:blip r:embed="rId3">
            <a:alphaModFix/>
          </a:blip>
          <a:srcRect b="18374" l="0" r="0" t="0"/>
          <a:stretch/>
        </p:blipFill>
        <p:spPr>
          <a:xfrm>
            <a:off x="933350" y="43875"/>
            <a:ext cx="7277302" cy="5055750"/>
          </a:xfrm>
          <a:prstGeom prst="rect">
            <a:avLst/>
          </a:prstGeom>
          <a:noFill/>
          <a:ln>
            <a:noFill/>
          </a:ln>
        </p:spPr>
      </p:pic>
      <p:pic>
        <p:nvPicPr>
          <p:cNvPr id="132" name="Google Shape;132;p22"/>
          <p:cNvPicPr preferRelativeResize="0"/>
          <p:nvPr/>
        </p:nvPicPr>
        <p:blipFill rotWithShape="1">
          <a:blip r:embed="rId4">
            <a:alphaModFix/>
          </a:blip>
          <a:srcRect b="89293" l="0" r="65105" t="0"/>
          <a:stretch/>
        </p:blipFill>
        <p:spPr>
          <a:xfrm>
            <a:off x="1208100" y="43875"/>
            <a:ext cx="2488026" cy="43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155500" y="1039675"/>
            <a:ext cx="43659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Collaborative Models</a:t>
            </a:r>
            <a:endParaRPr/>
          </a:p>
        </p:txBody>
      </p:sp>
      <p:sp>
        <p:nvSpPr>
          <p:cNvPr id="138" name="Google Shape;138;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Clr>
                <a:schemeClr val="accent3"/>
              </a:buClr>
              <a:buSzPts val="2400"/>
              <a:buChar char="●"/>
            </a:pPr>
            <a:r>
              <a:rPr lang="en" sz="2400">
                <a:solidFill>
                  <a:schemeClr val="accent3"/>
                </a:solidFill>
              </a:rPr>
              <a:t>Structured Approach</a:t>
            </a:r>
            <a:endParaRPr sz="2400">
              <a:solidFill>
                <a:schemeClr val="accent3"/>
              </a:solidFill>
            </a:endParaRPr>
          </a:p>
          <a:p>
            <a:pPr indent="-381000" lvl="0" marL="457200" rtl="0" algn="l">
              <a:spcBef>
                <a:spcPts val="0"/>
              </a:spcBef>
              <a:spcAft>
                <a:spcPts val="0"/>
              </a:spcAft>
              <a:buClr>
                <a:schemeClr val="accent3"/>
              </a:buClr>
              <a:buSzPts val="2400"/>
              <a:buChar char="●"/>
            </a:pPr>
            <a:r>
              <a:rPr lang="en" sz="2400">
                <a:solidFill>
                  <a:schemeClr val="accent3"/>
                </a:solidFill>
              </a:rPr>
              <a:t>Systems Approach</a:t>
            </a:r>
            <a:endParaRPr sz="2400">
              <a:solidFill>
                <a:schemeClr val="accent3"/>
              </a:solidFill>
            </a:endParaRPr>
          </a:p>
          <a:p>
            <a:pPr indent="-381000" lvl="0" marL="457200" rtl="0" algn="l">
              <a:spcBef>
                <a:spcPts val="0"/>
              </a:spcBef>
              <a:spcAft>
                <a:spcPts val="0"/>
              </a:spcAft>
              <a:buSzPts val="2400"/>
              <a:buChar char="●"/>
            </a:pPr>
            <a:r>
              <a:rPr lang="en" sz="2400"/>
              <a:t>Inquiry Approach</a:t>
            </a:r>
            <a:endParaRPr sz="2400"/>
          </a:p>
          <a:p>
            <a:pPr indent="-381000" lvl="0" marL="457200" rtl="0" algn="l">
              <a:spcBef>
                <a:spcPts val="0"/>
              </a:spcBef>
              <a:spcAft>
                <a:spcPts val="0"/>
              </a:spcAft>
              <a:buClr>
                <a:schemeClr val="accent3"/>
              </a:buClr>
              <a:buSzPts val="2400"/>
              <a:buChar char="●"/>
            </a:pPr>
            <a:r>
              <a:t/>
            </a:r>
            <a:endParaRPr sz="2400">
              <a:solidFill>
                <a:schemeClr val="accent3"/>
              </a:solidFill>
            </a:endParaRPr>
          </a:p>
        </p:txBody>
      </p:sp>
      <p:sp>
        <p:nvSpPr>
          <p:cNvPr id="139" name="Google Shape;139;p23"/>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endParaRPr/>
          </a:p>
        </p:txBody>
      </p:sp>
      <p:sp>
        <p:nvSpPr>
          <p:cNvPr id="140" name="Google Shape;140;p23"/>
          <p:cNvSpPr/>
          <p:nvPr/>
        </p:nvSpPr>
        <p:spPr>
          <a:xfrm>
            <a:off x="5011925" y="4350050"/>
            <a:ext cx="741600" cy="3948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nvSpPr>
        <p:spPr>
          <a:xfrm>
            <a:off x="349350" y="468800"/>
            <a:ext cx="8445300" cy="16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46" name="Google Shape;146;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UBC Library assessment consultation: prompting questions</a:t>
            </a:r>
            <a:endParaRPr sz="3000"/>
          </a:p>
        </p:txBody>
      </p:sp>
      <p:sp>
        <p:nvSpPr>
          <p:cNvPr id="147" name="Google Shape;147;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do you want to assess?</a:t>
            </a:r>
            <a:endParaRPr/>
          </a:p>
          <a:p>
            <a:pPr indent="-342900" lvl="0" marL="457200" rtl="0" algn="l">
              <a:spcBef>
                <a:spcPts val="1600"/>
              </a:spcBef>
              <a:spcAft>
                <a:spcPts val="0"/>
              </a:spcAft>
              <a:buSzPts val="1800"/>
              <a:buChar char="●"/>
            </a:pPr>
            <a:r>
              <a:rPr lang="en"/>
              <a:t>Why do you want to assess it?</a:t>
            </a:r>
            <a:endParaRPr/>
          </a:p>
          <a:p>
            <a:pPr indent="-342900" lvl="0" marL="457200" rtl="0" algn="l">
              <a:spcBef>
                <a:spcPts val="1600"/>
              </a:spcBef>
              <a:spcAft>
                <a:spcPts val="0"/>
              </a:spcAft>
              <a:buSzPts val="1800"/>
              <a:buChar char="●"/>
            </a:pPr>
            <a:r>
              <a:rPr lang="en"/>
              <a:t>What will you do with the information?</a:t>
            </a:r>
            <a:endParaRPr/>
          </a:p>
          <a:p>
            <a:pPr indent="-342900" lvl="0" marL="457200" rtl="0" algn="l">
              <a:spcBef>
                <a:spcPts val="1600"/>
              </a:spcBef>
              <a:spcAft>
                <a:spcPts val="0"/>
              </a:spcAft>
              <a:buSzPts val="1800"/>
              <a:buChar char="●"/>
            </a:pPr>
            <a:r>
              <a:rPr lang="en"/>
              <a:t>How much is the information worth?</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200"/>
              <a:t>Adapted from Tanner, Simon.  Measuring the impact of digital resources: the balanced value impact model.  King’s College London, 2012, p31.  </a:t>
            </a:r>
            <a:r>
              <a:rPr lang="en" sz="1200" u="sng">
                <a:solidFill>
                  <a:schemeClr val="hlink"/>
                </a:solidFill>
                <a:hlinkClick r:id="rId3"/>
              </a:rPr>
              <a:t>www.kdcs.kcl.ac.uk/fileadmin/documents/pubs/BalancedValueImpactModel_SimonTanner_October2012.pdf</a:t>
            </a:r>
            <a:endParaRPr sz="12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5"/>
          <p:cNvSpPr/>
          <p:nvPr/>
        </p:nvSpPr>
        <p:spPr>
          <a:xfrm>
            <a:off x="4465850" y="7400"/>
            <a:ext cx="4688100" cy="51435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5"/>
          <p:cNvSpPr txBox="1"/>
          <p:nvPr/>
        </p:nvSpPr>
        <p:spPr>
          <a:xfrm>
            <a:off x="256025" y="471000"/>
            <a:ext cx="3543300" cy="15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None/>
            </a:pPr>
            <a:r>
              <a:t/>
            </a:r>
            <a:endParaRPr/>
          </a:p>
        </p:txBody>
      </p:sp>
      <p:pic>
        <p:nvPicPr>
          <p:cNvPr id="154" name="Google Shape;154;p25"/>
          <p:cNvPicPr preferRelativeResize="0"/>
          <p:nvPr/>
        </p:nvPicPr>
        <p:blipFill>
          <a:blip r:embed="rId3">
            <a:alphaModFix/>
          </a:blip>
          <a:stretch>
            <a:fillRect/>
          </a:stretch>
        </p:blipFill>
        <p:spPr>
          <a:xfrm>
            <a:off x="4648125" y="0"/>
            <a:ext cx="4318123" cy="3654174"/>
          </a:xfrm>
          <a:prstGeom prst="rect">
            <a:avLst/>
          </a:prstGeom>
          <a:noFill/>
          <a:ln>
            <a:noFill/>
          </a:ln>
        </p:spPr>
      </p:pic>
      <p:pic>
        <p:nvPicPr>
          <p:cNvPr id="155" name="Google Shape;155;p25"/>
          <p:cNvPicPr preferRelativeResize="0"/>
          <p:nvPr/>
        </p:nvPicPr>
        <p:blipFill>
          <a:blip r:embed="rId4">
            <a:alphaModFix/>
          </a:blip>
          <a:stretch>
            <a:fillRect/>
          </a:stretch>
        </p:blipFill>
        <p:spPr>
          <a:xfrm>
            <a:off x="4648125" y="551374"/>
            <a:ext cx="4318125" cy="4592126"/>
          </a:xfrm>
          <a:prstGeom prst="rect">
            <a:avLst/>
          </a:prstGeom>
          <a:noFill/>
          <a:ln>
            <a:noFill/>
          </a:ln>
        </p:spPr>
      </p:pic>
      <p:sp>
        <p:nvSpPr>
          <p:cNvPr id="156" name="Google Shape;156;p25"/>
          <p:cNvSpPr txBox="1"/>
          <p:nvPr>
            <p:ph type="title"/>
          </p:nvPr>
        </p:nvSpPr>
        <p:spPr>
          <a:xfrm>
            <a:off x="87750" y="1039675"/>
            <a:ext cx="40452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Captivating but overlooked</a:t>
            </a:r>
            <a:endParaRPr sz="3000"/>
          </a:p>
        </p:txBody>
      </p:sp>
      <p:sp>
        <p:nvSpPr>
          <p:cNvPr id="157" name="Google Shape;157;p25"/>
          <p:cNvSpPr txBox="1"/>
          <p:nvPr>
            <p:ph idx="1" type="subTitle"/>
          </p:nvPr>
        </p:nvSpPr>
        <p:spPr>
          <a:xfrm>
            <a:off x="8775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Routing of UBC Library physical items after check-in</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id="162" name="Google Shape;162;p26"/>
          <p:cNvPicPr preferRelativeResize="0"/>
          <p:nvPr/>
        </p:nvPicPr>
        <p:blipFill>
          <a:blip r:embed="rId3">
            <a:alphaModFix/>
          </a:blip>
          <a:stretch>
            <a:fillRect/>
          </a:stretch>
        </p:blipFill>
        <p:spPr>
          <a:xfrm>
            <a:off x="151037" y="1126225"/>
            <a:ext cx="8578276" cy="3959875"/>
          </a:xfrm>
          <a:prstGeom prst="rect">
            <a:avLst/>
          </a:prstGeom>
          <a:noFill/>
          <a:ln>
            <a:noFill/>
          </a:ln>
        </p:spPr>
      </p:pic>
      <p:sp>
        <p:nvSpPr>
          <p:cNvPr id="163" name="Google Shape;163;p26"/>
          <p:cNvSpPr txBox="1"/>
          <p:nvPr/>
        </p:nvSpPr>
        <p:spPr>
          <a:xfrm>
            <a:off x="217525" y="0"/>
            <a:ext cx="8445300" cy="6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accent1"/>
                </a:solidFill>
                <a:latin typeface="PT Sans Narrow"/>
                <a:ea typeface="PT Sans Narrow"/>
                <a:cs typeface="PT Sans Narrow"/>
                <a:sym typeface="PT Sans Narrow"/>
              </a:rPr>
              <a:t>Plain but consulted</a:t>
            </a:r>
            <a:endParaRPr b="1" sz="30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rPr lang="en" sz="1800">
                <a:solidFill>
                  <a:schemeClr val="dk2"/>
                </a:solidFill>
                <a:latin typeface="Open Sans"/>
                <a:ea typeface="Open Sans"/>
                <a:cs typeface="Open Sans"/>
                <a:sym typeface="Open Sans"/>
              </a:rPr>
              <a:t>UBC Library collections expenditures by type (CAD $)</a:t>
            </a:r>
            <a:endParaRPr>
              <a:solidFill>
                <a:srgbClr val="434343"/>
              </a:solidFill>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155500" y="1039675"/>
            <a:ext cx="43659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Collaborative Models</a:t>
            </a:r>
            <a:endParaRPr/>
          </a:p>
        </p:txBody>
      </p:sp>
      <p:sp>
        <p:nvSpPr>
          <p:cNvPr id="169" name="Google Shape;169;p2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lang="en" sz="2400"/>
              <a:t>Structured Approach</a:t>
            </a:r>
            <a:endParaRPr sz="2400"/>
          </a:p>
          <a:p>
            <a:pPr indent="-381000" lvl="0" marL="457200" rtl="0" algn="l">
              <a:spcBef>
                <a:spcPts val="0"/>
              </a:spcBef>
              <a:spcAft>
                <a:spcPts val="0"/>
              </a:spcAft>
              <a:buSzPts val="2400"/>
              <a:buChar char="●"/>
            </a:pPr>
            <a:r>
              <a:rPr lang="en" sz="2400"/>
              <a:t>Systems Approach</a:t>
            </a:r>
            <a:endParaRPr sz="2400"/>
          </a:p>
          <a:p>
            <a:pPr indent="-381000" lvl="0" marL="457200" rtl="0" algn="l">
              <a:spcBef>
                <a:spcPts val="0"/>
              </a:spcBef>
              <a:spcAft>
                <a:spcPts val="0"/>
              </a:spcAft>
              <a:buSzPts val="2400"/>
              <a:buChar char="●"/>
            </a:pPr>
            <a:r>
              <a:rPr lang="en" sz="2400"/>
              <a:t>Inquiry Approach</a:t>
            </a:r>
            <a:endParaRPr sz="2400"/>
          </a:p>
        </p:txBody>
      </p:sp>
      <p:sp>
        <p:nvSpPr>
          <p:cNvPr id="170" name="Google Shape;170;p27"/>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155500" y="1039675"/>
            <a:ext cx="43659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Collaborative Models</a:t>
            </a:r>
            <a:endParaRPr/>
          </a:p>
        </p:txBody>
      </p:sp>
      <p:sp>
        <p:nvSpPr>
          <p:cNvPr id="176" name="Google Shape;176;p2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lang="en" sz="2400"/>
              <a:t>Structured Approach</a:t>
            </a:r>
            <a:endParaRPr sz="2400"/>
          </a:p>
          <a:p>
            <a:pPr indent="-381000" lvl="0" marL="457200" rtl="0" algn="l">
              <a:spcBef>
                <a:spcPts val="0"/>
              </a:spcBef>
              <a:spcAft>
                <a:spcPts val="0"/>
              </a:spcAft>
              <a:buSzPts val="2400"/>
              <a:buChar char="●"/>
            </a:pPr>
            <a:r>
              <a:rPr lang="en" sz="2400"/>
              <a:t>Systems Approach</a:t>
            </a:r>
            <a:endParaRPr sz="2400"/>
          </a:p>
          <a:p>
            <a:pPr indent="-381000" lvl="0" marL="457200" rtl="0" algn="l">
              <a:spcBef>
                <a:spcPts val="0"/>
              </a:spcBef>
              <a:spcAft>
                <a:spcPts val="0"/>
              </a:spcAft>
              <a:buSzPts val="2400"/>
              <a:buChar char="●"/>
            </a:pPr>
            <a:r>
              <a:rPr lang="en" sz="2400"/>
              <a:t>Inquiry Approach</a:t>
            </a:r>
            <a:endParaRPr sz="2400"/>
          </a:p>
        </p:txBody>
      </p:sp>
      <p:sp>
        <p:nvSpPr>
          <p:cNvPr id="177" name="Google Shape;177;p28"/>
          <p:cNvSpPr/>
          <p:nvPr/>
        </p:nvSpPr>
        <p:spPr>
          <a:xfrm>
            <a:off x="8193725" y="1870843"/>
            <a:ext cx="629725" cy="637100"/>
          </a:xfrm>
          <a:custGeom>
            <a:rect b="b" l="l" r="r" t="t"/>
            <a:pathLst>
              <a:path extrusionOk="0" h="25484" w="25189">
                <a:moveTo>
                  <a:pt x="0" y="3475"/>
                </a:moveTo>
                <a:cubicBezTo>
                  <a:pt x="6261" y="-1225"/>
                  <a:pt x="18745" y="-1353"/>
                  <a:pt x="23444" y="4910"/>
                </a:cubicBezTo>
                <a:cubicBezTo>
                  <a:pt x="27835" y="10763"/>
                  <a:pt x="23106" y="25484"/>
                  <a:pt x="15789" y="25484"/>
                </a:cubicBezTo>
              </a:path>
            </a:pathLst>
          </a:custGeom>
          <a:noFill/>
          <a:ln cap="flat" cmpd="sng" w="28575">
            <a:solidFill>
              <a:srgbClr val="FFFFFF"/>
            </a:solidFill>
            <a:prstDash val="solid"/>
            <a:round/>
            <a:headEnd len="med" w="med" type="stealth"/>
            <a:tailEnd len="med" w="med" type="none"/>
          </a:ln>
        </p:spPr>
      </p:sp>
      <p:sp>
        <p:nvSpPr>
          <p:cNvPr id="178" name="Google Shape;178;p28"/>
          <p:cNvSpPr/>
          <p:nvPr/>
        </p:nvSpPr>
        <p:spPr>
          <a:xfrm>
            <a:off x="4776846" y="2460100"/>
            <a:ext cx="247025" cy="408950"/>
          </a:xfrm>
          <a:custGeom>
            <a:rect b="b" l="l" r="r" t="t"/>
            <a:pathLst>
              <a:path extrusionOk="0" h="16358" w="9881">
                <a:moveTo>
                  <a:pt x="7967" y="0"/>
                </a:moveTo>
                <a:cubicBezTo>
                  <a:pt x="3367" y="2301"/>
                  <a:pt x="-937" y="8408"/>
                  <a:pt x="312" y="13397"/>
                </a:cubicBezTo>
                <a:cubicBezTo>
                  <a:pt x="1120" y="16628"/>
                  <a:pt x="6551" y="16268"/>
                  <a:pt x="9881" y="16268"/>
                </a:cubicBezTo>
              </a:path>
            </a:pathLst>
          </a:custGeom>
          <a:noFill/>
          <a:ln cap="flat" cmpd="sng" w="19050">
            <a:solidFill>
              <a:srgbClr val="FFFFFF"/>
            </a:solidFill>
            <a:prstDash val="solid"/>
            <a:round/>
            <a:headEnd len="med" w="med" type="none"/>
            <a:tailEnd len="med" w="med" type="stealth"/>
          </a:ln>
        </p:spPr>
      </p:sp>
      <p:sp>
        <p:nvSpPr>
          <p:cNvPr id="179" name="Google Shape;179;p28"/>
          <p:cNvSpPr/>
          <p:nvPr/>
        </p:nvSpPr>
        <p:spPr>
          <a:xfrm>
            <a:off x="8325300" y="2919832"/>
            <a:ext cx="375725" cy="601775"/>
          </a:xfrm>
          <a:custGeom>
            <a:rect b="b" l="l" r="r" t="t"/>
            <a:pathLst>
              <a:path extrusionOk="0" h="24071" w="15029">
                <a:moveTo>
                  <a:pt x="478" y="4932"/>
                </a:moveTo>
                <a:cubicBezTo>
                  <a:pt x="2551" y="2030"/>
                  <a:pt x="6529" y="-440"/>
                  <a:pt x="10047" y="147"/>
                </a:cubicBezTo>
                <a:cubicBezTo>
                  <a:pt x="12754" y="599"/>
                  <a:pt x="14294" y="4155"/>
                  <a:pt x="14832" y="6846"/>
                </a:cubicBezTo>
                <a:cubicBezTo>
                  <a:pt x="15601" y="10693"/>
                  <a:pt x="13375" y="16422"/>
                  <a:pt x="9569" y="17372"/>
                </a:cubicBezTo>
                <a:cubicBezTo>
                  <a:pt x="6780" y="18069"/>
                  <a:pt x="2552" y="15459"/>
                  <a:pt x="957" y="17851"/>
                </a:cubicBezTo>
                <a:cubicBezTo>
                  <a:pt x="-207" y="19596"/>
                  <a:pt x="937" y="22194"/>
                  <a:pt x="0" y="24071"/>
                </a:cubicBezTo>
              </a:path>
            </a:pathLst>
          </a:custGeom>
          <a:noFill/>
          <a:ln cap="flat" cmpd="sng" w="19050">
            <a:solidFill>
              <a:srgbClr val="FFFFFF"/>
            </a:solidFill>
            <a:prstDash val="solid"/>
            <a:round/>
            <a:headEnd len="med" w="med" type="none"/>
            <a:tailEnd len="med" w="med" type="none"/>
          </a:ln>
        </p:spPr>
      </p:sp>
      <p:sp>
        <p:nvSpPr>
          <p:cNvPr id="180" name="Google Shape;180;p28"/>
          <p:cNvSpPr/>
          <p:nvPr/>
        </p:nvSpPr>
        <p:spPr>
          <a:xfrm rot="10800000">
            <a:off x="8246199" y="3665097"/>
            <a:ext cx="43200" cy="47880"/>
          </a:xfrm>
          <a:custGeom>
            <a:rect b="b" l="l" r="r" t="t"/>
            <a:pathLst>
              <a:path extrusionOk="0" h="5263" w="2729">
                <a:moveTo>
                  <a:pt x="295" y="0"/>
                </a:moveTo>
                <a:cubicBezTo>
                  <a:pt x="-295" y="1771"/>
                  <a:pt x="342" y="5263"/>
                  <a:pt x="2209" y="5263"/>
                </a:cubicBezTo>
                <a:cubicBezTo>
                  <a:pt x="3722" y="5263"/>
                  <a:pt x="1450" y="2310"/>
                  <a:pt x="773" y="957"/>
                </a:cubicBezTo>
              </a:path>
            </a:pathLst>
          </a:custGeom>
          <a:noFill/>
          <a:ln cap="flat" cmpd="sng" w="19050">
            <a:solidFill>
              <a:srgbClr val="FFFFFF"/>
            </a:solidFill>
            <a:prstDash val="solid"/>
            <a:round/>
            <a:headEnd len="med" w="med" type="none"/>
            <a:tailEnd len="med" w="med" type="none"/>
          </a:ln>
        </p:spPr>
      </p:sp>
      <p:sp>
        <p:nvSpPr>
          <p:cNvPr id="181" name="Google Shape;181;p28"/>
          <p:cNvSpPr/>
          <p:nvPr/>
        </p:nvSpPr>
        <p:spPr>
          <a:xfrm>
            <a:off x="4868375" y="1407475"/>
            <a:ext cx="107650" cy="418675"/>
          </a:xfrm>
          <a:custGeom>
            <a:rect b="b" l="l" r="r" t="t"/>
            <a:pathLst>
              <a:path extrusionOk="0" h="16747" w="4306">
                <a:moveTo>
                  <a:pt x="4306" y="0"/>
                </a:moveTo>
                <a:cubicBezTo>
                  <a:pt x="1730" y="5156"/>
                  <a:pt x="2580" y="11593"/>
                  <a:pt x="0" y="16747"/>
                </a:cubicBezTo>
              </a:path>
            </a:pathLst>
          </a:custGeom>
          <a:noFill/>
          <a:ln cap="flat" cmpd="sng" w="19050">
            <a:solidFill>
              <a:srgbClr val="FFFFFF"/>
            </a:solidFill>
            <a:prstDash val="solid"/>
            <a:round/>
            <a:headEnd len="med" w="med" type="none"/>
            <a:tailEnd len="med" w="med" type="none"/>
          </a:ln>
        </p:spPr>
      </p:sp>
      <p:sp>
        <p:nvSpPr>
          <p:cNvPr id="182" name="Google Shape;182;p28"/>
          <p:cNvSpPr/>
          <p:nvPr/>
        </p:nvSpPr>
        <p:spPr>
          <a:xfrm rot="-7423813">
            <a:off x="4817198" y="1988697"/>
            <a:ext cx="43199" cy="47878"/>
          </a:xfrm>
          <a:custGeom>
            <a:rect b="b" l="l" r="r" t="t"/>
            <a:pathLst>
              <a:path extrusionOk="0" h="5263" w="2729">
                <a:moveTo>
                  <a:pt x="295" y="0"/>
                </a:moveTo>
                <a:cubicBezTo>
                  <a:pt x="-295" y="1771"/>
                  <a:pt x="342" y="5263"/>
                  <a:pt x="2209" y="5263"/>
                </a:cubicBezTo>
                <a:cubicBezTo>
                  <a:pt x="3722" y="5263"/>
                  <a:pt x="1450" y="2310"/>
                  <a:pt x="773" y="957"/>
                </a:cubicBezTo>
              </a:path>
            </a:pathLst>
          </a:custGeom>
          <a:noFill/>
          <a:ln cap="flat" cmpd="sng" w="19050">
            <a:solidFill>
              <a:srgbClr val="FFFFFF"/>
            </a:solidFill>
            <a:prstDash val="solid"/>
            <a:round/>
            <a:headEnd len="med" w="med" type="none"/>
            <a:tailEnd len="med" w="med" type="none"/>
          </a:ln>
        </p:spPr>
      </p:sp>
      <p:sp>
        <p:nvSpPr>
          <p:cNvPr id="183" name="Google Shape;183;p28"/>
          <p:cNvSpPr/>
          <p:nvPr/>
        </p:nvSpPr>
        <p:spPr>
          <a:xfrm rot="-352514">
            <a:off x="5494458" y="2943006"/>
            <a:ext cx="2526621" cy="270963"/>
          </a:xfrm>
          <a:custGeom>
            <a:rect b="b" l="l" r="r" t="t"/>
            <a:pathLst>
              <a:path extrusionOk="0" h="19617" w="74641">
                <a:moveTo>
                  <a:pt x="0" y="0"/>
                </a:moveTo>
                <a:cubicBezTo>
                  <a:pt x="9100" y="4549"/>
                  <a:pt x="19656" y="5357"/>
                  <a:pt x="29665" y="7177"/>
                </a:cubicBezTo>
                <a:cubicBezTo>
                  <a:pt x="44969" y="9960"/>
                  <a:pt x="59086" y="19617"/>
                  <a:pt x="74641" y="19617"/>
                </a:cubicBezTo>
              </a:path>
            </a:pathLst>
          </a:custGeom>
          <a:noFill/>
          <a:ln cap="flat" cmpd="sng" w="19050">
            <a:solidFill>
              <a:srgbClr val="FFFFFF"/>
            </a:solidFill>
            <a:prstDash val="solid"/>
            <a:round/>
            <a:headEnd len="med" w="med" type="none"/>
            <a:tailEnd len="med" w="med" type="none"/>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29"/>
          <p:cNvPicPr preferRelativeResize="0"/>
          <p:nvPr/>
        </p:nvPicPr>
        <p:blipFill>
          <a:blip r:embed="rId4">
            <a:alphaModFix/>
          </a:blip>
          <a:stretch>
            <a:fillRect/>
          </a:stretch>
        </p:blipFill>
        <p:spPr>
          <a:xfrm>
            <a:off x="1378187" y="0"/>
            <a:ext cx="6387639"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Questions?</a:t>
            </a:r>
            <a:endParaRPr/>
          </a:p>
        </p:txBody>
      </p:sp>
      <p:sp>
        <p:nvSpPr>
          <p:cNvPr id="194" name="Google Shape;194;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2800" u="sng">
                <a:solidFill>
                  <a:schemeClr val="hlink"/>
                </a:solidFill>
                <a:hlinkClick r:id="rId3"/>
              </a:rPr>
              <a:t>frankie</a:t>
            </a:r>
            <a:r>
              <a:rPr lang="en" sz="2800" u="sng">
                <a:solidFill>
                  <a:schemeClr val="hlink"/>
                </a:solidFill>
                <a:hlinkClick r:id="rId4"/>
              </a:rPr>
              <a:t>.wilson@bodleian.ox.ac.uk</a:t>
            </a:r>
            <a:r>
              <a:rPr lang="en" sz="2800">
                <a:solidFill>
                  <a:srgbClr val="002060"/>
                </a:solidFill>
              </a:rPr>
              <a:t>   </a:t>
            </a:r>
            <a:endParaRPr sz="2800">
              <a:solidFill>
                <a:srgbClr val="002060"/>
              </a:solidFill>
            </a:endParaRPr>
          </a:p>
          <a:p>
            <a:pPr indent="0" lvl="0" marL="0" rtl="0" algn="l">
              <a:lnSpc>
                <a:spcPct val="90000"/>
              </a:lnSpc>
              <a:spcBef>
                <a:spcPts val="1000"/>
              </a:spcBef>
              <a:spcAft>
                <a:spcPts val="0"/>
              </a:spcAft>
              <a:buNone/>
            </a:pPr>
            <a:r>
              <a:rPr lang="en" sz="2800">
                <a:solidFill>
                  <a:srgbClr val="002060"/>
                </a:solidFill>
              </a:rPr>
              <a:t>    @qualitydog</a:t>
            </a:r>
            <a:endParaRPr sz="2800">
              <a:solidFill>
                <a:srgbClr val="002060"/>
              </a:solidFill>
            </a:endParaRPr>
          </a:p>
          <a:p>
            <a:pPr indent="0" lvl="0" marL="0" rtl="0" algn="l">
              <a:lnSpc>
                <a:spcPct val="90000"/>
              </a:lnSpc>
              <a:spcBef>
                <a:spcPts val="1000"/>
              </a:spcBef>
              <a:spcAft>
                <a:spcPts val="0"/>
              </a:spcAft>
              <a:buNone/>
            </a:pPr>
            <a:r>
              <a:t/>
            </a:r>
            <a:endParaRPr sz="1200">
              <a:solidFill>
                <a:srgbClr val="002060"/>
              </a:solidFill>
            </a:endParaRPr>
          </a:p>
          <a:p>
            <a:pPr indent="0" lvl="0" marL="0" rtl="0" algn="l">
              <a:lnSpc>
                <a:spcPct val="90000"/>
              </a:lnSpc>
              <a:spcBef>
                <a:spcPts val="1000"/>
              </a:spcBef>
              <a:spcAft>
                <a:spcPts val="0"/>
              </a:spcAft>
              <a:buNone/>
            </a:pPr>
            <a:r>
              <a:rPr lang="en" sz="2800" u="sng">
                <a:solidFill>
                  <a:schemeClr val="hlink"/>
                </a:solidFill>
                <a:hlinkClick r:id="rId5"/>
              </a:rPr>
              <a:t>faberm@uw.edu</a:t>
            </a:r>
            <a:r>
              <a:rPr lang="en" sz="2800">
                <a:solidFill>
                  <a:srgbClr val="002060"/>
                </a:solidFill>
              </a:rPr>
              <a:t>	</a:t>
            </a:r>
            <a:endParaRPr sz="2800">
              <a:solidFill>
                <a:srgbClr val="002060"/>
              </a:solidFill>
            </a:endParaRPr>
          </a:p>
          <a:p>
            <a:pPr indent="0" lvl="0" marL="0" rtl="0" algn="l">
              <a:lnSpc>
                <a:spcPct val="90000"/>
              </a:lnSpc>
              <a:spcBef>
                <a:spcPts val="1000"/>
              </a:spcBef>
              <a:spcAft>
                <a:spcPts val="0"/>
              </a:spcAft>
              <a:buNone/>
            </a:pPr>
            <a:r>
              <a:rPr lang="en" sz="2800">
                <a:solidFill>
                  <a:srgbClr val="002060"/>
                </a:solidFill>
              </a:rPr>
              <a:t>    @visualibrarian</a:t>
            </a:r>
            <a:endParaRPr sz="2800">
              <a:solidFill>
                <a:srgbClr val="002060"/>
              </a:solidFill>
            </a:endParaRPr>
          </a:p>
          <a:p>
            <a:pPr indent="0" lvl="0" marL="0" rtl="0" algn="l">
              <a:lnSpc>
                <a:spcPct val="90000"/>
              </a:lnSpc>
              <a:spcBef>
                <a:spcPts val="1000"/>
              </a:spcBef>
              <a:spcAft>
                <a:spcPts val="0"/>
              </a:spcAft>
              <a:buNone/>
            </a:pPr>
            <a:r>
              <a:t/>
            </a:r>
            <a:endParaRPr sz="1200">
              <a:solidFill>
                <a:srgbClr val="002060"/>
              </a:solidFill>
            </a:endParaRPr>
          </a:p>
          <a:p>
            <a:pPr indent="0" lvl="0" marL="0" rtl="0" algn="l">
              <a:lnSpc>
                <a:spcPct val="90000"/>
              </a:lnSpc>
              <a:spcBef>
                <a:spcPts val="1000"/>
              </a:spcBef>
              <a:spcAft>
                <a:spcPts val="0"/>
              </a:spcAft>
              <a:buNone/>
            </a:pPr>
            <a:r>
              <a:rPr lang="en" sz="2800" u="sng">
                <a:solidFill>
                  <a:schemeClr val="accent5"/>
                </a:solidFill>
                <a:hlinkClick r:id="rId6"/>
              </a:rPr>
              <a:t>jeremy.buhler@ubc.ca</a:t>
            </a:r>
            <a:r>
              <a:rPr lang="en" sz="2800">
                <a:solidFill>
                  <a:srgbClr val="002060"/>
                </a:solidFill>
              </a:rPr>
              <a:t> </a:t>
            </a:r>
            <a:endParaRPr sz="2800">
              <a:solidFill>
                <a:srgbClr val="002060"/>
              </a:solidFill>
            </a:endParaRPr>
          </a:p>
        </p:txBody>
      </p:sp>
      <p:pic>
        <p:nvPicPr>
          <p:cNvPr id="195" name="Google Shape;195;p30"/>
          <p:cNvPicPr preferRelativeResize="0"/>
          <p:nvPr/>
        </p:nvPicPr>
        <p:blipFill>
          <a:blip r:embed="rId7">
            <a:alphaModFix/>
          </a:blip>
          <a:stretch>
            <a:fillRect/>
          </a:stretch>
        </p:blipFill>
        <p:spPr>
          <a:xfrm>
            <a:off x="311700" y="2144875"/>
            <a:ext cx="393580" cy="269675"/>
          </a:xfrm>
          <a:prstGeom prst="rect">
            <a:avLst/>
          </a:prstGeom>
          <a:noFill/>
          <a:ln>
            <a:noFill/>
          </a:ln>
        </p:spPr>
      </p:pic>
      <p:pic>
        <p:nvPicPr>
          <p:cNvPr id="196" name="Google Shape;196;p30"/>
          <p:cNvPicPr preferRelativeResize="0"/>
          <p:nvPr/>
        </p:nvPicPr>
        <p:blipFill>
          <a:blip r:embed="rId7">
            <a:alphaModFix/>
          </a:blip>
          <a:stretch>
            <a:fillRect/>
          </a:stretch>
        </p:blipFill>
        <p:spPr>
          <a:xfrm>
            <a:off x="311700" y="3519300"/>
            <a:ext cx="393580" cy="269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Guiding Questions</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How do we </a:t>
            </a:r>
            <a:r>
              <a:rPr lang="en"/>
              <a:t>facilitate collaboration</a:t>
            </a:r>
            <a:r>
              <a:rPr lang="en"/>
              <a:t> with colleagues and stakeholders on project design, reporting, and visualization?</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How do we design assessment tools and dashboards to support decision-making and advocacy that </a:t>
            </a:r>
            <a:r>
              <a:rPr lang="en"/>
              <a:t>actually get used</a:t>
            </a:r>
            <a:r>
              <a:rPr lang="en"/>
              <a:t>?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Can our experiences inform and improve each others’ work?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155500" y="1039675"/>
            <a:ext cx="43659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Collaborative Models</a:t>
            </a:r>
            <a:endParaRPr/>
          </a:p>
        </p:txBody>
      </p:sp>
      <p:sp>
        <p:nvSpPr>
          <p:cNvPr id="79" name="Google Shape;79;p1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lang="en" sz="2400"/>
              <a:t>Structured Approach</a:t>
            </a:r>
            <a:endParaRPr sz="2400"/>
          </a:p>
          <a:p>
            <a:pPr indent="-381000" lvl="0" marL="457200" rtl="0" algn="l">
              <a:spcBef>
                <a:spcPts val="0"/>
              </a:spcBef>
              <a:spcAft>
                <a:spcPts val="0"/>
              </a:spcAft>
              <a:buSzPts val="2400"/>
              <a:buChar char="●"/>
            </a:pPr>
            <a:r>
              <a:rPr lang="en" sz="2400"/>
              <a:t>Systems Approach</a:t>
            </a:r>
            <a:endParaRPr sz="2400"/>
          </a:p>
          <a:p>
            <a:pPr indent="-381000" lvl="0" marL="457200" rtl="0" algn="l">
              <a:spcBef>
                <a:spcPts val="0"/>
              </a:spcBef>
              <a:spcAft>
                <a:spcPts val="0"/>
              </a:spcAft>
              <a:buSzPts val="2400"/>
              <a:buChar char="●"/>
            </a:pPr>
            <a:r>
              <a:rPr lang="en" sz="2400"/>
              <a:t>Inquiry Approach</a:t>
            </a:r>
            <a:endParaRPr sz="2400"/>
          </a:p>
        </p:txBody>
      </p:sp>
      <p:sp>
        <p:nvSpPr>
          <p:cNvPr id="80" name="Google Shape;80;p15"/>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155500" y="1039675"/>
            <a:ext cx="43659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Collaborative Models</a:t>
            </a:r>
            <a:endParaRPr/>
          </a:p>
        </p:txBody>
      </p:sp>
      <p:sp>
        <p:nvSpPr>
          <p:cNvPr id="86" name="Google Shape;86;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lang="en" sz="2400">
                <a:solidFill>
                  <a:srgbClr val="FFFFFF"/>
                </a:solidFill>
              </a:rPr>
              <a:t>Structured Approach</a:t>
            </a:r>
            <a:endParaRPr sz="2400">
              <a:solidFill>
                <a:srgbClr val="FFFFFF"/>
              </a:solidFill>
            </a:endParaRPr>
          </a:p>
          <a:p>
            <a:pPr indent="-381000" lvl="0" marL="457200" rtl="0" algn="l">
              <a:spcBef>
                <a:spcPts val="0"/>
              </a:spcBef>
              <a:spcAft>
                <a:spcPts val="0"/>
              </a:spcAft>
              <a:buClr>
                <a:schemeClr val="accent3"/>
              </a:buClr>
              <a:buSzPts val="2400"/>
              <a:buChar char="●"/>
            </a:pPr>
            <a:r>
              <a:rPr lang="en" sz="2400">
                <a:solidFill>
                  <a:schemeClr val="accent3"/>
                </a:solidFill>
              </a:rPr>
              <a:t>Systems Approach</a:t>
            </a:r>
            <a:endParaRPr sz="2400">
              <a:solidFill>
                <a:schemeClr val="accent3"/>
              </a:solidFill>
            </a:endParaRPr>
          </a:p>
          <a:p>
            <a:pPr indent="-381000" lvl="0" marL="457200" rtl="0" algn="l">
              <a:spcBef>
                <a:spcPts val="0"/>
              </a:spcBef>
              <a:spcAft>
                <a:spcPts val="0"/>
              </a:spcAft>
              <a:buClr>
                <a:schemeClr val="accent3"/>
              </a:buClr>
              <a:buSzPts val="2400"/>
              <a:buChar char="●"/>
            </a:pPr>
            <a:r>
              <a:rPr lang="en" sz="2400">
                <a:solidFill>
                  <a:schemeClr val="accent3"/>
                </a:solidFill>
              </a:rPr>
              <a:t>Inquiry Approach</a:t>
            </a:r>
            <a:endParaRPr sz="2400">
              <a:solidFill>
                <a:schemeClr val="accent3"/>
              </a:solidFill>
            </a:endParaRPr>
          </a:p>
        </p:txBody>
      </p:sp>
      <p:sp>
        <p:nvSpPr>
          <p:cNvPr id="87" name="Google Shape;87;p16"/>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endParaRPr/>
          </a:p>
        </p:txBody>
      </p:sp>
      <p:sp>
        <p:nvSpPr>
          <p:cNvPr id="88" name="Google Shape;88;p16"/>
          <p:cNvSpPr/>
          <p:nvPr/>
        </p:nvSpPr>
        <p:spPr>
          <a:xfrm>
            <a:off x="5011925" y="4350050"/>
            <a:ext cx="741600" cy="3948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b="1" lang="en" sz="2400"/>
              <a:t>As a</a:t>
            </a:r>
            <a:r>
              <a:rPr lang="en" sz="2400"/>
              <a:t> &lt;user type&gt;</a:t>
            </a:r>
            <a:endParaRPr sz="2400"/>
          </a:p>
          <a:p>
            <a:pPr indent="0" lvl="0" marL="457200" rtl="0" algn="l">
              <a:spcBef>
                <a:spcPts val="0"/>
              </a:spcBef>
              <a:spcAft>
                <a:spcPts val="0"/>
              </a:spcAft>
              <a:buNone/>
            </a:pPr>
            <a:r>
              <a:rPr lang="en" sz="2400"/>
              <a:t> </a:t>
            </a:r>
            <a:endParaRPr sz="2400"/>
          </a:p>
          <a:p>
            <a:pPr indent="-381000" lvl="0" marL="457200" rtl="0" algn="l">
              <a:spcBef>
                <a:spcPts val="0"/>
              </a:spcBef>
              <a:spcAft>
                <a:spcPts val="0"/>
              </a:spcAft>
              <a:buSzPts val="2400"/>
              <a:buChar char="●"/>
            </a:pPr>
            <a:r>
              <a:rPr b="1" lang="en" sz="2400"/>
              <a:t>When I </a:t>
            </a:r>
            <a:r>
              <a:rPr lang="en" sz="2400"/>
              <a:t>&lt;context for use of dashboard&gt; </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b="1" lang="en" sz="2400"/>
              <a:t>I want to</a:t>
            </a:r>
            <a:r>
              <a:rPr lang="en" sz="2400"/>
              <a:t> &lt;assessment question&gt; </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b="1" lang="en" sz="2400"/>
              <a:t>in order to</a:t>
            </a:r>
            <a:r>
              <a:rPr lang="en" sz="2400"/>
              <a:t> &lt;what user is aiming to achieve&gt;</a:t>
            </a:r>
            <a:endParaRPr sz="2400"/>
          </a:p>
        </p:txBody>
      </p:sp>
      <p:sp>
        <p:nvSpPr>
          <p:cNvPr id="94" name="Google Shape;94;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Story Framework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b="1" lang="en" sz="2400"/>
              <a:t>As a</a:t>
            </a:r>
            <a:r>
              <a:rPr lang="en" sz="2400"/>
              <a:t> library manager</a:t>
            </a:r>
            <a:endParaRPr sz="2400"/>
          </a:p>
          <a:p>
            <a:pPr indent="-381000" lvl="0" marL="457200" rtl="0" algn="l">
              <a:spcBef>
                <a:spcPts val="1000"/>
              </a:spcBef>
              <a:spcAft>
                <a:spcPts val="0"/>
              </a:spcAft>
              <a:buSzPts val="2400"/>
              <a:buChar char="●"/>
            </a:pPr>
            <a:r>
              <a:rPr b="1" lang="en" sz="2400"/>
              <a:t>When I </a:t>
            </a:r>
            <a:r>
              <a:rPr lang="en" sz="2400"/>
              <a:t>write a proposal for</a:t>
            </a:r>
            <a:r>
              <a:rPr lang="en" sz="2400"/>
              <a:t> additional staffing budget to extend opening hours on weekends</a:t>
            </a:r>
            <a:endParaRPr sz="2400"/>
          </a:p>
          <a:p>
            <a:pPr indent="-381000" lvl="0" marL="457200" rtl="0" algn="l">
              <a:spcBef>
                <a:spcPts val="1000"/>
              </a:spcBef>
              <a:spcAft>
                <a:spcPts val="0"/>
              </a:spcAft>
              <a:buSzPts val="2400"/>
              <a:buChar char="●"/>
            </a:pPr>
            <a:r>
              <a:rPr b="1" lang="en" sz="2400"/>
              <a:t>I want to</a:t>
            </a:r>
            <a:r>
              <a:rPr lang="en" sz="2400"/>
              <a:t> understand who is using my library on Saturdays and Sundays</a:t>
            </a:r>
            <a:endParaRPr sz="2400"/>
          </a:p>
          <a:p>
            <a:pPr indent="-381000" lvl="0" marL="457200" rtl="0" algn="l">
              <a:spcBef>
                <a:spcPts val="1000"/>
              </a:spcBef>
              <a:spcAft>
                <a:spcPts val="1000"/>
              </a:spcAft>
              <a:buSzPts val="2400"/>
              <a:buChar char="●"/>
            </a:pPr>
            <a:r>
              <a:rPr b="1" lang="en" sz="2400"/>
              <a:t>in order to</a:t>
            </a:r>
            <a:r>
              <a:rPr lang="en" sz="2400"/>
              <a:t> get support from the heads of these departments for my bid.</a:t>
            </a:r>
            <a:endParaRPr sz="2400"/>
          </a:p>
        </p:txBody>
      </p:sp>
      <p:sp>
        <p:nvSpPr>
          <p:cNvPr id="100" name="Google Shape;100;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Story Framework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155500" y="1039675"/>
            <a:ext cx="4365900" cy="16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Collaborative Models</a:t>
            </a:r>
            <a:endParaRPr/>
          </a:p>
        </p:txBody>
      </p:sp>
      <p:sp>
        <p:nvSpPr>
          <p:cNvPr id="106" name="Google Shape;106;p1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Clr>
                <a:schemeClr val="accent3"/>
              </a:buClr>
              <a:buSzPts val="2400"/>
              <a:buChar char="●"/>
            </a:pPr>
            <a:r>
              <a:rPr lang="en" sz="2400">
                <a:solidFill>
                  <a:schemeClr val="accent3"/>
                </a:solidFill>
              </a:rPr>
              <a:t>Structured Approach</a:t>
            </a:r>
            <a:endParaRPr sz="2400">
              <a:solidFill>
                <a:schemeClr val="accent3"/>
              </a:solidFill>
            </a:endParaRPr>
          </a:p>
          <a:p>
            <a:pPr indent="-381000" lvl="0" marL="457200" rtl="0" algn="l">
              <a:spcBef>
                <a:spcPts val="0"/>
              </a:spcBef>
              <a:spcAft>
                <a:spcPts val="0"/>
              </a:spcAft>
              <a:buClr>
                <a:srgbClr val="FFFFFF"/>
              </a:buClr>
              <a:buSzPts val="2400"/>
              <a:buChar char="●"/>
            </a:pPr>
            <a:r>
              <a:rPr lang="en" sz="2400">
                <a:solidFill>
                  <a:srgbClr val="FFFFFF"/>
                </a:solidFill>
              </a:rPr>
              <a:t>Systems Approach</a:t>
            </a:r>
            <a:endParaRPr sz="2400">
              <a:solidFill>
                <a:srgbClr val="FFFFFF"/>
              </a:solidFill>
            </a:endParaRPr>
          </a:p>
          <a:p>
            <a:pPr indent="-381000" lvl="0" marL="457200" rtl="0" algn="l">
              <a:spcBef>
                <a:spcPts val="0"/>
              </a:spcBef>
              <a:spcAft>
                <a:spcPts val="0"/>
              </a:spcAft>
              <a:buClr>
                <a:schemeClr val="accent3"/>
              </a:buClr>
              <a:buSzPts val="2400"/>
              <a:buChar char="●"/>
            </a:pPr>
            <a:r>
              <a:rPr lang="en" sz="2400">
                <a:solidFill>
                  <a:schemeClr val="accent3"/>
                </a:solidFill>
              </a:rPr>
              <a:t>Inquiry Approach</a:t>
            </a:r>
            <a:endParaRPr sz="2400">
              <a:solidFill>
                <a:srgbClr val="FFFFFF"/>
              </a:solidFill>
            </a:endParaRPr>
          </a:p>
        </p:txBody>
      </p:sp>
      <p:sp>
        <p:nvSpPr>
          <p:cNvPr id="107" name="Google Shape;107;p1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endParaRPr/>
          </a:p>
        </p:txBody>
      </p:sp>
      <p:sp>
        <p:nvSpPr>
          <p:cNvPr id="108" name="Google Shape;108;p19"/>
          <p:cNvSpPr/>
          <p:nvPr/>
        </p:nvSpPr>
        <p:spPr>
          <a:xfrm>
            <a:off x="5011925" y="4350050"/>
            <a:ext cx="741600" cy="3948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20"/>
          <p:cNvPicPr preferRelativeResize="0"/>
          <p:nvPr/>
        </p:nvPicPr>
        <p:blipFill>
          <a:blip r:embed="rId3">
            <a:alphaModFix/>
          </a:blip>
          <a:stretch>
            <a:fillRect/>
          </a:stretch>
        </p:blipFill>
        <p:spPr>
          <a:xfrm>
            <a:off x="94500" y="518650"/>
            <a:ext cx="8839201" cy="4106211"/>
          </a:xfrm>
          <a:prstGeom prst="rect">
            <a:avLst/>
          </a:prstGeom>
          <a:noFill/>
          <a:ln>
            <a:noFill/>
          </a:ln>
        </p:spPr>
      </p:pic>
      <p:sp>
        <p:nvSpPr>
          <p:cNvPr id="114" name="Google Shape;114;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Consultation process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&amp; Audience</a:t>
            </a:r>
            <a:endParaRPr/>
          </a:p>
        </p:txBody>
      </p:sp>
      <p:pic>
        <p:nvPicPr>
          <p:cNvPr id="120" name="Google Shape;120;p21"/>
          <p:cNvPicPr preferRelativeResize="0"/>
          <p:nvPr/>
        </p:nvPicPr>
        <p:blipFill rotWithShape="1">
          <a:blip r:embed="rId3">
            <a:alphaModFix/>
          </a:blip>
          <a:srcRect b="0" l="0" r="0" t="72392"/>
          <a:stretch/>
        </p:blipFill>
        <p:spPr>
          <a:xfrm>
            <a:off x="578538" y="4051100"/>
            <a:ext cx="7986924" cy="1017674"/>
          </a:xfrm>
          <a:prstGeom prst="rect">
            <a:avLst/>
          </a:prstGeom>
          <a:noFill/>
          <a:ln>
            <a:noFill/>
          </a:ln>
        </p:spPr>
      </p:pic>
      <p:sp>
        <p:nvSpPr>
          <p:cNvPr id="121" name="Google Shape;121;p21"/>
          <p:cNvSpPr/>
          <p:nvPr/>
        </p:nvSpPr>
        <p:spPr>
          <a:xfrm>
            <a:off x="933150" y="3295691"/>
            <a:ext cx="311100" cy="7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a:off x="4572000" y="3295691"/>
            <a:ext cx="311100" cy="7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21"/>
          <p:cNvPicPr preferRelativeResize="0"/>
          <p:nvPr/>
        </p:nvPicPr>
        <p:blipFill rotWithShape="1">
          <a:blip r:embed="rId4">
            <a:alphaModFix/>
          </a:blip>
          <a:srcRect b="89738" l="0" r="27299" t="0"/>
          <a:stretch/>
        </p:blipFill>
        <p:spPr>
          <a:xfrm>
            <a:off x="578550" y="1222325"/>
            <a:ext cx="6166225" cy="501424"/>
          </a:xfrm>
          <a:prstGeom prst="rect">
            <a:avLst/>
          </a:prstGeom>
          <a:noFill/>
          <a:ln>
            <a:noFill/>
          </a:ln>
        </p:spPr>
      </p:pic>
      <p:pic>
        <p:nvPicPr>
          <p:cNvPr id="124" name="Google Shape;124;p21"/>
          <p:cNvPicPr preferRelativeResize="0"/>
          <p:nvPr/>
        </p:nvPicPr>
        <p:blipFill rotWithShape="1">
          <a:blip r:embed="rId3">
            <a:alphaModFix/>
          </a:blip>
          <a:srcRect b="35056" l="0" r="0" t="0"/>
          <a:stretch/>
        </p:blipFill>
        <p:spPr>
          <a:xfrm>
            <a:off x="686525" y="1723750"/>
            <a:ext cx="7986924" cy="2394000"/>
          </a:xfrm>
          <a:prstGeom prst="rect">
            <a:avLst/>
          </a:prstGeom>
          <a:noFill/>
          <a:ln>
            <a:noFill/>
          </a:ln>
        </p:spPr>
      </p:pic>
      <p:sp>
        <p:nvSpPr>
          <p:cNvPr id="125" name="Google Shape;125;p21"/>
          <p:cNvSpPr/>
          <p:nvPr/>
        </p:nvSpPr>
        <p:spPr>
          <a:xfrm>
            <a:off x="1080875" y="3729635"/>
            <a:ext cx="311100" cy="77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1"/>
          <p:cNvSpPr/>
          <p:nvPr/>
        </p:nvSpPr>
        <p:spPr>
          <a:xfrm>
            <a:off x="4678225" y="3729635"/>
            <a:ext cx="311100" cy="77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