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6" r:id="rId1"/>
  </p:sldMasterIdLst>
  <p:sldIdLst>
    <p:sldId id="256" r:id="rId2"/>
    <p:sldId id="257" r:id="rId3"/>
    <p:sldId id="266" r:id="rId4"/>
    <p:sldId id="258" r:id="rId5"/>
    <p:sldId id="262" r:id="rId6"/>
    <p:sldId id="259" r:id="rId7"/>
    <p:sldId id="263" r:id="rId8"/>
    <p:sldId id="260" r:id="rId9"/>
    <p:sldId id="268" r:id="rId10"/>
    <p:sldId id="267" r:id="rId11"/>
    <p:sldId id="265" r:id="rId12"/>
    <p:sldId id="261" r:id="rId13"/>
    <p:sldId id="26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20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86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94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6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D89ECB5-D21B-4A64-9CFA-A9D8818A6115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FB04E4A-FDA4-4F09-B12A-5C0DCBDE1D5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49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414" y="1470025"/>
            <a:ext cx="980258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Seating Our Patrons: a Multi-Year Approach to Creating and Assessing User Space.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Margaret </a:t>
            </a:r>
            <a:r>
              <a:rPr lang="en-US" dirty="0" smtClean="0"/>
              <a:t>Fain, Assessment Librarian, Coastal Carolina University</a:t>
            </a:r>
          </a:p>
          <a:p>
            <a:r>
              <a:rPr lang="en-US" dirty="0" smtClean="0"/>
              <a:t>Jennifer Hughes, Associate University Librarian, Coastal Carolina University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5023002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7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946291"/>
            <a:ext cx="9250488" cy="5672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7600" y="279400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Coding 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2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Retained and increased number of tables on first floor of Kimbel Library.</a:t>
            </a:r>
          </a:p>
          <a:p>
            <a:r>
              <a:rPr lang="en-US" dirty="0" smtClean="0"/>
              <a:t>Purchased integrated power tables for first floor of KL.</a:t>
            </a:r>
          </a:p>
          <a:p>
            <a:r>
              <a:rPr lang="en-US" dirty="0" smtClean="0"/>
              <a:t>Rearranged tables and soft seating on first floor to maximize access to power outlets.</a:t>
            </a:r>
          </a:p>
          <a:p>
            <a:r>
              <a:rPr lang="en-US" dirty="0" smtClean="0"/>
              <a:t>Purchased light weight movable chairs for all areas of library.</a:t>
            </a:r>
          </a:p>
          <a:p>
            <a:r>
              <a:rPr lang="en-US" dirty="0" smtClean="0"/>
              <a:t>Purchased light weight movable tables in multifunction instruction room.</a:t>
            </a:r>
          </a:p>
          <a:p>
            <a:r>
              <a:rPr lang="en-US" dirty="0" smtClean="0"/>
              <a:t>Added charging stations for phones, etc. in three areas of the library.</a:t>
            </a:r>
          </a:p>
          <a:p>
            <a:r>
              <a:rPr lang="en-US" dirty="0" smtClean="0"/>
              <a:t>Increased variety and number of chargers available for in-house 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7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of Use:  “KL Wants to Know” (2018-19)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Weekly questions</a:t>
            </a:r>
          </a:p>
          <a:p>
            <a:r>
              <a:rPr lang="en-US" dirty="0" smtClean="0"/>
              <a:t>Results tallied by location, response.</a:t>
            </a:r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418 responses in first week</a:t>
            </a:r>
          </a:p>
          <a:p>
            <a:r>
              <a:rPr lang="en-US" dirty="0" smtClean="0"/>
              <a:t>           vs</a:t>
            </a:r>
          </a:p>
          <a:p>
            <a:r>
              <a:rPr lang="en-US" dirty="0" smtClean="0"/>
              <a:t>668 valid LibQUAL Lite responses in four weeks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277" y="1793885"/>
            <a:ext cx="3903922" cy="47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Reclaiming 4 group study rooms/offices that are assigned to faculty/staff outside the library.</a:t>
            </a:r>
          </a:p>
          <a:p>
            <a:r>
              <a:rPr lang="en-US" dirty="0" smtClean="0"/>
              <a:t>New </a:t>
            </a:r>
            <a:r>
              <a:rPr lang="en-US" dirty="0"/>
              <a:t>Academic Support Building adjacent/attached too KL/BIC.</a:t>
            </a:r>
          </a:p>
          <a:p>
            <a:r>
              <a:rPr lang="en-US" dirty="0" smtClean="0"/>
              <a:t>Space needed for University Archives and Makerspace.</a:t>
            </a:r>
          </a:p>
          <a:p>
            <a:r>
              <a:rPr lang="en-US" dirty="0"/>
              <a:t>Create larger instruction classroom to accommodate 30+ students.</a:t>
            </a:r>
          </a:p>
          <a:p>
            <a:r>
              <a:rPr lang="en-US" dirty="0" smtClean="0"/>
              <a:t>Library staff offices/work areas are original to building and inadequate for current staff levels.</a:t>
            </a:r>
          </a:p>
        </p:txBody>
      </p:sp>
    </p:spTree>
    <p:extLst>
      <p:ext uri="{BB962C8B-B14F-4D97-AF65-F5344CB8AC3E}">
        <p14:creationId xmlns:p14="http://schemas.microsoft.com/office/powerpoint/2010/main" val="196485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study is unique yet builds on the prior study.</a:t>
            </a:r>
          </a:p>
          <a:p>
            <a:endParaRPr lang="en-US" dirty="0" smtClean="0"/>
          </a:p>
          <a:p>
            <a:r>
              <a:rPr lang="en-US" dirty="0" smtClean="0"/>
              <a:t>Culture of assessment leading to change.</a:t>
            </a:r>
          </a:p>
          <a:p>
            <a:endParaRPr lang="en-US" dirty="0"/>
          </a:p>
          <a:p>
            <a:r>
              <a:rPr lang="en-US" dirty="0" smtClean="0"/>
              <a:t>Continual updating of space based on evolving student needs.</a:t>
            </a:r>
          </a:p>
          <a:p>
            <a:endParaRPr lang="en-US" dirty="0"/>
          </a:p>
          <a:p>
            <a:r>
              <a:rPr lang="en-US" dirty="0" smtClean="0"/>
              <a:t>Space restrictions don’t have to restrict ability to innovate and serve students.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004" y="1866900"/>
            <a:ext cx="4873496" cy="1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4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4128" y="278087"/>
            <a:ext cx="9720072" cy="981954"/>
          </a:xfrm>
        </p:spPr>
        <p:txBody>
          <a:bodyPr/>
          <a:lstStyle/>
          <a:p>
            <a:r>
              <a:rPr lang="en-US" dirty="0" smtClean="0"/>
              <a:t>Then and Now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24128" y="1157933"/>
            <a:ext cx="4754880" cy="591830"/>
          </a:xfrm>
        </p:spPr>
        <p:txBody>
          <a:bodyPr/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24128" y="1737063"/>
            <a:ext cx="4754880" cy="3604260"/>
          </a:xfrm>
        </p:spPr>
        <p:txBody>
          <a:bodyPr/>
          <a:lstStyle/>
          <a:p>
            <a:r>
              <a:rPr lang="en-US" dirty="0" smtClean="0"/>
              <a:t>8,100 </a:t>
            </a:r>
            <a:r>
              <a:rPr lang="en-US" dirty="0" err="1" smtClean="0"/>
              <a:t>fte</a:t>
            </a:r>
            <a:endParaRPr lang="en-US" dirty="0" smtClean="0"/>
          </a:p>
          <a:p>
            <a:r>
              <a:rPr lang="en-US" dirty="0" smtClean="0"/>
              <a:t>43,000 sq. ft. library</a:t>
            </a:r>
          </a:p>
          <a:p>
            <a:r>
              <a:rPr lang="en-US" dirty="0" smtClean="0"/>
              <a:t>18.1 seat ratio</a:t>
            </a:r>
          </a:p>
          <a:p>
            <a:r>
              <a:rPr lang="en-US" dirty="0" smtClean="0"/>
              <a:t>269,980 annual door count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094476" y="1143090"/>
            <a:ext cx="4754880" cy="541030"/>
          </a:xfrm>
        </p:spPr>
        <p:txBody>
          <a:bodyPr/>
          <a:lstStyle/>
          <a:p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30620" y="1684120"/>
            <a:ext cx="4754880" cy="3604260"/>
          </a:xfrm>
        </p:spPr>
        <p:txBody>
          <a:bodyPr/>
          <a:lstStyle/>
          <a:p>
            <a:r>
              <a:rPr lang="en-US" dirty="0" smtClean="0"/>
              <a:t>10,300 </a:t>
            </a:r>
            <a:r>
              <a:rPr lang="en-US" dirty="0" err="1" smtClean="0"/>
              <a:t>fte</a:t>
            </a:r>
            <a:endParaRPr lang="en-US" dirty="0" smtClean="0"/>
          </a:p>
          <a:p>
            <a:r>
              <a:rPr lang="en-US" dirty="0" smtClean="0"/>
              <a:t>61,200 sq. ft. library</a:t>
            </a:r>
          </a:p>
          <a:p>
            <a:r>
              <a:rPr lang="en-US" dirty="0" smtClean="0"/>
              <a:t>11.1 ratio seat ratio</a:t>
            </a:r>
          </a:p>
          <a:p>
            <a:r>
              <a:rPr lang="en-US" dirty="0" smtClean="0"/>
              <a:t>973,071 annual door count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16" y="3733800"/>
            <a:ext cx="4326076" cy="2883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08" y="3654425"/>
            <a:ext cx="5816092" cy="29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2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5528" y="470916"/>
            <a:ext cx="9720072" cy="1499616"/>
          </a:xfrm>
        </p:spPr>
        <p:txBody>
          <a:bodyPr/>
          <a:lstStyle/>
          <a:p>
            <a:r>
              <a:rPr lang="en-US" dirty="0" smtClean="0"/>
              <a:t>“ACCIDENTAL” Longitudinal Space study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2009 	LibQUAL+		External, Expensive, Semester long effort	</a:t>
            </a:r>
          </a:p>
          <a:p>
            <a:r>
              <a:rPr lang="en-US" dirty="0" smtClean="0"/>
              <a:t>                                                               </a:t>
            </a:r>
          </a:p>
          <a:p>
            <a:r>
              <a:rPr lang="en-US" dirty="0" smtClean="0"/>
              <a:t>2012 	LibQUAL Lite		External</a:t>
            </a:r>
            <a:r>
              <a:rPr lang="en-US" dirty="0"/>
              <a:t>, Expensive, Semester long </a:t>
            </a:r>
            <a:r>
              <a:rPr lang="en-US" dirty="0" smtClean="0"/>
              <a:t>effort</a:t>
            </a:r>
          </a:p>
          <a:p>
            <a:endParaRPr lang="en-US" dirty="0" smtClean="0"/>
          </a:p>
          <a:p>
            <a:r>
              <a:rPr lang="en-US" dirty="0" smtClean="0"/>
              <a:t>2014	Space Use Study	Internal, Low cost, Semester long effort</a:t>
            </a:r>
          </a:p>
          <a:p>
            <a:endParaRPr lang="en-US" dirty="0" smtClean="0"/>
          </a:p>
          <a:p>
            <a:r>
              <a:rPr lang="en-US" dirty="0" smtClean="0"/>
              <a:t>2018	KL Wants to Know	Internal</a:t>
            </a:r>
            <a:r>
              <a:rPr lang="en-US" dirty="0"/>
              <a:t>, Low cost, Semester long effort</a:t>
            </a:r>
          </a:p>
        </p:txBody>
      </p:sp>
    </p:spTree>
    <p:extLst>
      <p:ext uri="{BB962C8B-B14F-4D97-AF65-F5344CB8AC3E}">
        <p14:creationId xmlns:p14="http://schemas.microsoft.com/office/powerpoint/2010/main" val="169665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Genesis:  LibQUAL+  (2009)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1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Developed a Coding method for comments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34" y="2700872"/>
            <a:ext cx="9411057" cy="37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8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the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400" y="2348004"/>
            <a:ext cx="4203700" cy="2798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09" y="1963102"/>
            <a:ext cx="7386252" cy="39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Repeating Success: LibQUAL Lite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182872" cy="4023360"/>
          </a:xfrm>
        </p:spPr>
        <p:txBody>
          <a:bodyPr/>
          <a:lstStyle/>
          <a:p>
            <a:r>
              <a:rPr lang="en-US" dirty="0" smtClean="0"/>
              <a:t>Replicated the comment analysis.</a:t>
            </a:r>
          </a:p>
          <a:p>
            <a:r>
              <a:rPr lang="en-US" dirty="0" smtClean="0"/>
              <a:t>Assessing new building.</a:t>
            </a:r>
          </a:p>
          <a:p>
            <a:r>
              <a:rPr lang="en-US" dirty="0" smtClean="0"/>
              <a:t>Assessing existing building.</a:t>
            </a:r>
          </a:p>
          <a:p>
            <a:r>
              <a:rPr lang="en-US" dirty="0" smtClean="0"/>
              <a:t>Assessing changes made as a result of 2009 study.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2286000"/>
            <a:ext cx="6148494" cy="40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change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28" y="2197100"/>
            <a:ext cx="5391031" cy="35929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89700" y="1890617"/>
            <a:ext cx="5372100" cy="4205922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Opened both sides of the library 24/7 in November 2012 with no additional staff.</a:t>
            </a:r>
          </a:p>
          <a:p>
            <a:r>
              <a:rPr lang="en-US" dirty="0" smtClean="0"/>
              <a:t>Established 24/7 hours for fall and spring semesters.</a:t>
            </a:r>
          </a:p>
          <a:p>
            <a:r>
              <a:rPr lang="en-US" dirty="0" smtClean="0"/>
              <a:t>New carpet installed in KL, summer 2013</a:t>
            </a:r>
          </a:p>
          <a:p>
            <a:r>
              <a:rPr lang="en-US" dirty="0" smtClean="0"/>
              <a:t>New paint on walls in KL.</a:t>
            </a:r>
          </a:p>
          <a:p>
            <a:r>
              <a:rPr lang="en-US" dirty="0" smtClean="0"/>
              <a:t>Reduced shelving on first floor to create more seating.</a:t>
            </a:r>
          </a:p>
          <a:p>
            <a:r>
              <a:rPr lang="en-US" dirty="0" smtClean="0"/>
              <a:t>Opened Horry County Archives Center, doubles as individual study space.</a:t>
            </a:r>
          </a:p>
          <a:p>
            <a:r>
              <a:rPr lang="en-US" dirty="0" smtClean="0"/>
              <a:t>Moved equipment lending from 2</a:t>
            </a:r>
            <a:r>
              <a:rPr lang="en-US" baseline="30000" dirty="0" smtClean="0"/>
              <a:t>nd</a:t>
            </a:r>
            <a:r>
              <a:rPr lang="en-US" dirty="0" smtClean="0"/>
              <a:t> to  1</a:t>
            </a:r>
            <a:r>
              <a:rPr lang="en-US" baseline="30000" dirty="0" smtClean="0"/>
              <a:t>st</a:t>
            </a:r>
            <a:r>
              <a:rPr lang="en-US" dirty="0" smtClean="0"/>
              <a:t> floor.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69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Focusing in: Space Use Study 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1" cy="4224528"/>
          </a:xfrm>
        </p:spPr>
        <p:txBody>
          <a:bodyPr/>
          <a:lstStyle/>
          <a:p>
            <a:r>
              <a:rPr lang="en-US" dirty="0" smtClean="0"/>
              <a:t>Observational Study </a:t>
            </a:r>
            <a:endParaRPr lang="en-US" dirty="0"/>
          </a:p>
          <a:p>
            <a:r>
              <a:rPr lang="en-US" dirty="0" smtClean="0"/>
              <a:t>Purpose: Gather data to maximize available space use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310" y="3416300"/>
            <a:ext cx="6792418" cy="32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4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Floor Plans: labelled all furniture and workspaces.</a:t>
            </a:r>
          </a:p>
          <a:p>
            <a:r>
              <a:rPr lang="en-US" dirty="0" smtClean="0"/>
              <a:t>Behaviors: developed and coded a list of behaviors</a:t>
            </a:r>
          </a:p>
          <a:p>
            <a:r>
              <a:rPr lang="en-US" dirty="0" smtClean="0"/>
              <a:t>Implementation: 1,090 students in study, survey conducted 4 x a day, 4 x a semester.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1" y="3911599"/>
            <a:ext cx="4471918" cy="2750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230" y="3911599"/>
            <a:ext cx="4006733" cy="27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573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441</TotalTime>
  <Words>463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 Cen MT</vt:lpstr>
      <vt:lpstr>Tw Cen MT Condensed</vt:lpstr>
      <vt:lpstr>Wingdings 3</vt:lpstr>
      <vt:lpstr>Integral</vt:lpstr>
      <vt:lpstr>Seating Our Patrons: a Multi-Year Approach to Creating and Assessing User Space. </vt:lpstr>
      <vt:lpstr>Then and Now</vt:lpstr>
      <vt:lpstr>“ACCIDENTAL” Longitudinal Space study</vt:lpstr>
      <vt:lpstr>Genesis:  LibQUAL+  (2009)</vt:lpstr>
      <vt:lpstr>Implementing the Results</vt:lpstr>
      <vt:lpstr>Repeating Success: LibQUAL Lite (2012)</vt:lpstr>
      <vt:lpstr>Implementing change</vt:lpstr>
      <vt:lpstr>Focusing in: Space Use Study  (2014)</vt:lpstr>
      <vt:lpstr>Survey</vt:lpstr>
      <vt:lpstr>PowerPoint Presentation</vt:lpstr>
      <vt:lpstr>Changes:</vt:lpstr>
      <vt:lpstr>Point of Use:  “KL Wants to Know” (2018-19)</vt:lpstr>
      <vt:lpstr>Ongoing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Seating Our Patrons: a Multi-Year Approach to Creating and Assessing User Space.</dc:title>
  <dc:creator>Margaret A. Fain</dc:creator>
  <cp:lastModifiedBy>Margaret A. Fain</cp:lastModifiedBy>
  <cp:revision>23</cp:revision>
  <dcterms:created xsi:type="dcterms:W3CDTF">2018-11-16T20:03:49Z</dcterms:created>
  <dcterms:modified xsi:type="dcterms:W3CDTF">2018-11-30T14:40:00Z</dcterms:modified>
</cp:coreProperties>
</file>