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8" r:id="rId4"/>
    <p:sldId id="261" r:id="rId5"/>
    <p:sldId id="291" r:id="rId6"/>
    <p:sldId id="277" r:id="rId7"/>
    <p:sldId id="289" r:id="rId8"/>
    <p:sldId id="285" r:id="rId9"/>
    <p:sldId id="279" r:id="rId10"/>
    <p:sldId id="278" r:id="rId11"/>
    <p:sldId id="286" r:id="rId12"/>
    <p:sldId id="280" r:id="rId13"/>
    <p:sldId id="281" r:id="rId14"/>
    <p:sldId id="282" r:id="rId15"/>
    <p:sldId id="287" r:id="rId16"/>
    <p:sldId id="283" r:id="rId17"/>
    <p:sldId id="284" r:id="rId18"/>
    <p:sldId id="292" r:id="rId19"/>
    <p:sldId id="29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550C"/>
    <a:srgbClr val="0325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262030080518235E-2"/>
          <c:y val="4.0820814351109104E-2"/>
          <c:w val="0.69771463916453857"/>
          <c:h val="0.7689020711057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Data or datasets</c:v>
                </c:pt>
                <c:pt idx="1">
                  <c:v>Journal articles or other academic articles</c:v>
                </c:pt>
                <c:pt idx="2">
                  <c:v>Books, book chapters, or novels (not including textbooks or E-book versions)</c:v>
                </c:pt>
                <c:pt idx="3">
                  <c:v>E-books, e-book chapters, or electronic versions of novels (not including e-book versions of textbooks)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47</c:v>
                </c:pt>
                <c:pt idx="1">
                  <c:v>89</c:v>
                </c:pt>
                <c:pt idx="2">
                  <c:v>32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09-432A-868F-4A0DB7C6B5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Data or datasets</c:v>
                </c:pt>
                <c:pt idx="1">
                  <c:v>Journal articles or other academic articles</c:v>
                </c:pt>
                <c:pt idx="2">
                  <c:v>Books, book chapters, or novels (not including textbooks or E-book versions)</c:v>
                </c:pt>
                <c:pt idx="3">
                  <c:v>E-books, e-book chapters, or electronic versions of novels (not including e-book versions of textbooks)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42</c:v>
                </c:pt>
                <c:pt idx="1">
                  <c:v>82</c:v>
                </c:pt>
                <c:pt idx="2">
                  <c:v>48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09-432A-868F-4A0DB7C6B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4083296"/>
        <c:axId val="354083624"/>
      </c:barChart>
      <c:catAx>
        <c:axId val="35408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54083624"/>
        <c:crosses val="autoZero"/>
        <c:auto val="1"/>
        <c:lblAlgn val="ctr"/>
        <c:lblOffset val="100"/>
        <c:noMultiLvlLbl val="0"/>
      </c:catAx>
      <c:valAx>
        <c:axId val="354083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5408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210001213051143E-2"/>
          <c:y val="0.87259173396892598"/>
          <c:w val="0.3033746453400718"/>
          <c:h val="7.2215169288092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Disagree</c:v>
                </c:pt>
                <c:pt idx="1">
                  <c:v>Disagree</c:v>
                </c:pt>
                <c:pt idx="2">
                  <c:v>Somewhat Disagree</c:v>
                </c:pt>
                <c:pt idx="3">
                  <c:v>Neither Agree nor Disagree</c:v>
                </c:pt>
                <c:pt idx="4">
                  <c:v>Somewhat Agree</c:v>
                </c:pt>
                <c:pt idx="5">
                  <c:v>Agree</c:v>
                </c:pt>
                <c:pt idx="6">
                  <c:v>Strongly Agree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</c:v>
                </c:pt>
                <c:pt idx="1">
                  <c:v>10</c:v>
                </c:pt>
                <c:pt idx="2">
                  <c:v>9</c:v>
                </c:pt>
                <c:pt idx="3">
                  <c:v>17</c:v>
                </c:pt>
                <c:pt idx="4">
                  <c:v>20</c:v>
                </c:pt>
                <c:pt idx="5">
                  <c:v>26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42-4391-8DD8-BCBDE485CB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Disagree</c:v>
                </c:pt>
                <c:pt idx="1">
                  <c:v>Disagree</c:v>
                </c:pt>
                <c:pt idx="2">
                  <c:v>Somewhat Disagree</c:v>
                </c:pt>
                <c:pt idx="3">
                  <c:v>Neither Agree nor Disagree</c:v>
                </c:pt>
                <c:pt idx="4">
                  <c:v>Somewhat Agree</c:v>
                </c:pt>
                <c:pt idx="5">
                  <c:v>Agree</c:v>
                </c:pt>
                <c:pt idx="6">
                  <c:v>Strongly Agree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11</c:v>
                </c:pt>
                <c:pt idx="4">
                  <c:v>17</c:v>
                </c:pt>
                <c:pt idx="5">
                  <c:v>28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42-4391-8DD8-BCBDE485C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80237736"/>
        <c:axId val="380235112"/>
      </c:barChart>
      <c:catAx>
        <c:axId val="380237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80235112"/>
        <c:crosses val="autoZero"/>
        <c:auto val="1"/>
        <c:lblAlgn val="ctr"/>
        <c:lblOffset val="100"/>
        <c:noMultiLvlLbl val="0"/>
      </c:catAx>
      <c:valAx>
        <c:axId val="380235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 dirty="0" smtClean="0">
                    <a:latin typeface="Palatino Linotype" panose="02040502050505030304" pitchFamily="18" charset="0"/>
                  </a:rPr>
                  <a:t>% of Respondents</a:t>
                </a:r>
                <a:r>
                  <a:rPr lang="en-US" sz="2000" b="1" baseline="0" dirty="0" smtClean="0">
                    <a:latin typeface="Palatino Linotype" panose="02040502050505030304" pitchFamily="18" charset="0"/>
                  </a:rPr>
                  <a:t> </a:t>
                </a:r>
                <a:endParaRPr lang="en-US" sz="2000" b="1" dirty="0">
                  <a:latin typeface="Palatino Linotype" panose="0204050205050503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80237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480864501312337"/>
          <c:y val="0.8778023561931122"/>
          <c:w val="0.31270980761155598"/>
          <c:h val="8.4230412126954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85711942257218"/>
          <c:y val="2.5267908562366336E-2"/>
          <c:w val="0.50252837926509186"/>
          <c:h val="0.791465053957927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Agree</c:v>
                </c:pt>
                <c:pt idx="1">
                  <c:v>Agree</c:v>
                </c:pt>
                <c:pt idx="2">
                  <c:v>Somewhat Agree</c:v>
                </c:pt>
                <c:pt idx="3">
                  <c:v>Neither Agree nor Disagree</c:v>
                </c:pt>
                <c:pt idx="4">
                  <c:v>Somewhat Disagree</c:v>
                </c:pt>
                <c:pt idx="5">
                  <c:v>Disagree</c:v>
                </c:pt>
                <c:pt idx="6">
                  <c:v>Strongly Disagree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</c:v>
                </c:pt>
                <c:pt idx="1">
                  <c:v>38</c:v>
                </c:pt>
                <c:pt idx="2">
                  <c:v>22</c:v>
                </c:pt>
                <c:pt idx="3">
                  <c:v>9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79-4395-968D-04C379F1E6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Agree</c:v>
                </c:pt>
                <c:pt idx="1">
                  <c:v>Agree</c:v>
                </c:pt>
                <c:pt idx="2">
                  <c:v>Somewhat Agree</c:v>
                </c:pt>
                <c:pt idx="3">
                  <c:v>Neither Agree nor Disagree</c:v>
                </c:pt>
                <c:pt idx="4">
                  <c:v>Somewhat Disagree</c:v>
                </c:pt>
                <c:pt idx="5">
                  <c:v>Disagree</c:v>
                </c:pt>
                <c:pt idx="6">
                  <c:v>Strongly Disagree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</c:v>
                </c:pt>
                <c:pt idx="1">
                  <c:v>35</c:v>
                </c:pt>
                <c:pt idx="2">
                  <c:v>24</c:v>
                </c:pt>
                <c:pt idx="3">
                  <c:v>7</c:v>
                </c:pt>
                <c:pt idx="4">
                  <c:v>6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79-4395-968D-04C379F1E6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2826168"/>
        <c:axId val="222828136"/>
      </c:barChart>
      <c:catAx>
        <c:axId val="222826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222828136"/>
        <c:crosses val="autoZero"/>
        <c:auto val="1"/>
        <c:lblAlgn val="ctr"/>
        <c:lblOffset val="100"/>
        <c:noMultiLvlLbl val="0"/>
      </c:catAx>
      <c:valAx>
        <c:axId val="222828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/>
                  <a:t>% of Respondents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222826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648522487534255"/>
          <c:w val="0.48137319553805774"/>
          <c:h val="7.5138114352027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 i="0" baseline="0">
          <a:latin typeface="Palatino Linotype" panose="0204050205050503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385104986876643"/>
          <c:y val="2.5267908562366336E-2"/>
          <c:w val="0.53239895013123362"/>
          <c:h val="0.795176018023597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Agree</c:v>
                </c:pt>
                <c:pt idx="1">
                  <c:v>Agree</c:v>
                </c:pt>
                <c:pt idx="2">
                  <c:v>Somewhat Agree</c:v>
                </c:pt>
                <c:pt idx="3">
                  <c:v>Neither Agree nor Disagree</c:v>
                </c:pt>
                <c:pt idx="4">
                  <c:v>Somewhat Disagree</c:v>
                </c:pt>
                <c:pt idx="5">
                  <c:v>Disagree</c:v>
                </c:pt>
                <c:pt idx="6">
                  <c:v>Strongly Disagree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</c:v>
                </c:pt>
                <c:pt idx="1">
                  <c:v>26</c:v>
                </c:pt>
                <c:pt idx="2">
                  <c:v>17</c:v>
                </c:pt>
                <c:pt idx="3">
                  <c:v>33</c:v>
                </c:pt>
                <c:pt idx="4">
                  <c:v>4</c:v>
                </c:pt>
                <c:pt idx="5">
                  <c:v>8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32-48EC-A364-DAAF68D0E4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Strongly Agree</c:v>
                </c:pt>
                <c:pt idx="1">
                  <c:v>Agree</c:v>
                </c:pt>
                <c:pt idx="2">
                  <c:v>Somewhat Agree</c:v>
                </c:pt>
                <c:pt idx="3">
                  <c:v>Neither Agree nor Disagree</c:v>
                </c:pt>
                <c:pt idx="4">
                  <c:v>Somewhat Disagree</c:v>
                </c:pt>
                <c:pt idx="5">
                  <c:v>Disagree</c:v>
                </c:pt>
                <c:pt idx="6">
                  <c:v>Strongly Disagree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18</c:v>
                </c:pt>
                <c:pt idx="1">
                  <c:v>27</c:v>
                </c:pt>
                <c:pt idx="2">
                  <c:v>16</c:v>
                </c:pt>
                <c:pt idx="3">
                  <c:v>32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32-48EC-A364-DAAF68D0E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2826168"/>
        <c:axId val="222828136"/>
      </c:barChart>
      <c:catAx>
        <c:axId val="222826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222828136"/>
        <c:crosses val="autoZero"/>
        <c:auto val="1"/>
        <c:lblAlgn val="ctr"/>
        <c:lblOffset val="100"/>
        <c:noMultiLvlLbl val="0"/>
      </c:catAx>
      <c:valAx>
        <c:axId val="222828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/>
                  <a:t>% of Respondents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222826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2486188564797267"/>
          <c:w val="0.48137319553805774"/>
          <c:h val="7.5138114352027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 i="0" baseline="0">
          <a:latin typeface="Palatino Linotype" panose="0204050205050503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75405805069376"/>
          <c:y val="2.5549160645148311E-2"/>
          <c:w val="0.50237094015509676"/>
          <c:h val="0.690699520290276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Locating academic sources of information</c:v>
                </c:pt>
                <c:pt idx="1">
                  <c:v>Evaluating academic sources of information</c:v>
                </c:pt>
                <c:pt idx="2">
                  <c:v>Situating research projects within the existing academic literature</c:v>
                </c:pt>
                <c:pt idx="3">
                  <c:v>Managing data, media, images, or other primary source materials</c:v>
                </c:pt>
                <c:pt idx="4">
                  <c:v>Writing and submitting grant applications or other funding proposals</c:v>
                </c:pt>
                <c:pt idx="5">
                  <c:v>Forming evidence-based conclusions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82</c:v>
                </c:pt>
                <c:pt idx="1">
                  <c:v>81</c:v>
                </c:pt>
                <c:pt idx="2">
                  <c:v>69</c:v>
                </c:pt>
                <c:pt idx="3">
                  <c:v>68</c:v>
                </c:pt>
                <c:pt idx="4">
                  <c:v>61</c:v>
                </c:pt>
                <c:pt idx="5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7-447C-9390-9F0E8AB1CD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Locating academic sources of information</c:v>
                </c:pt>
                <c:pt idx="1">
                  <c:v>Evaluating academic sources of information</c:v>
                </c:pt>
                <c:pt idx="2">
                  <c:v>Situating research projects within the existing academic literature</c:v>
                </c:pt>
                <c:pt idx="3">
                  <c:v>Managing data, media, images, or other primary source materials</c:v>
                </c:pt>
                <c:pt idx="4">
                  <c:v>Writing and submitting grant applications or other funding proposals</c:v>
                </c:pt>
                <c:pt idx="5">
                  <c:v>Forming evidence-based conclusions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80</c:v>
                </c:pt>
                <c:pt idx="1">
                  <c:v>75</c:v>
                </c:pt>
                <c:pt idx="2">
                  <c:v>68</c:v>
                </c:pt>
                <c:pt idx="3">
                  <c:v>69</c:v>
                </c:pt>
                <c:pt idx="4">
                  <c:v>54</c:v>
                </c:pt>
                <c:pt idx="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87-447C-9390-9F0E8AB1C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64627096"/>
        <c:axId val="364625784"/>
      </c:barChart>
      <c:catAx>
        <c:axId val="364627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64625784"/>
        <c:crosses val="autoZero"/>
        <c:auto val="1"/>
        <c:lblAlgn val="ctr"/>
        <c:lblOffset val="100"/>
        <c:noMultiLvlLbl val="0"/>
      </c:catAx>
      <c:valAx>
        <c:axId val="364625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b="1" dirty="0">
                    <a:latin typeface="Palatino Linotype" panose="02040502050505030304" pitchFamily="18" charset="0"/>
                  </a:rPr>
                  <a:t>% who answered “Important” or “Very Important”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64627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266001416174662E-2"/>
          <c:y val="0.80794721639015821"/>
          <c:w val="0.25271786849720052"/>
          <c:h val="7.2854371928741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Managing, organizing, updating, or analyzing data or datasets</c:v>
                </c:pt>
                <c:pt idx="1">
                  <c:v>Writing grants or funding proposals</c:v>
                </c:pt>
                <c:pt idx="2">
                  <c:v>Keeping up-to-date with the academic literature on behalf of the lab or research group</c:v>
                </c:pt>
                <c:pt idx="3">
                  <c:v>Managing, organizing, or updating documents on behalf of the lab or research group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</c:v>
                </c:pt>
                <c:pt idx="1">
                  <c:v>20</c:v>
                </c:pt>
                <c:pt idx="2">
                  <c:v>43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FA-48BD-8941-BC38C8723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8231192"/>
        <c:axId val="428227256"/>
      </c:barChart>
      <c:catAx>
        <c:axId val="428231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428227256"/>
        <c:crosses val="autoZero"/>
        <c:auto val="1"/>
        <c:lblAlgn val="ctr"/>
        <c:lblOffset val="100"/>
        <c:noMultiLvlLbl val="0"/>
      </c:catAx>
      <c:valAx>
        <c:axId val="428227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2000" b="1" dirty="0" smtClean="0">
                    <a:latin typeface="Palatino Linotype" panose="02040502050505030304" pitchFamily="18" charset="0"/>
                  </a:rPr>
                  <a:t>% selecting</a:t>
                </a:r>
                <a:r>
                  <a:rPr lang="en-US" sz="2000" b="1" baseline="0" dirty="0" smtClean="0">
                    <a:latin typeface="Palatino Linotype" panose="02040502050505030304" pitchFamily="18" charset="0"/>
                  </a:rPr>
                  <a:t> role in lab or research group</a:t>
                </a:r>
                <a:endParaRPr lang="en-US" sz="2000" b="1" dirty="0">
                  <a:latin typeface="Palatino Linotype" panose="0204050205050503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428231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28</c:v>
                </c:pt>
                <c:pt idx="1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46-4CAE-8E48-B5F57D6FEB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39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46-4CAE-8E48-B5F57D6FEB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2998032"/>
        <c:axId val="362997376"/>
      </c:barChart>
      <c:catAx>
        <c:axId val="36299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62997376"/>
        <c:crosses val="autoZero"/>
        <c:auto val="1"/>
        <c:lblAlgn val="ctr"/>
        <c:lblOffset val="100"/>
        <c:noMultiLvlLbl val="0"/>
      </c:catAx>
      <c:valAx>
        <c:axId val="36299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dirty="0" smtClean="0">
                    <a:latin typeface="Palatino Linotype" panose="02040502050505030304" pitchFamily="18" charset="0"/>
                  </a:rPr>
                  <a:t>%</a:t>
                </a:r>
                <a:r>
                  <a:rPr lang="en-US" sz="2400" b="1" baseline="0" dirty="0" smtClean="0">
                    <a:latin typeface="Palatino Linotype" panose="02040502050505030304" pitchFamily="18" charset="0"/>
                  </a:rPr>
                  <a:t> of Respondents</a:t>
                </a:r>
                <a:endParaRPr lang="en-US" sz="2400" b="1" dirty="0">
                  <a:latin typeface="Palatino Linotype" panose="02040502050505030304" pitchFamily="18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67635336743805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6299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Help students develop research skills</c:v>
                </c:pt>
                <c:pt idx="1">
                  <c:v>Assistance in finding sources</c:v>
                </c:pt>
                <c:pt idx="2">
                  <c:v>Assistance on managing citations of books, articles, data, images, etc.</c:v>
                </c:pt>
                <c:pt idx="3">
                  <c:v>Assistance with managing data or datasets</c:v>
                </c:pt>
                <c:pt idx="4">
                  <c:v>Help with technological, digital, or online tools for coursework or research</c:v>
                </c:pt>
                <c:pt idx="5">
                  <c:v>Support in learning and using online search engines or databases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61</c:v>
                </c:pt>
                <c:pt idx="1">
                  <c:v>67</c:v>
                </c:pt>
                <c:pt idx="2">
                  <c:v>63</c:v>
                </c:pt>
                <c:pt idx="3">
                  <c:v>53</c:v>
                </c:pt>
                <c:pt idx="4">
                  <c:v>62</c:v>
                </c:pt>
                <c:pt idx="5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67-496B-A571-938C6C8EDB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Help students develop research skills</c:v>
                </c:pt>
                <c:pt idx="1">
                  <c:v>Assistance in finding sources</c:v>
                </c:pt>
                <c:pt idx="2">
                  <c:v>Assistance on managing citations of books, articles, data, images, etc.</c:v>
                </c:pt>
                <c:pt idx="3">
                  <c:v>Assistance with managing data or datasets</c:v>
                </c:pt>
                <c:pt idx="4">
                  <c:v>Help with technological, digital, or online tools for coursework or research</c:v>
                </c:pt>
                <c:pt idx="5">
                  <c:v>Support in learning and using online search engines or databases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73</c:v>
                </c:pt>
                <c:pt idx="1">
                  <c:v>76</c:v>
                </c:pt>
                <c:pt idx="2">
                  <c:v>68</c:v>
                </c:pt>
                <c:pt idx="3">
                  <c:v>58</c:v>
                </c:pt>
                <c:pt idx="4">
                  <c:v>71</c:v>
                </c:pt>
                <c:pt idx="5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67-496B-A571-938C6C8EDB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2806280"/>
        <c:axId val="422809888"/>
      </c:barChart>
      <c:catAx>
        <c:axId val="422806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422809888"/>
        <c:crosses val="autoZero"/>
        <c:auto val="1"/>
        <c:lblAlgn val="ctr"/>
        <c:lblOffset val="100"/>
        <c:noMultiLvlLbl val="0"/>
      </c:catAx>
      <c:valAx>
        <c:axId val="422809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2000" b="1" dirty="0" smtClean="0">
                    <a:latin typeface="Palatino Linotype" panose="02040502050505030304" pitchFamily="18" charset="0"/>
                  </a:rPr>
                  <a:t>% who answered “Extremely Useful” or “Very Useful</a:t>
                </a:r>
                <a:r>
                  <a:rPr lang="en-US" sz="2000" b="0" dirty="0" smtClean="0">
                    <a:latin typeface="Palatino Linotype" panose="02040502050505030304" pitchFamily="18" charset="0"/>
                  </a:rPr>
                  <a:t>”</a:t>
                </a:r>
                <a:endParaRPr lang="en-US" sz="2000" b="0" dirty="0">
                  <a:latin typeface="Palatino Linotype" panose="02040502050505030304" pitchFamily="18" charset="0"/>
                </a:endParaRPr>
              </a:p>
            </c:rich>
          </c:tx>
          <c:layout>
            <c:manualLayout>
              <c:xMode val="edge"/>
              <c:yMode val="edge"/>
              <c:x val="0.4493893085129026"/>
              <c:y val="0.849266519157563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422806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980058144097824"/>
          <c:y val="0.90273493595071164"/>
          <c:w val="0.27277354156332323"/>
          <c:h val="9.60985423167727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0.07564</cdr:y>
    </cdr:from>
    <cdr:to>
      <cdr:x>1</cdr:x>
      <cdr:y>0.21191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507609"/>
          <a:ext cx="1138575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C7ECA-AE4A-4972-B743-6E4C79E93FF5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42FAD-22A6-41D0-80C5-E936F12F3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7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766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33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8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32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5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67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39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88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Palatino Linotype" panose="02040502050505030304" pitchFamily="18" charset="0"/>
              </a:rPr>
              <a:t/>
            </a:r>
            <a:br>
              <a:rPr lang="en-US" dirty="0" smtClean="0">
                <a:latin typeface="Palatino Linotype" panose="02040502050505030304" pitchFamily="18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7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Palatino Linotype" panose="02040502050505030304" pitchFamily="18" charset="0"/>
              </a:rPr>
              <a:t>Who Helps Develop Research Skills?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42FAD-22A6-41D0-80C5-E936F12F3F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97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7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4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71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4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89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35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48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44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1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91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2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75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92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31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0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9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1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1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8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7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2864D-3817-4A3A-9D99-93F5BAB03BF1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6DE83-562B-4829-8239-0C535C3BC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2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33541-A04B-4374-A427-474BB2C5B986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709CD-66EC-4217-BE4B-66D08372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4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bg0011@auburn.edu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rumbljt@aubur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855" y="1548667"/>
            <a:ext cx="12192000" cy="2387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Palatino Linotype" panose="02040502050505030304" pitchFamily="18" charset="0"/>
                <a:cs typeface="Garamond"/>
              </a:rPr>
              <a:t>  Assessing </a:t>
            </a:r>
            <a:r>
              <a:rPr lang="en-US" sz="3600" dirty="0">
                <a:latin typeface="Palatino Linotype" panose="02040502050505030304" pitchFamily="18" charset="0"/>
                <a:cs typeface="Garamond"/>
              </a:rPr>
              <a:t>the User Needs of STEM Graduate Students: </a:t>
            </a:r>
            <a:r>
              <a:rPr lang="en-US" sz="3600" dirty="0" smtClean="0">
                <a:latin typeface="Palatino Linotype" panose="02040502050505030304" pitchFamily="18" charset="0"/>
                <a:cs typeface="Garamond"/>
              </a:rPr>
              <a:t/>
            </a:r>
            <a:br>
              <a:rPr lang="en-US" sz="3600" dirty="0" smtClean="0">
                <a:latin typeface="Palatino Linotype" panose="02040502050505030304" pitchFamily="18" charset="0"/>
                <a:cs typeface="Garamond"/>
              </a:rPr>
            </a:br>
            <a:r>
              <a:rPr lang="en-US" sz="3600" dirty="0" smtClean="0">
                <a:latin typeface="Palatino Linotype" panose="02040502050505030304" pitchFamily="18" charset="0"/>
                <a:cs typeface="Garamond"/>
              </a:rPr>
              <a:t>A </a:t>
            </a:r>
            <a:r>
              <a:rPr lang="en-US" sz="3600" dirty="0">
                <a:latin typeface="Palatino Linotype" panose="02040502050505030304" pitchFamily="18" charset="0"/>
                <a:cs typeface="Garamond"/>
              </a:rPr>
              <a:t>Comparative Analysis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4951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alatino Linotype" panose="02040502050505030304" pitchFamily="18" charset="0"/>
              </a:rPr>
              <a:t>Adelia Grabowsky and Juliet Rumble</a:t>
            </a:r>
          </a:p>
          <a:p>
            <a:r>
              <a:rPr lang="en-US" dirty="0" smtClean="0">
                <a:latin typeface="Palatino Linotype" panose="02040502050505030304" pitchFamily="18" charset="0"/>
              </a:rPr>
              <a:t>Auburn University Libraries</a:t>
            </a:r>
            <a:endParaRPr lang="en-US" dirty="0">
              <a:latin typeface="Palatino Linotype" panose="0204050205050503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620000" y="6507463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817098" y="3438144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102" y="39573"/>
            <a:ext cx="2280514" cy="205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32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8297" y="2883877"/>
            <a:ext cx="71465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DD550C"/>
                </a:solidFill>
                <a:latin typeface="Palatino Linotype" panose="02040502050505030304" pitchFamily="18" charset="0"/>
              </a:rPr>
              <a:t>Research Skills &amp; Practices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20000" y="6465896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809609" y="3419856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55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71083717"/>
              </p:ext>
            </p:extLst>
          </p:nvPr>
        </p:nvGraphicFramePr>
        <p:xfrm>
          <a:off x="0" y="1329248"/>
          <a:ext cx="6096000" cy="552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68518231"/>
              </p:ext>
            </p:extLst>
          </p:nvPr>
        </p:nvGraphicFramePr>
        <p:xfrm>
          <a:off x="6096000" y="1272098"/>
          <a:ext cx="6096000" cy="552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1155" y="128919"/>
            <a:ext cx="5914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My instructors help me develop the research skills to find and use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academic sources of information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28919"/>
            <a:ext cx="5937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Campus librarians or library staff help me develop the research skills to find and use academic sources of information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52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78350231"/>
              </p:ext>
            </p:extLst>
          </p:nvPr>
        </p:nvGraphicFramePr>
        <p:xfrm>
          <a:off x="-31631" y="1390110"/>
          <a:ext cx="12191999" cy="5829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155" y="97421"/>
            <a:ext cx="117664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How important or unimportant is it to you to acquire each of the following research skills as a result of your experience at this college or university?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74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201178459"/>
              </p:ext>
            </p:extLst>
          </p:nvPr>
        </p:nvGraphicFramePr>
        <p:xfrm>
          <a:off x="163901" y="1595887"/>
          <a:ext cx="11792309" cy="526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3901" y="127043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Within your current lab or research group, which of the following describes your role(s) in the lab or research group? Please select all that apply: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(STEM students only)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42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82887" y="2883877"/>
            <a:ext cx="69245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DD550C"/>
                </a:solidFill>
                <a:latin typeface="Palatino Linotype" panose="02040502050505030304" pitchFamily="18" charset="0"/>
              </a:rPr>
              <a:t>Library’s Role in Research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20000" y="6465896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809609" y="3419856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3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24552648"/>
              </p:ext>
            </p:extLst>
          </p:nvPr>
        </p:nvGraphicFramePr>
        <p:xfrm>
          <a:off x="285750" y="1492370"/>
          <a:ext cx="11627328" cy="5167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96857"/>
            <a:ext cx="12191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Have you ever been directed by a faculty advisor, instructor, or professor to consult with a subject librarian or departmental library liaison at this college or university?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06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530377021"/>
              </p:ext>
            </p:extLst>
          </p:nvPr>
        </p:nvGraphicFramePr>
        <p:xfrm>
          <a:off x="0" y="986272"/>
          <a:ext cx="12191999" cy="5871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6649" y="90623"/>
            <a:ext cx="11836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How useful is it to you personally that your campus library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provides each of the services listed below?</a:t>
            </a:r>
          </a:p>
        </p:txBody>
      </p:sp>
    </p:spTree>
    <p:extLst>
      <p:ext uri="{BB962C8B-B14F-4D97-AF65-F5344CB8AC3E}">
        <p14:creationId xmlns:p14="http://schemas.microsoft.com/office/powerpoint/2010/main" val="200701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8949" y="2893304"/>
            <a:ext cx="49039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DD550C"/>
                </a:solidFill>
                <a:latin typeface="Palatino Linotype" panose="02040502050505030304" pitchFamily="18" charset="0"/>
              </a:rPr>
              <a:t>Survey Follow-Up</a:t>
            </a:r>
            <a:endParaRPr lang="en-US" sz="4400" b="1" dirty="0">
              <a:solidFill>
                <a:srgbClr val="DD550C"/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20000" y="6465896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809609" y="3419856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36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938" y="484637"/>
            <a:ext cx="10515600" cy="75149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Palatino Linotype" panose="02040502050505030304" pitchFamily="18" charset="0"/>
              </a:rPr>
              <a:t>Renewed Focus on Graduate Students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740938" y="1337020"/>
            <a:ext cx="10935093" cy="5688271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9600" dirty="0" smtClean="0">
                <a:latin typeface="Palatino Linotype" panose="02040502050505030304" pitchFamily="18" charset="0"/>
              </a:rPr>
              <a:t>Working with campus Director of Academic Assessment on a deeper dive </a:t>
            </a:r>
          </a:p>
          <a:p>
            <a:pPr marL="0" indent="0">
              <a:buNone/>
            </a:pPr>
            <a:r>
              <a:rPr lang="en-US" sz="9600" dirty="0">
                <a:latin typeface="Palatino Linotype" panose="02040502050505030304" pitchFamily="18" charset="0"/>
              </a:rPr>
              <a:t> </a:t>
            </a:r>
            <a:r>
              <a:rPr lang="en-US" sz="9600" dirty="0" smtClean="0">
                <a:latin typeface="Palatino Linotype" panose="02040502050505030304" pitchFamily="18" charset="0"/>
              </a:rPr>
              <a:t>   into Ithaka S+R survey data</a:t>
            </a:r>
          </a:p>
          <a:p>
            <a:pPr marL="0" indent="0">
              <a:buNone/>
            </a:pPr>
            <a:endParaRPr lang="en-US" sz="96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dirty="0">
                <a:latin typeface="Palatino Linotype" panose="02040502050505030304" pitchFamily="18" charset="0"/>
              </a:rPr>
              <a:t>Data Management Librarian and STEM librarians attend meetings of </a:t>
            </a:r>
          </a:p>
          <a:p>
            <a:pPr marL="0" indent="0">
              <a:buNone/>
            </a:pPr>
            <a:r>
              <a:rPr lang="en-US" sz="9600" dirty="0">
                <a:latin typeface="Palatino Linotype" panose="02040502050505030304" pitchFamily="18" charset="0"/>
              </a:rPr>
              <a:t>   Associate Deans for Research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96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dirty="0" smtClean="0">
                <a:latin typeface="Palatino Linotype" panose="02040502050505030304" pitchFamily="18" charset="0"/>
              </a:rPr>
              <a:t>Library team created to coordinate and promote library services to </a:t>
            </a:r>
          </a:p>
          <a:p>
            <a:pPr marL="0" indent="0">
              <a:buNone/>
            </a:pPr>
            <a:r>
              <a:rPr lang="en-US" sz="9600" dirty="0">
                <a:latin typeface="Palatino Linotype" panose="02040502050505030304" pitchFamily="18" charset="0"/>
              </a:rPr>
              <a:t> </a:t>
            </a:r>
            <a:r>
              <a:rPr lang="en-US" sz="9600" dirty="0" smtClean="0">
                <a:latin typeface="Palatino Linotype" panose="02040502050505030304" pitchFamily="18" charset="0"/>
              </a:rPr>
              <a:t>  graduate students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9600" dirty="0" smtClean="0">
              <a:latin typeface="Palatino Linotype" panose="0204050205050503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>
                <a:latin typeface="Palatino Linotype" panose="02040502050505030304" pitchFamily="18" charset="0"/>
              </a:rPr>
              <a:t>Team members planning Research Boot Camp (Spring 2019) &amp; attend </a:t>
            </a:r>
          </a:p>
          <a:p>
            <a:pPr marL="744538" lvl="1" indent="-287338">
              <a:buNone/>
            </a:pPr>
            <a:r>
              <a:rPr lang="en-US" sz="9600" dirty="0" smtClean="0">
                <a:latin typeface="Palatino Linotype" panose="02040502050505030304" pitchFamily="18" charset="0"/>
              </a:rPr>
              <a:t>   meetings of Graduate Student Council and International Student       </a:t>
            </a:r>
          </a:p>
          <a:p>
            <a:pPr marL="744538" lvl="1" indent="-287338">
              <a:buNone/>
            </a:pPr>
            <a:r>
              <a:rPr lang="en-US" sz="9600" dirty="0">
                <a:latin typeface="Palatino Linotype" panose="02040502050505030304" pitchFamily="18" charset="0"/>
              </a:rPr>
              <a:t> </a:t>
            </a:r>
            <a:r>
              <a:rPr lang="en-US" sz="9600" dirty="0" smtClean="0">
                <a:latin typeface="Palatino Linotype" panose="02040502050505030304" pitchFamily="18" charset="0"/>
              </a:rPr>
              <a:t>  Advisory Group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96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9600" dirty="0" smtClean="0">
                <a:latin typeface="Palatino Linotype" panose="02040502050505030304" pitchFamily="18" charset="0"/>
              </a:rPr>
              <a:t>Promoting library services to Directors of Graduate Studies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11882733" y="341905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620000" y="6569306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5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888" y="291235"/>
            <a:ext cx="10515600" cy="927966"/>
          </a:xfrm>
        </p:spPr>
        <p:txBody>
          <a:bodyPr/>
          <a:lstStyle/>
          <a:p>
            <a:pPr algn="ctr"/>
            <a:r>
              <a:rPr lang="en-US" dirty="0" smtClean="0">
                <a:latin typeface="Palatino Linotype" panose="02040502050505030304" pitchFamily="18" charset="0"/>
              </a:rPr>
              <a:t>Questions?</a:t>
            </a:r>
            <a:endParaRPr lang="en-US" dirty="0">
              <a:latin typeface="Palatino Linotype" panose="02040502050505030304" pitchFamily="18" charset="0"/>
            </a:endParaRPr>
          </a:p>
        </p:txBody>
      </p:sp>
      <p:pic>
        <p:nvPicPr>
          <p:cNvPr id="5" name="Content Placeholder 4" descr="Auburn University mascot, Aubie, standing in front of Ralph Brown Draughon Library" title="Auburn University mascot, Aubi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45" y="1626577"/>
            <a:ext cx="5959410" cy="4460187"/>
          </a:xfrm>
          <a:ln w="3175">
            <a:solidFill>
              <a:schemeClr val="tx1"/>
            </a:solidFill>
          </a:ln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664" y="1684953"/>
            <a:ext cx="5825836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dirty="0">
              <a:latin typeface="Palatino Linotype" panose="0204050205050503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Palatino Linotype" panose="02040502050505030304" pitchFamily="18" charset="0"/>
              </a:rPr>
              <a:t>Adelia Grabowsky &amp; Juliet Rumble</a:t>
            </a:r>
          </a:p>
          <a:p>
            <a:pPr marL="0" indent="0" algn="ctr">
              <a:buNone/>
            </a:pPr>
            <a:r>
              <a:rPr lang="en-US" dirty="0" smtClean="0">
                <a:latin typeface="Palatino Linotype" panose="02040502050505030304" pitchFamily="18" charset="0"/>
              </a:rPr>
              <a:t>Research &amp; Instruction Services</a:t>
            </a:r>
          </a:p>
          <a:p>
            <a:pPr marL="0" indent="0" algn="ctr">
              <a:buNone/>
            </a:pPr>
            <a:r>
              <a:rPr lang="en-US" dirty="0" smtClean="0">
                <a:latin typeface="Palatino Linotype" panose="02040502050505030304" pitchFamily="18" charset="0"/>
              </a:rPr>
              <a:t>Auburn University Libraries</a:t>
            </a:r>
          </a:p>
          <a:p>
            <a:pPr marL="0" indent="0" algn="ctr">
              <a:buNone/>
            </a:pPr>
            <a:r>
              <a:rPr lang="en-US" dirty="0" smtClean="0">
                <a:latin typeface="Palatino Linotype" panose="02040502050505030304" pitchFamily="18" charset="0"/>
                <a:hlinkClick r:id="rId3"/>
              </a:rPr>
              <a:t>abg0011@auburn.edu</a:t>
            </a:r>
            <a:endParaRPr lang="en-US" dirty="0" smtClean="0">
              <a:latin typeface="Palatino Linotype" panose="0204050205050503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Palatino Linotype" panose="02040502050505030304" pitchFamily="18" charset="0"/>
                <a:hlinkClick r:id="rId4"/>
              </a:rPr>
              <a:t>rumbljt@auburn.edu</a:t>
            </a:r>
            <a:endParaRPr lang="en-US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5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526" y="491411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Palatino Linotype" panose="02040502050505030304" pitchFamily="18" charset="0"/>
              </a:rPr>
              <a:t>STEM Graduate Students at Auburn</a:t>
            </a:r>
            <a:endParaRPr lang="en-US" sz="36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928" y="1548532"/>
            <a:ext cx="10681856" cy="514321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1200" dirty="0" smtClean="0">
                <a:latin typeface="Palatino Linotype" panose="02040502050505030304" pitchFamily="18" charset="0"/>
              </a:rPr>
              <a:t>Auburn is one of three Alabama land-grant institutions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12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1200" dirty="0">
                <a:latin typeface="Palatino Linotype" panose="02040502050505030304" pitchFamily="18" charset="0"/>
              </a:rPr>
              <a:t>1,958 of </a:t>
            </a:r>
            <a:r>
              <a:rPr lang="en-US" sz="11200" dirty="0" smtClean="0">
                <a:latin typeface="Palatino Linotype" panose="02040502050505030304" pitchFamily="18" charset="0"/>
              </a:rPr>
              <a:t>5,812 graduate &amp; professional students </a:t>
            </a:r>
            <a:r>
              <a:rPr lang="en-US" sz="11200" dirty="0">
                <a:latin typeface="Palatino Linotype" panose="02040502050505030304" pitchFamily="18" charset="0"/>
              </a:rPr>
              <a:t>(about 34%) are </a:t>
            </a:r>
            <a:endParaRPr lang="en-US" sz="11200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11200" dirty="0">
                <a:latin typeface="Palatino Linotype" panose="02040502050505030304" pitchFamily="18" charset="0"/>
              </a:rPr>
              <a:t> </a:t>
            </a:r>
            <a:r>
              <a:rPr lang="en-US" sz="11200" dirty="0" smtClean="0">
                <a:latin typeface="Palatino Linotype" panose="02040502050505030304" pitchFamily="18" charset="0"/>
              </a:rPr>
              <a:t>   in STEM  fields, as defined by ICE</a:t>
            </a:r>
          </a:p>
          <a:p>
            <a:pPr marL="0" indent="0">
              <a:buNone/>
            </a:pPr>
            <a:endParaRPr lang="en-US" sz="112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1200" dirty="0" smtClean="0">
                <a:latin typeface="Palatino Linotype" panose="02040502050505030304" pitchFamily="18" charset="0"/>
              </a:rPr>
              <a:t>Enrolled in programs in:</a:t>
            </a:r>
            <a:endParaRPr lang="en-US" sz="9600" dirty="0" smtClean="0">
              <a:latin typeface="Palatino Linotype" panose="0204050205050503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>
                <a:latin typeface="Palatino Linotype" panose="02040502050505030304" pitchFamily="18" charset="0"/>
              </a:rPr>
              <a:t>College of Sciences and Mathematics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>
                <a:latin typeface="Palatino Linotype" panose="02040502050505030304" pitchFamily="18" charset="0"/>
              </a:rPr>
              <a:t>Samuel </a:t>
            </a:r>
            <a:r>
              <a:rPr lang="en-US" sz="9600" dirty="0" err="1">
                <a:latin typeface="Palatino Linotype" panose="02040502050505030304" pitchFamily="18" charset="0"/>
              </a:rPr>
              <a:t>Ginn</a:t>
            </a:r>
            <a:r>
              <a:rPr lang="en-US" sz="9600" dirty="0">
                <a:latin typeface="Palatino Linotype" panose="02040502050505030304" pitchFamily="18" charset="0"/>
              </a:rPr>
              <a:t> College of </a:t>
            </a:r>
            <a:r>
              <a:rPr lang="en-US" sz="9600" dirty="0" smtClean="0">
                <a:latin typeface="Palatino Linotype" panose="02040502050505030304" pitchFamily="18" charset="0"/>
              </a:rPr>
              <a:t>Engineering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>
                <a:latin typeface="Palatino Linotype" panose="02040502050505030304" pitchFamily="18" charset="0"/>
              </a:rPr>
              <a:t>College of </a:t>
            </a:r>
            <a:r>
              <a:rPr lang="en-US" sz="9600" dirty="0" smtClean="0">
                <a:latin typeface="Palatino Linotype" panose="02040502050505030304" pitchFamily="18" charset="0"/>
              </a:rPr>
              <a:t>Agriculture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>
                <a:latin typeface="Palatino Linotype" panose="02040502050505030304" pitchFamily="18" charset="0"/>
              </a:rPr>
              <a:t>School of Forestry and Wildlife </a:t>
            </a:r>
            <a:r>
              <a:rPr lang="en-US" sz="9600" dirty="0" smtClean="0">
                <a:latin typeface="Palatino Linotype" panose="02040502050505030304" pitchFamily="18" charset="0"/>
              </a:rPr>
              <a:t>Sciences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>
                <a:latin typeface="Palatino Linotype" panose="02040502050505030304" pitchFamily="18" charset="0"/>
              </a:rPr>
              <a:t>School of </a:t>
            </a:r>
            <a:r>
              <a:rPr lang="en-US" sz="9600" dirty="0" smtClean="0">
                <a:latin typeface="Palatino Linotype" panose="02040502050505030304" pitchFamily="18" charset="0"/>
              </a:rPr>
              <a:t>Nursing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>
                <a:latin typeface="Palatino Linotype" panose="02040502050505030304" pitchFamily="18" charset="0"/>
              </a:rPr>
              <a:t>Harrison School of Pharmacy </a:t>
            </a:r>
            <a:endParaRPr lang="en-US" sz="9600" dirty="0" smtClean="0">
              <a:latin typeface="Palatino Linotype" panose="0204050205050503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>
                <a:latin typeface="Palatino Linotype" panose="02040502050505030304" pitchFamily="18" charset="0"/>
              </a:rPr>
              <a:t>College </a:t>
            </a:r>
            <a:r>
              <a:rPr lang="en-US" sz="9600" dirty="0">
                <a:latin typeface="Palatino Linotype" panose="02040502050505030304" pitchFamily="18" charset="0"/>
              </a:rPr>
              <a:t>of Veterinary Medicine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20000" y="6493605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795208" y="3438144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6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&#10;" title="Samford Hall, Auburn University 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9" y="1213681"/>
            <a:ext cx="10815637" cy="3379887"/>
          </a:xfr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Palatino Linotype" panose="02040502050505030304" pitchFamily="18" charset="0"/>
              </a:rPr>
              <a:t>Institutional Priorities</a:t>
            </a:r>
            <a:endParaRPr lang="en-US" sz="4000" dirty="0">
              <a:latin typeface="Palatino Linotype" panose="020405020505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00" y="4976252"/>
            <a:ext cx="10744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Palatino Linotype" panose="02040502050505030304" pitchFamily="18" charset="0"/>
              </a:rPr>
              <a:t>Achieve Carnegie </a:t>
            </a:r>
            <a:r>
              <a:rPr lang="en-US" sz="2800" dirty="0">
                <a:latin typeface="Palatino Linotype" panose="02040502050505030304" pitchFamily="18" charset="0"/>
              </a:rPr>
              <a:t>R1 </a:t>
            </a:r>
            <a:r>
              <a:rPr lang="en-US" sz="2800" dirty="0" smtClean="0">
                <a:latin typeface="Palatino Linotype" panose="02040502050505030304" pitchFamily="18" charset="0"/>
              </a:rPr>
              <a:t>status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Palatino Linotype" panose="02040502050505030304" pitchFamily="18" charset="0"/>
              </a:rPr>
              <a:t>Leverage existing strengths in STEM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Palatino Linotype" panose="02040502050505030304" pitchFamily="18" charset="0"/>
              </a:rPr>
              <a:t>Grow graduate programs to support faculty research &amp; outreach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6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620000" y="6507463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817098" y="3438144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62124"/>
            <a:ext cx="7637585" cy="64791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Palatino Linotype" panose="02040502050505030304" pitchFamily="18" charset="0"/>
              </a:rPr>
              <a:t>Evolving Liaison Roles</a:t>
            </a:r>
            <a:endParaRPr lang="en-US" sz="4000" dirty="0"/>
          </a:p>
        </p:txBody>
      </p:sp>
      <p:pic>
        <p:nvPicPr>
          <p:cNvPr id="5" name="Picture 4" descr="Dr. Ramesh Jeganathan (Department of Nutrition, Dietetics and Hospitality Management) reviewing slides with members of his lab team." title="Auburn University Lab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38" y="1719072"/>
            <a:ext cx="5947710" cy="39691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38687" y="2000534"/>
            <a:ext cx="502837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 smtClean="0">
                <a:latin typeface="Palatino Linotype" panose="02040502050505030304" pitchFamily="18" charset="0"/>
              </a:rPr>
              <a:t>Focus on identifying library resources &amp; services that are impactful for users</a:t>
            </a:r>
            <a:endParaRPr lang="en-US" sz="2800" dirty="0">
              <a:latin typeface="Palatino Linotype" panose="02040502050505030304" pitchFamily="18" charset="0"/>
            </a:endParaRPr>
          </a:p>
          <a:p>
            <a:endParaRPr lang="en-US" sz="2800" dirty="0">
              <a:latin typeface="Palatino Linotype" panose="0204050205050503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>
                <a:latin typeface="Palatino Linotype" panose="02040502050505030304" pitchFamily="18" charset="0"/>
              </a:rPr>
              <a:t>Understanding researcher practices allows liaisons to better position themselves in researcher workflows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620000" y="6507463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817098" y="3438144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2813" y="697303"/>
            <a:ext cx="11471564" cy="1094364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Palatino Linotype" panose="02040502050505030304" pitchFamily="18" charset="0"/>
              </a:rPr>
              <a:t>Ithaka S+R Graduate &amp; Professional </a:t>
            </a:r>
            <a:r>
              <a:rPr lang="en-US" sz="40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Student Survey</a:t>
            </a:r>
            <a:endParaRPr lang="en-US" sz="4000" dirty="0"/>
          </a:p>
        </p:txBody>
      </p:sp>
      <p:sp>
        <p:nvSpPr>
          <p:cNvPr id="12" name="Rectangle 11"/>
          <p:cNvSpPr/>
          <p:nvPr/>
        </p:nvSpPr>
        <p:spPr>
          <a:xfrm>
            <a:off x="740937" y="2274838"/>
            <a:ext cx="1085531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Palatino Linotype" panose="02040502050505030304" pitchFamily="18" charset="0"/>
              </a:rPr>
              <a:t>Survey </a:t>
            </a:r>
            <a:r>
              <a:rPr lang="en-US" sz="2800" dirty="0" smtClean="0">
                <a:latin typeface="Palatino Linotype" panose="02040502050505030304" pitchFamily="18" charset="0"/>
              </a:rPr>
              <a:t>conducted: March </a:t>
            </a:r>
            <a:r>
              <a:rPr lang="en-US" sz="2800" dirty="0">
                <a:latin typeface="Palatino Linotype" panose="02040502050505030304" pitchFamily="18" charset="0"/>
              </a:rPr>
              <a:t>– April 2018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Palatino Linotype" panose="02040502050505030304" pitchFamily="18" charset="0"/>
              </a:rPr>
              <a:t>Email </a:t>
            </a:r>
            <a:r>
              <a:rPr lang="en-US" sz="2800" dirty="0">
                <a:latin typeface="Palatino Linotype" panose="02040502050505030304" pitchFamily="18" charset="0"/>
              </a:rPr>
              <a:t>invitations sent to 5,524 AU grad &amp; professional students</a:t>
            </a:r>
          </a:p>
          <a:p>
            <a:endParaRPr lang="en-US" sz="2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Palatino Linotype" panose="02040502050505030304" pitchFamily="18" charset="0"/>
              </a:rPr>
              <a:t>1,105 students completed the survey / 20% response </a:t>
            </a:r>
            <a:r>
              <a:rPr lang="en-US" sz="2800" dirty="0" smtClean="0">
                <a:latin typeface="Palatino Linotype" panose="02040502050505030304" pitchFamily="18" charset="0"/>
              </a:rPr>
              <a:t>rate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Palatino Linotype" panose="02040502050505030304" pitchFamily="18" charset="0"/>
              </a:rPr>
              <a:t>61% </a:t>
            </a:r>
            <a:r>
              <a:rPr lang="en-US" sz="2800" dirty="0">
                <a:latin typeface="Palatino Linotype" panose="02040502050505030304" pitchFamily="18" charset="0"/>
              </a:rPr>
              <a:t>(n= 672) </a:t>
            </a:r>
            <a:r>
              <a:rPr lang="en-US" sz="2800" dirty="0" smtClean="0">
                <a:latin typeface="Palatino Linotype" panose="02040502050505030304" pitchFamily="18" charset="0"/>
              </a:rPr>
              <a:t>STEM students </a:t>
            </a:r>
          </a:p>
          <a:p>
            <a:r>
              <a:rPr lang="en-US" sz="2800" dirty="0">
                <a:latin typeface="Palatino Linotype" panose="02040502050505030304" pitchFamily="18" charset="0"/>
              </a:rPr>
              <a:t> </a:t>
            </a:r>
            <a:r>
              <a:rPr lang="en-US" sz="2800" dirty="0" smtClean="0">
                <a:latin typeface="Palatino Linotype" panose="02040502050505030304" pitchFamily="18" charset="0"/>
              </a:rPr>
              <a:t>  39% (</a:t>
            </a:r>
            <a:r>
              <a:rPr lang="en-US" sz="2800" dirty="0">
                <a:latin typeface="Palatino Linotype" panose="02040502050505030304" pitchFamily="18" charset="0"/>
              </a:rPr>
              <a:t>n= 423</a:t>
            </a:r>
            <a:r>
              <a:rPr lang="en-US" sz="2800" dirty="0" smtClean="0">
                <a:latin typeface="Palatino Linotype" panose="02040502050505030304" pitchFamily="18" charset="0"/>
              </a:rPr>
              <a:t>) non-STEM students</a:t>
            </a:r>
            <a:endParaRPr lang="en-US" sz="2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94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620000" y="6507463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817098" y="3438144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62124"/>
            <a:ext cx="7637585" cy="64791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Palatino Linotype" panose="02040502050505030304" pitchFamily="18" charset="0"/>
              </a:rPr>
              <a:t>Research </a:t>
            </a:r>
            <a:r>
              <a:rPr lang="en-US" sz="4000" dirty="0" smtClean="0">
                <a:latin typeface="Palatino Linotype" panose="02040502050505030304" pitchFamily="18" charset="0"/>
              </a:rPr>
              <a:t>Questions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865864" y="1770198"/>
            <a:ext cx="106129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Palatino Linotype" panose="02040502050505030304" pitchFamily="18" charset="0"/>
              </a:rPr>
              <a:t>How do STEM and non-STEM grad students differ:</a:t>
            </a:r>
          </a:p>
          <a:p>
            <a:endParaRPr lang="en-US" sz="2800" dirty="0">
              <a:latin typeface="Palatino Linotype" panose="0204050205050503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latin typeface="Palatino Linotype" panose="02040502050505030304" pitchFamily="18" charset="0"/>
              </a:rPr>
              <a:t>Information discovery and usage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800" dirty="0">
              <a:latin typeface="Palatino Linotype" panose="0204050205050503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latin typeface="Palatino Linotype" panose="02040502050505030304" pitchFamily="18" charset="0"/>
              </a:rPr>
              <a:t>Research skills they believe contribute to academic &amp; professional success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800" dirty="0">
              <a:latin typeface="Palatino Linotype" panose="0204050205050503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latin typeface="Palatino Linotype" panose="02040502050505030304" pitchFamily="18" charset="0"/>
              </a:rPr>
              <a:t>P</a:t>
            </a:r>
            <a:r>
              <a:rPr lang="en-US" sz="2800" dirty="0" smtClean="0">
                <a:latin typeface="Palatino Linotype" panose="02040502050505030304" pitchFamily="18" charset="0"/>
              </a:rPr>
              <a:t>erceptions </a:t>
            </a:r>
            <a:r>
              <a:rPr lang="en-US" sz="2800" dirty="0">
                <a:latin typeface="Palatino Linotype" panose="02040502050505030304" pitchFamily="18" charset="0"/>
              </a:rPr>
              <a:t>of the library’s role in supporting different parts of the research cycle </a:t>
            </a:r>
          </a:p>
        </p:txBody>
      </p:sp>
    </p:spTree>
    <p:extLst>
      <p:ext uri="{BB962C8B-B14F-4D97-AF65-F5344CB8AC3E}">
        <p14:creationId xmlns:p14="http://schemas.microsoft.com/office/powerpoint/2010/main" val="9966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3099" y="2883877"/>
            <a:ext cx="88841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DD550C"/>
                </a:solidFill>
                <a:latin typeface="Palatino Linotype" panose="02040502050505030304" pitchFamily="18" charset="0"/>
              </a:rPr>
              <a:t>Information </a:t>
            </a:r>
            <a:r>
              <a:rPr lang="en-US" sz="4400" b="1" dirty="0" smtClean="0">
                <a:solidFill>
                  <a:srgbClr val="DD550C"/>
                </a:solidFill>
                <a:latin typeface="Palatino Linotype" panose="02040502050505030304" pitchFamily="18" charset="0"/>
              </a:rPr>
              <a:t>Discovery </a:t>
            </a:r>
            <a:r>
              <a:rPr lang="en-US" sz="4400" b="1" dirty="0">
                <a:solidFill>
                  <a:srgbClr val="DD550C"/>
                </a:solidFill>
                <a:latin typeface="Palatino Linotype" panose="02040502050505030304" pitchFamily="18" charset="0"/>
              </a:rPr>
              <a:t>and </a:t>
            </a:r>
            <a:r>
              <a:rPr lang="en-US" sz="4400" b="1" dirty="0" smtClean="0">
                <a:solidFill>
                  <a:srgbClr val="DD550C"/>
                </a:solidFill>
                <a:latin typeface="Palatino Linotype" panose="02040502050505030304" pitchFamily="18" charset="0"/>
              </a:rPr>
              <a:t>Usage</a:t>
            </a:r>
            <a:endParaRPr lang="en-US" sz="4400" b="1" dirty="0">
              <a:solidFill>
                <a:srgbClr val="DD550C"/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2181" y="0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0" y="383751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620000" y="6465896"/>
            <a:ext cx="4572000" cy="0"/>
          </a:xfrm>
          <a:prstGeom prst="line">
            <a:avLst/>
          </a:prstGeom>
          <a:ln w="88900">
            <a:solidFill>
              <a:srgbClr val="DD550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809609" y="3419856"/>
            <a:ext cx="36576" cy="3438144"/>
          </a:xfrm>
          <a:prstGeom prst="line">
            <a:avLst/>
          </a:prstGeom>
          <a:ln w="88900">
            <a:solidFill>
              <a:srgbClr val="DD55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30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/>
          </p:nvPr>
        </p:nvGraphicFramePr>
        <p:xfrm>
          <a:off x="1651379" y="1105469"/>
          <a:ext cx="10156208" cy="5752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7421" y="49548"/>
            <a:ext cx="11764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How often do you use each of the following types of sources of information in your research projects?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524" y="2388358"/>
            <a:ext cx="18373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% who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Answered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“Regularly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”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88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893441307"/>
              </p:ext>
            </p:extLst>
          </p:nvPr>
        </p:nvGraphicFramePr>
        <p:xfrm>
          <a:off x="0" y="1460310"/>
          <a:ext cx="12192000" cy="539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542" y="261082"/>
            <a:ext cx="120794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The library serves as a starting point for locating information, resources, or citations that I use for my coursework or research projects.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836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2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3244D"/>
      </a:accent1>
      <a:accent2>
        <a:srgbClr val="DD550C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593</Words>
  <Application>Microsoft Office PowerPoint</Application>
  <PresentationFormat>Widescreen</PresentationFormat>
  <Paragraphs>111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Garamond</vt:lpstr>
      <vt:lpstr>Palatino Linotype</vt:lpstr>
      <vt:lpstr>Wingdings</vt:lpstr>
      <vt:lpstr>Office Theme</vt:lpstr>
      <vt:lpstr>1_Office Theme</vt:lpstr>
      <vt:lpstr>  Assessing the User Needs of STEM Graduate Students:  A Comparative Analysis</vt:lpstr>
      <vt:lpstr>STEM Graduate Students at Auburn</vt:lpstr>
      <vt:lpstr>Institutional Priorities</vt:lpstr>
      <vt:lpstr>Evolving Liaison Roles</vt:lpstr>
      <vt:lpstr>Ithaka S+R Graduate &amp; Professional Student Survey</vt:lpstr>
      <vt:lpstr>Research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Renewed Focus on Graduate Students</vt:lpstr>
      <vt:lpstr>Questions?</vt:lpstr>
    </vt:vector>
  </TitlesOfParts>
  <Company>Auburn University Libraries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User Needs of STEM Graduate Students: A Comparative Analysis</dc:title>
  <dc:creator>Juliet Rumble</dc:creator>
  <cp:lastModifiedBy>Juliet Rumble</cp:lastModifiedBy>
  <cp:revision>118</cp:revision>
  <dcterms:created xsi:type="dcterms:W3CDTF">2018-11-23T03:11:16Z</dcterms:created>
  <dcterms:modified xsi:type="dcterms:W3CDTF">2018-12-01T04:19:55Z</dcterms:modified>
</cp:coreProperties>
</file>