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notesMasterIdLst>
    <p:notesMasterId r:id="rId21"/>
  </p:notesMasterIdLst>
  <p:handoutMasterIdLst>
    <p:handoutMasterId r:id="rId22"/>
  </p:handoutMasterIdLst>
  <p:sldIdLst>
    <p:sldId id="256" r:id="rId2"/>
    <p:sldId id="266" r:id="rId3"/>
    <p:sldId id="263" r:id="rId4"/>
    <p:sldId id="258" r:id="rId5"/>
    <p:sldId id="267" r:id="rId6"/>
    <p:sldId id="268" r:id="rId7"/>
    <p:sldId id="275" r:id="rId8"/>
    <p:sldId id="261" r:id="rId9"/>
    <p:sldId id="269" r:id="rId10"/>
    <p:sldId id="277" r:id="rId11"/>
    <p:sldId id="270" r:id="rId12"/>
    <p:sldId id="260" r:id="rId13"/>
    <p:sldId id="272" r:id="rId14"/>
    <p:sldId id="278" r:id="rId15"/>
    <p:sldId id="271" r:id="rId16"/>
    <p:sldId id="273" r:id="rId17"/>
    <p:sldId id="259" r:id="rId18"/>
    <p:sldId id="276" r:id="rId19"/>
    <p:sldId id="274" r:id="rId2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D6D6"/>
    <a:srgbClr val="47C6C9"/>
    <a:srgbClr val="86F2C6"/>
    <a:srgbClr val="35B2B5"/>
    <a:srgbClr val="00C0BC"/>
    <a:srgbClr val="98C26A"/>
    <a:srgbClr val="90BD5F"/>
    <a:srgbClr val="719D41"/>
    <a:srgbClr val="8CBB59"/>
    <a:srgbClr val="84B6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15" autoAdjust="0"/>
  </p:normalViewPr>
  <p:slideViewPr>
    <p:cSldViewPr snapToGrid="0">
      <p:cViewPr varScale="1">
        <p:scale>
          <a:sx n="86" d="100"/>
          <a:sy n="86" d="100"/>
        </p:scale>
        <p:origin x="810"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00" d="100"/>
          <a:sy n="100" d="100"/>
        </p:scale>
        <p:origin x="2700" y="-4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EA2753-F7D4-45EB-AD0B-DEC8AF0D65FF}"/>
              </a:ext>
            </a:extLst>
          </p:cNvPr>
          <p:cNvSpPr>
            <a:spLocks noGrp="1"/>
          </p:cNvSpPr>
          <p:nvPr>
            <p:ph type="hdr" sz="quarter"/>
          </p:nvPr>
        </p:nvSpPr>
        <p:spPr>
          <a:xfrm>
            <a:off x="1" y="0"/>
            <a:ext cx="3038475" cy="466725"/>
          </a:xfrm>
          <a:prstGeom prst="rect">
            <a:avLst/>
          </a:prstGeom>
        </p:spPr>
        <p:txBody>
          <a:bodyPr vert="horz" lIns="91428" tIns="45714" rIns="91428" bIns="45714" rtlCol="0"/>
          <a:lstStyle>
            <a:lvl1pPr algn="l">
              <a:defRPr sz="1200"/>
            </a:lvl1pPr>
          </a:lstStyle>
          <a:p>
            <a:endParaRPr lang="en-US"/>
          </a:p>
        </p:txBody>
      </p:sp>
      <p:sp>
        <p:nvSpPr>
          <p:cNvPr id="3" name="Date Placeholder 2">
            <a:extLst>
              <a:ext uri="{FF2B5EF4-FFF2-40B4-BE49-F238E27FC236}">
                <a16:creationId xmlns:a16="http://schemas.microsoft.com/office/drawing/2014/main" id="{D568028E-6E65-46CE-8A6C-0E63A659DE05}"/>
              </a:ext>
            </a:extLst>
          </p:cNvPr>
          <p:cNvSpPr>
            <a:spLocks noGrp="1"/>
          </p:cNvSpPr>
          <p:nvPr>
            <p:ph type="dt" sz="quarter" idx="1"/>
          </p:nvPr>
        </p:nvSpPr>
        <p:spPr>
          <a:xfrm>
            <a:off x="3970339" y="0"/>
            <a:ext cx="3038475" cy="466725"/>
          </a:xfrm>
          <a:prstGeom prst="rect">
            <a:avLst/>
          </a:prstGeom>
        </p:spPr>
        <p:txBody>
          <a:bodyPr vert="horz" lIns="91428" tIns="45714" rIns="91428" bIns="45714" rtlCol="0"/>
          <a:lstStyle>
            <a:lvl1pPr algn="r">
              <a:defRPr sz="1200"/>
            </a:lvl1pPr>
          </a:lstStyle>
          <a:p>
            <a:fld id="{9E898E69-F4A7-402F-AC78-557B533E8B49}" type="datetimeFigureOut">
              <a:rPr lang="en-US" smtClean="0"/>
              <a:t>12/1/2018</a:t>
            </a:fld>
            <a:endParaRPr lang="en-US"/>
          </a:p>
        </p:txBody>
      </p:sp>
      <p:sp>
        <p:nvSpPr>
          <p:cNvPr id="4" name="Footer Placeholder 3">
            <a:extLst>
              <a:ext uri="{FF2B5EF4-FFF2-40B4-BE49-F238E27FC236}">
                <a16:creationId xmlns:a16="http://schemas.microsoft.com/office/drawing/2014/main" id="{3E6ED936-94AD-46A1-8E5A-8D68816648DC}"/>
              </a:ext>
            </a:extLst>
          </p:cNvPr>
          <p:cNvSpPr>
            <a:spLocks noGrp="1"/>
          </p:cNvSpPr>
          <p:nvPr>
            <p:ph type="ftr" sz="quarter" idx="2"/>
          </p:nvPr>
        </p:nvSpPr>
        <p:spPr>
          <a:xfrm>
            <a:off x="1" y="8829676"/>
            <a:ext cx="3038475" cy="466725"/>
          </a:xfrm>
          <a:prstGeom prst="rect">
            <a:avLst/>
          </a:prstGeom>
        </p:spPr>
        <p:txBody>
          <a:bodyPr vert="horz" lIns="91428" tIns="45714" rIns="91428" bIns="457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66C48D-21FB-4379-ACC1-561A56CD6B1D}"/>
              </a:ext>
            </a:extLst>
          </p:cNvPr>
          <p:cNvSpPr>
            <a:spLocks noGrp="1"/>
          </p:cNvSpPr>
          <p:nvPr>
            <p:ph type="sldNum" sz="quarter" idx="3"/>
          </p:nvPr>
        </p:nvSpPr>
        <p:spPr>
          <a:xfrm>
            <a:off x="3970339" y="8829676"/>
            <a:ext cx="3038475" cy="466725"/>
          </a:xfrm>
          <a:prstGeom prst="rect">
            <a:avLst/>
          </a:prstGeom>
        </p:spPr>
        <p:txBody>
          <a:bodyPr vert="horz" lIns="91428" tIns="45714" rIns="91428" bIns="45714" rtlCol="0" anchor="b"/>
          <a:lstStyle>
            <a:lvl1pPr algn="r">
              <a:defRPr sz="1200"/>
            </a:lvl1pPr>
          </a:lstStyle>
          <a:p>
            <a:fld id="{434FCD69-575D-424A-B90C-E8A30CC6A5F2}" type="slidenum">
              <a:rPr lang="en-US" smtClean="0"/>
              <a:t>‹#›</a:t>
            </a:fld>
            <a:endParaRPr lang="en-US"/>
          </a:p>
        </p:txBody>
      </p:sp>
    </p:spTree>
    <p:extLst>
      <p:ext uri="{BB962C8B-B14F-4D97-AF65-F5344CB8AC3E}">
        <p14:creationId xmlns:p14="http://schemas.microsoft.com/office/powerpoint/2010/main" val="956555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54E22FD1-3D39-4952-894C-76E3AE7F8AE2}" type="datetimeFigureOut">
              <a:rPr lang="en-US" smtClean="0"/>
              <a:t>12/1/2018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C843769A-EE7D-4687-B93B-73C157EFA7BC}" type="slidenum">
              <a:rPr lang="en-US" smtClean="0"/>
              <a:t>‹#›</a:t>
            </a:fld>
            <a:endParaRPr lang="en-US"/>
          </a:p>
        </p:txBody>
      </p:sp>
    </p:spTree>
    <p:extLst>
      <p:ext uri="{BB962C8B-B14F-4D97-AF65-F5344CB8AC3E}">
        <p14:creationId xmlns:p14="http://schemas.microsoft.com/office/powerpoint/2010/main" val="3436964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1</a:t>
            </a:fld>
            <a:endParaRPr lang="en-US"/>
          </a:p>
        </p:txBody>
      </p:sp>
    </p:spTree>
    <p:extLst>
      <p:ext uri="{BB962C8B-B14F-4D97-AF65-F5344CB8AC3E}">
        <p14:creationId xmlns:p14="http://schemas.microsoft.com/office/powerpoint/2010/main" val="3830142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10</a:t>
            </a:fld>
            <a:endParaRPr lang="en-US"/>
          </a:p>
        </p:txBody>
      </p:sp>
    </p:spTree>
    <p:extLst>
      <p:ext uri="{BB962C8B-B14F-4D97-AF65-F5344CB8AC3E}">
        <p14:creationId xmlns:p14="http://schemas.microsoft.com/office/powerpoint/2010/main" val="1692028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843769A-EE7D-4687-B93B-73C157EFA7BC}" type="slidenum">
              <a:rPr lang="en-US" smtClean="0"/>
              <a:t>11</a:t>
            </a:fld>
            <a:endParaRPr lang="en-US"/>
          </a:p>
        </p:txBody>
      </p:sp>
    </p:spTree>
    <p:extLst>
      <p:ext uri="{BB962C8B-B14F-4D97-AF65-F5344CB8AC3E}">
        <p14:creationId xmlns:p14="http://schemas.microsoft.com/office/powerpoint/2010/main" val="3804754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843769A-EE7D-4687-B93B-73C157EFA7BC}" type="slidenum">
              <a:rPr lang="en-US" smtClean="0"/>
              <a:t>12</a:t>
            </a:fld>
            <a:endParaRPr lang="en-US"/>
          </a:p>
        </p:txBody>
      </p:sp>
    </p:spTree>
    <p:extLst>
      <p:ext uri="{BB962C8B-B14F-4D97-AF65-F5344CB8AC3E}">
        <p14:creationId xmlns:p14="http://schemas.microsoft.com/office/powerpoint/2010/main" val="139928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13</a:t>
            </a:fld>
            <a:endParaRPr lang="en-US"/>
          </a:p>
        </p:txBody>
      </p:sp>
    </p:spTree>
    <p:extLst>
      <p:ext uri="{BB962C8B-B14F-4D97-AF65-F5344CB8AC3E}">
        <p14:creationId xmlns:p14="http://schemas.microsoft.com/office/powerpoint/2010/main" val="1725589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w Cen MT" panose="020B0602020104020603" pitchFamily="34" charset="0"/>
              <a:ea typeface="Tw Cen MT" panose="020B0602020104020603"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843769A-EE7D-4687-B93B-73C157EFA7BC}" type="slidenum">
              <a:rPr lang="en-US" smtClean="0"/>
              <a:t>14</a:t>
            </a:fld>
            <a:endParaRPr lang="en-US"/>
          </a:p>
        </p:txBody>
      </p:sp>
    </p:spTree>
    <p:extLst>
      <p:ext uri="{BB962C8B-B14F-4D97-AF65-F5344CB8AC3E}">
        <p14:creationId xmlns:p14="http://schemas.microsoft.com/office/powerpoint/2010/main" val="3252750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5">
                  <a:lumMod val="75000"/>
                </a:schemeClr>
              </a:solidFill>
            </a:endParaRPr>
          </a:p>
        </p:txBody>
      </p:sp>
      <p:sp>
        <p:nvSpPr>
          <p:cNvPr id="4" name="Slide Number Placeholder 3"/>
          <p:cNvSpPr>
            <a:spLocks noGrp="1"/>
          </p:cNvSpPr>
          <p:nvPr>
            <p:ph type="sldNum" sz="quarter" idx="10"/>
          </p:nvPr>
        </p:nvSpPr>
        <p:spPr/>
        <p:txBody>
          <a:bodyPr/>
          <a:lstStyle/>
          <a:p>
            <a:fld id="{C843769A-EE7D-4687-B93B-73C157EFA7BC}" type="slidenum">
              <a:rPr lang="en-US" smtClean="0"/>
              <a:t>15</a:t>
            </a:fld>
            <a:endParaRPr lang="en-US"/>
          </a:p>
        </p:txBody>
      </p:sp>
    </p:spTree>
    <p:extLst>
      <p:ext uri="{BB962C8B-B14F-4D97-AF65-F5344CB8AC3E}">
        <p14:creationId xmlns:p14="http://schemas.microsoft.com/office/powerpoint/2010/main" val="2355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16</a:t>
            </a:fld>
            <a:endParaRPr lang="en-US"/>
          </a:p>
        </p:txBody>
      </p:sp>
    </p:spTree>
    <p:extLst>
      <p:ext uri="{BB962C8B-B14F-4D97-AF65-F5344CB8AC3E}">
        <p14:creationId xmlns:p14="http://schemas.microsoft.com/office/powerpoint/2010/main" val="4107337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898582"/>
          </a:xfrm>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17</a:t>
            </a:fld>
            <a:endParaRPr lang="en-US"/>
          </a:p>
        </p:txBody>
      </p:sp>
    </p:spTree>
    <p:extLst>
      <p:ext uri="{BB962C8B-B14F-4D97-AF65-F5344CB8AC3E}">
        <p14:creationId xmlns:p14="http://schemas.microsoft.com/office/powerpoint/2010/main" val="335485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18</a:t>
            </a:fld>
            <a:endParaRPr lang="en-US"/>
          </a:p>
        </p:txBody>
      </p:sp>
    </p:spTree>
    <p:extLst>
      <p:ext uri="{BB962C8B-B14F-4D97-AF65-F5344CB8AC3E}">
        <p14:creationId xmlns:p14="http://schemas.microsoft.com/office/powerpoint/2010/main" val="3737185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19</a:t>
            </a:fld>
            <a:endParaRPr lang="en-US"/>
          </a:p>
        </p:txBody>
      </p:sp>
    </p:spTree>
    <p:extLst>
      <p:ext uri="{BB962C8B-B14F-4D97-AF65-F5344CB8AC3E}">
        <p14:creationId xmlns:p14="http://schemas.microsoft.com/office/powerpoint/2010/main" val="1677002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w Cen MT" panose="020B0602020104020603" pitchFamily="34" charset="0"/>
            </a:endParaRPr>
          </a:p>
        </p:txBody>
      </p:sp>
      <p:sp>
        <p:nvSpPr>
          <p:cNvPr id="4" name="Slide Number Placeholder 3"/>
          <p:cNvSpPr>
            <a:spLocks noGrp="1"/>
          </p:cNvSpPr>
          <p:nvPr>
            <p:ph type="sldNum" sz="quarter" idx="10"/>
          </p:nvPr>
        </p:nvSpPr>
        <p:spPr/>
        <p:txBody>
          <a:bodyPr/>
          <a:lstStyle/>
          <a:p>
            <a:fld id="{C843769A-EE7D-4687-B93B-73C157EFA7BC}" type="slidenum">
              <a:rPr lang="en-US" smtClean="0"/>
              <a:t>2</a:t>
            </a:fld>
            <a:endParaRPr lang="en-US"/>
          </a:p>
        </p:txBody>
      </p:sp>
    </p:spTree>
    <p:extLst>
      <p:ext uri="{BB962C8B-B14F-4D97-AF65-F5344CB8AC3E}">
        <p14:creationId xmlns:p14="http://schemas.microsoft.com/office/powerpoint/2010/main" val="3990273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993832"/>
          </a:xfrm>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3</a:t>
            </a:fld>
            <a:endParaRPr lang="en-US"/>
          </a:p>
        </p:txBody>
      </p:sp>
    </p:spTree>
    <p:extLst>
      <p:ext uri="{BB962C8B-B14F-4D97-AF65-F5344CB8AC3E}">
        <p14:creationId xmlns:p14="http://schemas.microsoft.com/office/powerpoint/2010/main" val="3572676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C843769A-EE7D-4687-B93B-73C157EFA7BC}" type="slidenum">
              <a:rPr lang="en-US" smtClean="0"/>
              <a:t>4</a:t>
            </a:fld>
            <a:endParaRPr lang="en-US"/>
          </a:p>
        </p:txBody>
      </p:sp>
    </p:spTree>
    <p:extLst>
      <p:ext uri="{BB962C8B-B14F-4D97-AF65-F5344CB8AC3E}">
        <p14:creationId xmlns:p14="http://schemas.microsoft.com/office/powerpoint/2010/main" val="684466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5</a:t>
            </a:fld>
            <a:endParaRPr lang="en-US"/>
          </a:p>
        </p:txBody>
      </p:sp>
    </p:spTree>
    <p:extLst>
      <p:ext uri="{BB962C8B-B14F-4D97-AF65-F5344CB8AC3E}">
        <p14:creationId xmlns:p14="http://schemas.microsoft.com/office/powerpoint/2010/main" val="3593902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43769A-EE7D-4687-B93B-73C157EFA7BC}" type="slidenum">
              <a:rPr lang="en-US" smtClean="0"/>
              <a:t>6</a:t>
            </a:fld>
            <a:endParaRPr lang="en-US"/>
          </a:p>
        </p:txBody>
      </p:sp>
    </p:spTree>
    <p:extLst>
      <p:ext uri="{BB962C8B-B14F-4D97-AF65-F5344CB8AC3E}">
        <p14:creationId xmlns:p14="http://schemas.microsoft.com/office/powerpoint/2010/main" val="149895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3769A-EE7D-4687-B93B-73C157EFA7BC}" type="slidenum">
              <a:rPr lang="en-US" smtClean="0"/>
              <a:t>7</a:t>
            </a:fld>
            <a:endParaRPr lang="en-US"/>
          </a:p>
        </p:txBody>
      </p:sp>
    </p:spTree>
    <p:extLst>
      <p:ext uri="{BB962C8B-B14F-4D97-AF65-F5344CB8AC3E}">
        <p14:creationId xmlns:p14="http://schemas.microsoft.com/office/powerpoint/2010/main" val="102587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3769A-EE7D-4687-B93B-73C157EFA7BC}" type="slidenum">
              <a:rPr lang="en-US" smtClean="0"/>
              <a:t>8</a:t>
            </a:fld>
            <a:endParaRPr lang="en-US"/>
          </a:p>
        </p:txBody>
      </p:sp>
    </p:spTree>
    <p:extLst>
      <p:ext uri="{BB962C8B-B14F-4D97-AF65-F5344CB8AC3E}">
        <p14:creationId xmlns:p14="http://schemas.microsoft.com/office/powerpoint/2010/main" val="336390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3769A-EE7D-4687-B93B-73C157EFA7BC}" type="slidenum">
              <a:rPr lang="en-US" smtClean="0"/>
              <a:t>9</a:t>
            </a:fld>
            <a:endParaRPr lang="en-US"/>
          </a:p>
        </p:txBody>
      </p:sp>
    </p:spTree>
    <p:extLst>
      <p:ext uri="{BB962C8B-B14F-4D97-AF65-F5344CB8AC3E}">
        <p14:creationId xmlns:p14="http://schemas.microsoft.com/office/powerpoint/2010/main" val="188695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7342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extBox 9">
            <a:extLst>
              <a:ext uri="{FF2B5EF4-FFF2-40B4-BE49-F238E27FC236}">
                <a16:creationId xmlns:a16="http://schemas.microsoft.com/office/drawing/2014/main" id="{6AF2E4BE-3511-4B4C-930A-5E131322240D}"/>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11" name="Rectangle 10">
            <a:extLst>
              <a:ext uri="{FF2B5EF4-FFF2-40B4-BE49-F238E27FC236}">
                <a16:creationId xmlns:a16="http://schemas.microsoft.com/office/drawing/2014/main" id="{9493438E-97E0-4A16-903C-CC48FA1ABD57}"/>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4172666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12/1/2018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A19111EA-64EC-4DCD-9D8A-020B79BDDA0A}"/>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9" name="Rectangle 8">
            <a:extLst>
              <a:ext uri="{FF2B5EF4-FFF2-40B4-BE49-F238E27FC236}">
                <a16:creationId xmlns:a16="http://schemas.microsoft.com/office/drawing/2014/main" id="{1802904D-D828-47F4-B7FD-5B9DA15F589B}"/>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28317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1329" y="1069549"/>
            <a:ext cx="11309341" cy="106227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49946" y="1069549"/>
            <a:ext cx="11259454"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marL="306000" indent="-306000">
              <a:buClr>
                <a:schemeClr val="accent1"/>
              </a:buClr>
              <a:buFont typeface="Wingdings 2" panose="05020102010507070707" pitchFamily="18" charset="2"/>
              <a:buChar char="®"/>
              <a:defRPr/>
            </a:lvl1pPr>
            <a:lvl2pPr marL="630000" indent="-306000">
              <a:buClr>
                <a:schemeClr val="accent1"/>
              </a:buClr>
              <a:buFont typeface="Wingdings 2" panose="05020102010507070707" pitchFamily="18" charset="2"/>
              <a:buChar char="®"/>
              <a:defRPr/>
            </a:lvl2pPr>
            <a:lvl3pPr marL="900000" indent="-270000">
              <a:buClr>
                <a:schemeClr val="accent1"/>
              </a:buClr>
              <a:buFont typeface="Wingdings 2" panose="05020102010507070707" pitchFamily="18" charset="2"/>
              <a:buChar char="®"/>
              <a:defRPr/>
            </a:lvl3pPr>
            <a:lvl4pPr marL="1242000" indent="-234000">
              <a:buClr>
                <a:schemeClr val="accent1"/>
              </a:buClr>
              <a:buFont typeface="Wingdings 2" panose="05020102010507070707" pitchFamily="18" charset="2"/>
              <a:buChar char="®"/>
              <a:defRPr/>
            </a:lvl4pPr>
            <a:lvl5pPr marL="1602000" indent="-234000">
              <a:buClr>
                <a:schemeClr val="accent1"/>
              </a:buClr>
              <a:buFont typeface="Wingdings 2" panose="05020102010507070707" pitchFamily="18"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
        <p:nvSpPr>
          <p:cNvPr id="8" name="TextBox 7">
            <a:extLst>
              <a:ext uri="{FF2B5EF4-FFF2-40B4-BE49-F238E27FC236}">
                <a16:creationId xmlns:a16="http://schemas.microsoft.com/office/drawing/2014/main" id="{2F6DD7C6-2578-472F-880E-66F006D15CB9}"/>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9" name="Rectangle 8">
            <a:extLst>
              <a:ext uri="{FF2B5EF4-FFF2-40B4-BE49-F238E27FC236}">
                <a16:creationId xmlns:a16="http://schemas.microsoft.com/office/drawing/2014/main" id="{A6173FA5-96E4-4A69-B4BF-23B744CD19CF}"/>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1427065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10" name="TextBox 9">
            <a:extLst>
              <a:ext uri="{FF2B5EF4-FFF2-40B4-BE49-F238E27FC236}">
                <a16:creationId xmlns:a16="http://schemas.microsoft.com/office/drawing/2014/main" id="{180D7D12-AAAE-4C04-940E-9F01AC0B9F1D}"/>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11" name="Rectangle 10">
            <a:extLst>
              <a:ext uri="{FF2B5EF4-FFF2-40B4-BE49-F238E27FC236}">
                <a16:creationId xmlns:a16="http://schemas.microsoft.com/office/drawing/2014/main" id="{D395C8F1-AFD3-4F98-94D6-35C8BA854832}"/>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199738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extBox 9">
            <a:extLst>
              <a:ext uri="{FF2B5EF4-FFF2-40B4-BE49-F238E27FC236}">
                <a16:creationId xmlns:a16="http://schemas.microsoft.com/office/drawing/2014/main" id="{71737395-1F98-49C4-8BB1-56554218D190}"/>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11" name="Rectangle 10">
            <a:extLst>
              <a:ext uri="{FF2B5EF4-FFF2-40B4-BE49-F238E27FC236}">
                <a16:creationId xmlns:a16="http://schemas.microsoft.com/office/drawing/2014/main" id="{D86274B5-AEE4-4E14-AAAA-C571C878AE8C}"/>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2221807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a:extLst>
              <a:ext uri="{FF2B5EF4-FFF2-40B4-BE49-F238E27FC236}">
                <a16:creationId xmlns:a16="http://schemas.microsoft.com/office/drawing/2014/main" id="{351FE841-AB6C-4FF2-969E-44BCD843CA2E}"/>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15" name="Rectangle 14">
            <a:extLst>
              <a:ext uri="{FF2B5EF4-FFF2-40B4-BE49-F238E27FC236}">
                <a16:creationId xmlns:a16="http://schemas.microsoft.com/office/drawing/2014/main" id="{9F927496-CB3B-4973-9415-4F81CFF4AB6F}"/>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2699184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a:spLocks noChangeAspect="1"/>
          </p:cNvSpPr>
          <p:nvPr/>
        </p:nvSpPr>
        <p:spPr>
          <a:xfrm>
            <a:off x="445982" y="874446"/>
            <a:ext cx="11300036" cy="8863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0" name="TextBox 9">
            <a:extLst>
              <a:ext uri="{FF2B5EF4-FFF2-40B4-BE49-F238E27FC236}">
                <a16:creationId xmlns:a16="http://schemas.microsoft.com/office/drawing/2014/main" id="{AA594B07-0685-4B3B-8771-732D160B12F8}"/>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11" name="Rectangle 10">
            <a:extLst>
              <a:ext uri="{FF2B5EF4-FFF2-40B4-BE49-F238E27FC236}">
                <a16:creationId xmlns:a16="http://schemas.microsoft.com/office/drawing/2014/main" id="{8AE0895C-80F7-4927-8AE8-82758D966D65}"/>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9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extBox 5">
            <a:extLst>
              <a:ext uri="{FF2B5EF4-FFF2-40B4-BE49-F238E27FC236}">
                <a16:creationId xmlns:a16="http://schemas.microsoft.com/office/drawing/2014/main" id="{9547A185-8BE5-44E0-B1E2-2A71F1059921}"/>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7" name="Rectangle 6">
            <a:extLst>
              <a:ext uri="{FF2B5EF4-FFF2-40B4-BE49-F238E27FC236}">
                <a16:creationId xmlns:a16="http://schemas.microsoft.com/office/drawing/2014/main" id="{9B319E82-804A-4A2D-9B0F-74784CF18CC3}"/>
              </a:ext>
            </a:extLst>
          </p:cNvPr>
          <p:cNvSpPr/>
          <p:nvPr userDrawn="1"/>
        </p:nvSpPr>
        <p:spPr>
          <a:xfrm>
            <a:off x="338377" y="128881"/>
            <a:ext cx="3628237" cy="338554"/>
          </a:xfrm>
          <a:prstGeom prst="rect">
            <a:avLst/>
          </a:prstGeom>
        </p:spPr>
        <p:txBody>
          <a:bodyPr wrap="squar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2209561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12/1/2018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
        <p:nvSpPr>
          <p:cNvPr id="10" name="TextBox 9">
            <a:extLst>
              <a:ext uri="{FF2B5EF4-FFF2-40B4-BE49-F238E27FC236}">
                <a16:creationId xmlns:a16="http://schemas.microsoft.com/office/drawing/2014/main" id="{F31737C4-BBF4-417C-90F6-42D92F386B9F}"/>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11" name="Rectangle 10">
            <a:extLst>
              <a:ext uri="{FF2B5EF4-FFF2-40B4-BE49-F238E27FC236}">
                <a16:creationId xmlns:a16="http://schemas.microsoft.com/office/drawing/2014/main" id="{1A446D3A-7FA6-4D3A-9ABC-5FEA38B70B09}"/>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2980875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a:extLst>
              <a:ext uri="{FF2B5EF4-FFF2-40B4-BE49-F238E27FC236}">
                <a16:creationId xmlns:a16="http://schemas.microsoft.com/office/drawing/2014/main" id="{9EE7D70B-5F62-4DA3-A748-ABCFE05F58F2}"/>
              </a:ext>
            </a:extLst>
          </p:cNvPr>
          <p:cNvSpPr txBox="1"/>
          <p:nvPr userDrawn="1"/>
        </p:nvSpPr>
        <p:spPr>
          <a:xfrm>
            <a:off x="8545945" y="128881"/>
            <a:ext cx="3646055" cy="338554"/>
          </a:xfrm>
          <a:prstGeom prst="rect">
            <a:avLst/>
          </a:prstGeom>
          <a:noFill/>
        </p:spPr>
        <p:txBody>
          <a:bodyPr wrap="square" rtlCol="0">
            <a:spAutoFit/>
          </a:bodyPr>
          <a:lstStyle/>
          <a:p>
            <a:r>
              <a:rPr lang="en-US" sz="1600" dirty="0">
                <a:solidFill>
                  <a:schemeClr val="bg1">
                    <a:lumMod val="50000"/>
                  </a:schemeClr>
                </a:solidFill>
              </a:rPr>
              <a:t>Library Assessment Conference 2018</a:t>
            </a:r>
          </a:p>
        </p:txBody>
      </p:sp>
      <p:sp>
        <p:nvSpPr>
          <p:cNvPr id="10" name="Rectangle 9">
            <a:extLst>
              <a:ext uri="{FF2B5EF4-FFF2-40B4-BE49-F238E27FC236}">
                <a16:creationId xmlns:a16="http://schemas.microsoft.com/office/drawing/2014/main" id="{9AA3F9F1-321F-4021-9FE3-90B1D4D1F5F5}"/>
              </a:ext>
            </a:extLst>
          </p:cNvPr>
          <p:cNvSpPr/>
          <p:nvPr userDrawn="1"/>
        </p:nvSpPr>
        <p:spPr>
          <a:xfrm>
            <a:off x="338377" y="128881"/>
            <a:ext cx="3628237" cy="338554"/>
          </a:xfrm>
          <a:prstGeom prst="rect">
            <a:avLst/>
          </a:prstGeom>
        </p:spPr>
        <p:txBody>
          <a:bodyPr wrap="none">
            <a:spAutoFit/>
          </a:bodyPr>
          <a:lstStyle/>
          <a:p>
            <a:r>
              <a:rPr lang="en-US" sz="1600" cap="none" dirty="0">
                <a:solidFill>
                  <a:schemeClr val="accent1"/>
                </a:solidFill>
                <a:ea typeface="Tahoma" panose="020B0604030504040204" pitchFamily="34" charset="0"/>
                <a:cs typeface="Tahoma" panose="020B0604030504040204" pitchFamily="34" charset="0"/>
              </a:rPr>
              <a:t>Benchmarking Reference Data Collection</a:t>
            </a:r>
            <a:endParaRPr lang="en-US" sz="1600" dirty="0">
              <a:solidFill>
                <a:schemeClr val="accent1"/>
              </a:solidFill>
            </a:endParaRPr>
          </a:p>
        </p:txBody>
      </p:sp>
    </p:spTree>
    <p:extLst>
      <p:ext uri="{BB962C8B-B14F-4D97-AF65-F5344CB8AC3E}">
        <p14:creationId xmlns:p14="http://schemas.microsoft.com/office/powerpoint/2010/main" val="206044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12/1/2018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472477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hyperlink" Target="https://www.radford.edu/content/library/instruction/faculty-request-a-workshop/instruction-menu.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122" y="2191440"/>
            <a:ext cx="11538408" cy="931662"/>
          </a:xfrm>
        </p:spPr>
        <p:txBody>
          <a:bodyPr>
            <a:noAutofit/>
          </a:bodyPr>
          <a:lstStyle/>
          <a:p>
            <a:pPr>
              <a:tabLst>
                <a:tab pos="341313" algn="l"/>
              </a:tabLst>
            </a:pPr>
            <a:r>
              <a:rPr lang="en-US" sz="3400" cap="none" dirty="0">
                <a:solidFill>
                  <a:schemeClr val="tx2"/>
                </a:solidFill>
                <a:latin typeface="Gill Sans Ultra Bold" panose="020B0A02020104020203" pitchFamily="34" charset="0"/>
                <a:ea typeface="Tahoma" panose="020B0604030504040204" pitchFamily="34" charset="0"/>
                <a:cs typeface="Tahoma" panose="020B0604030504040204" pitchFamily="34" charset="0"/>
              </a:rPr>
              <a:t>Benchmarking Reference Data Collection</a:t>
            </a:r>
          </a:p>
        </p:txBody>
      </p:sp>
      <p:sp>
        <p:nvSpPr>
          <p:cNvPr id="3" name="Subtitle 2"/>
          <p:cNvSpPr>
            <a:spLocks noGrp="1"/>
          </p:cNvSpPr>
          <p:nvPr>
            <p:ph type="subTitle" idx="1"/>
          </p:nvPr>
        </p:nvSpPr>
        <p:spPr>
          <a:xfrm>
            <a:off x="685553" y="3123102"/>
            <a:ext cx="10993546" cy="931663"/>
          </a:xfrm>
        </p:spPr>
        <p:txBody>
          <a:bodyPr>
            <a:noAutofit/>
          </a:bodyPr>
          <a:lstStyle/>
          <a:p>
            <a:r>
              <a:rPr lang="en-US" sz="2800" b="1" cap="none" dirty="0">
                <a:solidFill>
                  <a:schemeClr val="bg1"/>
                </a:solidFill>
                <a:latin typeface="+mj-lt"/>
                <a:ea typeface="Tahoma" panose="020B0604030504040204" pitchFamily="34" charset="0"/>
                <a:cs typeface="Tahoma" panose="020B0604030504040204" pitchFamily="34" charset="0"/>
              </a:rPr>
              <a:t>Results of a National Survey on Reference Transaction Instruments with Recommendations for Effective Practice </a:t>
            </a:r>
          </a:p>
        </p:txBody>
      </p:sp>
      <p:sp>
        <p:nvSpPr>
          <p:cNvPr id="4" name="TextBox 3"/>
          <p:cNvSpPr txBox="1"/>
          <p:nvPr/>
        </p:nvSpPr>
        <p:spPr>
          <a:xfrm>
            <a:off x="685553" y="4834334"/>
            <a:ext cx="10784827" cy="1538883"/>
          </a:xfrm>
          <a:prstGeom prst="rect">
            <a:avLst/>
          </a:prstGeom>
          <a:noFill/>
        </p:spPr>
        <p:txBody>
          <a:bodyPr wrap="square" rtlCol="0">
            <a:spAutoFit/>
          </a:bodyPr>
          <a:lstStyle/>
          <a:p>
            <a:pPr>
              <a:spcAft>
                <a:spcPts val="600"/>
              </a:spcAft>
            </a:pPr>
            <a:r>
              <a:rPr lang="en-US" sz="2800" dirty="0">
                <a:solidFill>
                  <a:srgbClr val="60D6D6"/>
                </a:solidFill>
                <a:latin typeface="+mj-lt"/>
                <a:ea typeface="Tahoma" panose="020B0604030504040204" pitchFamily="34" charset="0"/>
                <a:cs typeface="Tahoma" panose="020B0604030504040204" pitchFamily="34" charset="0"/>
              </a:rPr>
              <a:t>Rebecca Eve Graff, Southern Methodist University Libraries, Dallas</a:t>
            </a:r>
          </a:p>
          <a:p>
            <a:pPr>
              <a:spcAft>
                <a:spcPts val="600"/>
              </a:spcAft>
            </a:pPr>
            <a:r>
              <a:rPr lang="en-US" sz="2800" dirty="0">
                <a:solidFill>
                  <a:srgbClr val="60D6D6"/>
                </a:solidFill>
                <a:latin typeface="+mj-lt"/>
                <a:ea typeface="Tahoma" panose="020B0604030504040204" pitchFamily="34" charset="0"/>
                <a:cs typeface="Tahoma" panose="020B0604030504040204" pitchFamily="34" charset="0"/>
              </a:rPr>
              <a:t>Paula R. Dempsey, University of Illinois at Chicago</a:t>
            </a:r>
          </a:p>
          <a:p>
            <a:pPr>
              <a:spcAft>
                <a:spcPts val="600"/>
              </a:spcAft>
            </a:pPr>
            <a:r>
              <a:rPr lang="en-US" sz="2800" dirty="0">
                <a:solidFill>
                  <a:srgbClr val="60D6D6"/>
                </a:solidFill>
                <a:ea typeface="Tahoma" panose="020B0604030504040204" pitchFamily="34" charset="0"/>
                <a:cs typeface="Tahoma" panose="020B0604030504040204" pitchFamily="34" charset="0"/>
              </a:rPr>
              <a:t>Adele Dobry, California State University, Los Angeles </a:t>
            </a:r>
          </a:p>
        </p:txBody>
      </p:sp>
      <p:sp>
        <p:nvSpPr>
          <p:cNvPr id="8" name="TextBox 7">
            <a:extLst>
              <a:ext uri="{FF2B5EF4-FFF2-40B4-BE49-F238E27FC236}">
                <a16:creationId xmlns:a16="http://schemas.microsoft.com/office/drawing/2014/main" id="{F5D4A810-AEF6-4925-A580-5B8E68D5901D}"/>
              </a:ext>
            </a:extLst>
          </p:cNvPr>
          <p:cNvSpPr txBox="1"/>
          <p:nvPr/>
        </p:nvSpPr>
        <p:spPr>
          <a:xfrm>
            <a:off x="8065405" y="87930"/>
            <a:ext cx="3683250" cy="369332"/>
          </a:xfrm>
          <a:prstGeom prst="rect">
            <a:avLst/>
          </a:prstGeom>
          <a:noFill/>
        </p:spPr>
        <p:txBody>
          <a:bodyPr wrap="square" rtlCol="0">
            <a:spAutoFit/>
          </a:bodyPr>
          <a:lstStyle/>
          <a:p>
            <a:r>
              <a:rPr lang="en-US" dirty="0">
                <a:solidFill>
                  <a:schemeClr val="bg1">
                    <a:lumMod val="50000"/>
                  </a:schemeClr>
                </a:solidFill>
              </a:rPr>
              <a:t>Library Assessment Conference 2018</a:t>
            </a:r>
          </a:p>
        </p:txBody>
      </p:sp>
    </p:spTree>
    <p:extLst>
      <p:ext uri="{BB962C8B-B14F-4D97-AF65-F5344CB8AC3E}">
        <p14:creationId xmlns:p14="http://schemas.microsoft.com/office/powerpoint/2010/main" val="23067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FEC6-386F-4FD4-8515-CD736A53B84C}"/>
              </a:ext>
            </a:extLst>
          </p:cNvPr>
          <p:cNvSpPr>
            <a:spLocks noGrp="1"/>
          </p:cNvSpPr>
          <p:nvPr>
            <p:ph type="title"/>
          </p:nvPr>
        </p:nvSpPr>
        <p:spPr/>
        <p:txBody>
          <a:bodyPr/>
          <a:lstStyle/>
          <a:p>
            <a:r>
              <a:rPr lang="en-US" b="1" cap="none" dirty="0"/>
              <a:t>What Data Do We Gather?  </a:t>
            </a:r>
            <a:r>
              <a:rPr lang="en-US" b="1" cap="none" dirty="0">
                <a:solidFill>
                  <a:schemeClr val="accent3">
                    <a:lumMod val="40000"/>
                    <a:lumOff val="60000"/>
                  </a:schemeClr>
                </a:solidFill>
              </a:rPr>
              <a:t>Contact Mode</a:t>
            </a:r>
          </a:p>
        </p:txBody>
      </p:sp>
      <p:sp>
        <p:nvSpPr>
          <p:cNvPr id="3" name="Content Placeholder 2">
            <a:extLst>
              <a:ext uri="{FF2B5EF4-FFF2-40B4-BE49-F238E27FC236}">
                <a16:creationId xmlns:a16="http://schemas.microsoft.com/office/drawing/2014/main" id="{249404C3-9916-4E20-977C-29F58BDA1CC2}"/>
              </a:ext>
            </a:extLst>
          </p:cNvPr>
          <p:cNvSpPr>
            <a:spLocks noGrp="1"/>
          </p:cNvSpPr>
          <p:nvPr>
            <p:ph sz="half" idx="1"/>
          </p:nvPr>
        </p:nvSpPr>
        <p:spPr/>
        <p:txBody>
          <a:bodyPr anchor="t"/>
          <a:lstStyle/>
          <a:p>
            <a:pPr marL="0" indent="0">
              <a:buNone/>
            </a:pPr>
            <a:r>
              <a:rPr lang="en-US" sz="2400" b="1" dirty="0">
                <a:solidFill>
                  <a:schemeClr val="tx1"/>
                </a:solidFill>
              </a:rPr>
              <a:t>Contact Mode: Is this recorded?</a:t>
            </a:r>
          </a:p>
          <a:p>
            <a:pPr marL="0" indent="0">
              <a:buNone/>
            </a:pPr>
            <a:endParaRPr lang="en-US" dirty="0"/>
          </a:p>
          <a:p>
            <a:endParaRPr lang="en-US" dirty="0"/>
          </a:p>
        </p:txBody>
      </p:sp>
      <p:pic>
        <p:nvPicPr>
          <p:cNvPr id="4" name="Picture 3" descr="Contact Mode: Is this recorded?&#10;No - 3&#10;Maybe - 2&#10;Yes - 57">
            <a:extLst>
              <a:ext uri="{FF2B5EF4-FFF2-40B4-BE49-F238E27FC236}">
                <a16:creationId xmlns:a16="http://schemas.microsoft.com/office/drawing/2014/main" id="{8CAE0BE7-B30B-442E-AF5D-B828CC40E749}"/>
              </a:ext>
            </a:extLst>
          </p:cNvPr>
          <p:cNvPicPr>
            <a:picLocks noChangeAspect="1"/>
          </p:cNvPicPr>
          <p:nvPr/>
        </p:nvPicPr>
        <p:blipFill>
          <a:blip r:embed="rId3"/>
          <a:stretch>
            <a:fillRect/>
          </a:stretch>
        </p:blipFill>
        <p:spPr>
          <a:xfrm>
            <a:off x="670857" y="2755163"/>
            <a:ext cx="7192685" cy="1200813"/>
          </a:xfrm>
          <a:prstGeom prst="rect">
            <a:avLst/>
          </a:prstGeom>
        </p:spPr>
      </p:pic>
      <p:pic>
        <p:nvPicPr>
          <p:cNvPr id="2050" name="Picture 2" descr="Montage of screen shot examples listing various contact modes: in person, phone, email (individual), LibAnswers email, chat Phone, Twitter, Facebook, Other">
            <a:extLst>
              <a:ext uri="{FF2B5EF4-FFF2-40B4-BE49-F238E27FC236}">
                <a16:creationId xmlns:a16="http://schemas.microsoft.com/office/drawing/2014/main" id="{E979880F-0990-4B57-A0F1-79A012714B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1065" y="2083324"/>
            <a:ext cx="3319744" cy="4176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59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FEC6-386F-4FD4-8515-CD736A53B84C}"/>
              </a:ext>
            </a:extLst>
          </p:cNvPr>
          <p:cNvSpPr>
            <a:spLocks noGrp="1"/>
          </p:cNvSpPr>
          <p:nvPr>
            <p:ph type="title"/>
          </p:nvPr>
        </p:nvSpPr>
        <p:spPr/>
        <p:txBody>
          <a:bodyPr/>
          <a:lstStyle/>
          <a:p>
            <a:r>
              <a:rPr lang="en-US" b="1" cap="none" dirty="0"/>
              <a:t>What Data Do We Gather?  </a:t>
            </a:r>
            <a:r>
              <a:rPr lang="en-US" b="1" cap="none" dirty="0">
                <a:solidFill>
                  <a:schemeClr val="accent3">
                    <a:lumMod val="40000"/>
                    <a:lumOff val="60000"/>
                  </a:schemeClr>
                </a:solidFill>
              </a:rPr>
              <a:t>Clearly a Reference Question?</a:t>
            </a:r>
            <a:endParaRPr lang="en-US" b="1" cap="none" dirty="0"/>
          </a:p>
        </p:txBody>
      </p:sp>
      <p:sp>
        <p:nvSpPr>
          <p:cNvPr id="3" name="Content Placeholder 2">
            <a:extLst>
              <a:ext uri="{FF2B5EF4-FFF2-40B4-BE49-F238E27FC236}">
                <a16:creationId xmlns:a16="http://schemas.microsoft.com/office/drawing/2014/main" id="{249404C3-9916-4E20-977C-29F58BDA1CC2}"/>
              </a:ext>
            </a:extLst>
          </p:cNvPr>
          <p:cNvSpPr>
            <a:spLocks noGrp="1"/>
          </p:cNvSpPr>
          <p:nvPr>
            <p:ph sz="half" idx="2"/>
          </p:nvPr>
        </p:nvSpPr>
        <p:spPr>
          <a:xfrm>
            <a:off x="581194" y="2250892"/>
            <a:ext cx="5393100" cy="3610159"/>
          </a:xfrm>
        </p:spPr>
        <p:txBody>
          <a:bodyPr/>
          <a:lstStyle/>
          <a:p>
            <a:pPr marL="0" indent="0">
              <a:buNone/>
            </a:pPr>
            <a:r>
              <a:rPr lang="en-US" sz="2400" b="1" dirty="0">
                <a:solidFill>
                  <a:schemeClr val="tx1"/>
                </a:solidFill>
              </a:rPr>
              <a:t>Is there a clear distinction between reference questions and other types of inquiries?</a:t>
            </a:r>
          </a:p>
          <a:p>
            <a:endParaRPr lang="en-US" dirty="0"/>
          </a:p>
        </p:txBody>
      </p:sp>
      <p:pic>
        <p:nvPicPr>
          <p:cNvPr id="7" name="Picture 6" descr="Is there a clear distinction between reference questions and other types of inquiries?&#10;No - 37&#10;Yes - 18&#10;Unclear - 7">
            <a:extLst>
              <a:ext uri="{FF2B5EF4-FFF2-40B4-BE49-F238E27FC236}">
                <a16:creationId xmlns:a16="http://schemas.microsoft.com/office/drawing/2014/main" id="{FE259A26-BC35-4A97-80B2-D4206FDE2ECE}"/>
              </a:ext>
            </a:extLst>
          </p:cNvPr>
          <p:cNvPicPr>
            <a:picLocks noChangeAspect="1"/>
          </p:cNvPicPr>
          <p:nvPr/>
        </p:nvPicPr>
        <p:blipFill>
          <a:blip r:embed="rId3"/>
          <a:stretch>
            <a:fillRect/>
          </a:stretch>
        </p:blipFill>
        <p:spPr>
          <a:xfrm>
            <a:off x="581191" y="3826670"/>
            <a:ext cx="7210972" cy="1133762"/>
          </a:xfrm>
          <a:prstGeom prst="rect">
            <a:avLst/>
          </a:prstGeom>
        </p:spPr>
      </p:pic>
      <p:pic>
        <p:nvPicPr>
          <p:cNvPr id="3076" name="Picture 4" descr="Montage of screen shots for Question Type: Directional, Basic Research, In-Depth Research, Ready Reference, Mediated Search, Consultation, Referral, Intermediate, Advanced, Comprehensive, etc.">
            <a:extLst>
              <a:ext uri="{FF2B5EF4-FFF2-40B4-BE49-F238E27FC236}">
                <a16:creationId xmlns:a16="http://schemas.microsoft.com/office/drawing/2014/main" id="{0022C7C6-1AC5-4C88-96AF-F366BEF7B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741" y="2032001"/>
            <a:ext cx="3787779" cy="421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68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Question Categories Galore</a:t>
            </a:r>
          </a:p>
        </p:txBody>
      </p:sp>
      <p:pic>
        <p:nvPicPr>
          <p:cNvPr id="4" name="Content Placeholder 3" descr="Word cloud showing categories that are used most frequently in the largest type: Directional, Reference, Technology, Technical, Research, Photocopier, Directions, Ready reference" title="Word cloud: Question categories"/>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97163" y="1717991"/>
            <a:ext cx="11406909" cy="5140010"/>
          </a:xfrm>
        </p:spPr>
      </p:pic>
    </p:spTree>
    <p:extLst>
      <p:ext uri="{BB962C8B-B14F-4D97-AF65-F5344CB8AC3E}">
        <p14:creationId xmlns:p14="http://schemas.microsoft.com/office/powerpoint/2010/main" val="158457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6A48-C43C-4805-8603-A9C4AD540E72}"/>
              </a:ext>
            </a:extLst>
          </p:cNvPr>
          <p:cNvSpPr>
            <a:spLocks noGrp="1"/>
          </p:cNvSpPr>
          <p:nvPr>
            <p:ph type="title"/>
          </p:nvPr>
        </p:nvSpPr>
        <p:spPr/>
        <p:txBody>
          <a:bodyPr/>
          <a:lstStyle/>
          <a:p>
            <a:r>
              <a:rPr lang="en-US" b="1" cap="none" dirty="0"/>
              <a:t>What Data Do We Gather?  </a:t>
            </a:r>
            <a:r>
              <a:rPr lang="en-US" b="1" cap="none" dirty="0">
                <a:solidFill>
                  <a:schemeClr val="accent3">
                    <a:lumMod val="40000"/>
                    <a:lumOff val="60000"/>
                  </a:schemeClr>
                </a:solidFill>
              </a:rPr>
              <a:t>Qualitative Elements</a:t>
            </a:r>
            <a:endParaRPr lang="en-US" b="1" cap="none" dirty="0"/>
          </a:p>
        </p:txBody>
      </p:sp>
      <p:sp>
        <p:nvSpPr>
          <p:cNvPr id="4" name="Rectangle 3">
            <a:extLst>
              <a:ext uri="{FF2B5EF4-FFF2-40B4-BE49-F238E27FC236}">
                <a16:creationId xmlns:a16="http://schemas.microsoft.com/office/drawing/2014/main" id="{6F022360-509C-4865-970B-EAD243A1887E}"/>
              </a:ext>
            </a:extLst>
          </p:cNvPr>
          <p:cNvSpPr/>
          <p:nvPr/>
        </p:nvSpPr>
        <p:spPr>
          <a:xfrm>
            <a:off x="419521" y="1924397"/>
            <a:ext cx="11342362" cy="2215991"/>
          </a:xfrm>
          <a:prstGeom prst="rect">
            <a:avLst/>
          </a:prstGeom>
        </p:spPr>
        <p:txBody>
          <a:bodyPr wrap="square">
            <a:spAutoFit/>
          </a:bodyPr>
          <a:lstStyle/>
          <a:p>
            <a:r>
              <a:rPr lang="en-US" sz="2400" b="1" dirty="0">
                <a:latin typeface="Gill Sans MT" panose="020B0502020104020203" pitchFamily="34" charset="0"/>
              </a:rPr>
              <a:t>Are there any qualitative assessments of the question being asked?</a:t>
            </a:r>
          </a:p>
          <a:p>
            <a:endParaRPr lang="en-US" sz="2400" b="1" dirty="0">
              <a:latin typeface="Gill Sans MT" panose="020B0502020104020203" pitchFamily="34" charset="0"/>
            </a:endParaRPr>
          </a:p>
          <a:p>
            <a:endParaRPr lang="en-US" sz="2400" dirty="0">
              <a:latin typeface="Gill Sans MT" panose="020B0502020104020203" pitchFamily="34" charset="0"/>
            </a:endParaRPr>
          </a:p>
          <a:p>
            <a:endParaRPr lang="en-US" sz="2400" dirty="0">
              <a:latin typeface="Gill Sans MT" panose="020B0502020104020203" pitchFamily="34" charset="0"/>
            </a:endParaRPr>
          </a:p>
          <a:p>
            <a:endParaRPr lang="en-US" dirty="0">
              <a:solidFill>
                <a:srgbClr val="5D5D5D"/>
              </a:solidFill>
              <a:latin typeface="Qualtrics Grotesque"/>
            </a:endParaRPr>
          </a:p>
          <a:p>
            <a:pPr lvl="1"/>
            <a:r>
              <a:rPr lang="en-US" sz="2400" b="1" dirty="0">
                <a:latin typeface="Gill Sans MT" panose="020B0502020104020203" pitchFamily="34" charset="0"/>
              </a:rPr>
              <a:t>What qualitative elements describing the interaction are included?</a:t>
            </a:r>
          </a:p>
        </p:txBody>
      </p:sp>
      <p:pic>
        <p:nvPicPr>
          <p:cNvPr id="3" name="Picture 2" descr="Are there any qualitative assessments of the question being asked?&#10;No - 16&#10;Yes - 46">
            <a:extLst>
              <a:ext uri="{FF2B5EF4-FFF2-40B4-BE49-F238E27FC236}">
                <a16:creationId xmlns:a16="http://schemas.microsoft.com/office/drawing/2014/main" id="{1ED4D9B3-8B5B-4833-8BAF-C52320999500}"/>
              </a:ext>
            </a:extLst>
          </p:cNvPr>
          <p:cNvPicPr>
            <a:picLocks noChangeAspect="1"/>
          </p:cNvPicPr>
          <p:nvPr/>
        </p:nvPicPr>
        <p:blipFill>
          <a:blip r:embed="rId3"/>
          <a:stretch>
            <a:fillRect/>
          </a:stretch>
        </p:blipFill>
        <p:spPr>
          <a:xfrm>
            <a:off x="575894" y="2425903"/>
            <a:ext cx="7387741" cy="999661"/>
          </a:xfrm>
          <a:prstGeom prst="rect">
            <a:avLst/>
          </a:prstGeom>
        </p:spPr>
      </p:pic>
      <p:pic>
        <p:nvPicPr>
          <p:cNvPr id="6" name="Picture 2" descr="What qualitative elements describing the interaction are included?&#10;Nominal - 5&#10;Ordinal (ex. READ) - 11&#10;Selections, in no order - 11&#10;Rearch Appointment - 7&#10;Duration - 34">
            <a:extLst>
              <a:ext uri="{FF2B5EF4-FFF2-40B4-BE49-F238E27FC236}">
                <a16:creationId xmlns:a16="http://schemas.microsoft.com/office/drawing/2014/main" id="{4B800608-E0E7-43BB-9FF9-0164A1056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943" y="4233501"/>
            <a:ext cx="9171522" cy="2215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707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FEC6-386F-4FD4-8515-CD736A53B84C}"/>
              </a:ext>
            </a:extLst>
          </p:cNvPr>
          <p:cNvSpPr>
            <a:spLocks noGrp="1"/>
          </p:cNvSpPr>
          <p:nvPr>
            <p:ph type="title"/>
          </p:nvPr>
        </p:nvSpPr>
        <p:spPr/>
        <p:txBody>
          <a:bodyPr/>
          <a:lstStyle/>
          <a:p>
            <a:r>
              <a:rPr lang="en-US" b="1" cap="none" dirty="0"/>
              <a:t>What Data Do We Gather?  </a:t>
            </a:r>
            <a:r>
              <a:rPr lang="en-US" b="1" cap="none" dirty="0">
                <a:solidFill>
                  <a:schemeClr val="accent3">
                    <a:lumMod val="40000"/>
                    <a:lumOff val="60000"/>
                  </a:schemeClr>
                </a:solidFill>
              </a:rPr>
              <a:t>Value Added Components</a:t>
            </a:r>
            <a:endParaRPr lang="en-US" b="1" cap="none" dirty="0"/>
          </a:p>
        </p:txBody>
      </p:sp>
      <p:pic>
        <p:nvPicPr>
          <p:cNvPr id="4098" name="Picture 2" descr="Value added components on forms:&#10;Affiliation | Patron Type - 28&#10;Department | Subject - 14&#10;Sources Options - 3&#10;Detailed Types of Help - 8&#10;Other - 6">
            <a:extLst>
              <a:ext uri="{FF2B5EF4-FFF2-40B4-BE49-F238E27FC236}">
                <a16:creationId xmlns:a16="http://schemas.microsoft.com/office/drawing/2014/main" id="{2DB6157E-2990-4284-B767-E678C9219627}"/>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36502" y="3167454"/>
            <a:ext cx="11118995" cy="24687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6410A1-E341-441A-8C57-D69EEE2A735A}"/>
              </a:ext>
            </a:extLst>
          </p:cNvPr>
          <p:cNvSpPr txBox="1"/>
          <p:nvPr/>
        </p:nvSpPr>
        <p:spPr>
          <a:xfrm>
            <a:off x="536502" y="2486722"/>
            <a:ext cx="7515922" cy="461665"/>
          </a:xfrm>
          <a:prstGeom prst="rect">
            <a:avLst/>
          </a:prstGeom>
          <a:noFill/>
        </p:spPr>
        <p:txBody>
          <a:bodyPr wrap="square" rtlCol="0">
            <a:spAutoFit/>
          </a:bodyPr>
          <a:lstStyle/>
          <a:p>
            <a:r>
              <a:rPr lang="en-US" sz="2400" b="1" dirty="0"/>
              <a:t>Multiple Selections Possible</a:t>
            </a:r>
          </a:p>
        </p:txBody>
      </p:sp>
    </p:spTree>
    <p:extLst>
      <p:ext uri="{BB962C8B-B14F-4D97-AF65-F5344CB8AC3E}">
        <p14:creationId xmlns:p14="http://schemas.microsoft.com/office/powerpoint/2010/main" val="399952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0F96-5F41-4275-B1FE-E3446731E904}"/>
              </a:ext>
            </a:extLst>
          </p:cNvPr>
          <p:cNvSpPr>
            <a:spLocks noGrp="1"/>
          </p:cNvSpPr>
          <p:nvPr>
            <p:ph type="title"/>
          </p:nvPr>
        </p:nvSpPr>
        <p:spPr/>
        <p:txBody>
          <a:bodyPr/>
          <a:lstStyle/>
          <a:p>
            <a:r>
              <a:rPr lang="en-US" b="1" cap="none" dirty="0"/>
              <a:t>What Data Do We Gather?  </a:t>
            </a:r>
            <a:r>
              <a:rPr lang="en-US" b="1" cap="none" dirty="0">
                <a:solidFill>
                  <a:schemeClr val="accent3">
                    <a:lumMod val="40000"/>
                    <a:lumOff val="60000"/>
                  </a:schemeClr>
                </a:solidFill>
              </a:rPr>
              <a:t>Librarian Impact</a:t>
            </a:r>
            <a:endParaRPr lang="en-US" dirty="0"/>
          </a:p>
        </p:txBody>
      </p:sp>
      <p:sp>
        <p:nvSpPr>
          <p:cNvPr id="3" name="Content Placeholder 2">
            <a:extLst>
              <a:ext uri="{FF2B5EF4-FFF2-40B4-BE49-F238E27FC236}">
                <a16:creationId xmlns:a16="http://schemas.microsoft.com/office/drawing/2014/main" id="{333A3FB9-C27D-42CF-BE72-716486182910}"/>
              </a:ext>
            </a:extLst>
          </p:cNvPr>
          <p:cNvSpPr>
            <a:spLocks noGrp="1"/>
          </p:cNvSpPr>
          <p:nvPr>
            <p:ph idx="1"/>
          </p:nvPr>
        </p:nvSpPr>
        <p:spPr>
          <a:xfrm>
            <a:off x="581192" y="2180496"/>
            <a:ext cx="11029615" cy="3952675"/>
          </a:xfrm>
        </p:spPr>
        <p:txBody>
          <a:bodyPr anchor="t">
            <a:normAutofit/>
          </a:bodyPr>
          <a:lstStyle/>
          <a:p>
            <a:pPr marL="0" indent="0">
              <a:buNone/>
            </a:pPr>
            <a:r>
              <a:rPr lang="en-US" sz="2400" b="1" dirty="0">
                <a:solidFill>
                  <a:schemeClr val="tx1"/>
                </a:solidFill>
              </a:rPr>
              <a:t>Is the form designed to capture the value added by interacting with a trained librarian or the patron's learning outcomes?</a:t>
            </a:r>
          </a:p>
          <a:p>
            <a:pPr marL="0" indent="0">
              <a:buNone/>
            </a:pPr>
            <a:endParaRPr lang="en-US" sz="2400" b="1"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p:txBody>
      </p:sp>
      <p:pic>
        <p:nvPicPr>
          <p:cNvPr id="6" name="Picture 5" descr="Is the form designed to capture the value added by interacting with a trained librarian or the patron's learning outcomes?&#10;No - 54&#10;Maybe - 2">
            <a:extLst>
              <a:ext uri="{FF2B5EF4-FFF2-40B4-BE49-F238E27FC236}">
                <a16:creationId xmlns:a16="http://schemas.microsoft.com/office/drawing/2014/main" id="{1472FA94-861D-4E37-89D6-7BE1107E3D24}"/>
              </a:ext>
            </a:extLst>
          </p:cNvPr>
          <p:cNvPicPr>
            <a:picLocks noChangeAspect="1"/>
          </p:cNvPicPr>
          <p:nvPr/>
        </p:nvPicPr>
        <p:blipFill>
          <a:blip r:embed="rId3"/>
          <a:stretch>
            <a:fillRect/>
          </a:stretch>
        </p:blipFill>
        <p:spPr>
          <a:xfrm>
            <a:off x="581192" y="3243153"/>
            <a:ext cx="10608296" cy="1340272"/>
          </a:xfrm>
          <a:prstGeom prst="rect">
            <a:avLst/>
          </a:prstGeom>
        </p:spPr>
      </p:pic>
    </p:spTree>
    <p:extLst>
      <p:ext uri="{BB962C8B-B14F-4D97-AF65-F5344CB8AC3E}">
        <p14:creationId xmlns:p14="http://schemas.microsoft.com/office/powerpoint/2010/main" val="937746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D88F7-B932-4873-9F6E-AA4F906748DC}"/>
              </a:ext>
            </a:extLst>
          </p:cNvPr>
          <p:cNvSpPr>
            <a:spLocks noGrp="1"/>
          </p:cNvSpPr>
          <p:nvPr>
            <p:ph type="title"/>
          </p:nvPr>
        </p:nvSpPr>
        <p:spPr/>
        <p:txBody>
          <a:bodyPr/>
          <a:lstStyle/>
          <a:p>
            <a:r>
              <a:rPr lang="en-US" b="1" cap="none" dirty="0"/>
              <a:t>Which Would You Rather Use?</a:t>
            </a:r>
          </a:p>
        </p:txBody>
      </p:sp>
      <p:pic>
        <p:nvPicPr>
          <p:cNvPr id="9" name="Content Placeholder 8" descr="A seemingly comprehensive form, including many subsections that have subsequent options under them:&#10;Location&#10;Duration&#10;Reserve Count&#10;Student Assignment Help&#10;Class Name &amp; Number&#10;OPAC&#10;Print Resources&#10;Reference Books&#10;Databases&#10;General Questions&#10;Technical Help&#10;Comments">
            <a:extLst>
              <a:ext uri="{FF2B5EF4-FFF2-40B4-BE49-F238E27FC236}">
                <a16:creationId xmlns:a16="http://schemas.microsoft.com/office/drawing/2014/main" id="{6C15E7CE-437B-416E-8020-A823798C622A}"/>
              </a:ext>
            </a:extLst>
          </p:cNvPr>
          <p:cNvPicPr>
            <a:picLocks noGrp="1" noChangeAspect="1"/>
          </p:cNvPicPr>
          <p:nvPr>
            <p:ph idx="1"/>
          </p:nvPr>
        </p:nvPicPr>
        <p:blipFill>
          <a:blip r:embed="rId3"/>
          <a:stretch>
            <a:fillRect/>
          </a:stretch>
        </p:blipFill>
        <p:spPr>
          <a:xfrm>
            <a:off x="6778305" y="2307060"/>
            <a:ext cx="4630723" cy="4273936"/>
          </a:xfrm>
        </p:spPr>
      </p:pic>
      <p:pic>
        <p:nvPicPr>
          <p:cNvPr id="13" name="Picture 12" descr="A very basic transaction form, with only two questions. &#10;1) question type: directional or reference&#10;2) where was the question asked?">
            <a:extLst>
              <a:ext uri="{FF2B5EF4-FFF2-40B4-BE49-F238E27FC236}">
                <a16:creationId xmlns:a16="http://schemas.microsoft.com/office/drawing/2014/main" id="{2222E035-4844-447B-A8E7-AF1E6D80BE7B}"/>
              </a:ext>
            </a:extLst>
          </p:cNvPr>
          <p:cNvPicPr>
            <a:picLocks noChangeAspect="1"/>
          </p:cNvPicPr>
          <p:nvPr/>
        </p:nvPicPr>
        <p:blipFill rotWithShape="1">
          <a:blip r:embed="rId4"/>
          <a:srcRect l="732" t="33346" r="29683" b="22700"/>
          <a:stretch/>
        </p:blipFill>
        <p:spPr>
          <a:xfrm>
            <a:off x="1008667" y="2648932"/>
            <a:ext cx="4336331" cy="2026763"/>
          </a:xfrm>
          <a:prstGeom prst="rect">
            <a:avLst/>
          </a:prstGeom>
          <a:ln>
            <a:solidFill>
              <a:schemeClr val="bg2">
                <a:lumMod val="75000"/>
              </a:schemeClr>
            </a:solidFill>
          </a:ln>
        </p:spPr>
      </p:pic>
    </p:spTree>
    <p:extLst>
      <p:ext uri="{BB962C8B-B14F-4D97-AF65-F5344CB8AC3E}">
        <p14:creationId xmlns:p14="http://schemas.microsoft.com/office/powerpoint/2010/main" val="104838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Recommendations for Data Collection &amp; Use</a:t>
            </a:r>
          </a:p>
        </p:txBody>
      </p:sp>
      <p:sp>
        <p:nvSpPr>
          <p:cNvPr id="3" name="Content Placeholder 2"/>
          <p:cNvSpPr>
            <a:spLocks noGrp="1"/>
          </p:cNvSpPr>
          <p:nvPr>
            <p:ph idx="1"/>
          </p:nvPr>
        </p:nvSpPr>
        <p:spPr/>
        <p:txBody>
          <a:bodyPr>
            <a:normAutofit/>
          </a:bodyPr>
          <a:lstStyle/>
          <a:p>
            <a:r>
              <a:rPr lang="en-US" sz="2400" dirty="0"/>
              <a:t>Streamline forms: collect only what you will analyze</a:t>
            </a:r>
          </a:p>
          <a:p>
            <a:r>
              <a:rPr lang="en-US" sz="2400" dirty="0"/>
              <a:t>Use consistent definitions across service points and institutions</a:t>
            </a:r>
          </a:p>
          <a:p>
            <a:r>
              <a:rPr lang="en-US" sz="2400" dirty="0"/>
              <a:t>Map to value added by librarian</a:t>
            </a:r>
          </a:p>
          <a:p>
            <a:r>
              <a:rPr lang="en-US" sz="2400" dirty="0"/>
              <a:t>Map to </a:t>
            </a:r>
            <a:r>
              <a:rPr lang="en-US" sz="2400" dirty="0">
                <a:hlinkClick r:id="rId3"/>
              </a:rPr>
              <a:t>ACRL </a:t>
            </a:r>
            <a:r>
              <a:rPr lang="en-US" sz="2400" i="1" dirty="0">
                <a:hlinkClick r:id="rId3"/>
              </a:rPr>
              <a:t>Framework for Information Literacy</a:t>
            </a:r>
            <a:endParaRPr lang="en-US" sz="2400" i="1" dirty="0"/>
          </a:p>
          <a:p>
            <a:r>
              <a:rPr lang="en-US" sz="2400" dirty="0"/>
              <a:t>Use interactions as evidence for performance review</a:t>
            </a:r>
          </a:p>
          <a:p>
            <a:r>
              <a:rPr lang="en-US" sz="2400" dirty="0"/>
              <a:t>Demonstrate contribution to mission</a:t>
            </a:r>
          </a:p>
        </p:txBody>
      </p:sp>
    </p:spTree>
    <p:extLst>
      <p:ext uri="{BB962C8B-B14F-4D97-AF65-F5344CB8AC3E}">
        <p14:creationId xmlns:p14="http://schemas.microsoft.com/office/powerpoint/2010/main" val="3967292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FFF1-9476-4478-BF32-8F62CE37D8CE}"/>
              </a:ext>
            </a:extLst>
          </p:cNvPr>
          <p:cNvSpPr>
            <a:spLocks noGrp="1"/>
          </p:cNvSpPr>
          <p:nvPr>
            <p:ph type="title"/>
          </p:nvPr>
        </p:nvSpPr>
        <p:spPr/>
        <p:txBody>
          <a:bodyPr/>
          <a:lstStyle/>
          <a:p>
            <a:r>
              <a:rPr lang="en-US" b="1" cap="none" dirty="0"/>
              <a:t>Bibliography: Reference &amp; Information Literacy</a:t>
            </a:r>
          </a:p>
        </p:txBody>
      </p:sp>
      <p:sp>
        <p:nvSpPr>
          <p:cNvPr id="3" name="Content Placeholder 2">
            <a:extLst>
              <a:ext uri="{FF2B5EF4-FFF2-40B4-BE49-F238E27FC236}">
                <a16:creationId xmlns:a16="http://schemas.microsoft.com/office/drawing/2014/main" id="{4DD42401-1982-4EFB-853C-43BD7F01A925}"/>
              </a:ext>
            </a:extLst>
          </p:cNvPr>
          <p:cNvSpPr>
            <a:spLocks noGrp="1"/>
          </p:cNvSpPr>
          <p:nvPr>
            <p:ph idx="1"/>
          </p:nvPr>
        </p:nvSpPr>
        <p:spPr>
          <a:xfrm>
            <a:off x="284626" y="2180496"/>
            <a:ext cx="11614931" cy="4492153"/>
          </a:xfrm>
        </p:spPr>
        <p:txBody>
          <a:bodyPr>
            <a:noAutofit/>
          </a:bodyPr>
          <a:lstStyle/>
          <a:p>
            <a:pPr>
              <a:spcAft>
                <a:spcPts val="1800"/>
              </a:spcAft>
            </a:pPr>
            <a:r>
              <a:rPr lang="en-US" sz="2400" dirty="0"/>
              <a:t>Definitions of Reference </a:t>
            </a:r>
            <a:br>
              <a:rPr lang="en-US" sz="2400" dirty="0"/>
            </a:br>
            <a:r>
              <a:rPr lang="en-US" sz="2400" spc="100" dirty="0">
                <a:solidFill>
                  <a:schemeClr val="bg2">
                    <a:lumMod val="25000"/>
                  </a:schemeClr>
                </a:solidFill>
              </a:rPr>
              <a:t>http://www.ala.org/rusa/guidelines/definitionsreference</a:t>
            </a:r>
          </a:p>
          <a:p>
            <a:pPr>
              <a:spcAft>
                <a:spcPts val="1800"/>
              </a:spcAft>
            </a:pPr>
            <a:r>
              <a:rPr lang="en-US" sz="2400" dirty="0"/>
              <a:t>Definitions of Reference:  A Chronological Bibliography</a:t>
            </a:r>
            <a:br>
              <a:rPr lang="en-US" sz="2400" dirty="0"/>
            </a:br>
            <a:r>
              <a:rPr lang="en-US" sz="2400" spc="100" dirty="0">
                <a:solidFill>
                  <a:schemeClr val="bg2">
                    <a:lumMod val="25000"/>
                  </a:schemeClr>
                </a:solidFill>
              </a:rPr>
              <a:t>http://www.ala.org/rusa/sites/ala.org.rusa/files/content/sections/rss/rsssection/rsscomm/evaluationofref/refdefbibrev.pdf</a:t>
            </a:r>
          </a:p>
          <a:p>
            <a:pPr>
              <a:spcAft>
                <a:spcPts val="1800"/>
              </a:spcAft>
            </a:pPr>
            <a:r>
              <a:rPr lang="en-US" sz="2400" dirty="0"/>
              <a:t>Radford University, McConnell Library, Instruction Menu</a:t>
            </a:r>
            <a:br>
              <a:rPr lang="en-US" sz="2400" dirty="0"/>
            </a:br>
            <a:r>
              <a:rPr lang="en-US" sz="2400" spc="100" dirty="0">
                <a:solidFill>
                  <a:schemeClr val="bg2">
                    <a:lumMod val="25000"/>
                  </a:schemeClr>
                </a:solidFill>
              </a:rPr>
              <a:t>https://www.radford.edu/content/library/instruction/faculty-request-a-workshop/instruction-menu.html</a:t>
            </a:r>
          </a:p>
        </p:txBody>
      </p:sp>
    </p:spTree>
    <p:extLst>
      <p:ext uri="{BB962C8B-B14F-4D97-AF65-F5344CB8AC3E}">
        <p14:creationId xmlns:p14="http://schemas.microsoft.com/office/powerpoint/2010/main" val="369267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FFF1-9476-4478-BF32-8F62CE37D8CE}"/>
              </a:ext>
            </a:extLst>
          </p:cNvPr>
          <p:cNvSpPr>
            <a:spLocks noGrp="1"/>
          </p:cNvSpPr>
          <p:nvPr>
            <p:ph type="title"/>
          </p:nvPr>
        </p:nvSpPr>
        <p:spPr/>
        <p:txBody>
          <a:bodyPr/>
          <a:lstStyle/>
          <a:p>
            <a:r>
              <a:rPr lang="en-US" b="1" cap="none" dirty="0"/>
              <a:t>Bibliography:  ARL &amp; ACRL Reports</a:t>
            </a:r>
          </a:p>
        </p:txBody>
      </p:sp>
      <p:sp>
        <p:nvSpPr>
          <p:cNvPr id="3" name="Content Placeholder 2">
            <a:extLst>
              <a:ext uri="{FF2B5EF4-FFF2-40B4-BE49-F238E27FC236}">
                <a16:creationId xmlns:a16="http://schemas.microsoft.com/office/drawing/2014/main" id="{4DD42401-1982-4EFB-853C-43BD7F01A925}"/>
              </a:ext>
            </a:extLst>
          </p:cNvPr>
          <p:cNvSpPr>
            <a:spLocks noGrp="1"/>
          </p:cNvSpPr>
          <p:nvPr>
            <p:ph idx="1"/>
          </p:nvPr>
        </p:nvSpPr>
        <p:spPr>
          <a:xfrm>
            <a:off x="284626" y="2588273"/>
            <a:ext cx="11614931" cy="2440931"/>
          </a:xfrm>
        </p:spPr>
        <p:txBody>
          <a:bodyPr>
            <a:noAutofit/>
          </a:bodyPr>
          <a:lstStyle/>
          <a:p>
            <a:pPr>
              <a:spcAft>
                <a:spcPts val="1800"/>
              </a:spcAft>
            </a:pPr>
            <a:r>
              <a:rPr lang="en-US" sz="2400" dirty="0"/>
              <a:t>SPEC Kit 268: Reference Service Statistics &amp; Assessment (September 2002)</a:t>
            </a:r>
            <a:br>
              <a:rPr lang="en-US" sz="2400" dirty="0"/>
            </a:br>
            <a:r>
              <a:rPr lang="en-US" sz="2400" spc="100" dirty="0">
                <a:solidFill>
                  <a:schemeClr val="bg2">
                    <a:lumMod val="25000"/>
                  </a:schemeClr>
                </a:solidFill>
              </a:rPr>
              <a:t>https://www.arl.org/focus-areas/statistics-assessment/1772-spec-kit-268-reference-service-statistics-a-assessment-september-2002#.XAGnV9tKjGg</a:t>
            </a:r>
          </a:p>
          <a:p>
            <a:pPr>
              <a:spcAft>
                <a:spcPts val="1800"/>
              </a:spcAft>
            </a:pPr>
            <a:r>
              <a:rPr lang="en-US" sz="2400" dirty="0"/>
              <a:t>Value of Academic Libraries:  A Comprehensive Research Review and Report</a:t>
            </a:r>
            <a:br>
              <a:rPr lang="en-US" sz="2400" dirty="0"/>
            </a:br>
            <a:r>
              <a:rPr lang="en-US" sz="2400" spc="100" dirty="0">
                <a:solidFill>
                  <a:schemeClr val="bg2">
                    <a:lumMod val="25000"/>
                  </a:schemeClr>
                </a:solidFill>
              </a:rPr>
              <a:t>http://www.ala.org/acrl/sites/ala.org.acrl/files/content/issues/value/val_report.pdf</a:t>
            </a:r>
          </a:p>
        </p:txBody>
      </p:sp>
    </p:spTree>
    <p:extLst>
      <p:ext uri="{BB962C8B-B14F-4D97-AF65-F5344CB8AC3E}">
        <p14:creationId xmlns:p14="http://schemas.microsoft.com/office/powerpoint/2010/main" val="1633734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4F3E-2AF2-479F-8499-1E21336DDB16}"/>
              </a:ext>
            </a:extLst>
          </p:cNvPr>
          <p:cNvSpPr>
            <a:spLocks noGrp="1"/>
          </p:cNvSpPr>
          <p:nvPr>
            <p:ph type="title"/>
          </p:nvPr>
        </p:nvSpPr>
        <p:spPr>
          <a:xfrm>
            <a:off x="449946" y="1020121"/>
            <a:ext cx="11259454" cy="1013800"/>
          </a:xfrm>
        </p:spPr>
        <p:txBody>
          <a:bodyPr/>
          <a:lstStyle/>
          <a:p>
            <a:r>
              <a:rPr lang="en-US" b="1" cap="none" dirty="0"/>
              <a:t>Our Survey</a:t>
            </a:r>
          </a:p>
        </p:txBody>
      </p:sp>
      <p:sp>
        <p:nvSpPr>
          <p:cNvPr id="9" name="TextBox 8">
            <a:extLst>
              <a:ext uri="{FF2B5EF4-FFF2-40B4-BE49-F238E27FC236}">
                <a16:creationId xmlns:a16="http://schemas.microsoft.com/office/drawing/2014/main" id="{707C9F48-9CF6-43E7-87AF-444DAE62AF07}"/>
              </a:ext>
            </a:extLst>
          </p:cNvPr>
          <p:cNvSpPr txBox="1"/>
          <p:nvPr/>
        </p:nvSpPr>
        <p:spPr>
          <a:xfrm>
            <a:off x="482600" y="2258718"/>
            <a:ext cx="11226800" cy="4262705"/>
          </a:xfrm>
          <a:prstGeom prst="rect">
            <a:avLst/>
          </a:prstGeom>
          <a:noFill/>
        </p:spPr>
        <p:txBody>
          <a:bodyPr wrap="square" rtlCol="0">
            <a:spAutoFit/>
          </a:bodyPr>
          <a:lstStyle/>
          <a:p>
            <a:pPr>
              <a:spcAft>
                <a:spcPts val="1800"/>
              </a:spcAft>
            </a:pPr>
            <a:r>
              <a:rPr lang="en-US" sz="2800" dirty="0">
                <a:solidFill>
                  <a:schemeClr val="accent5">
                    <a:lumMod val="75000"/>
                  </a:schemeClr>
                </a:solidFill>
              </a:rPr>
              <a:t>What type of library do you work in?</a:t>
            </a:r>
          </a:p>
          <a:p>
            <a:pPr>
              <a:spcAft>
                <a:spcPts val="1800"/>
              </a:spcAft>
            </a:pPr>
            <a:r>
              <a:rPr lang="en-US" sz="2800" dirty="0">
                <a:solidFill>
                  <a:schemeClr val="accent5">
                    <a:lumMod val="75000"/>
                  </a:schemeClr>
                </a:solidFill>
              </a:rPr>
              <a:t>Does your library collect data on reference interactions?</a:t>
            </a:r>
          </a:p>
          <a:p>
            <a:pPr>
              <a:spcAft>
                <a:spcPts val="1800"/>
              </a:spcAft>
            </a:pPr>
            <a:r>
              <a:rPr lang="en-US" sz="2800" dirty="0">
                <a:solidFill>
                  <a:schemeClr val="accent5">
                    <a:lumMod val="75000"/>
                  </a:schemeClr>
                </a:solidFill>
              </a:rPr>
              <a:t>How are data gathered?</a:t>
            </a:r>
          </a:p>
          <a:p>
            <a:pPr>
              <a:spcAft>
                <a:spcPts val="1800"/>
              </a:spcAft>
            </a:pPr>
            <a:r>
              <a:rPr lang="en-US" sz="2800" dirty="0">
                <a:solidFill>
                  <a:schemeClr val="accent5">
                    <a:lumMod val="75000"/>
                  </a:schemeClr>
                </a:solidFill>
              </a:rPr>
              <a:t>Please upload your data collection form.</a:t>
            </a:r>
          </a:p>
          <a:p>
            <a:pPr>
              <a:spcAft>
                <a:spcPts val="1800"/>
              </a:spcAft>
            </a:pPr>
            <a:r>
              <a:rPr lang="en-US" sz="2800" dirty="0">
                <a:solidFill>
                  <a:schemeClr val="accent5">
                    <a:lumMod val="75000"/>
                  </a:schemeClr>
                </a:solidFill>
              </a:rPr>
              <a:t>In the last decade, has your library made substantive changes in what data are recorded? </a:t>
            </a:r>
          </a:p>
          <a:p>
            <a:pPr>
              <a:spcAft>
                <a:spcPts val="1800"/>
              </a:spcAft>
            </a:pPr>
            <a:r>
              <a:rPr lang="en-US" sz="2800" dirty="0">
                <a:solidFill>
                  <a:schemeClr val="accent5">
                    <a:lumMod val="75000"/>
                  </a:schemeClr>
                </a:solidFill>
              </a:rPr>
              <a:t>What is the most useful data you record? </a:t>
            </a:r>
          </a:p>
        </p:txBody>
      </p:sp>
    </p:spTree>
    <p:extLst>
      <p:ext uri="{BB962C8B-B14F-4D97-AF65-F5344CB8AC3E}">
        <p14:creationId xmlns:p14="http://schemas.microsoft.com/office/powerpoint/2010/main" val="1775229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Comparing Studies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5340684"/>
              </p:ext>
            </p:extLst>
          </p:nvPr>
        </p:nvGraphicFramePr>
        <p:xfrm>
          <a:off x="453080" y="2083349"/>
          <a:ext cx="11261124" cy="4672676"/>
        </p:xfrm>
        <a:graphic>
          <a:graphicData uri="http://schemas.openxmlformats.org/drawingml/2006/table">
            <a:tbl>
              <a:tblPr firstRow="1" bandRow="1">
                <a:tableStyleId>{5C22544A-7EE6-4342-B048-85BDC9FD1C3A}</a:tableStyleId>
              </a:tblPr>
              <a:tblGrid>
                <a:gridCol w="3167575">
                  <a:extLst>
                    <a:ext uri="{9D8B030D-6E8A-4147-A177-3AD203B41FA5}">
                      <a16:colId xmlns:a16="http://schemas.microsoft.com/office/drawing/2014/main" val="20000"/>
                    </a:ext>
                  </a:extLst>
                </a:gridCol>
                <a:gridCol w="4119418">
                  <a:extLst>
                    <a:ext uri="{9D8B030D-6E8A-4147-A177-3AD203B41FA5}">
                      <a16:colId xmlns:a16="http://schemas.microsoft.com/office/drawing/2014/main" val="20001"/>
                    </a:ext>
                  </a:extLst>
                </a:gridCol>
                <a:gridCol w="3974131">
                  <a:extLst>
                    <a:ext uri="{9D8B030D-6E8A-4147-A177-3AD203B41FA5}">
                      <a16:colId xmlns:a16="http://schemas.microsoft.com/office/drawing/2014/main" val="20002"/>
                    </a:ext>
                  </a:extLst>
                </a:gridCol>
              </a:tblGrid>
              <a:tr h="697768">
                <a:tc>
                  <a:txBody>
                    <a:bodyPr/>
                    <a:lstStyle/>
                    <a:p>
                      <a:endParaRPr lang="en-US" sz="2000" dirty="0">
                        <a:latin typeface="+mj-lt"/>
                        <a:ea typeface="Tahoma" panose="020B0604030504040204" pitchFamily="34" charset="0"/>
                        <a:cs typeface="Tahoma" panose="020B0604030504040204" pitchFamily="34" charset="0"/>
                      </a:endParaRPr>
                    </a:p>
                  </a:txBody>
                  <a:tcPr/>
                </a:tc>
                <a:tc>
                  <a:txBody>
                    <a:bodyPr/>
                    <a:lstStyle/>
                    <a:p>
                      <a:pPr marL="0" marR="0" algn="ctr">
                        <a:lnSpc>
                          <a:spcPct val="107000"/>
                        </a:lnSpc>
                        <a:spcBef>
                          <a:spcPts val="0"/>
                        </a:spcBef>
                        <a:spcAft>
                          <a:spcPts val="0"/>
                        </a:spcAft>
                      </a:pPr>
                      <a:r>
                        <a:rPr lang="en-US" sz="2000" b="1" i="1" dirty="0">
                          <a:solidFill>
                            <a:srgbClr val="00C0BC"/>
                          </a:solidFill>
                          <a:effectLst/>
                          <a:latin typeface="+mj-lt"/>
                          <a:ea typeface="Tahoma" panose="020B0604030504040204" pitchFamily="34" charset="0"/>
                          <a:cs typeface="Tahoma" panose="020B0604030504040204" pitchFamily="34" charset="0"/>
                        </a:rPr>
                        <a:t>SPEC Kit 268 (2002)</a:t>
                      </a:r>
                      <a:endParaRPr lang="en-US" sz="2000" dirty="0">
                        <a:solidFill>
                          <a:srgbClr val="00C0BC"/>
                        </a:solidFill>
                        <a:effectLst/>
                        <a:latin typeface="+mj-lt"/>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2000" b="1" i="1" dirty="0">
                          <a:solidFill>
                            <a:srgbClr val="00C0BC"/>
                          </a:solidFill>
                          <a:effectLst/>
                          <a:latin typeface="+mj-lt"/>
                          <a:ea typeface="Tahoma" panose="020B0604030504040204" pitchFamily="34" charset="0"/>
                          <a:cs typeface="Tahoma" panose="020B0604030504040204" pitchFamily="34" charset="0"/>
                        </a:rPr>
                        <a:t>RUSA survey (2016)</a:t>
                      </a:r>
                      <a:endParaRPr lang="en-US" sz="2000" dirty="0">
                        <a:solidFill>
                          <a:srgbClr val="00C0BC"/>
                        </a:solidFill>
                        <a:effectLst/>
                        <a:latin typeface="+mj-lt"/>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0"/>
                  </a:ext>
                </a:extLst>
              </a:tr>
              <a:tr h="1082095">
                <a:tc>
                  <a:txBody>
                    <a:bodyPr/>
                    <a:lstStyle/>
                    <a:p>
                      <a:pPr marL="0" marR="0">
                        <a:lnSpc>
                          <a:spcPct val="107000"/>
                        </a:lnSpc>
                        <a:spcBef>
                          <a:spcPts val="0"/>
                        </a:spcBef>
                        <a:spcAft>
                          <a:spcPts val="0"/>
                        </a:spcAft>
                      </a:pPr>
                      <a:r>
                        <a:rPr lang="en-US" sz="2400" dirty="0">
                          <a:effectLst/>
                          <a:latin typeface="+mj-lt"/>
                          <a:ea typeface="Tahoma" panose="020B0604030504040204" pitchFamily="34" charset="0"/>
                          <a:cs typeface="Tahoma" panose="020B0604030504040204" pitchFamily="34" charset="0"/>
                        </a:rPr>
                        <a:t>Population/Sample</a:t>
                      </a:r>
                    </a:p>
                  </a:txBody>
                  <a:tcPr marL="68580" marR="68580" marT="0" marB="0"/>
                </a:tc>
                <a:tc>
                  <a:txBody>
                    <a:bodyPr/>
                    <a:lstStyle/>
                    <a:p>
                      <a:pPr marL="0" marR="0">
                        <a:lnSpc>
                          <a:spcPct val="107000"/>
                        </a:lnSpc>
                        <a:spcBef>
                          <a:spcPts val="0"/>
                        </a:spcBef>
                        <a:spcAft>
                          <a:spcPts val="0"/>
                        </a:spcAft>
                      </a:pPr>
                      <a:r>
                        <a:rPr lang="en-US" sz="2400" dirty="0">
                          <a:effectLst/>
                          <a:latin typeface="+mj-lt"/>
                          <a:ea typeface="Tahoma" panose="020B0604030504040204" pitchFamily="34" charset="0"/>
                          <a:cs typeface="Tahoma" panose="020B0604030504040204" pitchFamily="34" charset="0"/>
                        </a:rPr>
                        <a:t>ARL members (n=124); </a:t>
                      </a:r>
                      <a:br>
                        <a:rPr lang="en-US" sz="2400" dirty="0">
                          <a:effectLst/>
                          <a:latin typeface="+mj-lt"/>
                          <a:ea typeface="Tahoma" panose="020B0604030504040204" pitchFamily="34" charset="0"/>
                          <a:cs typeface="Tahoma" panose="020B0604030504040204" pitchFamily="34" charset="0"/>
                        </a:rPr>
                      </a:br>
                      <a:r>
                        <a:rPr lang="en-US" sz="2400" dirty="0">
                          <a:effectLst/>
                          <a:latin typeface="+mj-lt"/>
                          <a:ea typeface="Tahoma" panose="020B0604030504040204" pitchFamily="34" charset="0"/>
                          <a:cs typeface="Tahoma" panose="020B0604030504040204" pitchFamily="34" charset="0"/>
                        </a:rPr>
                        <a:t>77 responses (62%)</a:t>
                      </a:r>
                    </a:p>
                  </a:txBody>
                  <a:tcPr marL="68580" marR="68580" marT="0" marB="0"/>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2400" dirty="0">
                          <a:effectLst/>
                          <a:latin typeface="+mj-lt"/>
                          <a:ea typeface="Tahoma" panose="020B0604030504040204" pitchFamily="34" charset="0"/>
                          <a:cs typeface="Tahoma" panose="020B0604030504040204" pitchFamily="34" charset="0"/>
                        </a:rPr>
                        <a:t>Email</a:t>
                      </a:r>
                      <a:r>
                        <a:rPr lang="en-US" sz="2400" baseline="0" dirty="0">
                          <a:effectLst/>
                          <a:latin typeface="+mj-lt"/>
                          <a:ea typeface="Tahoma" panose="020B0604030504040204" pitchFamily="34" charset="0"/>
                          <a:cs typeface="Tahoma" panose="020B0604030504040204" pitchFamily="34" charset="0"/>
                        </a:rPr>
                        <a:t> recruiting; </a:t>
                      </a:r>
                      <a:r>
                        <a:rPr lang="en-US" sz="2400" dirty="0">
                          <a:effectLst/>
                          <a:latin typeface="+mj-lt"/>
                          <a:ea typeface="Tahoma" panose="020B0604030504040204" pitchFamily="34" charset="0"/>
                          <a:cs typeface="Tahoma" panose="020B0604030504040204" pitchFamily="34" charset="0"/>
                        </a:rPr>
                        <a:t>232 </a:t>
                      </a:r>
                      <a:br>
                        <a:rPr lang="en-US" sz="2400" dirty="0">
                          <a:effectLst/>
                          <a:latin typeface="+mj-lt"/>
                          <a:ea typeface="Tahoma" panose="020B0604030504040204" pitchFamily="34" charset="0"/>
                          <a:cs typeface="Tahoma" panose="020B0604030504040204" pitchFamily="34" charset="0"/>
                        </a:rPr>
                      </a:br>
                      <a:r>
                        <a:rPr lang="en-US" sz="2400" dirty="0">
                          <a:effectLst/>
                          <a:latin typeface="+mj-lt"/>
                          <a:ea typeface="Tahoma" panose="020B0604030504040204" pitchFamily="34" charset="0"/>
                          <a:cs typeface="Tahoma" panose="020B0604030504040204" pitchFamily="34" charset="0"/>
                        </a:rPr>
                        <a:t>(</a:t>
                      </a:r>
                      <a:r>
                        <a:rPr lang="en-US" sz="2400" u="sng" dirty="0">
                          <a:solidFill>
                            <a:schemeClr val="accent5">
                              <a:lumMod val="75000"/>
                            </a:schemeClr>
                          </a:solidFill>
                          <a:effectLst/>
                          <a:latin typeface="+mj-lt"/>
                          <a:ea typeface="Tahoma" panose="020B0604030504040204" pitchFamily="34" charset="0"/>
                          <a:cs typeface="Tahoma" panose="020B0604030504040204" pitchFamily="34" charset="0"/>
                        </a:rPr>
                        <a:t>142 </a:t>
                      </a:r>
                      <a:r>
                        <a:rPr lang="en-US" sz="2400" u="sng" kern="1200" dirty="0">
                          <a:solidFill>
                            <a:schemeClr val="accent5">
                              <a:lumMod val="75000"/>
                            </a:schemeClr>
                          </a:solidFill>
                          <a:effectLst/>
                          <a:latin typeface="+mj-lt"/>
                          <a:ea typeface="Tahoma" panose="020B0604030504040204" pitchFamily="34" charset="0"/>
                          <a:cs typeface="Tahoma" panose="020B0604030504040204" pitchFamily="34" charset="0"/>
                        </a:rPr>
                        <a:t>academic</a:t>
                      </a:r>
                      <a:r>
                        <a:rPr lang="en-US" sz="2400" dirty="0">
                          <a:effectLst/>
                          <a:latin typeface="+mj-lt"/>
                          <a:ea typeface="Tahoma" panose="020B0604030504040204" pitchFamily="34" charset="0"/>
                          <a:cs typeface="Tahoma" panose="020B0604030504040204" pitchFamily="34" charset="0"/>
                        </a:rPr>
                        <a:t>, 73 public, 9 special, 8 other)</a:t>
                      </a:r>
                    </a:p>
                  </a:txBody>
                  <a:tcPr marL="68580" marR="68580" marT="0" marB="0"/>
                </a:tc>
                <a:extLst>
                  <a:ext uri="{0D108BD9-81ED-4DB2-BD59-A6C34878D82A}">
                    <a16:rowId xmlns:a16="http://schemas.microsoft.com/office/drawing/2014/main" val="10001"/>
                  </a:ext>
                </a:extLst>
              </a:tr>
              <a:tr h="432473">
                <a:tc>
                  <a:txBody>
                    <a:bodyPr/>
                    <a:lstStyle/>
                    <a:p>
                      <a:r>
                        <a:rPr lang="en-US" sz="2400" dirty="0">
                          <a:latin typeface="+mj-lt"/>
                          <a:ea typeface="Tahoma" panose="020B0604030504040204" pitchFamily="34" charset="0"/>
                          <a:cs typeface="Tahoma" panose="020B0604030504040204" pitchFamily="34" charset="0"/>
                        </a:rPr>
                        <a:t>Libraries</a:t>
                      </a:r>
                      <a:r>
                        <a:rPr lang="en-US" sz="2400" baseline="0" dirty="0">
                          <a:latin typeface="+mj-lt"/>
                          <a:ea typeface="Tahoma" panose="020B0604030504040204" pitchFamily="34" charset="0"/>
                          <a:cs typeface="Tahoma" panose="020B0604030504040204" pitchFamily="34" charset="0"/>
                        </a:rPr>
                        <a:t> collecting</a:t>
                      </a:r>
                      <a:r>
                        <a:rPr lang="en-US" sz="2400" dirty="0">
                          <a:latin typeface="+mj-lt"/>
                          <a:ea typeface="Tahoma" panose="020B0604030504040204" pitchFamily="34" charset="0"/>
                          <a:cs typeface="Tahoma" panose="020B0604030504040204" pitchFamily="34" charset="0"/>
                        </a:rPr>
                        <a:t> </a:t>
                      </a:r>
                      <a:r>
                        <a:rPr lang="en-US" sz="2400" baseline="0" dirty="0">
                          <a:latin typeface="+mj-lt"/>
                          <a:ea typeface="Tahoma" panose="020B0604030504040204" pitchFamily="34" charset="0"/>
                          <a:cs typeface="Tahoma" panose="020B0604030504040204" pitchFamily="34" charset="0"/>
                        </a:rPr>
                        <a:t>data</a:t>
                      </a:r>
                      <a:endParaRPr lang="en-US" sz="2400" dirty="0">
                        <a:latin typeface="+mj-lt"/>
                        <a:ea typeface="Tahoma" panose="020B0604030504040204" pitchFamily="34" charset="0"/>
                        <a:cs typeface="Tahoma" panose="020B0604030504040204" pitchFamily="34" charset="0"/>
                      </a:endParaRPr>
                    </a:p>
                  </a:txBody>
                  <a:tcPr/>
                </a:tc>
                <a:tc>
                  <a:txBody>
                    <a:bodyPr/>
                    <a:lstStyle/>
                    <a:p>
                      <a:r>
                        <a:rPr lang="en-US" sz="2400" dirty="0">
                          <a:latin typeface="+mj-lt"/>
                          <a:ea typeface="Tahoma" panose="020B0604030504040204" pitchFamily="34" charset="0"/>
                          <a:cs typeface="Tahoma" panose="020B0604030504040204" pitchFamily="34" charset="0"/>
                        </a:rPr>
                        <a:t>96%</a:t>
                      </a:r>
                    </a:p>
                  </a:txBody>
                  <a:tcPr/>
                </a:tc>
                <a:tc>
                  <a:txBody>
                    <a:bodyPr/>
                    <a:lstStyle/>
                    <a:p>
                      <a:r>
                        <a:rPr lang="en-US" sz="2400" u="sng" kern="1200" dirty="0">
                          <a:solidFill>
                            <a:schemeClr val="accent5">
                              <a:lumMod val="75000"/>
                            </a:schemeClr>
                          </a:solidFill>
                          <a:effectLst/>
                          <a:latin typeface="+mj-lt"/>
                          <a:ea typeface="Tahoma" panose="020B0604030504040204" pitchFamily="34" charset="0"/>
                          <a:cs typeface="Tahoma" panose="020B0604030504040204" pitchFamily="34" charset="0"/>
                        </a:rPr>
                        <a:t>95</a:t>
                      </a:r>
                      <a:r>
                        <a:rPr lang="en-US" sz="2400" kern="1200" dirty="0">
                          <a:solidFill>
                            <a:schemeClr val="accent5">
                              <a:lumMod val="75000"/>
                            </a:schemeClr>
                          </a:solidFill>
                          <a:effectLst/>
                          <a:latin typeface="+mj-lt"/>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10002"/>
                  </a:ext>
                </a:extLst>
              </a:tr>
              <a:tr h="432473">
                <a:tc>
                  <a:txBody>
                    <a:bodyPr/>
                    <a:lstStyle/>
                    <a:p>
                      <a:r>
                        <a:rPr lang="en-US" sz="2400" dirty="0">
                          <a:latin typeface="+mj-lt"/>
                          <a:ea typeface="Tahoma" panose="020B0604030504040204" pitchFamily="34" charset="0"/>
                          <a:cs typeface="Tahoma" panose="020B0604030504040204" pitchFamily="34" charset="0"/>
                        </a:rPr>
                        <a:t>Regular collection</a:t>
                      </a:r>
                    </a:p>
                  </a:txBody>
                  <a:tcPr/>
                </a:tc>
                <a:tc>
                  <a:txBody>
                    <a:bodyPr/>
                    <a:lstStyle/>
                    <a:p>
                      <a:r>
                        <a:rPr lang="en-US" sz="2400" dirty="0">
                          <a:latin typeface="+mj-lt"/>
                          <a:ea typeface="Tahoma" panose="020B0604030504040204" pitchFamily="34" charset="0"/>
                          <a:cs typeface="Tahoma" panose="020B0604030504040204" pitchFamily="34" charset="0"/>
                        </a:rPr>
                        <a:t>51%</a:t>
                      </a:r>
                    </a:p>
                  </a:txBody>
                  <a:tcPr/>
                </a:tc>
                <a:tc>
                  <a:txBody>
                    <a:bodyPr/>
                    <a:lstStyle/>
                    <a:p>
                      <a:r>
                        <a:rPr lang="en-US" sz="2400" u="sng" kern="1200" dirty="0">
                          <a:solidFill>
                            <a:schemeClr val="accent5">
                              <a:lumMod val="75000"/>
                            </a:schemeClr>
                          </a:solidFill>
                          <a:effectLst/>
                          <a:latin typeface="+mj-lt"/>
                          <a:ea typeface="Tahoma" panose="020B0604030504040204" pitchFamily="34" charset="0"/>
                          <a:cs typeface="Tahoma" panose="020B0604030504040204" pitchFamily="34" charset="0"/>
                        </a:rPr>
                        <a:t>94</a:t>
                      </a:r>
                      <a:r>
                        <a:rPr lang="en-US" sz="2400" kern="1200" dirty="0">
                          <a:solidFill>
                            <a:schemeClr val="accent5">
                              <a:lumMod val="75000"/>
                            </a:schemeClr>
                          </a:solidFill>
                          <a:effectLst/>
                          <a:latin typeface="+mj-lt"/>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10003"/>
                  </a:ext>
                </a:extLst>
              </a:tr>
              <a:tr h="1911539">
                <a:tc>
                  <a:txBody>
                    <a:bodyPr/>
                    <a:lstStyle/>
                    <a:p>
                      <a:r>
                        <a:rPr lang="en-US" sz="2400" dirty="0">
                          <a:latin typeface="+mj-lt"/>
                          <a:ea typeface="Tahoma" panose="020B0604030504040204" pitchFamily="34" charset="0"/>
                          <a:cs typeface="Tahoma" panose="020B0604030504040204" pitchFamily="34" charset="0"/>
                        </a:rPr>
                        <a:t>Method of collection</a:t>
                      </a:r>
                    </a:p>
                  </a:txBody>
                  <a:tcPr/>
                </a:tc>
                <a:tc>
                  <a:txBody>
                    <a:bodyPr/>
                    <a:lstStyle/>
                    <a:p>
                      <a:r>
                        <a:rPr lang="en-US" sz="2400" dirty="0">
                          <a:latin typeface="+mj-lt"/>
                          <a:ea typeface="Tahoma" panose="020B0604030504040204" pitchFamily="34" charset="0"/>
                          <a:cs typeface="Tahoma" panose="020B0604030504040204" pitchFamily="34" charset="0"/>
                        </a:rPr>
                        <a:t>99% hand tabulated</a:t>
                      </a:r>
                    </a:p>
                    <a:p>
                      <a:r>
                        <a:rPr lang="en-US" sz="2400" dirty="0">
                          <a:latin typeface="+mj-lt"/>
                          <a:ea typeface="Tahoma" panose="020B0604030504040204" pitchFamily="34" charset="0"/>
                          <a:cs typeface="Tahoma" panose="020B0604030504040204" pitchFamily="34" charset="0"/>
                        </a:rPr>
                        <a:t>25%</a:t>
                      </a:r>
                      <a:r>
                        <a:rPr lang="en-US" sz="2400" baseline="0" dirty="0">
                          <a:latin typeface="+mj-lt"/>
                          <a:ea typeface="Tahoma" panose="020B0604030504040204" pitchFamily="34" charset="0"/>
                          <a:cs typeface="Tahoma" panose="020B0604030504040204" pitchFamily="34" charset="0"/>
                        </a:rPr>
                        <a:t> online data entry</a:t>
                      </a:r>
                    </a:p>
                    <a:p>
                      <a:r>
                        <a:rPr lang="en-US" sz="2400" baseline="0" dirty="0">
                          <a:latin typeface="+mj-lt"/>
                          <a:ea typeface="Tahoma" panose="020B0604030504040204" pitchFamily="34" charset="0"/>
                          <a:cs typeface="Tahoma" panose="020B0604030504040204" pitchFamily="34" charset="0"/>
                        </a:rPr>
                        <a:t>4% clicker</a:t>
                      </a:r>
                    </a:p>
                    <a:p>
                      <a:r>
                        <a:rPr lang="en-US" sz="2400" baseline="0" dirty="0">
                          <a:latin typeface="+mj-lt"/>
                          <a:ea typeface="Tahoma" panose="020B0604030504040204" pitchFamily="34" charset="0"/>
                          <a:cs typeface="Tahoma" panose="020B0604030504040204" pitchFamily="34" charset="0"/>
                        </a:rPr>
                        <a:t>8% other</a:t>
                      </a:r>
                    </a:p>
                  </a:txBody>
                  <a:tcPr/>
                </a:tc>
                <a:tc>
                  <a:txBody>
                    <a:bodyPr/>
                    <a:lstStyle/>
                    <a:p>
                      <a:r>
                        <a:rPr lang="en-US" sz="2400" u="sng" kern="1200" dirty="0">
                          <a:solidFill>
                            <a:schemeClr val="accent5">
                              <a:lumMod val="75000"/>
                            </a:schemeClr>
                          </a:solidFill>
                          <a:effectLst/>
                          <a:latin typeface="+mj-lt"/>
                          <a:ea typeface="Tahoma" panose="020B0604030504040204" pitchFamily="34" charset="0"/>
                          <a:cs typeface="Tahoma" panose="020B0604030504040204" pitchFamily="34" charset="0"/>
                        </a:rPr>
                        <a:t>75</a:t>
                      </a:r>
                      <a:r>
                        <a:rPr lang="en-US" sz="2400" kern="1200" dirty="0">
                          <a:solidFill>
                            <a:schemeClr val="accent5">
                              <a:lumMod val="75000"/>
                            </a:schemeClr>
                          </a:solidFill>
                          <a:effectLst/>
                          <a:latin typeface="+mj-lt"/>
                          <a:ea typeface="Tahoma" panose="020B0604030504040204" pitchFamily="34" charset="0"/>
                          <a:cs typeface="Tahoma" panose="020B0604030504040204" pitchFamily="34" charset="0"/>
                        </a:rPr>
                        <a:t>% </a:t>
                      </a:r>
                      <a:r>
                        <a:rPr lang="en-US" sz="2400" dirty="0">
                          <a:latin typeface="+mj-lt"/>
                          <a:ea typeface="Tahoma" panose="020B0604030504040204" pitchFamily="34" charset="0"/>
                          <a:cs typeface="Tahoma" panose="020B0604030504040204" pitchFamily="34" charset="0"/>
                        </a:rPr>
                        <a:t>commercial platform</a:t>
                      </a:r>
                    </a:p>
                    <a:p>
                      <a:r>
                        <a:rPr lang="en-US" sz="2400" u="sng" kern="1200" dirty="0">
                          <a:solidFill>
                            <a:schemeClr val="accent5">
                              <a:lumMod val="75000"/>
                            </a:schemeClr>
                          </a:solidFill>
                          <a:effectLst/>
                          <a:latin typeface="+mj-lt"/>
                          <a:ea typeface="Tahoma" panose="020B0604030504040204" pitchFamily="34" charset="0"/>
                          <a:cs typeface="Tahoma" panose="020B0604030504040204" pitchFamily="34" charset="0"/>
                        </a:rPr>
                        <a:t>6</a:t>
                      </a:r>
                      <a:r>
                        <a:rPr lang="en-US" sz="2400" kern="1200" dirty="0">
                          <a:solidFill>
                            <a:schemeClr val="accent5">
                              <a:lumMod val="75000"/>
                            </a:schemeClr>
                          </a:solidFill>
                          <a:effectLst/>
                          <a:latin typeface="+mj-lt"/>
                          <a:ea typeface="Tahoma" panose="020B0604030504040204" pitchFamily="34" charset="0"/>
                          <a:cs typeface="Tahoma" panose="020B0604030504040204" pitchFamily="34" charset="0"/>
                        </a:rPr>
                        <a:t>% </a:t>
                      </a:r>
                      <a:r>
                        <a:rPr lang="en-US" sz="2400" dirty="0">
                          <a:latin typeface="+mj-lt"/>
                          <a:ea typeface="Tahoma" panose="020B0604030504040204" pitchFamily="34" charset="0"/>
                          <a:cs typeface="Tahoma" panose="020B0604030504040204" pitchFamily="34" charset="0"/>
                        </a:rPr>
                        <a:t>hand tabulated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400" i="0" u="sng" kern="1200" dirty="0">
                          <a:solidFill>
                            <a:schemeClr val="accent5">
                              <a:lumMod val="75000"/>
                            </a:schemeClr>
                          </a:solidFill>
                          <a:effectLst/>
                          <a:latin typeface="+mj-lt"/>
                          <a:ea typeface="Tahoma" panose="020B0604030504040204" pitchFamily="34" charset="0"/>
                          <a:cs typeface="Tahoma" panose="020B0604030504040204" pitchFamily="34" charset="0"/>
                        </a:rPr>
                        <a:t>8</a:t>
                      </a:r>
                      <a:r>
                        <a:rPr lang="en-US" sz="2400" kern="1200" dirty="0">
                          <a:solidFill>
                            <a:schemeClr val="accent5">
                              <a:lumMod val="75000"/>
                            </a:schemeClr>
                          </a:solidFill>
                          <a:effectLst/>
                          <a:latin typeface="+mj-lt"/>
                          <a:ea typeface="Tahoma" panose="020B0604030504040204" pitchFamily="34" charset="0"/>
                          <a:cs typeface="Tahoma" panose="020B0604030504040204" pitchFamily="34" charset="0"/>
                        </a:rPr>
                        <a:t>% </a:t>
                      </a:r>
                      <a:r>
                        <a:rPr lang="en-US" sz="2400" kern="1200" dirty="0">
                          <a:solidFill>
                            <a:schemeClr val="dk1"/>
                          </a:solidFill>
                          <a:latin typeface="+mj-lt"/>
                          <a:ea typeface="Tahoma" panose="020B0604030504040204" pitchFamily="34" charset="0"/>
                          <a:cs typeface="Tahoma" panose="020B0604030504040204" pitchFamily="34" charset="0"/>
                        </a:rPr>
                        <a:t>online</a:t>
                      </a:r>
                      <a:r>
                        <a:rPr lang="en-US" sz="2400" kern="1200" dirty="0">
                          <a:solidFill>
                            <a:schemeClr val="accent5">
                              <a:lumMod val="75000"/>
                            </a:schemeClr>
                          </a:solidFill>
                          <a:effectLst/>
                          <a:latin typeface="+mj-lt"/>
                          <a:ea typeface="Tahoma" panose="020B0604030504040204" pitchFamily="34" charset="0"/>
                          <a:cs typeface="Tahoma" panose="020B0604030504040204" pitchFamily="34" charset="0"/>
                        </a:rPr>
                        <a:t> </a:t>
                      </a:r>
                      <a:r>
                        <a:rPr lang="en-US" sz="2400" dirty="0">
                          <a:latin typeface="+mj-lt"/>
                          <a:ea typeface="Tahoma" panose="020B0604030504040204" pitchFamily="34" charset="0"/>
                          <a:cs typeface="Tahoma" panose="020B0604030504040204" pitchFamily="34" charset="0"/>
                        </a:rPr>
                        <a:t>spreadsheet</a:t>
                      </a:r>
                    </a:p>
                    <a:p>
                      <a:r>
                        <a:rPr lang="en-US" sz="2400" u="sng" kern="1200" dirty="0">
                          <a:solidFill>
                            <a:schemeClr val="accent5">
                              <a:lumMod val="75000"/>
                            </a:schemeClr>
                          </a:solidFill>
                          <a:effectLst/>
                          <a:latin typeface="+mj-lt"/>
                          <a:ea typeface="Tahoma" panose="020B0604030504040204" pitchFamily="34" charset="0"/>
                          <a:cs typeface="Tahoma" panose="020B0604030504040204" pitchFamily="34" charset="0"/>
                        </a:rPr>
                        <a:t>11</a:t>
                      </a:r>
                      <a:r>
                        <a:rPr lang="en-US" sz="2400" kern="1200" dirty="0">
                          <a:solidFill>
                            <a:schemeClr val="accent5">
                              <a:lumMod val="75000"/>
                            </a:schemeClr>
                          </a:solidFill>
                          <a:effectLst/>
                          <a:latin typeface="+mj-lt"/>
                          <a:ea typeface="Tahoma" panose="020B0604030504040204" pitchFamily="34" charset="0"/>
                          <a:cs typeface="Tahoma" panose="020B0604030504040204" pitchFamily="34" charset="0"/>
                        </a:rPr>
                        <a:t>% </a:t>
                      </a:r>
                      <a:r>
                        <a:rPr lang="en-US" sz="2400" dirty="0">
                          <a:latin typeface="+mj-lt"/>
                          <a:ea typeface="Tahoma" panose="020B0604030504040204" pitchFamily="34" charset="0"/>
                          <a:cs typeface="Tahoma" panose="020B0604030504040204" pitchFamily="34" charset="0"/>
                        </a:rPr>
                        <a:t>other</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5333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Why Capture Reference Interactions?</a:t>
            </a:r>
          </a:p>
        </p:txBody>
      </p:sp>
      <p:sp>
        <p:nvSpPr>
          <p:cNvPr id="3" name="Content Placeholder 2"/>
          <p:cNvSpPr>
            <a:spLocks noGrp="1"/>
          </p:cNvSpPr>
          <p:nvPr>
            <p:ph idx="1"/>
          </p:nvPr>
        </p:nvSpPr>
        <p:spPr/>
        <p:txBody>
          <a:bodyPr>
            <a:normAutofit/>
          </a:bodyPr>
          <a:lstStyle/>
          <a:p>
            <a:r>
              <a:rPr lang="en-US" sz="2400" dirty="0"/>
              <a:t>Required by professional association or accreditation agency</a:t>
            </a:r>
          </a:p>
          <a:p>
            <a:r>
              <a:rPr lang="en-US" sz="2400" dirty="0"/>
              <a:t>Evidence-based staffing</a:t>
            </a:r>
          </a:p>
          <a:p>
            <a:r>
              <a:rPr lang="en-US" sz="2400" dirty="0"/>
              <a:t>Training: What skills are most important?</a:t>
            </a:r>
          </a:p>
          <a:p>
            <a:r>
              <a:rPr lang="en-US" sz="2400" dirty="0"/>
              <a:t>Programmatic evaluation</a:t>
            </a:r>
          </a:p>
          <a:p>
            <a:r>
              <a:rPr lang="en-US" sz="2400" dirty="0"/>
              <a:t>Demonstrate value to stakeholders</a:t>
            </a:r>
          </a:p>
        </p:txBody>
      </p:sp>
      <p:pic>
        <p:nvPicPr>
          <p:cNvPr id="4" name="Picture 3" descr="Buffy the Vampire Slayer holding a stake. Text reads &quot;The Important Stakeholder.&quot;" title="Important Stakeholder"/>
          <p:cNvPicPr>
            <a:picLocks noChangeAspect="1"/>
          </p:cNvPicPr>
          <p:nvPr/>
        </p:nvPicPr>
        <p:blipFill>
          <a:blip r:embed="rId3"/>
          <a:stretch>
            <a:fillRect/>
          </a:stretch>
        </p:blipFill>
        <p:spPr>
          <a:xfrm>
            <a:off x="9186184" y="2277273"/>
            <a:ext cx="2523216" cy="3998211"/>
          </a:xfrm>
          <a:prstGeom prst="rect">
            <a:avLst/>
          </a:prstGeom>
        </p:spPr>
      </p:pic>
    </p:spTree>
    <p:extLst>
      <p:ext uri="{BB962C8B-B14F-4D97-AF65-F5344CB8AC3E}">
        <p14:creationId xmlns:p14="http://schemas.microsoft.com/office/powerpoint/2010/main" val="3057015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b="1" cap="none" dirty="0"/>
              <a:t>How Is Data Captured?</a:t>
            </a:r>
          </a:p>
        </p:txBody>
      </p:sp>
      <p:sp>
        <p:nvSpPr>
          <p:cNvPr id="6" name="Content Placeholder 5">
            <a:extLst>
              <a:ext uri="{FF2B5EF4-FFF2-40B4-BE49-F238E27FC236}">
                <a16:creationId xmlns:a16="http://schemas.microsoft.com/office/drawing/2014/main" id="{7FF06235-C883-4CEF-8133-ABC1567BDC7D}"/>
              </a:ext>
            </a:extLst>
          </p:cNvPr>
          <p:cNvSpPr>
            <a:spLocks noGrp="1"/>
          </p:cNvSpPr>
          <p:nvPr>
            <p:ph sz="half" idx="2"/>
          </p:nvPr>
        </p:nvSpPr>
        <p:spPr>
          <a:xfrm>
            <a:off x="4479636" y="2309091"/>
            <a:ext cx="7131173" cy="3551959"/>
          </a:xfrm>
        </p:spPr>
        <p:txBody>
          <a:bodyPr/>
          <a:lstStyle/>
          <a:p>
            <a:pPr marL="324000" lvl="1" indent="0">
              <a:spcBef>
                <a:spcPts val="0"/>
              </a:spcBef>
              <a:spcAft>
                <a:spcPts val="0"/>
              </a:spcAft>
              <a:buNone/>
            </a:pPr>
            <a:r>
              <a:rPr lang="en-US" sz="2400" dirty="0">
                <a:solidFill>
                  <a:schemeClr val="accent1"/>
                </a:solidFill>
              </a:rPr>
              <a:t>Data Capture Method</a:t>
            </a:r>
          </a:p>
          <a:p>
            <a:pPr marL="324000" lvl="1" indent="0">
              <a:buNone/>
            </a:pPr>
            <a:endParaRPr lang="en-US" sz="2400" dirty="0"/>
          </a:p>
          <a:p>
            <a:pPr marL="324000" lvl="1" indent="0">
              <a:buNone/>
            </a:pPr>
            <a:endParaRPr lang="en-US" sz="2400" dirty="0"/>
          </a:p>
          <a:p>
            <a:pPr marL="324000" lvl="1" indent="0">
              <a:spcBef>
                <a:spcPts val="0"/>
              </a:spcBef>
              <a:spcAft>
                <a:spcPts val="0"/>
              </a:spcAft>
              <a:buNone/>
            </a:pPr>
            <a:r>
              <a:rPr lang="en-US" sz="2400" dirty="0">
                <a:solidFill>
                  <a:schemeClr val="accent1"/>
                </a:solidFill>
              </a:rPr>
              <a:t>Commercial Apps</a:t>
            </a:r>
          </a:p>
          <a:p>
            <a:pPr marL="324000" lvl="1" indent="0">
              <a:buNone/>
            </a:pPr>
            <a:endParaRPr lang="en-US" sz="2400" dirty="0">
              <a:solidFill>
                <a:schemeClr val="accent1"/>
              </a:solidFill>
            </a:endParaRPr>
          </a:p>
          <a:p>
            <a:pPr marL="324000" lvl="1" indent="0">
              <a:buNone/>
            </a:pPr>
            <a:endParaRPr lang="en-US" sz="2400" dirty="0"/>
          </a:p>
          <a:p>
            <a:pPr marL="324000" lvl="1" indent="0">
              <a:buNone/>
            </a:pPr>
            <a:r>
              <a:rPr lang="en-US" sz="2200" dirty="0">
                <a:solidFill>
                  <a:schemeClr val="accent1"/>
                </a:solidFill>
              </a:rPr>
              <a:t>Freeware</a:t>
            </a:r>
          </a:p>
          <a:p>
            <a:pPr marL="0" indent="0">
              <a:buNone/>
            </a:pPr>
            <a:endParaRPr lang="en-US" dirty="0"/>
          </a:p>
        </p:txBody>
      </p:sp>
      <p:pic>
        <p:nvPicPr>
          <p:cNvPr id="10" name="Content Placeholder 9" descr="Printed Form Example">
            <a:extLst>
              <a:ext uri="{FF2B5EF4-FFF2-40B4-BE49-F238E27FC236}">
                <a16:creationId xmlns:a16="http://schemas.microsoft.com/office/drawing/2014/main" id="{12EB6536-5FE3-4323-9EE5-E1E103F2B226}"/>
              </a:ext>
            </a:extLst>
          </p:cNvPr>
          <p:cNvPicPr>
            <a:picLocks noGrp="1" noChangeAspect="1"/>
          </p:cNvPicPr>
          <p:nvPr>
            <p:ph sz="half" idx="1"/>
          </p:nvPr>
        </p:nvPicPr>
        <p:blipFill>
          <a:blip r:embed="rId3"/>
          <a:stretch>
            <a:fillRect/>
          </a:stretch>
        </p:blipFill>
        <p:spPr>
          <a:xfrm>
            <a:off x="732770" y="2438399"/>
            <a:ext cx="3746866" cy="3799659"/>
          </a:xfrm>
        </p:spPr>
      </p:pic>
      <p:pic>
        <p:nvPicPr>
          <p:cNvPr id="3" name="Picture 2" descr="Data Capture Method&#10;Commercial App - 40&#10;Freeware - 18&#10;Print - 4">
            <a:extLst>
              <a:ext uri="{FF2B5EF4-FFF2-40B4-BE49-F238E27FC236}">
                <a16:creationId xmlns:a16="http://schemas.microsoft.com/office/drawing/2014/main" id="{1CFF7492-C00E-49A7-BBE4-0250B4321E3D}"/>
              </a:ext>
            </a:extLst>
          </p:cNvPr>
          <p:cNvPicPr>
            <a:picLocks noChangeAspect="1"/>
          </p:cNvPicPr>
          <p:nvPr/>
        </p:nvPicPr>
        <p:blipFill>
          <a:blip r:embed="rId4"/>
          <a:stretch>
            <a:fillRect/>
          </a:stretch>
        </p:blipFill>
        <p:spPr>
          <a:xfrm>
            <a:off x="4919004" y="2673141"/>
            <a:ext cx="6475570" cy="755859"/>
          </a:xfrm>
          <a:prstGeom prst="rect">
            <a:avLst/>
          </a:prstGeom>
        </p:spPr>
      </p:pic>
      <p:pic>
        <p:nvPicPr>
          <p:cNvPr id="5" name="Picture 4" descr="Freeware&#10;Google - 1&#10;Zoho Creator - 3&#10;Other - 14">
            <a:extLst>
              <a:ext uri="{FF2B5EF4-FFF2-40B4-BE49-F238E27FC236}">
                <a16:creationId xmlns:a16="http://schemas.microsoft.com/office/drawing/2014/main" id="{6E2A4930-A635-452C-AB7C-4C147946913E}"/>
              </a:ext>
            </a:extLst>
          </p:cNvPr>
          <p:cNvPicPr>
            <a:picLocks noChangeAspect="1"/>
          </p:cNvPicPr>
          <p:nvPr/>
        </p:nvPicPr>
        <p:blipFill>
          <a:blip r:embed="rId5"/>
          <a:stretch>
            <a:fillRect/>
          </a:stretch>
        </p:blipFill>
        <p:spPr>
          <a:xfrm>
            <a:off x="4919004" y="5516194"/>
            <a:ext cx="7131173" cy="764444"/>
          </a:xfrm>
          <a:prstGeom prst="rect">
            <a:avLst/>
          </a:prstGeom>
        </p:spPr>
      </p:pic>
      <p:sp>
        <p:nvSpPr>
          <p:cNvPr id="7" name="TextBox 6">
            <a:extLst>
              <a:ext uri="{FF2B5EF4-FFF2-40B4-BE49-F238E27FC236}">
                <a16:creationId xmlns:a16="http://schemas.microsoft.com/office/drawing/2014/main" id="{28317A0E-949D-4F0E-9C29-81B0AE12D5C4}"/>
              </a:ext>
            </a:extLst>
          </p:cNvPr>
          <p:cNvSpPr txBox="1"/>
          <p:nvPr/>
        </p:nvSpPr>
        <p:spPr>
          <a:xfrm>
            <a:off x="636167" y="2303768"/>
            <a:ext cx="3746866" cy="461665"/>
          </a:xfrm>
          <a:prstGeom prst="rect">
            <a:avLst/>
          </a:prstGeom>
          <a:solidFill>
            <a:schemeClr val="bg1"/>
          </a:solidFill>
        </p:spPr>
        <p:txBody>
          <a:bodyPr wrap="square" rtlCol="0">
            <a:spAutoFit/>
          </a:bodyPr>
          <a:lstStyle/>
          <a:p>
            <a:r>
              <a:rPr lang="en-US" sz="2400" dirty="0"/>
              <a:t>Printed Form Example</a:t>
            </a:r>
          </a:p>
        </p:txBody>
      </p:sp>
      <p:pic>
        <p:nvPicPr>
          <p:cNvPr id="8" name="Picture 7" descr="Commercial Apps&#10;Gimlet - 10&#10;Springshare - 28&#10;Other - 2">
            <a:extLst>
              <a:ext uri="{FF2B5EF4-FFF2-40B4-BE49-F238E27FC236}">
                <a16:creationId xmlns:a16="http://schemas.microsoft.com/office/drawing/2014/main" id="{869A121A-3660-44F9-9D55-0918B4CC9698}"/>
              </a:ext>
            </a:extLst>
          </p:cNvPr>
          <p:cNvPicPr>
            <a:picLocks noChangeAspect="1"/>
          </p:cNvPicPr>
          <p:nvPr/>
        </p:nvPicPr>
        <p:blipFill>
          <a:blip r:embed="rId6"/>
          <a:stretch>
            <a:fillRect/>
          </a:stretch>
        </p:blipFill>
        <p:spPr>
          <a:xfrm>
            <a:off x="4919004" y="4085070"/>
            <a:ext cx="6540226" cy="719269"/>
          </a:xfrm>
          <a:prstGeom prst="rect">
            <a:avLst/>
          </a:prstGeom>
        </p:spPr>
      </p:pic>
    </p:spTree>
    <p:extLst>
      <p:ext uri="{BB962C8B-B14F-4D97-AF65-F5344CB8AC3E}">
        <p14:creationId xmlns:p14="http://schemas.microsoft.com/office/powerpoint/2010/main" val="3762666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534DE-936A-4CE1-ACCB-FE5AAAD338DE}"/>
              </a:ext>
            </a:extLst>
          </p:cNvPr>
          <p:cNvSpPr>
            <a:spLocks noGrp="1"/>
          </p:cNvSpPr>
          <p:nvPr>
            <p:ph type="title"/>
          </p:nvPr>
        </p:nvSpPr>
        <p:spPr>
          <a:xfrm>
            <a:off x="581193" y="729658"/>
            <a:ext cx="11194796" cy="988332"/>
          </a:xfrm>
        </p:spPr>
        <p:txBody>
          <a:bodyPr/>
          <a:lstStyle/>
          <a:p>
            <a:r>
              <a:rPr lang="en-US" b="1" cap="none" dirty="0"/>
              <a:t>Why Survey Now?  Collecting Reference Data in an Era of Change</a:t>
            </a:r>
          </a:p>
        </p:txBody>
      </p:sp>
      <p:sp>
        <p:nvSpPr>
          <p:cNvPr id="3" name="Content Placeholder 2">
            <a:extLst>
              <a:ext uri="{FF2B5EF4-FFF2-40B4-BE49-F238E27FC236}">
                <a16:creationId xmlns:a16="http://schemas.microsoft.com/office/drawing/2014/main" id="{31031DA4-89F0-4F74-B8A9-62368FB28CDD}"/>
              </a:ext>
            </a:extLst>
          </p:cNvPr>
          <p:cNvSpPr>
            <a:spLocks noGrp="1"/>
          </p:cNvSpPr>
          <p:nvPr>
            <p:ph sz="half" idx="1"/>
          </p:nvPr>
        </p:nvSpPr>
        <p:spPr>
          <a:xfrm>
            <a:off x="581193" y="2001795"/>
            <a:ext cx="11029616" cy="4349578"/>
          </a:xfrm>
        </p:spPr>
        <p:txBody>
          <a:bodyPr anchor="t">
            <a:normAutofit fontScale="92500" lnSpcReduction="10000"/>
          </a:bodyPr>
          <a:lstStyle/>
          <a:p>
            <a:pPr>
              <a:buClr>
                <a:schemeClr val="tx1"/>
              </a:buClr>
              <a:buFont typeface="Wingdings 2" panose="05020102010507070707" pitchFamily="18" charset="2"/>
              <a:buChar char=""/>
            </a:pPr>
            <a:r>
              <a:rPr lang="en-US" sz="2600" b="1" dirty="0"/>
              <a:t>Transitional time for how we collect data</a:t>
            </a:r>
          </a:p>
          <a:p>
            <a:pPr>
              <a:buClr>
                <a:schemeClr val="tx1"/>
              </a:buClr>
              <a:buFont typeface="Wingdings 2" panose="05020102010507070707" pitchFamily="18" charset="2"/>
              <a:buChar char=""/>
            </a:pPr>
            <a:r>
              <a:rPr lang="en-US" sz="2600" b="1" dirty="0"/>
              <a:t>Changing reference practices:</a:t>
            </a:r>
          </a:p>
          <a:p>
            <a:pPr marL="666900" lvl="1" indent="-342900">
              <a:buClr>
                <a:schemeClr val="tx1"/>
              </a:buClr>
              <a:buFont typeface="+mj-lt"/>
              <a:buAutoNum type="arabicPeriod"/>
            </a:pPr>
            <a:r>
              <a:rPr lang="en-US" sz="2600" dirty="0"/>
              <a:t>Fewer, but more complicated questions</a:t>
            </a:r>
          </a:p>
          <a:p>
            <a:pPr marL="666900" lvl="1" indent="-342900">
              <a:buClr>
                <a:schemeClr val="tx1"/>
              </a:buClr>
              <a:buFont typeface="+mj-lt"/>
              <a:buAutoNum type="arabicPeriod"/>
            </a:pPr>
            <a:r>
              <a:rPr lang="en-US" sz="2600" dirty="0"/>
              <a:t>Collections moving online</a:t>
            </a:r>
          </a:p>
          <a:p>
            <a:pPr marL="666900" lvl="1" indent="-342900">
              <a:buClr>
                <a:schemeClr val="tx1"/>
              </a:buClr>
              <a:buFont typeface="+mj-lt"/>
              <a:buAutoNum type="arabicPeriod"/>
            </a:pPr>
            <a:r>
              <a:rPr lang="en-US" sz="2600" dirty="0"/>
              <a:t>Lateral, not just linear use of sources </a:t>
            </a:r>
          </a:p>
          <a:p>
            <a:pPr marL="666900" lvl="1" indent="-342900">
              <a:buClr>
                <a:schemeClr val="tx1"/>
              </a:buClr>
              <a:buFont typeface="+mj-lt"/>
              <a:buAutoNum type="arabicPeriod"/>
            </a:pPr>
            <a:r>
              <a:rPr lang="en-US" sz="2600" dirty="0"/>
              <a:t>Users ask anytime, anywhere</a:t>
            </a:r>
          </a:p>
          <a:p>
            <a:pPr marL="666900" lvl="1" indent="-342900">
              <a:buClr>
                <a:schemeClr val="tx1"/>
              </a:buClr>
              <a:buFont typeface="+mj-lt"/>
              <a:buAutoNum type="arabicPeriod"/>
            </a:pPr>
            <a:r>
              <a:rPr lang="en-US" sz="2600" dirty="0"/>
              <a:t>Librarians respond from different locations</a:t>
            </a:r>
          </a:p>
          <a:p>
            <a:pPr marL="666900" lvl="1" indent="-342900">
              <a:buClr>
                <a:schemeClr val="tx1"/>
              </a:buClr>
              <a:buFont typeface="+mj-lt"/>
              <a:buAutoNum type="arabicPeriod"/>
            </a:pPr>
            <a:r>
              <a:rPr lang="en-US" sz="2600" dirty="0"/>
              <a:t>Service points merging</a:t>
            </a:r>
          </a:p>
          <a:p>
            <a:pPr marL="666900" lvl="1" indent="-342900">
              <a:buClr>
                <a:schemeClr val="tx1"/>
              </a:buClr>
              <a:buFont typeface="+mj-lt"/>
              <a:buAutoNum type="arabicPeriod"/>
            </a:pPr>
            <a:r>
              <a:rPr lang="en-US" sz="2600" dirty="0"/>
              <a:t>Technological innovations change what is possible, in terms of service</a:t>
            </a:r>
          </a:p>
          <a:p>
            <a:pPr marL="666900" lvl="1" indent="-342900">
              <a:buFont typeface="+mj-lt"/>
              <a:buAutoNum type="arabicPeriod"/>
            </a:pPr>
            <a:endParaRPr lang="en-US" dirty="0"/>
          </a:p>
        </p:txBody>
      </p:sp>
    </p:spTree>
    <p:extLst>
      <p:ext uri="{BB962C8B-B14F-4D97-AF65-F5344CB8AC3E}">
        <p14:creationId xmlns:p14="http://schemas.microsoft.com/office/powerpoint/2010/main" val="2049793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Defining Reference Transactions: </a:t>
            </a:r>
            <a:r>
              <a:rPr lang="en-US" b="1" cap="none" dirty="0">
                <a:solidFill>
                  <a:schemeClr val="accent3">
                    <a:lumMod val="40000"/>
                    <a:lumOff val="60000"/>
                  </a:schemeClr>
                </a:solidFill>
              </a:rPr>
              <a:t>RUSA</a:t>
            </a:r>
          </a:p>
        </p:txBody>
      </p:sp>
      <p:sp>
        <p:nvSpPr>
          <p:cNvPr id="3" name="Content Placeholder 2"/>
          <p:cNvSpPr>
            <a:spLocks noGrp="1"/>
          </p:cNvSpPr>
          <p:nvPr>
            <p:ph idx="1"/>
          </p:nvPr>
        </p:nvSpPr>
        <p:spPr>
          <a:xfrm>
            <a:off x="581192" y="2180496"/>
            <a:ext cx="11029615" cy="4321904"/>
          </a:xfrm>
        </p:spPr>
        <p:txBody>
          <a:bodyPr>
            <a:normAutofit/>
          </a:bodyPr>
          <a:lstStyle/>
          <a:p>
            <a:pPr marL="684213" indent="0">
              <a:spcBef>
                <a:spcPts val="0"/>
              </a:spcBef>
              <a:spcAft>
                <a:spcPts val="0"/>
              </a:spcAft>
              <a:buNone/>
            </a:pPr>
            <a:r>
              <a:rPr lang="en-US" sz="2400" dirty="0">
                <a:solidFill>
                  <a:schemeClr val="tx1"/>
                </a:solidFill>
              </a:rPr>
              <a:t>Information consultations in which library staff recommend, interpret, evaluate, and/or use information resources to help others to meet particular information needs.</a:t>
            </a:r>
            <a:br>
              <a:rPr lang="en-US" sz="2400" dirty="0">
                <a:solidFill>
                  <a:schemeClr val="tx1"/>
                </a:solidFill>
              </a:rPr>
            </a:br>
            <a:endParaRPr lang="en-US" sz="2400" dirty="0">
              <a:solidFill>
                <a:schemeClr val="tx1"/>
              </a:solidFill>
            </a:endParaRPr>
          </a:p>
          <a:p>
            <a:pPr marL="684213" indent="0">
              <a:spcBef>
                <a:spcPts val="0"/>
              </a:spcBef>
              <a:spcAft>
                <a:spcPts val="0"/>
              </a:spcAft>
              <a:buNone/>
            </a:pPr>
            <a:r>
              <a:rPr lang="en-US" sz="2400" dirty="0">
                <a:solidFill>
                  <a:schemeClr val="tx1"/>
                </a:solidFill>
              </a:rPr>
              <a:t>Reference transactions do not include formal instruction or exchanges that provide assistance with locations, schedules, equipment, supplies, or policy statements.</a:t>
            </a:r>
          </a:p>
          <a:p>
            <a:pPr marL="684213" indent="0">
              <a:spcBef>
                <a:spcPts val="0"/>
              </a:spcBef>
              <a:spcAft>
                <a:spcPts val="0"/>
              </a:spcAft>
              <a:buNone/>
            </a:pPr>
            <a:endParaRPr lang="en-US" sz="2400" b="1" dirty="0">
              <a:solidFill>
                <a:schemeClr val="tx1"/>
              </a:solidFill>
            </a:endParaRPr>
          </a:p>
          <a:p>
            <a:pPr marL="684213" indent="0">
              <a:spcBef>
                <a:spcPts val="0"/>
              </a:spcBef>
              <a:spcAft>
                <a:spcPts val="0"/>
              </a:spcAft>
              <a:buNone/>
            </a:pPr>
            <a:endParaRPr lang="en-US" sz="2400" b="1" dirty="0">
              <a:solidFill>
                <a:schemeClr val="tx1"/>
              </a:solidFill>
            </a:endParaRPr>
          </a:p>
          <a:p>
            <a:pPr marL="684213" indent="0">
              <a:spcBef>
                <a:spcPts val="0"/>
              </a:spcBef>
              <a:spcAft>
                <a:spcPts val="0"/>
              </a:spcAft>
              <a:buNone/>
            </a:pPr>
            <a:endParaRPr lang="en-US" sz="2400" b="1" dirty="0">
              <a:solidFill>
                <a:schemeClr val="tx1"/>
              </a:solidFill>
            </a:endParaRPr>
          </a:p>
          <a:p>
            <a:pPr marL="684213" indent="0">
              <a:spcBef>
                <a:spcPts val="0"/>
              </a:spcBef>
              <a:spcAft>
                <a:spcPts val="0"/>
              </a:spcAft>
              <a:buNone/>
            </a:pPr>
            <a:endParaRPr lang="en-US" sz="800" dirty="0"/>
          </a:p>
          <a:p>
            <a:pPr marL="0" indent="0" algn="r">
              <a:buNone/>
            </a:pPr>
            <a:r>
              <a:rPr lang="en-US" sz="2400" spc="100" dirty="0"/>
              <a:t>http://www.ala.org/rusa/guidelines/definitionsreference</a:t>
            </a:r>
          </a:p>
        </p:txBody>
      </p:sp>
    </p:spTree>
    <p:extLst>
      <p:ext uri="{BB962C8B-B14F-4D97-AF65-F5344CB8AC3E}">
        <p14:creationId xmlns:p14="http://schemas.microsoft.com/office/powerpoint/2010/main" val="3882528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none" dirty="0"/>
              <a:t>Defining Reference Transactions:  </a:t>
            </a:r>
            <a:r>
              <a:rPr lang="en-US" b="1" cap="none" dirty="0">
                <a:solidFill>
                  <a:schemeClr val="accent3">
                    <a:lumMod val="40000"/>
                    <a:lumOff val="60000"/>
                  </a:schemeClr>
                </a:solidFill>
              </a:rPr>
              <a:t>ARL</a:t>
            </a:r>
          </a:p>
        </p:txBody>
      </p:sp>
      <p:sp>
        <p:nvSpPr>
          <p:cNvPr id="3" name="Content Placeholder 2"/>
          <p:cNvSpPr>
            <a:spLocks noGrp="1"/>
          </p:cNvSpPr>
          <p:nvPr>
            <p:ph idx="1"/>
          </p:nvPr>
        </p:nvSpPr>
        <p:spPr>
          <a:xfrm>
            <a:off x="581192" y="2180496"/>
            <a:ext cx="11029615" cy="4321904"/>
          </a:xfrm>
        </p:spPr>
        <p:txBody>
          <a:bodyPr>
            <a:normAutofit/>
          </a:bodyPr>
          <a:lstStyle/>
          <a:p>
            <a:pPr marL="684213" indent="0">
              <a:spcBef>
                <a:spcPts val="0"/>
              </a:spcBef>
              <a:spcAft>
                <a:spcPts val="0"/>
              </a:spcAft>
              <a:buNone/>
            </a:pPr>
            <a:r>
              <a:rPr lang="en-US" sz="2400" dirty="0">
                <a:solidFill>
                  <a:schemeClr val="tx1"/>
                </a:solidFill>
              </a:rPr>
              <a:t>Information contact that involves the knowledge, use, recommendations, interpretation, or instruction in the use of one or more information sources by a member of the library staff...</a:t>
            </a:r>
          </a:p>
          <a:p>
            <a:pPr marL="684213" indent="0">
              <a:spcBef>
                <a:spcPts val="0"/>
              </a:spcBef>
              <a:spcAft>
                <a:spcPts val="0"/>
              </a:spcAft>
              <a:buNone/>
            </a:pPr>
            <a:endParaRPr lang="en-US" sz="1200" dirty="0">
              <a:solidFill>
                <a:schemeClr val="tx1"/>
              </a:solidFill>
            </a:endParaRPr>
          </a:p>
          <a:p>
            <a:pPr marL="684213" indent="0">
              <a:spcBef>
                <a:spcPts val="0"/>
              </a:spcBef>
              <a:spcAft>
                <a:spcPts val="0"/>
              </a:spcAft>
              <a:buNone/>
            </a:pPr>
            <a:r>
              <a:rPr lang="en-US" sz="2400" dirty="0">
                <a:solidFill>
                  <a:schemeClr val="tx1"/>
                </a:solidFill>
              </a:rPr>
              <a:t>Duration should not be an element in determining whether a transaction is a reference transaction...</a:t>
            </a:r>
          </a:p>
          <a:p>
            <a:pPr marL="684213" indent="0">
              <a:spcBef>
                <a:spcPts val="0"/>
              </a:spcBef>
              <a:spcAft>
                <a:spcPts val="0"/>
              </a:spcAft>
              <a:buNone/>
            </a:pPr>
            <a:endParaRPr lang="en-US" sz="1200" dirty="0">
              <a:solidFill>
                <a:schemeClr val="tx1"/>
              </a:solidFill>
            </a:endParaRPr>
          </a:p>
          <a:p>
            <a:pPr marL="684213" indent="0">
              <a:spcBef>
                <a:spcPts val="0"/>
              </a:spcBef>
              <a:spcAft>
                <a:spcPts val="0"/>
              </a:spcAft>
              <a:buNone/>
            </a:pPr>
            <a:r>
              <a:rPr lang="en-US" sz="2400" dirty="0">
                <a:solidFill>
                  <a:schemeClr val="tx1"/>
                </a:solidFill>
              </a:rPr>
              <a:t>A directional transaction is an information contact that facilitates the logistical use of the library and that does not involve the knowledge, use, recommendations, interpretation, or instruction in the use of any information sources other than those that describe the library, such as schedules, floor plans, and handbooks.</a:t>
            </a:r>
          </a:p>
          <a:p>
            <a:pPr marL="684213" indent="0">
              <a:spcBef>
                <a:spcPts val="0"/>
              </a:spcBef>
              <a:spcAft>
                <a:spcPts val="0"/>
              </a:spcAft>
              <a:buNone/>
            </a:pPr>
            <a:endParaRPr lang="en-US" sz="800" dirty="0"/>
          </a:p>
          <a:p>
            <a:pPr marL="0" indent="0" algn="r">
              <a:buNone/>
            </a:pPr>
            <a:r>
              <a:rPr lang="en-US" sz="2400" spc="100" dirty="0"/>
              <a:t>http://www.ala.org/rusa/guidelines/definitionsreference</a:t>
            </a:r>
          </a:p>
        </p:txBody>
      </p:sp>
    </p:spTree>
    <p:extLst>
      <p:ext uri="{BB962C8B-B14F-4D97-AF65-F5344CB8AC3E}">
        <p14:creationId xmlns:p14="http://schemas.microsoft.com/office/powerpoint/2010/main" val="473760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BFEC6-386F-4FD4-8515-CD736A53B84C}"/>
              </a:ext>
            </a:extLst>
          </p:cNvPr>
          <p:cNvSpPr>
            <a:spLocks noGrp="1"/>
          </p:cNvSpPr>
          <p:nvPr>
            <p:ph type="title"/>
          </p:nvPr>
        </p:nvSpPr>
        <p:spPr/>
        <p:txBody>
          <a:bodyPr/>
          <a:lstStyle/>
          <a:p>
            <a:r>
              <a:rPr lang="en-US" b="1" cap="none" dirty="0"/>
              <a:t>What Data Do We Gather?  </a:t>
            </a:r>
            <a:r>
              <a:rPr lang="en-US" b="1" cap="none" dirty="0">
                <a:solidFill>
                  <a:schemeClr val="accent3">
                    <a:lumMod val="40000"/>
                    <a:lumOff val="60000"/>
                  </a:schemeClr>
                </a:solidFill>
              </a:rPr>
              <a:t>Where Were You?</a:t>
            </a:r>
          </a:p>
        </p:txBody>
      </p:sp>
      <p:sp>
        <p:nvSpPr>
          <p:cNvPr id="3" name="Content Placeholder 2">
            <a:extLst>
              <a:ext uri="{FF2B5EF4-FFF2-40B4-BE49-F238E27FC236}">
                <a16:creationId xmlns:a16="http://schemas.microsoft.com/office/drawing/2014/main" id="{249404C3-9916-4E20-977C-29F58BDA1CC2}"/>
              </a:ext>
            </a:extLst>
          </p:cNvPr>
          <p:cNvSpPr>
            <a:spLocks noGrp="1"/>
          </p:cNvSpPr>
          <p:nvPr>
            <p:ph sz="half" idx="1"/>
          </p:nvPr>
        </p:nvSpPr>
        <p:spPr>
          <a:xfrm>
            <a:off x="452487" y="2055043"/>
            <a:ext cx="5938886" cy="4720407"/>
          </a:xfrm>
        </p:spPr>
        <p:txBody>
          <a:bodyPr anchor="t">
            <a:normAutofit lnSpcReduction="10000"/>
          </a:bodyPr>
          <a:lstStyle/>
          <a:p>
            <a:pPr marL="0" indent="0">
              <a:buNone/>
            </a:pPr>
            <a:r>
              <a:rPr lang="en-US" sz="2400" b="1" dirty="0">
                <a:solidFill>
                  <a:schemeClr val="accent1"/>
                </a:solidFill>
              </a:rPr>
              <a:t>Is this form labeled or intended for use at one specific reference service point?</a:t>
            </a:r>
          </a:p>
          <a:p>
            <a:pPr marL="0" indent="0">
              <a:buNone/>
            </a:pPr>
            <a:endParaRPr lang="en-US" sz="2400" dirty="0"/>
          </a:p>
          <a:p>
            <a:pPr marL="0" indent="0">
              <a:buNone/>
            </a:pPr>
            <a:endParaRPr lang="en-US" sz="2400" dirty="0">
              <a:solidFill>
                <a:schemeClr val="accent1"/>
              </a:solidFill>
            </a:endParaRPr>
          </a:p>
          <a:p>
            <a:pPr marL="0" indent="0">
              <a:buNone/>
            </a:pPr>
            <a:r>
              <a:rPr lang="en-US" sz="2400" b="1" dirty="0">
                <a:solidFill>
                  <a:schemeClr val="accent1"/>
                </a:solidFill>
              </a:rPr>
              <a:t>What other labels get used?</a:t>
            </a:r>
          </a:p>
          <a:p>
            <a:pPr>
              <a:buClr>
                <a:schemeClr val="accent1"/>
              </a:buClr>
              <a:buFont typeface="Wingdings 2" panose="05020102010507070707" pitchFamily="18" charset="2"/>
              <a:buChar char="®"/>
            </a:pPr>
            <a:r>
              <a:rPr lang="en-US" sz="2400" dirty="0">
                <a:solidFill>
                  <a:schemeClr val="accent2">
                    <a:lumMod val="75000"/>
                  </a:schemeClr>
                </a:solidFill>
              </a:rPr>
              <a:t>Circulation</a:t>
            </a:r>
          </a:p>
          <a:p>
            <a:pPr>
              <a:buClr>
                <a:schemeClr val="accent1"/>
              </a:buClr>
              <a:buFont typeface="Wingdings 2" panose="05020102010507070707" pitchFamily="18" charset="2"/>
              <a:buChar char="®"/>
            </a:pPr>
            <a:r>
              <a:rPr lang="en-US" sz="2400" dirty="0">
                <a:solidFill>
                  <a:schemeClr val="accent2">
                    <a:lumMod val="75000"/>
                  </a:schemeClr>
                </a:solidFill>
              </a:rPr>
              <a:t>Consolidated Service Desk</a:t>
            </a:r>
          </a:p>
          <a:p>
            <a:pPr>
              <a:buClr>
                <a:schemeClr val="accent1"/>
              </a:buClr>
              <a:buFont typeface="Wingdings 2" panose="05020102010507070707" pitchFamily="18" charset="2"/>
              <a:buChar char="®"/>
            </a:pPr>
            <a:r>
              <a:rPr lang="en-US" sz="2400" dirty="0">
                <a:solidFill>
                  <a:schemeClr val="accent2">
                    <a:lumMod val="75000"/>
                  </a:schemeClr>
                </a:solidFill>
              </a:rPr>
              <a:t>Multiple Service Points</a:t>
            </a:r>
          </a:p>
          <a:p>
            <a:pPr>
              <a:buClr>
                <a:schemeClr val="accent1"/>
              </a:buClr>
              <a:buFont typeface="Wingdings 2" panose="05020102010507070707" pitchFamily="18" charset="2"/>
              <a:buChar char="®"/>
            </a:pPr>
            <a:r>
              <a:rPr lang="en-US" sz="2400" dirty="0">
                <a:solidFill>
                  <a:schemeClr val="accent2">
                    <a:lumMod val="75000"/>
                  </a:schemeClr>
                </a:solidFill>
              </a:rPr>
              <a:t>Office</a:t>
            </a:r>
          </a:p>
          <a:p>
            <a:pPr>
              <a:buClr>
                <a:schemeClr val="accent1"/>
              </a:buClr>
              <a:buFont typeface="Wingdings 2" panose="05020102010507070707" pitchFamily="18" charset="2"/>
              <a:buChar char="®"/>
            </a:pPr>
            <a:r>
              <a:rPr lang="en-US" sz="2400" dirty="0">
                <a:solidFill>
                  <a:schemeClr val="accent2">
                    <a:lumMod val="75000"/>
                  </a:schemeClr>
                </a:solidFill>
              </a:rPr>
              <a:t>Unclear / Other</a:t>
            </a:r>
            <a:endParaRPr lang="en-US" dirty="0">
              <a:solidFill>
                <a:schemeClr val="accent2">
                  <a:lumMod val="75000"/>
                </a:schemeClr>
              </a:solidFill>
            </a:endParaRPr>
          </a:p>
        </p:txBody>
      </p:sp>
      <p:pic>
        <p:nvPicPr>
          <p:cNvPr id="4" name="Picture 3" descr="Is this form labeled or intended for use at one specific reference service point?&#10;No - 55&#10;Yes - 7">
            <a:extLst>
              <a:ext uri="{FF2B5EF4-FFF2-40B4-BE49-F238E27FC236}">
                <a16:creationId xmlns:a16="http://schemas.microsoft.com/office/drawing/2014/main" id="{1638E546-8E75-4E18-972B-E7218BE91A44}"/>
              </a:ext>
            </a:extLst>
          </p:cNvPr>
          <p:cNvPicPr>
            <a:picLocks noChangeAspect="1"/>
          </p:cNvPicPr>
          <p:nvPr/>
        </p:nvPicPr>
        <p:blipFill>
          <a:blip r:embed="rId3"/>
          <a:stretch>
            <a:fillRect/>
          </a:stretch>
        </p:blipFill>
        <p:spPr>
          <a:xfrm>
            <a:off x="511017" y="2897770"/>
            <a:ext cx="6206108" cy="708531"/>
          </a:xfrm>
          <a:prstGeom prst="rect">
            <a:avLst/>
          </a:prstGeom>
        </p:spPr>
      </p:pic>
      <p:pic>
        <p:nvPicPr>
          <p:cNvPr id="1028" name="Picture 4" descr="Montage of screen shot examples for location: Where are you sitting? Where were you? Reference, Circulation, In Office, Access Services Desk, Roving, and more">
            <a:extLst>
              <a:ext uri="{FF2B5EF4-FFF2-40B4-BE49-F238E27FC236}">
                <a16:creationId xmlns:a16="http://schemas.microsoft.com/office/drawing/2014/main" id="{C4641384-19BC-4B04-96A7-47C30B58F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7930" y="1972903"/>
            <a:ext cx="3032879" cy="426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109832"/>
      </p:ext>
    </p:extLst>
  </p:cSld>
  <p:clrMapOvr>
    <a:masterClrMapping/>
  </p:clrMapOvr>
</p:sld>
</file>

<file path=ppt/theme/theme1.xml><?xml version="1.0" encoding="utf-8"?>
<a:theme xmlns:a="http://schemas.openxmlformats.org/drawingml/2006/main" name="Dividend">
  <a:themeElements>
    <a:clrScheme name="Custom 8">
      <a:dk1>
        <a:srgbClr val="1A3260"/>
      </a:dk1>
      <a:lt1>
        <a:sysClr val="window" lastClr="FFFFFF"/>
      </a:lt1>
      <a:dk2>
        <a:srgbClr val="107185"/>
      </a:dk2>
      <a:lt2>
        <a:srgbClr val="EBEBEB"/>
      </a:lt2>
      <a:accent1>
        <a:srgbClr val="1A3260"/>
      </a:accent1>
      <a:accent2>
        <a:srgbClr val="158FA7"/>
      </a:accent2>
      <a:accent3>
        <a:srgbClr val="669900"/>
      </a:accent3>
      <a:accent4>
        <a:srgbClr val="336C89"/>
      </a:accent4>
      <a:accent5>
        <a:srgbClr val="7AA845"/>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Blue &amp; Purple</Template>
  <TotalTime>8159</TotalTime>
  <Words>687</Words>
  <Application>Microsoft Office PowerPoint</Application>
  <PresentationFormat>Widescreen</PresentationFormat>
  <Paragraphs>138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Calibri</vt:lpstr>
      <vt:lpstr>Gill Sans MT</vt:lpstr>
      <vt:lpstr>Gill Sans Ultra Bold</vt:lpstr>
      <vt:lpstr>Qualtrics Grotesque</vt:lpstr>
      <vt:lpstr>Tahoma</vt:lpstr>
      <vt:lpstr>Times New Roman</vt:lpstr>
      <vt:lpstr>Tw Cen MT</vt:lpstr>
      <vt:lpstr>Wingdings 2</vt:lpstr>
      <vt:lpstr>Dividend</vt:lpstr>
      <vt:lpstr>Benchmarking Reference Data Collection</vt:lpstr>
      <vt:lpstr>Our Survey</vt:lpstr>
      <vt:lpstr>Comparing Studies</vt:lpstr>
      <vt:lpstr>Why Capture Reference Interactions?</vt:lpstr>
      <vt:lpstr>How Is Data Captured?</vt:lpstr>
      <vt:lpstr>Why Survey Now?  Collecting Reference Data in an Era of Change</vt:lpstr>
      <vt:lpstr>Defining Reference Transactions: RUSA</vt:lpstr>
      <vt:lpstr>Defining Reference Transactions:  ARL</vt:lpstr>
      <vt:lpstr>What Data Do We Gather?  Where Were You?</vt:lpstr>
      <vt:lpstr>What Data Do We Gather?  Contact Mode</vt:lpstr>
      <vt:lpstr>What Data Do We Gather?  Clearly a Reference Question?</vt:lpstr>
      <vt:lpstr>Question Categories Galore</vt:lpstr>
      <vt:lpstr>What Data Do We Gather?  Qualitative Elements</vt:lpstr>
      <vt:lpstr>What Data Do We Gather?  Value Added Components</vt:lpstr>
      <vt:lpstr>What Data Do We Gather?  Librarian Impact</vt:lpstr>
      <vt:lpstr>Which Would You Rather Use?</vt:lpstr>
      <vt:lpstr>Recommendations for Data Collection &amp; Use</vt:lpstr>
      <vt:lpstr>Bibliography: Reference &amp; Information Literacy</vt:lpstr>
      <vt:lpstr>Bibliography:  ARL &amp; ACRL Reports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Benchmarking Reference Data Collection</dc:title>
  <dc:subject>Library Assessment Conference 2018 - Presentation</dc:subject>
  <dc:creator>Rebecca Eve Graff; Paula R Dempsey; Adele Dobry</dc:creator>
  <cp:keywords>Assessment; Reference; Services</cp:keywords>
  <cp:lastModifiedBy>Graff, Rebecca</cp:lastModifiedBy>
  <cp:revision>138</cp:revision>
  <cp:lastPrinted>2018-12-02T03:02:05Z</cp:lastPrinted>
  <dcterms:created xsi:type="dcterms:W3CDTF">2018-09-28T18:56:08Z</dcterms:created>
  <dcterms:modified xsi:type="dcterms:W3CDTF">2018-12-02T03:10:37Z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