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1"/>
  </p:notesMasterIdLst>
  <p:sldIdLst>
    <p:sldId id="256" r:id="rId2"/>
    <p:sldId id="298" r:id="rId3"/>
    <p:sldId id="289" r:id="rId4"/>
    <p:sldId id="290" r:id="rId5"/>
    <p:sldId id="299" r:id="rId6"/>
    <p:sldId id="300" r:id="rId7"/>
    <p:sldId id="301" r:id="rId8"/>
    <p:sldId id="302" r:id="rId9"/>
    <p:sldId id="291" r:id="rId10"/>
    <p:sldId id="287" r:id="rId11"/>
    <p:sldId id="293" r:id="rId12"/>
    <p:sldId id="292" r:id="rId13"/>
    <p:sldId id="261" r:id="rId14"/>
    <p:sldId id="284" r:id="rId15"/>
    <p:sldId id="285" r:id="rId16"/>
    <p:sldId id="294" r:id="rId17"/>
    <p:sldId id="295" r:id="rId18"/>
    <p:sldId id="296" r:id="rId19"/>
    <p:sldId id="297" r:id="rId20"/>
  </p:sldIdLst>
  <p:sldSz cx="9144000" cy="5143500" type="screen16x9"/>
  <p:notesSz cx="7023100" cy="9309100"/>
  <p:embeddedFontLst>
    <p:embeddedFont>
      <p:font typeface="Cabin" panose="020B0803050202020004" pitchFamily="34" charset="0"/>
      <p:regular r:id="rId22"/>
      <p:bold r:id="rId23"/>
      <p:italic r:id="rId24"/>
      <p:boldItalic r:id="rId25"/>
    </p:embeddedFont>
    <p:embeddedFont>
      <p:font typeface="Montserrat" panose="020B0604020202020204" charset="0"/>
      <p:regular r:id="rId26"/>
      <p:bold r:id="rId27"/>
      <p:italic r:id="rId28"/>
      <p:boldItalic r:id="rId29"/>
    </p:embeddedFont>
    <p:embeddedFont>
      <p:font typeface="Raleway" panose="020B0604020202020204" charset="0"/>
      <p:regular r:id="rId30"/>
      <p:bold r:id="rId31"/>
      <p:italic r:id="rId32"/>
      <p:boldItalic r:id="rId33"/>
    </p:embeddedFont>
    <p:embeddedFont>
      <p:font typeface="Vidaloka"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4A"/>
    <a:srgbClr val="369A6C"/>
    <a:srgbClr val="C74091"/>
    <a:srgbClr val="FC9C6D"/>
    <a:srgbClr val="7A0177"/>
    <a:srgbClr val="006D2C"/>
    <a:srgbClr val="B3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9C727C-937A-410A-A2BE-A6855C5F2F4F}">
  <a:tblStyle styleId="{BE9C727C-937A-410A-A2BE-A6855C5F2F4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38" autoAdjust="0"/>
  </p:normalViewPr>
  <p:slideViewPr>
    <p:cSldViewPr snapToGrid="0">
      <p:cViewPr varScale="1">
        <p:scale>
          <a:sx n="128" d="100"/>
          <a:sy n="128" d="100"/>
        </p:scale>
        <p:origin x="33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35381331953629"/>
          <c:y val="8.2493211025047558E-2"/>
          <c:w val="0.83158800735123717"/>
          <c:h val="0.68047244094488202"/>
        </c:manualLayout>
      </c:layout>
      <c:barChart>
        <c:barDir val="col"/>
        <c:grouping val="clustered"/>
        <c:varyColors val="0"/>
        <c:ser>
          <c:idx val="1"/>
          <c:order val="0"/>
          <c:tx>
            <c:strRef>
              <c:f>Sheet1!$B$1</c:f>
              <c:strCache>
                <c:ptCount val="1"/>
                <c:pt idx="0">
                  <c:v>Support</c:v>
                </c:pt>
              </c:strCache>
            </c:strRef>
          </c:tx>
          <c:spPr>
            <a:solidFill>
              <a:srgbClr val="F0764A"/>
            </a:solidFill>
            <a:ln>
              <a:noFill/>
            </a:ln>
            <a:effectLst/>
          </c:spPr>
          <c:invertIfNegative val="0"/>
          <c:val>
            <c:numRef>
              <c:f>Sheet1!$B$2:$B$14</c:f>
              <c:numCache>
                <c:formatCode>0%</c:formatCode>
                <c:ptCount val="13"/>
                <c:pt idx="0">
                  <c:v>0.75</c:v>
                </c:pt>
                <c:pt idx="1">
                  <c:v>0.19</c:v>
                </c:pt>
                <c:pt idx="2">
                  <c:v>0.06</c:v>
                </c:pt>
                <c:pt idx="3">
                  <c:v>0</c:v>
                </c:pt>
                <c:pt idx="4">
                  <c:v>0</c:v>
                </c:pt>
                <c:pt idx="5">
                  <c:v>0</c:v>
                </c:pt>
                <c:pt idx="6">
                  <c:v>0</c:v>
                </c:pt>
                <c:pt idx="7">
                  <c:v>0</c:v>
                </c:pt>
                <c:pt idx="8">
                  <c:v>0</c:v>
                </c:pt>
                <c:pt idx="9">
                  <c:v>0</c:v>
                </c:pt>
                <c:pt idx="10">
                  <c:v>0</c:v>
                </c:pt>
                <c:pt idx="11">
                  <c:v>0</c:v>
                </c:pt>
                <c:pt idx="12">
                  <c:v>0</c:v>
                </c:pt>
              </c:numCache>
            </c:numRef>
          </c:val>
        </c:ser>
        <c:ser>
          <c:idx val="2"/>
          <c:order val="1"/>
          <c:tx>
            <c:strRef>
              <c:f>Sheet1!$C$1</c:f>
              <c:strCache>
                <c:ptCount val="1"/>
                <c:pt idx="0">
                  <c:v>Professional</c:v>
                </c:pt>
              </c:strCache>
            </c:strRef>
          </c:tx>
          <c:spPr>
            <a:solidFill>
              <a:srgbClr val="369A6C"/>
            </a:solidFill>
            <a:ln>
              <a:noFill/>
            </a:ln>
            <a:effectLst/>
          </c:spPr>
          <c:invertIfNegative val="0"/>
          <c:val>
            <c:numRef>
              <c:f>Sheet1!$C$2:$C$14</c:f>
              <c:numCache>
                <c:formatCode>0%</c:formatCode>
                <c:ptCount val="13"/>
                <c:pt idx="0">
                  <c:v>0.5</c:v>
                </c:pt>
                <c:pt idx="1">
                  <c:v>0.22</c:v>
                </c:pt>
                <c:pt idx="2">
                  <c:v>0.13</c:v>
                </c:pt>
                <c:pt idx="3">
                  <c:v>0.08</c:v>
                </c:pt>
                <c:pt idx="4">
                  <c:v>0.04</c:v>
                </c:pt>
                <c:pt idx="5">
                  <c:v>0.02</c:v>
                </c:pt>
                <c:pt idx="6">
                  <c:v>0.01</c:v>
                </c:pt>
                <c:pt idx="7">
                  <c:v>0</c:v>
                </c:pt>
                <c:pt idx="8">
                  <c:v>0</c:v>
                </c:pt>
                <c:pt idx="9">
                  <c:v>0</c:v>
                </c:pt>
                <c:pt idx="10">
                  <c:v>0</c:v>
                </c:pt>
                <c:pt idx="11">
                  <c:v>0</c:v>
                </c:pt>
                <c:pt idx="12">
                  <c:v>0</c:v>
                </c:pt>
              </c:numCache>
            </c:numRef>
          </c:val>
        </c:ser>
        <c:ser>
          <c:idx val="3"/>
          <c:order val="2"/>
          <c:tx>
            <c:strRef>
              <c:f>Sheet1!$D$1</c:f>
              <c:strCache>
                <c:ptCount val="1"/>
                <c:pt idx="0">
                  <c:v>Management</c:v>
                </c:pt>
              </c:strCache>
            </c:strRef>
          </c:tx>
          <c:spPr>
            <a:solidFill>
              <a:srgbClr val="C74091"/>
            </a:solidFill>
            <a:ln>
              <a:noFill/>
            </a:ln>
            <a:effectLst/>
          </c:spPr>
          <c:invertIfNegative val="0"/>
          <c:val>
            <c:numRef>
              <c:f>Sheet1!$D$2:$D$14</c:f>
              <c:numCache>
                <c:formatCode>0%</c:formatCode>
                <c:ptCount val="13"/>
                <c:pt idx="0">
                  <c:v>0.44</c:v>
                </c:pt>
                <c:pt idx="1">
                  <c:v>0.26</c:v>
                </c:pt>
                <c:pt idx="2">
                  <c:v>0.12</c:v>
                </c:pt>
                <c:pt idx="3">
                  <c:v>0.08</c:v>
                </c:pt>
                <c:pt idx="4">
                  <c:v>0.04</c:v>
                </c:pt>
                <c:pt idx="5">
                  <c:v>0.01</c:v>
                </c:pt>
                <c:pt idx="6">
                  <c:v>0.02</c:v>
                </c:pt>
                <c:pt idx="7">
                  <c:v>0.01</c:v>
                </c:pt>
                <c:pt idx="8">
                  <c:v>0.01</c:v>
                </c:pt>
                <c:pt idx="9">
                  <c:v>0.01</c:v>
                </c:pt>
                <c:pt idx="10">
                  <c:v>0</c:v>
                </c:pt>
                <c:pt idx="11">
                  <c:v>0</c:v>
                </c:pt>
                <c:pt idx="12">
                  <c:v>0.01</c:v>
                </c:pt>
              </c:numCache>
            </c:numRef>
          </c:val>
        </c:ser>
        <c:dLbls>
          <c:showLegendKey val="0"/>
          <c:showVal val="0"/>
          <c:showCatName val="0"/>
          <c:showSerName val="0"/>
          <c:showPercent val="0"/>
          <c:showBubbleSize val="0"/>
        </c:dLbls>
        <c:gapWidth val="219"/>
        <c:overlap val="-27"/>
        <c:axId val="227691896"/>
        <c:axId val="227702160"/>
      </c:barChart>
      <c:catAx>
        <c:axId val="2276918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bg1">
                        <a:lumMod val="75000"/>
                      </a:schemeClr>
                    </a:solidFill>
                    <a:latin typeface="Cabin" panose="020B0803050202020004" pitchFamily="34" charset="0"/>
                    <a:ea typeface="+mn-ea"/>
                    <a:cs typeface="+mn-cs"/>
                  </a:defRPr>
                </a:pPr>
                <a:r>
                  <a:rPr lang="en-US" sz="1400"/>
                  <a:t>Number of Functions</a:t>
                </a:r>
              </a:p>
            </c:rich>
          </c:tx>
          <c:layout>
            <c:manualLayout>
              <c:xMode val="edge"/>
              <c:yMode val="edge"/>
              <c:x val="0.45538670513103663"/>
              <c:y val="0.9111548667452941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75000"/>
                    </a:schemeClr>
                  </a:solidFill>
                  <a:latin typeface="Cabin" panose="020B0803050202020004" pitchFamily="34" charset="0"/>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75000"/>
                  </a:schemeClr>
                </a:solidFill>
                <a:latin typeface="Cabin" panose="020B0803050202020004" pitchFamily="34" charset="0"/>
                <a:ea typeface="+mn-ea"/>
                <a:cs typeface="+mn-cs"/>
              </a:defRPr>
            </a:pPr>
            <a:endParaRPr lang="en-US"/>
          </a:p>
        </c:txPr>
        <c:crossAx val="227702160"/>
        <c:crosses val="autoZero"/>
        <c:auto val="1"/>
        <c:lblAlgn val="ctr"/>
        <c:lblOffset val="100"/>
        <c:noMultiLvlLbl val="0"/>
      </c:catAx>
      <c:valAx>
        <c:axId val="227702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lumMod val="75000"/>
                      </a:schemeClr>
                    </a:solidFill>
                    <a:latin typeface="Cabin" panose="020B0803050202020004" pitchFamily="34" charset="0"/>
                    <a:ea typeface="+mn-ea"/>
                    <a:cs typeface="+mn-cs"/>
                  </a:defRPr>
                </a:pPr>
                <a:r>
                  <a:rPr lang="en-US" sz="1400"/>
                  <a:t>Percent of Positions</a:t>
                </a:r>
              </a:p>
            </c:rich>
          </c:tx>
          <c:layout>
            <c:manualLayout>
              <c:xMode val="edge"/>
              <c:yMode val="edge"/>
              <c:x val="5.8797554316735046E-3"/>
              <c:y val="0.125900109978883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lumMod val="75000"/>
                    </a:schemeClr>
                  </a:solidFill>
                  <a:latin typeface="Cabin" panose="020B08030502020200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75000"/>
                  </a:schemeClr>
                </a:solidFill>
                <a:latin typeface="Cabin" panose="020B0803050202020004" pitchFamily="34" charset="0"/>
                <a:ea typeface="+mn-ea"/>
                <a:cs typeface="+mn-cs"/>
              </a:defRPr>
            </a:pPr>
            <a:endParaRPr lang="en-US"/>
          </a:p>
        </c:txPr>
        <c:crossAx val="227691896"/>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bg1">
              <a:lumMod val="75000"/>
            </a:schemeClr>
          </a:solidFill>
          <a:latin typeface="Cabin" panose="020B08030502020200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3339467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https://pixabay.com/en/purple-unicorn-light-stars-fantasy-1158017/</a:t>
            </a:r>
            <a:endParaRPr dirty="0"/>
          </a:p>
        </p:txBody>
      </p:sp>
    </p:spTree>
    <p:extLst>
      <p:ext uri="{BB962C8B-B14F-4D97-AF65-F5344CB8AC3E}">
        <p14:creationId xmlns:p14="http://schemas.microsoft.com/office/powerpoint/2010/main" val="152448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130425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p: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55841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p: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extLst>
      <p:ext uri="{BB962C8B-B14F-4D97-AF65-F5344CB8AC3E}">
        <p14:creationId xmlns:p14="http://schemas.microsoft.com/office/powerpoint/2010/main" val="191156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p: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a:p>
        </p:txBody>
      </p:sp>
    </p:spTree>
    <p:extLst>
      <p:ext uri="{BB962C8B-B14F-4D97-AF65-F5344CB8AC3E}">
        <p14:creationId xmlns:p14="http://schemas.microsoft.com/office/powerpoint/2010/main" val="1978226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p: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95548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https://pixabay.com/en/contact-friend-icon-pawn-person-1293388/</a:t>
            </a:r>
            <a:endParaRPr dirty="0"/>
          </a:p>
        </p:txBody>
      </p:sp>
    </p:spTree>
    <p:extLst>
      <p:ext uri="{BB962C8B-B14F-4D97-AF65-F5344CB8AC3E}">
        <p14:creationId xmlns:p14="http://schemas.microsoft.com/office/powerpoint/2010/main" val="205845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https://pixabay.com/en/contact-friend-icon-pawn-person-1293388/</a:t>
            </a:r>
            <a:endParaRPr dirty="0"/>
          </a:p>
        </p:txBody>
      </p:sp>
    </p:spTree>
    <p:extLst>
      <p:ext uri="{BB962C8B-B14F-4D97-AF65-F5344CB8AC3E}">
        <p14:creationId xmlns:p14="http://schemas.microsoft.com/office/powerpoint/2010/main" val="1874350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426602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Background:</a:t>
            </a:r>
          </a:p>
          <a:p>
            <a:pPr marL="0" indent="0">
              <a:buNone/>
            </a:pPr>
            <a:r>
              <a:rPr lang="en-US" dirty="0" smtClean="0"/>
              <a:t>Libraries have experienced a sustained period of change.  Factors including globalization, technology and others, have caused a reconsideration of the research library in terms of physical environment, services and pervasive technology.[1]</a:t>
            </a:r>
          </a:p>
          <a:p>
            <a:pPr marL="0" indent="0">
              <a:buNone/>
            </a:pPr>
            <a:r>
              <a:rPr lang="en-US" dirty="0" smtClean="0"/>
              <a:t>John </a:t>
            </a:r>
            <a:r>
              <a:rPr lang="en-US" dirty="0" err="1" smtClean="0"/>
              <a:t>Seely</a:t>
            </a:r>
            <a:r>
              <a:rPr lang="en-US" dirty="0" smtClean="0"/>
              <a:t> Brown advises that we are now in “an era of equilibrium to a new normal that is an era of constant dis-equilibrium.”[3]</a:t>
            </a:r>
          </a:p>
          <a:p>
            <a:pPr marL="0" indent="0">
              <a:buNone/>
            </a:pPr>
            <a:r>
              <a:rPr lang="en-US" dirty="0" smtClean="0"/>
              <a:t>Library leaders are recruiting and reshaping their “workforce through creative approaches to defining and organizing roles, hiring personnel, and deploying and retraining existing staff.”[5]</a:t>
            </a:r>
          </a:p>
        </p:txBody>
      </p:sp>
    </p:spTree>
    <p:extLst>
      <p:ext uri="{BB962C8B-B14F-4D97-AF65-F5344CB8AC3E}">
        <p14:creationId xmlns:p14="http://schemas.microsoft.com/office/powerpoint/2010/main" val="129854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The wave of changes in recent history, along with financial constraints faced by research libraries has created the phenomenon of the “unicorn job”, where a variety of functions and associated requisite skills and knowledge co-exist, potentially unrealistically, in one position. </a:t>
            </a:r>
            <a:endParaRPr dirty="0"/>
          </a:p>
        </p:txBody>
      </p:sp>
    </p:spTree>
    <p:extLst>
      <p:ext uri="{BB962C8B-B14F-4D97-AF65-F5344CB8AC3E}">
        <p14:creationId xmlns:p14="http://schemas.microsoft.com/office/powerpoint/2010/main" val="390709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Position Descriptions:</a:t>
            </a:r>
          </a:p>
          <a:p>
            <a:pPr marL="0" indent="0">
              <a:buNone/>
            </a:pPr>
            <a:r>
              <a:rPr lang="en-US" dirty="0" smtClean="0"/>
              <a:t>Position descriptions are “an orderly record of the essential activities involved in the performance of a task that is abstracted from a job analysis and used in classifying and evaluating jobs and in the selection and placement of employees.”[6] </a:t>
            </a:r>
          </a:p>
          <a:p>
            <a:pPr marL="0" indent="0">
              <a:buNone/>
            </a:pPr>
            <a:r>
              <a:rPr lang="en-US" dirty="0" smtClean="0"/>
              <a:t>Position descriptions, and their close relative, the job advertisement, are often a basis for analysis in research seeking an understanding of library work types, traditional and emerging.</a:t>
            </a:r>
          </a:p>
        </p:txBody>
      </p:sp>
    </p:spTree>
    <p:extLst>
      <p:ext uri="{BB962C8B-B14F-4D97-AF65-F5344CB8AC3E}">
        <p14:creationId xmlns:p14="http://schemas.microsoft.com/office/powerpoint/2010/main" val="301557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ARL PD Bank:</a:t>
            </a:r>
          </a:p>
          <a:p>
            <a:pPr marL="0" indent="0">
              <a:buNone/>
            </a:pPr>
            <a:r>
              <a:rPr lang="en-US" dirty="0" smtClean="0"/>
              <a:t>In 2012, the Association of Academic and Research Libraries Board of Directors authorized the establishment of the ARL PD Bank.[21] It was developed by a team at the University of Florida (UF) with broad input from other institutions, and in 2013, the ARL PD Bank was officially launched.  The ARL PD Bank was designed as a digital collection of position descriptions and related documents, such as annual assignments and position vacancy announcements, which describe the work of library employees, interns and other affiliates. As a collective work of academic and research libraries in the United States and Canada, the ARL PD Bank provides not only an aggregated source for current PDs, which shows the varied ways in which institutions organize and define functions but also archived documents, which depict the evolution of positions and library functions and services over time.</a:t>
            </a:r>
          </a:p>
        </p:txBody>
      </p:sp>
    </p:spTree>
    <p:extLst>
      <p:ext uri="{BB962C8B-B14F-4D97-AF65-F5344CB8AC3E}">
        <p14:creationId xmlns:p14="http://schemas.microsoft.com/office/powerpoint/2010/main" val="56668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As a shared community platform, the system relies on descriptive metadata for the position records which is submitted and maintained by each institution.</a:t>
            </a:r>
            <a:endParaRPr dirty="0"/>
          </a:p>
        </p:txBody>
      </p:sp>
    </p:spTree>
    <p:extLst>
      <p:ext uri="{BB962C8B-B14F-4D97-AF65-F5344CB8AC3E}">
        <p14:creationId xmlns:p14="http://schemas.microsoft.com/office/powerpoint/2010/main" val="216401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For this study we are focusing on the functional areas which serve the system as classification metadata.  For each position record, the submitter identifies, from the controlled vocabulary, all of the functional areas that relate to the duties and responsibilities of the particular position. Depending on the duties of the position, the associated ARL PD Bank record will include one or more functional area. </a:t>
            </a:r>
          </a:p>
          <a:p>
            <a:pPr marL="0" indent="0">
              <a:buNone/>
            </a:pPr>
            <a:r>
              <a:rPr lang="en-US" dirty="0" smtClean="0"/>
              <a:t>This capacity is enhanced because the available choices for functional areas are specific and seemingly representative of the full range of library work types. This and the number of records contained in the ARL PD Bank creates a unique data set.</a:t>
            </a:r>
          </a:p>
        </p:txBody>
      </p:sp>
    </p:spTree>
    <p:extLst>
      <p:ext uri="{BB962C8B-B14F-4D97-AF65-F5344CB8AC3E}">
        <p14:creationId xmlns:p14="http://schemas.microsoft.com/office/powerpoint/2010/main" val="17539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dirty="0" smtClean="0"/>
              <a:t>Premise:</a:t>
            </a:r>
          </a:p>
          <a:p>
            <a:pPr marL="0" indent="0">
              <a:buNone/>
            </a:pPr>
            <a:r>
              <a:rPr lang="en-US" dirty="0" smtClean="0"/>
              <a:t>As new responsibilities blend with traditional library functions, the perception emerges that position descriptions are less circumscribed by narrow job functions and instead tend to describe hybrid roles and important relationships.  Studying the frequency of functional areas coexisting within one position (and represented in a single position description) is akin to studying a social network of multiple groups with overlapping membership.  As such, the application of established network analysis methods might provide insight on a field in flux.</a:t>
            </a:r>
          </a:p>
          <a:p>
            <a:pPr marL="0" indent="0">
              <a:buNone/>
            </a:pPr>
            <a:r>
              <a:rPr lang="en-US" dirty="0" smtClean="0"/>
              <a:t>In this research, we assert that the frequency of the co-occurrence of functional areas offers a unique perspective into the ways in which library work is organized and the way in which types of work relate to each other.</a:t>
            </a:r>
          </a:p>
          <a:p>
            <a:pPr marL="0" indent="0">
              <a:buNone/>
            </a:pPr>
            <a:endParaRPr lang="en-US" dirty="0" smtClean="0"/>
          </a:p>
        </p:txBody>
      </p:sp>
    </p:spTree>
    <p:extLst>
      <p:ext uri="{BB962C8B-B14F-4D97-AF65-F5344CB8AC3E}">
        <p14:creationId xmlns:p14="http://schemas.microsoft.com/office/powerpoint/2010/main" val="89061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85: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85: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279609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D1D1B"/>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750008" y="1457250"/>
            <a:ext cx="2229000" cy="22290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sp>
        <p:nvSpPr>
          <p:cNvPr id="22" name="Google Shape;22;p5"/>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5001600" y="1425025"/>
            <a:ext cx="3712800" cy="3329100"/>
          </a:xfrm>
          <a:prstGeom prst="rect">
            <a:avLst/>
          </a:prstGeom>
        </p:spPr>
        <p:txBody>
          <a:bodyPr spcFirstLastPara="1" wrap="square" lIns="91425" tIns="91425" rIns="91425" bIns="91425" anchor="t" anchorCtr="0"/>
          <a:lstStyle>
            <a:lvl1pPr marL="457200" lvl="0" indent="-311150">
              <a:spcBef>
                <a:spcPts val="600"/>
              </a:spcBef>
              <a:spcAft>
                <a:spcPts val="0"/>
              </a:spcAft>
              <a:buSzPts val="1300"/>
              <a:buFont typeface="Raleway"/>
              <a:buChar char="▫"/>
              <a:defRPr>
                <a:latin typeface="Raleway"/>
                <a:ea typeface="Raleway"/>
                <a:cs typeface="Raleway"/>
                <a:sym typeface="Raleway"/>
              </a:defRPr>
            </a:lvl1pPr>
            <a:lvl2pPr marL="914400" lvl="1" indent="-311150">
              <a:spcBef>
                <a:spcPts val="0"/>
              </a:spcBef>
              <a:spcAft>
                <a:spcPts val="0"/>
              </a:spcAft>
              <a:buSzPts val="1300"/>
              <a:buFont typeface="Raleway"/>
              <a:buChar char="▫"/>
              <a:defRPr>
                <a:latin typeface="Raleway"/>
                <a:ea typeface="Raleway"/>
                <a:cs typeface="Raleway"/>
                <a:sym typeface="Raleway"/>
              </a:defRPr>
            </a:lvl2pPr>
            <a:lvl3pPr marL="1371600" lvl="2" indent="-311150">
              <a:spcBef>
                <a:spcPts val="0"/>
              </a:spcBef>
              <a:spcAft>
                <a:spcPts val="0"/>
              </a:spcAft>
              <a:buSzPts val="1300"/>
              <a:buFont typeface="Raleway"/>
              <a:buChar char="▫"/>
              <a:defRPr>
                <a:latin typeface="Raleway"/>
                <a:ea typeface="Raleway"/>
                <a:cs typeface="Raleway"/>
                <a:sym typeface="Raleway"/>
              </a:defRPr>
            </a:lvl3pPr>
            <a:lvl4pPr marL="1828800" lvl="3" indent="-311150">
              <a:spcBef>
                <a:spcPts val="0"/>
              </a:spcBef>
              <a:spcAft>
                <a:spcPts val="0"/>
              </a:spcAft>
              <a:buSzPts val="1300"/>
              <a:buFont typeface="Raleway"/>
              <a:buChar char="▫"/>
              <a:defRPr>
                <a:latin typeface="Raleway"/>
                <a:ea typeface="Raleway"/>
                <a:cs typeface="Raleway"/>
                <a:sym typeface="Raleway"/>
              </a:defRPr>
            </a:lvl4pPr>
            <a:lvl5pPr marL="2286000" lvl="4" indent="-311150">
              <a:spcBef>
                <a:spcPts val="0"/>
              </a:spcBef>
              <a:spcAft>
                <a:spcPts val="0"/>
              </a:spcAft>
              <a:buSzPts val="1300"/>
              <a:buFont typeface="Raleway"/>
              <a:buChar char="▫"/>
              <a:defRPr>
                <a:latin typeface="Raleway"/>
                <a:ea typeface="Raleway"/>
                <a:cs typeface="Raleway"/>
                <a:sym typeface="Raleway"/>
              </a:defRPr>
            </a:lvl5pPr>
            <a:lvl6pPr marL="2743200" lvl="5" indent="-311150">
              <a:spcBef>
                <a:spcPts val="0"/>
              </a:spcBef>
              <a:spcAft>
                <a:spcPts val="0"/>
              </a:spcAft>
              <a:buSzPts val="1300"/>
              <a:buFont typeface="Raleway"/>
              <a:buChar char="▫"/>
              <a:defRPr>
                <a:latin typeface="Raleway"/>
                <a:ea typeface="Raleway"/>
                <a:cs typeface="Raleway"/>
                <a:sym typeface="Raleway"/>
              </a:defRPr>
            </a:lvl6pPr>
            <a:lvl7pPr marL="3200400" lvl="6" indent="-311150">
              <a:spcBef>
                <a:spcPts val="0"/>
              </a:spcBef>
              <a:spcAft>
                <a:spcPts val="0"/>
              </a:spcAft>
              <a:buSzPts val="1300"/>
              <a:buFont typeface="Raleway"/>
              <a:buChar char="▫"/>
              <a:defRPr>
                <a:latin typeface="Raleway"/>
                <a:ea typeface="Raleway"/>
                <a:cs typeface="Raleway"/>
                <a:sym typeface="Raleway"/>
              </a:defRPr>
            </a:lvl7pPr>
            <a:lvl8pPr marL="3657600" lvl="7" indent="-311150">
              <a:spcBef>
                <a:spcPts val="0"/>
              </a:spcBef>
              <a:spcAft>
                <a:spcPts val="0"/>
              </a:spcAft>
              <a:buSzPts val="1300"/>
              <a:buFont typeface="Raleway"/>
              <a:buChar char="▫"/>
              <a:defRPr>
                <a:latin typeface="Raleway"/>
                <a:ea typeface="Raleway"/>
                <a:cs typeface="Raleway"/>
                <a:sym typeface="Raleway"/>
              </a:defRPr>
            </a:lvl8pPr>
            <a:lvl9pPr marL="4114800" lvl="8" indent="-311150">
              <a:spcBef>
                <a:spcPts val="0"/>
              </a:spcBef>
              <a:spcAft>
                <a:spcPts val="0"/>
              </a:spcAft>
              <a:buSzPts val="13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3" name="Google Shape;33;p7"/>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283650" y="205975"/>
            <a:ext cx="3148800" cy="857400"/>
          </a:xfrm>
          <a:prstGeom prst="rect">
            <a:avLst/>
          </a:prstGeom>
          <a:noFill/>
          <a:ln>
            <a:noFill/>
          </a:ln>
        </p:spPr>
        <p:txBody>
          <a:bodyPr spcFirstLastPara="1" wrap="square" lIns="91425" tIns="91425" rIns="91425" bIns="91425" anchor="b" anchorCtr="0"/>
          <a:lstStyle>
            <a:lvl1pPr lvl="0"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001600" y="1425025"/>
            <a:ext cx="3712800" cy="3329100"/>
          </a:xfrm>
          <a:prstGeom prst="rect">
            <a:avLst/>
          </a:prstGeom>
          <a:noFill/>
          <a:ln>
            <a:noFill/>
          </a:ln>
        </p:spPr>
        <p:txBody>
          <a:bodyPr spcFirstLastPara="1" wrap="square" lIns="91425" tIns="91425" rIns="91425" bIns="91425" anchor="t" anchorCtr="0"/>
          <a:lstStyle>
            <a:lvl1pPr marL="457200" lvl="0" indent="-311150">
              <a:lnSpc>
                <a:spcPct val="115000"/>
              </a:lnSpc>
              <a:spcBef>
                <a:spcPts val="600"/>
              </a:spcBef>
              <a:spcAft>
                <a:spcPts val="0"/>
              </a:spcAft>
              <a:buClr>
                <a:srgbClr val="576574"/>
              </a:buClr>
              <a:buSzPts val="1300"/>
              <a:buFont typeface="Raleway"/>
              <a:buChar char="▫"/>
              <a:defRPr sz="1300">
                <a:solidFill>
                  <a:srgbClr val="576574"/>
                </a:solidFill>
                <a:latin typeface="Raleway"/>
                <a:ea typeface="Raleway"/>
                <a:cs typeface="Raleway"/>
                <a:sym typeface="Raleway"/>
              </a:defRPr>
            </a:lvl1pPr>
            <a:lvl2pPr marL="914400" lvl="1"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2pPr>
            <a:lvl3pPr marL="1371600" lvl="2"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3pPr>
            <a:lvl4pPr marL="1828800" lvl="3"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4pPr>
            <a:lvl5pPr marL="2286000" lvl="4"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5pPr>
            <a:lvl6pPr marL="2743200" lvl="5"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6pPr>
            <a:lvl7pPr marL="3200400" lvl="6"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7pPr>
            <a:lvl8pPr marL="3657600" lvl="7"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8pPr>
            <a:lvl9pPr marL="4114800" lvl="8"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1188150" y="1194900"/>
            <a:ext cx="2195700" cy="27537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lgn="ctr" rtl="0">
              <a:buNone/>
              <a:defRPr sz="6000">
                <a:solidFill>
                  <a:srgbClr val="FFFFFF"/>
                </a:solidFill>
                <a:latin typeface="Vidaloka"/>
                <a:ea typeface="Vidaloka"/>
                <a:cs typeface="Vidaloka"/>
                <a:sym typeface="Vidaloka"/>
              </a:defRPr>
            </a:lvl1pPr>
            <a:lvl2pPr lvl="1" algn="ctr" rtl="0">
              <a:buNone/>
              <a:defRPr sz="6000">
                <a:solidFill>
                  <a:srgbClr val="FFFFFF"/>
                </a:solidFill>
                <a:latin typeface="Vidaloka"/>
                <a:ea typeface="Vidaloka"/>
                <a:cs typeface="Vidaloka"/>
                <a:sym typeface="Vidaloka"/>
              </a:defRPr>
            </a:lvl2pPr>
            <a:lvl3pPr lvl="2" algn="ctr" rtl="0">
              <a:buNone/>
              <a:defRPr sz="6000">
                <a:solidFill>
                  <a:srgbClr val="FFFFFF"/>
                </a:solidFill>
                <a:latin typeface="Vidaloka"/>
                <a:ea typeface="Vidaloka"/>
                <a:cs typeface="Vidaloka"/>
                <a:sym typeface="Vidaloka"/>
              </a:defRPr>
            </a:lvl3pPr>
            <a:lvl4pPr lvl="3" algn="ctr" rtl="0">
              <a:buNone/>
              <a:defRPr sz="6000">
                <a:solidFill>
                  <a:srgbClr val="FFFFFF"/>
                </a:solidFill>
                <a:latin typeface="Vidaloka"/>
                <a:ea typeface="Vidaloka"/>
                <a:cs typeface="Vidaloka"/>
                <a:sym typeface="Vidaloka"/>
              </a:defRPr>
            </a:lvl4pPr>
            <a:lvl5pPr lvl="4" algn="ctr" rtl="0">
              <a:buNone/>
              <a:defRPr sz="6000">
                <a:solidFill>
                  <a:srgbClr val="FFFFFF"/>
                </a:solidFill>
                <a:latin typeface="Vidaloka"/>
                <a:ea typeface="Vidaloka"/>
                <a:cs typeface="Vidaloka"/>
                <a:sym typeface="Vidaloka"/>
              </a:defRPr>
            </a:lvl5pPr>
            <a:lvl6pPr lvl="5" algn="ctr" rtl="0">
              <a:buNone/>
              <a:defRPr sz="6000">
                <a:solidFill>
                  <a:srgbClr val="FFFFFF"/>
                </a:solidFill>
                <a:latin typeface="Vidaloka"/>
                <a:ea typeface="Vidaloka"/>
                <a:cs typeface="Vidaloka"/>
                <a:sym typeface="Vidaloka"/>
              </a:defRPr>
            </a:lvl6pPr>
            <a:lvl7pPr lvl="6" algn="ctr" rtl="0">
              <a:buNone/>
              <a:defRPr sz="6000">
                <a:solidFill>
                  <a:srgbClr val="FFFFFF"/>
                </a:solidFill>
                <a:latin typeface="Vidaloka"/>
                <a:ea typeface="Vidaloka"/>
                <a:cs typeface="Vidaloka"/>
                <a:sym typeface="Vidaloka"/>
              </a:defRPr>
            </a:lvl7pPr>
            <a:lvl8pPr lvl="7" algn="ctr" rtl="0">
              <a:buNone/>
              <a:defRPr sz="6000">
                <a:solidFill>
                  <a:srgbClr val="FFFFFF"/>
                </a:solidFill>
                <a:latin typeface="Vidaloka"/>
                <a:ea typeface="Vidaloka"/>
                <a:cs typeface="Vidaloka"/>
                <a:sym typeface="Vidaloka"/>
              </a:defRPr>
            </a:lvl8pPr>
            <a:lvl9pPr lvl="8" algn="ctr" rtl="0">
              <a:buNone/>
              <a:defRPr sz="6000">
                <a:solidFill>
                  <a:srgbClr val="FFFFFF"/>
                </a:solidFill>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8"/>
        <p:cNvGrpSpPr/>
        <p:nvPr/>
      </p:nvGrpSpPr>
      <p:grpSpPr>
        <a:xfrm>
          <a:off x="0" y="0"/>
          <a:ext cx="0" cy="0"/>
          <a:chOff x="0" y="0"/>
          <a:chExt cx="0" cy="0"/>
        </a:xfrm>
      </p:grpSpPr>
      <p:sp>
        <p:nvSpPr>
          <p:cNvPr id="3" name="TextBox 2"/>
          <p:cNvSpPr txBox="1"/>
          <p:nvPr/>
        </p:nvSpPr>
        <p:spPr>
          <a:xfrm>
            <a:off x="248168" y="230740"/>
            <a:ext cx="6687670" cy="1569660"/>
          </a:xfrm>
          <a:prstGeom prst="rect">
            <a:avLst/>
          </a:prstGeom>
          <a:noFill/>
        </p:spPr>
        <p:txBody>
          <a:bodyPr wrap="square" rtlCol="0">
            <a:spAutoFit/>
          </a:bodyPr>
          <a:lstStyle/>
          <a:p>
            <a:r>
              <a:rPr lang="en-US" sz="4000" dirty="0" smtClean="0">
                <a:solidFill>
                  <a:schemeClr val="bg1"/>
                </a:solidFill>
                <a:latin typeface="Cabin" panose="020B0803050202020004" pitchFamily="34" charset="0"/>
              </a:rPr>
              <a:t>Tracking Unicorns:</a:t>
            </a:r>
          </a:p>
          <a:p>
            <a:r>
              <a:rPr lang="en-US" sz="2800" dirty="0">
                <a:solidFill>
                  <a:schemeClr val="bg1"/>
                </a:solidFill>
                <a:latin typeface="Cabin" panose="020B0803050202020004" pitchFamily="34" charset="0"/>
              </a:rPr>
              <a:t>A Multi-Institutional Network Analysis of Library Functional Areas</a:t>
            </a:r>
          </a:p>
        </p:txBody>
      </p:sp>
      <p:sp>
        <p:nvSpPr>
          <p:cNvPr id="5" name="TextBox 4"/>
          <p:cNvSpPr txBox="1"/>
          <p:nvPr/>
        </p:nvSpPr>
        <p:spPr>
          <a:xfrm>
            <a:off x="62396" y="3943171"/>
            <a:ext cx="7981432" cy="830997"/>
          </a:xfrm>
          <a:prstGeom prst="rect">
            <a:avLst/>
          </a:prstGeom>
          <a:noFill/>
        </p:spPr>
        <p:txBody>
          <a:bodyPr wrap="square" rtlCol="0">
            <a:spAutoFit/>
          </a:bodyPr>
          <a:lstStyle/>
          <a:p>
            <a:r>
              <a:rPr lang="en-US" sz="1600" dirty="0" smtClean="0">
                <a:solidFill>
                  <a:schemeClr val="bg1"/>
                </a:solidFill>
                <a:latin typeface="Cabin" panose="020B0803050202020004" pitchFamily="34" charset="0"/>
              </a:rPr>
              <a:t>Brian Keith </a:t>
            </a:r>
          </a:p>
          <a:p>
            <a:r>
              <a:rPr lang="en-US" sz="1600" dirty="0" smtClean="0">
                <a:solidFill>
                  <a:schemeClr val="bg1"/>
                </a:solidFill>
                <a:latin typeface="Cabin" panose="020B0803050202020004" pitchFamily="34" charset="0"/>
              </a:rPr>
              <a:t>Associate </a:t>
            </a:r>
            <a:r>
              <a:rPr lang="en-US" sz="1600" dirty="0">
                <a:solidFill>
                  <a:schemeClr val="bg1"/>
                </a:solidFill>
                <a:latin typeface="Cabin" panose="020B0803050202020004" pitchFamily="34" charset="0"/>
              </a:rPr>
              <a:t>Dean for Administrative </a:t>
            </a:r>
            <a:r>
              <a:rPr lang="en-US" sz="1600" dirty="0" smtClean="0">
                <a:solidFill>
                  <a:schemeClr val="bg1"/>
                </a:solidFill>
                <a:latin typeface="Cabin" panose="020B0803050202020004" pitchFamily="34" charset="0"/>
              </a:rPr>
              <a:t>Services </a:t>
            </a:r>
            <a:r>
              <a:rPr lang="en-US" sz="1600" dirty="0">
                <a:solidFill>
                  <a:schemeClr val="bg1"/>
                </a:solidFill>
                <a:latin typeface="Cabin" panose="020B0803050202020004" pitchFamily="34" charset="0"/>
              </a:rPr>
              <a:t>and Faculty Affairs</a:t>
            </a:r>
          </a:p>
          <a:p>
            <a:r>
              <a:rPr lang="en-US" sz="1600" dirty="0">
                <a:solidFill>
                  <a:schemeClr val="bg1"/>
                </a:solidFill>
                <a:latin typeface="Cabin" panose="020B0803050202020004" pitchFamily="34" charset="0"/>
              </a:rPr>
              <a:t>George A. Smathers </a:t>
            </a:r>
            <a:r>
              <a:rPr lang="en-US" sz="1600" dirty="0" smtClean="0">
                <a:solidFill>
                  <a:schemeClr val="bg1"/>
                </a:solidFill>
                <a:latin typeface="Cabin" panose="020B0803050202020004" pitchFamily="34" charset="0"/>
              </a:rPr>
              <a:t>Libraries, University </a:t>
            </a:r>
            <a:r>
              <a:rPr lang="en-US" sz="1600" dirty="0">
                <a:solidFill>
                  <a:schemeClr val="bg1"/>
                </a:solidFill>
                <a:latin typeface="Cabin" panose="020B0803050202020004" pitchFamily="34" charset="0"/>
              </a:rPr>
              <a:t>of Florida</a:t>
            </a:r>
          </a:p>
        </p:txBody>
      </p:sp>
      <p:sp>
        <p:nvSpPr>
          <p:cNvPr id="10" name="TextBox 9"/>
          <p:cNvSpPr txBox="1"/>
          <p:nvPr/>
        </p:nvSpPr>
        <p:spPr>
          <a:xfrm>
            <a:off x="4131266" y="3943171"/>
            <a:ext cx="4933432" cy="830997"/>
          </a:xfrm>
          <a:prstGeom prst="rect">
            <a:avLst/>
          </a:prstGeom>
          <a:noFill/>
        </p:spPr>
        <p:txBody>
          <a:bodyPr wrap="square" rtlCol="0">
            <a:spAutoFit/>
          </a:bodyPr>
          <a:lstStyle/>
          <a:p>
            <a:pPr algn="r"/>
            <a:r>
              <a:rPr lang="en-US" sz="1600" dirty="0" smtClean="0">
                <a:solidFill>
                  <a:schemeClr val="bg1"/>
                </a:solidFill>
                <a:latin typeface="Cabin" panose="020B0803050202020004" pitchFamily="34" charset="0"/>
              </a:rPr>
              <a:t>Emily Guhde </a:t>
            </a:r>
          </a:p>
          <a:p>
            <a:pPr algn="r"/>
            <a:r>
              <a:rPr lang="en-US" sz="1600" dirty="0" smtClean="0">
                <a:solidFill>
                  <a:schemeClr val="bg1"/>
                </a:solidFill>
                <a:latin typeface="Cabin" panose="020B0803050202020004" pitchFamily="34" charset="0"/>
              </a:rPr>
              <a:t>Director of Library Assessment </a:t>
            </a:r>
          </a:p>
          <a:p>
            <a:pPr algn="r"/>
            <a:r>
              <a:rPr lang="en-US" sz="1600" dirty="0" smtClean="0">
                <a:solidFill>
                  <a:schemeClr val="bg1"/>
                </a:solidFill>
                <a:latin typeface="Cabin" panose="020B0803050202020004" pitchFamily="34" charset="0"/>
              </a:rPr>
              <a:t>Georgetown University Library</a:t>
            </a:r>
            <a:endParaRPr lang="en-US" sz="1600" dirty="0">
              <a:solidFill>
                <a:schemeClr val="bg1"/>
              </a:solidFill>
              <a:latin typeface="Cabin" panose="020B0803050202020004" pitchFamily="34" charset="0"/>
            </a:endParaRPr>
          </a:p>
        </p:txBody>
      </p:sp>
      <p:sp>
        <p:nvSpPr>
          <p:cNvPr id="11" name="TextBox 10"/>
          <p:cNvSpPr txBox="1"/>
          <p:nvPr/>
        </p:nvSpPr>
        <p:spPr>
          <a:xfrm>
            <a:off x="248168" y="1924477"/>
            <a:ext cx="3346909" cy="646331"/>
          </a:xfrm>
          <a:prstGeom prst="rect">
            <a:avLst/>
          </a:prstGeom>
          <a:noFill/>
        </p:spPr>
        <p:txBody>
          <a:bodyPr wrap="square" rtlCol="0">
            <a:spAutoFit/>
          </a:bodyPr>
          <a:lstStyle/>
          <a:p>
            <a:r>
              <a:rPr lang="en-US" sz="1800" dirty="0" smtClean="0">
                <a:solidFill>
                  <a:schemeClr val="bg1"/>
                </a:solidFill>
                <a:latin typeface="Cabin" panose="020B0803050202020004" pitchFamily="34" charset="0"/>
              </a:rPr>
              <a:t>Library Assessment Conference</a:t>
            </a:r>
          </a:p>
          <a:p>
            <a:r>
              <a:rPr lang="en-US" sz="1800" dirty="0" smtClean="0">
                <a:solidFill>
                  <a:schemeClr val="bg1"/>
                </a:solidFill>
                <a:latin typeface="Cabin" panose="020B0803050202020004" pitchFamily="34" charset="0"/>
              </a:rPr>
              <a:t>December 2018</a:t>
            </a:r>
            <a:endParaRPr lang="en-US" sz="1800" dirty="0">
              <a:solidFill>
                <a:schemeClr val="bg1"/>
              </a:solidFill>
              <a:latin typeface="Cabin" panose="020B08030502020200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a:t>
            </a:r>
            <a:r>
              <a:rPr lang="en-US" dirty="0" err="1" smtClean="0"/>
              <a:t>Gephi</a:t>
            </a:r>
            <a:endParaRPr lang="en-US" dirty="0"/>
          </a:p>
        </p:txBody>
      </p:sp>
      <p:pic>
        <p:nvPicPr>
          <p:cNvPr id="4" name="Picture 3" descr="Gephi's website screenshot" title="Gephi"/>
          <p:cNvPicPr>
            <a:picLocks noChangeAspect="1"/>
          </p:cNvPicPr>
          <p:nvPr/>
        </p:nvPicPr>
        <p:blipFill>
          <a:blip r:embed="rId2"/>
          <a:stretch>
            <a:fillRect/>
          </a:stretch>
        </p:blipFill>
        <p:spPr>
          <a:xfrm>
            <a:off x="578339" y="146329"/>
            <a:ext cx="8385908" cy="4874002"/>
          </a:xfrm>
          <a:prstGeom prst="rect">
            <a:avLst/>
          </a:prstGeom>
        </p:spPr>
      </p:pic>
    </p:spTree>
    <p:extLst>
      <p:ext uri="{BB962C8B-B14F-4D97-AF65-F5344CB8AC3E}">
        <p14:creationId xmlns:p14="http://schemas.microsoft.com/office/powerpoint/2010/main" val="76482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2BC1A8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0013"/>
            <a:ext cx="9144000" cy="4941887"/>
          </a:xfrm>
          <a:prstGeom prst="rect">
            <a:avLst/>
          </a:prstGeom>
        </p:spPr>
      </p:pic>
    </p:spTree>
    <p:extLst>
      <p:ext uri="{BB962C8B-B14F-4D97-AF65-F5344CB8AC3E}">
        <p14:creationId xmlns:p14="http://schemas.microsoft.com/office/powerpoint/2010/main" val="110316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Generic Gephi graph"/>
          <p:cNvPicPr>
            <a:picLocks noChangeAspect="1"/>
          </p:cNvPicPr>
          <p:nvPr/>
        </p:nvPicPr>
        <p:blipFill>
          <a:blip r:embed="rId2"/>
          <a:stretch>
            <a:fillRect/>
          </a:stretch>
        </p:blipFill>
        <p:spPr>
          <a:xfrm>
            <a:off x="129979" y="687189"/>
            <a:ext cx="4848225" cy="4286250"/>
          </a:xfrm>
          <a:prstGeom prst="rect">
            <a:avLst/>
          </a:prstGeom>
        </p:spPr>
      </p:pic>
      <p:sp>
        <p:nvSpPr>
          <p:cNvPr id="3" name="Text Placeholder 2"/>
          <p:cNvSpPr>
            <a:spLocks noGrp="1"/>
          </p:cNvSpPr>
          <p:nvPr>
            <p:ph type="body" idx="1"/>
          </p:nvPr>
        </p:nvSpPr>
        <p:spPr>
          <a:xfrm>
            <a:off x="4345159" y="2336799"/>
            <a:ext cx="4705058" cy="2253684"/>
          </a:xfrm>
        </p:spPr>
        <p:txBody>
          <a:bodyPr/>
          <a:lstStyle/>
          <a:p>
            <a:r>
              <a:rPr lang="en-US" dirty="0"/>
              <a:t>n</a:t>
            </a:r>
            <a:r>
              <a:rPr lang="en-US" dirty="0" smtClean="0"/>
              <a:t>ode (circle) = </a:t>
            </a:r>
            <a:r>
              <a:rPr lang="en-US" dirty="0"/>
              <a:t>p</a:t>
            </a:r>
            <a:r>
              <a:rPr lang="en-US" dirty="0" smtClean="0"/>
              <a:t>osition </a:t>
            </a:r>
            <a:r>
              <a:rPr lang="en-US" dirty="0"/>
              <a:t>f</a:t>
            </a:r>
            <a:r>
              <a:rPr lang="en-US" dirty="0" smtClean="0"/>
              <a:t>unction</a:t>
            </a:r>
          </a:p>
          <a:p>
            <a:r>
              <a:rPr lang="en-US" dirty="0"/>
              <a:t>e</a:t>
            </a:r>
            <a:r>
              <a:rPr lang="en-US" dirty="0" smtClean="0"/>
              <a:t>dge (line) = relationship between functions</a:t>
            </a:r>
          </a:p>
          <a:p>
            <a:r>
              <a:rPr lang="en-US" dirty="0"/>
              <a:t>s</a:t>
            </a:r>
            <a:r>
              <a:rPr lang="en-US" dirty="0" smtClean="0"/>
              <a:t>ize  and color </a:t>
            </a:r>
            <a:r>
              <a:rPr lang="en-US" dirty="0"/>
              <a:t>d</a:t>
            </a:r>
            <a:r>
              <a:rPr lang="en-US" dirty="0" smtClean="0"/>
              <a:t>ensity of node = number of positions</a:t>
            </a:r>
          </a:p>
          <a:p>
            <a:pPr>
              <a:lnSpc>
                <a:spcPct val="100000"/>
              </a:lnSpc>
            </a:pPr>
            <a:r>
              <a:rPr lang="en-US" dirty="0"/>
              <a:t>t</a:t>
            </a:r>
            <a:r>
              <a:rPr lang="en-US" dirty="0" smtClean="0"/>
              <a:t>hickness of edge = number of co-occurrences</a:t>
            </a:r>
          </a:p>
        </p:txBody>
      </p:sp>
      <p:sp>
        <p:nvSpPr>
          <p:cNvPr id="6" name="Title 1"/>
          <p:cNvSpPr>
            <a:spLocks noGrp="1"/>
          </p:cNvSpPr>
          <p:nvPr>
            <p:ph type="title"/>
          </p:nvPr>
        </p:nvSpPr>
        <p:spPr>
          <a:xfrm>
            <a:off x="214216" y="445476"/>
            <a:ext cx="8656245" cy="828431"/>
          </a:xfrm>
        </p:spPr>
        <p:txBody>
          <a:bodyPr/>
          <a:lstStyle/>
          <a:p>
            <a:pPr algn="r"/>
            <a:r>
              <a:rPr lang="en-US" sz="4000" b="0" dirty="0" smtClean="0">
                <a:latin typeface="Cabin" panose="020B0803050202020004" pitchFamily="34" charset="0"/>
              </a:rPr>
              <a:t>Interpreting a </a:t>
            </a:r>
            <a:r>
              <a:rPr lang="en-US" sz="4000" b="0" dirty="0" err="1" smtClean="0">
                <a:latin typeface="Cabin" panose="020B0803050202020004" pitchFamily="34" charset="0"/>
              </a:rPr>
              <a:t>Gephi</a:t>
            </a:r>
            <a:r>
              <a:rPr lang="en-US" sz="4000" b="0" dirty="0" smtClean="0">
                <a:latin typeface="Cabin" panose="020B0803050202020004" pitchFamily="34" charset="0"/>
              </a:rPr>
              <a:t> Graph</a:t>
            </a:r>
            <a:endParaRPr lang="en-US" sz="4000" b="0" dirty="0">
              <a:latin typeface="Cabin" panose="020B0803050202020004" pitchFamily="34" charset="0"/>
            </a:endParaRPr>
          </a:p>
        </p:txBody>
      </p:sp>
    </p:spTree>
    <p:extLst>
      <p:ext uri="{BB962C8B-B14F-4D97-AF65-F5344CB8AC3E}">
        <p14:creationId xmlns:p14="http://schemas.microsoft.com/office/powerpoint/2010/main" val="361586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Picture 3" descr="network graph of management positions" title="purple gephi"/>
          <p:cNvPicPr>
            <a:picLocks noChangeAspect="1"/>
          </p:cNvPicPr>
          <p:nvPr/>
        </p:nvPicPr>
        <p:blipFill>
          <a:blip r:embed="rId3"/>
          <a:stretch>
            <a:fillRect/>
          </a:stretch>
        </p:blipFill>
        <p:spPr>
          <a:xfrm>
            <a:off x="0" y="232974"/>
            <a:ext cx="8847015" cy="4910526"/>
          </a:xfrm>
          <a:prstGeom prst="rect">
            <a:avLst/>
          </a:prstGeom>
        </p:spPr>
      </p:pic>
      <p:sp>
        <p:nvSpPr>
          <p:cNvPr id="85" name="Google Shape;85;p16"/>
          <p:cNvSpPr txBox="1">
            <a:spLocks noGrp="1"/>
          </p:cNvSpPr>
          <p:nvPr>
            <p:ph type="title"/>
          </p:nvPr>
        </p:nvSpPr>
        <p:spPr>
          <a:xfrm>
            <a:off x="5995200" y="0"/>
            <a:ext cx="3148800" cy="708212"/>
          </a:xfrm>
          <a:prstGeom prst="rect">
            <a:avLst/>
          </a:prstGeom>
          <a:solidFill>
            <a:schemeClr val="bg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smtClean="0">
                <a:solidFill>
                  <a:schemeClr val="tx1"/>
                </a:solidFill>
                <a:latin typeface="Cabin" panose="020B0803050202020004" pitchFamily="34" charset="0"/>
              </a:rPr>
              <a:t>MANAGEMENT POSITIONS</a:t>
            </a:r>
            <a:br>
              <a:rPr lang="en" sz="1800" dirty="0" smtClean="0">
                <a:solidFill>
                  <a:schemeClr val="tx1"/>
                </a:solidFill>
                <a:latin typeface="Cabin" panose="020B0803050202020004" pitchFamily="34" charset="0"/>
              </a:rPr>
            </a:br>
            <a:r>
              <a:rPr lang="en" sz="1800" dirty="0" smtClean="0">
                <a:solidFill>
                  <a:schemeClr val="tx1"/>
                </a:solidFill>
                <a:latin typeface="Cabin" panose="020B0803050202020004" pitchFamily="34" charset="0"/>
              </a:rPr>
              <a:t>n = 165</a:t>
            </a:r>
            <a:endParaRPr sz="1800" dirty="0">
              <a:solidFill>
                <a:schemeClr val="tx1"/>
              </a:solidFill>
              <a:latin typeface="Cabin" panose="020B08030502020200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Picture 2" descr="network graph of professional positions" title="gephi professional"/>
          <p:cNvPicPr>
            <a:picLocks noChangeAspect="1"/>
          </p:cNvPicPr>
          <p:nvPr/>
        </p:nvPicPr>
        <p:blipFill>
          <a:blip r:embed="rId3"/>
          <a:stretch>
            <a:fillRect/>
          </a:stretch>
        </p:blipFill>
        <p:spPr>
          <a:xfrm>
            <a:off x="206464" y="0"/>
            <a:ext cx="7683811" cy="5143500"/>
          </a:xfrm>
          <a:prstGeom prst="rect">
            <a:avLst/>
          </a:prstGeom>
        </p:spPr>
      </p:pic>
      <p:sp>
        <p:nvSpPr>
          <p:cNvPr id="85" name="Google Shape;85;p16"/>
          <p:cNvSpPr txBox="1">
            <a:spLocks noGrp="1"/>
          </p:cNvSpPr>
          <p:nvPr>
            <p:ph type="title"/>
          </p:nvPr>
        </p:nvSpPr>
        <p:spPr>
          <a:xfrm>
            <a:off x="5995200" y="0"/>
            <a:ext cx="3148800" cy="708212"/>
          </a:xfrm>
          <a:prstGeom prst="rect">
            <a:avLst/>
          </a:prstGeom>
          <a:solidFill>
            <a:schemeClr val="bg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smtClean="0">
                <a:solidFill>
                  <a:schemeClr val="tx1"/>
                </a:solidFill>
                <a:latin typeface="Cabin" panose="020B0803050202020004" pitchFamily="34" charset="0"/>
              </a:rPr>
              <a:t>PROFESSIONAL POSITIONS</a:t>
            </a:r>
            <a:br>
              <a:rPr lang="en" sz="1800" dirty="0" smtClean="0">
                <a:solidFill>
                  <a:schemeClr val="tx1"/>
                </a:solidFill>
                <a:latin typeface="Cabin" panose="020B0803050202020004" pitchFamily="34" charset="0"/>
              </a:rPr>
            </a:br>
            <a:r>
              <a:rPr lang="en" sz="1800" dirty="0" smtClean="0">
                <a:solidFill>
                  <a:schemeClr val="tx1"/>
                </a:solidFill>
                <a:latin typeface="Cabin" panose="020B0803050202020004" pitchFamily="34" charset="0"/>
              </a:rPr>
              <a:t>n = 564</a:t>
            </a:r>
            <a:endParaRPr sz="1800" dirty="0">
              <a:solidFill>
                <a:schemeClr val="tx1"/>
              </a:solidFill>
              <a:latin typeface="Cabin" panose="020B0803050202020004" pitchFamily="34" charset="0"/>
            </a:endParaRPr>
          </a:p>
        </p:txBody>
      </p:sp>
    </p:spTree>
    <p:extLst>
      <p:ext uri="{BB962C8B-B14F-4D97-AF65-F5344CB8AC3E}">
        <p14:creationId xmlns:p14="http://schemas.microsoft.com/office/powerpoint/2010/main" val="1060571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Picture 3" descr="network graph of support positions" title="gephi support"/>
          <p:cNvPicPr>
            <a:picLocks noChangeAspect="1"/>
          </p:cNvPicPr>
          <p:nvPr/>
        </p:nvPicPr>
        <p:blipFill>
          <a:blip r:embed="rId3"/>
          <a:stretch>
            <a:fillRect/>
          </a:stretch>
        </p:blipFill>
        <p:spPr>
          <a:xfrm>
            <a:off x="301915" y="0"/>
            <a:ext cx="7524170" cy="5143500"/>
          </a:xfrm>
          <a:prstGeom prst="rect">
            <a:avLst/>
          </a:prstGeom>
        </p:spPr>
      </p:pic>
      <p:sp>
        <p:nvSpPr>
          <p:cNvPr id="85" name="Google Shape;85;p16"/>
          <p:cNvSpPr txBox="1">
            <a:spLocks noGrp="1"/>
          </p:cNvSpPr>
          <p:nvPr>
            <p:ph type="title"/>
          </p:nvPr>
        </p:nvSpPr>
        <p:spPr>
          <a:xfrm>
            <a:off x="5995200" y="0"/>
            <a:ext cx="3148800" cy="708212"/>
          </a:xfrm>
          <a:prstGeom prst="rect">
            <a:avLst/>
          </a:prstGeom>
          <a:solidFill>
            <a:schemeClr val="bg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smtClean="0">
                <a:solidFill>
                  <a:schemeClr val="tx1"/>
                </a:solidFill>
                <a:latin typeface="Cabin" panose="020B0803050202020004" pitchFamily="34" charset="0"/>
              </a:rPr>
              <a:t>SUPPORT POSITIONS</a:t>
            </a:r>
            <a:br>
              <a:rPr lang="en" sz="1800" dirty="0" smtClean="0">
                <a:solidFill>
                  <a:schemeClr val="tx1"/>
                </a:solidFill>
                <a:latin typeface="Cabin" panose="020B0803050202020004" pitchFamily="34" charset="0"/>
              </a:rPr>
            </a:br>
            <a:r>
              <a:rPr lang="en" sz="1800" dirty="0" smtClean="0">
                <a:solidFill>
                  <a:schemeClr val="tx1"/>
                </a:solidFill>
                <a:latin typeface="Cabin" panose="020B0803050202020004" pitchFamily="34" charset="0"/>
              </a:rPr>
              <a:t>n = 713</a:t>
            </a:r>
            <a:endParaRPr sz="1800" dirty="0">
              <a:solidFill>
                <a:schemeClr val="tx1"/>
              </a:solidFill>
              <a:latin typeface="Cabin" panose="020B0803050202020004" pitchFamily="34" charset="0"/>
            </a:endParaRPr>
          </a:p>
        </p:txBody>
      </p:sp>
    </p:spTree>
    <p:extLst>
      <p:ext uri="{BB962C8B-B14F-4D97-AF65-F5344CB8AC3E}">
        <p14:creationId xmlns:p14="http://schemas.microsoft.com/office/powerpoint/2010/main" val="3015899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1" descr="without text" title="gephi management"/>
          <p:cNvPicPr>
            <a:picLocks noChangeAspect="1"/>
          </p:cNvPicPr>
          <p:nvPr/>
        </p:nvPicPr>
        <p:blipFill>
          <a:blip r:embed="rId3"/>
          <a:stretch>
            <a:fillRect/>
          </a:stretch>
        </p:blipFill>
        <p:spPr>
          <a:xfrm>
            <a:off x="69018" y="450127"/>
            <a:ext cx="3211480" cy="2300711"/>
          </a:xfrm>
          <a:prstGeom prst="rect">
            <a:avLst/>
          </a:prstGeom>
          <a:ln>
            <a:noFill/>
          </a:ln>
        </p:spPr>
      </p:pic>
      <p:pic>
        <p:nvPicPr>
          <p:cNvPr id="6" name="Picture 5" descr="without text" title="gephi professional"/>
          <p:cNvPicPr>
            <a:picLocks noChangeAspect="1"/>
          </p:cNvPicPr>
          <p:nvPr/>
        </p:nvPicPr>
        <p:blipFill>
          <a:blip r:embed="rId4"/>
          <a:stretch>
            <a:fillRect/>
          </a:stretch>
        </p:blipFill>
        <p:spPr>
          <a:xfrm>
            <a:off x="5696976" y="483059"/>
            <a:ext cx="3075707" cy="2546233"/>
          </a:xfrm>
          <a:prstGeom prst="rect">
            <a:avLst/>
          </a:prstGeom>
        </p:spPr>
      </p:pic>
      <p:pic>
        <p:nvPicPr>
          <p:cNvPr id="7" name="Picture 6" descr="without text" title="gephi support"/>
          <p:cNvPicPr>
            <a:picLocks noChangeAspect="1"/>
          </p:cNvPicPr>
          <p:nvPr/>
        </p:nvPicPr>
        <p:blipFill rotWithShape="1">
          <a:blip r:embed="rId5"/>
          <a:srcRect b="921"/>
          <a:stretch/>
        </p:blipFill>
        <p:spPr>
          <a:xfrm>
            <a:off x="3107920" y="2751903"/>
            <a:ext cx="2761635" cy="2260229"/>
          </a:xfrm>
          <a:prstGeom prst="rect">
            <a:avLst/>
          </a:prstGeom>
        </p:spPr>
      </p:pic>
      <p:sp>
        <p:nvSpPr>
          <p:cNvPr id="11" name="Google Shape;85;p16"/>
          <p:cNvSpPr txBox="1">
            <a:spLocks noGrp="1"/>
          </p:cNvSpPr>
          <p:nvPr>
            <p:ph type="title"/>
          </p:nvPr>
        </p:nvSpPr>
        <p:spPr>
          <a:xfrm>
            <a:off x="57258" y="32755"/>
            <a:ext cx="3148800" cy="450304"/>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smtClean="0">
                <a:solidFill>
                  <a:schemeClr val="tx1"/>
                </a:solidFill>
                <a:latin typeface="Cabin" panose="020B0803050202020004" pitchFamily="34" charset="0"/>
              </a:rPr>
              <a:t>MANAGEMENT POSITIONS</a:t>
            </a:r>
            <a:endParaRPr sz="1800" dirty="0">
              <a:solidFill>
                <a:schemeClr val="tx1"/>
              </a:solidFill>
              <a:latin typeface="Cabin" panose="020B0803050202020004" pitchFamily="34" charset="0"/>
            </a:endParaRPr>
          </a:p>
        </p:txBody>
      </p:sp>
      <p:sp>
        <p:nvSpPr>
          <p:cNvPr id="12" name="Google Shape;85;p16"/>
          <p:cNvSpPr txBox="1">
            <a:spLocks/>
          </p:cNvSpPr>
          <p:nvPr/>
        </p:nvSpPr>
        <p:spPr>
          <a:xfrm>
            <a:off x="5830082" y="32755"/>
            <a:ext cx="3148800" cy="4503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r>
              <a:rPr lang="en-US" sz="1800" dirty="0" smtClean="0">
                <a:solidFill>
                  <a:schemeClr val="tx1"/>
                </a:solidFill>
                <a:latin typeface="Cabin" panose="020B0803050202020004" pitchFamily="34" charset="0"/>
              </a:rPr>
              <a:t>PROFESSIONAL POSITIONS</a:t>
            </a:r>
            <a:endParaRPr lang="en-US" sz="1800" dirty="0">
              <a:solidFill>
                <a:schemeClr val="tx1"/>
              </a:solidFill>
              <a:latin typeface="Cabin" panose="020B0803050202020004" pitchFamily="34" charset="0"/>
            </a:endParaRPr>
          </a:p>
        </p:txBody>
      </p:sp>
      <p:sp>
        <p:nvSpPr>
          <p:cNvPr id="13" name="Google Shape;85;p16"/>
          <p:cNvSpPr txBox="1">
            <a:spLocks/>
          </p:cNvSpPr>
          <p:nvPr/>
        </p:nvSpPr>
        <p:spPr>
          <a:xfrm>
            <a:off x="2914337" y="2378260"/>
            <a:ext cx="3148800" cy="4503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r>
              <a:rPr lang="en-US" sz="1800" dirty="0" smtClean="0">
                <a:solidFill>
                  <a:schemeClr val="tx1"/>
                </a:solidFill>
                <a:latin typeface="Cabin" panose="020B0803050202020004" pitchFamily="34" charset="0"/>
              </a:rPr>
              <a:t>SUPPORT POSITIONS</a:t>
            </a:r>
            <a:endParaRPr lang="en-US" sz="1800" dirty="0">
              <a:solidFill>
                <a:schemeClr val="tx1"/>
              </a:solidFill>
              <a:latin typeface="Cabin" panose="020B0803050202020004" pitchFamily="34" charset="0"/>
            </a:endParaRPr>
          </a:p>
        </p:txBody>
      </p:sp>
    </p:spTree>
    <p:extLst>
      <p:ext uri="{BB962C8B-B14F-4D97-AF65-F5344CB8AC3E}">
        <p14:creationId xmlns:p14="http://schemas.microsoft.com/office/powerpoint/2010/main" val="4237195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214216" y="445476"/>
            <a:ext cx="8656245" cy="828431"/>
          </a:xfrm>
        </p:spPr>
        <p:txBody>
          <a:bodyPr/>
          <a:lstStyle/>
          <a:p>
            <a:pPr algn="l"/>
            <a:r>
              <a:rPr lang="en-US" sz="4000" b="0" dirty="0" smtClean="0">
                <a:latin typeface="Cabin" panose="020B0803050202020004" pitchFamily="34" charset="0"/>
              </a:rPr>
              <a:t>Likelihood of having one job function</a:t>
            </a:r>
            <a:endParaRPr lang="en-US" sz="4000" b="0" dirty="0">
              <a:latin typeface="Cabin" panose="020B0803050202020004" pitchFamily="34" charset="0"/>
            </a:endParaRPr>
          </a:p>
        </p:txBody>
      </p:sp>
      <p:sp>
        <p:nvSpPr>
          <p:cNvPr id="5" name="Google Shape;85;p16"/>
          <p:cNvSpPr txBox="1">
            <a:spLocks/>
          </p:cNvSpPr>
          <p:nvPr/>
        </p:nvSpPr>
        <p:spPr>
          <a:xfrm>
            <a:off x="214216" y="1694437"/>
            <a:ext cx="3148800" cy="708212"/>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r>
              <a:rPr lang="en-US" dirty="0" smtClean="0">
                <a:solidFill>
                  <a:srgbClr val="C74091"/>
                </a:solidFill>
              </a:rPr>
              <a:t>MANAGEMENT POSITIONS</a:t>
            </a:r>
            <a:endParaRPr lang="en-US" dirty="0">
              <a:solidFill>
                <a:srgbClr val="C74091"/>
              </a:solidFill>
            </a:endParaRPr>
          </a:p>
        </p:txBody>
      </p:sp>
      <p:sp>
        <p:nvSpPr>
          <p:cNvPr id="6" name="Google Shape;85;p16"/>
          <p:cNvSpPr txBox="1">
            <a:spLocks/>
          </p:cNvSpPr>
          <p:nvPr/>
        </p:nvSpPr>
        <p:spPr>
          <a:xfrm>
            <a:off x="208234" y="2659873"/>
            <a:ext cx="3148800" cy="708212"/>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r>
              <a:rPr lang="en-US" dirty="0" smtClean="0">
                <a:solidFill>
                  <a:srgbClr val="369A6C"/>
                </a:solidFill>
              </a:rPr>
              <a:t>PROFESSIONAL POSITIONS</a:t>
            </a:r>
            <a:endParaRPr lang="en-US" dirty="0">
              <a:solidFill>
                <a:srgbClr val="369A6C"/>
              </a:solidFill>
            </a:endParaRPr>
          </a:p>
        </p:txBody>
      </p:sp>
      <p:sp>
        <p:nvSpPr>
          <p:cNvPr id="7" name="Google Shape;85;p16"/>
          <p:cNvSpPr txBox="1">
            <a:spLocks/>
          </p:cNvSpPr>
          <p:nvPr/>
        </p:nvSpPr>
        <p:spPr>
          <a:xfrm>
            <a:off x="214216" y="3625309"/>
            <a:ext cx="3148800" cy="708212"/>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r>
              <a:rPr lang="en-US" dirty="0" smtClean="0">
                <a:solidFill>
                  <a:srgbClr val="F0764A"/>
                </a:solidFill>
              </a:rPr>
              <a:t>SUPPORT POSITIONS</a:t>
            </a:r>
            <a:endParaRPr lang="en-US" dirty="0">
              <a:solidFill>
                <a:srgbClr val="F0764A"/>
              </a:solidFill>
            </a:endParaRPr>
          </a:p>
        </p:txBody>
      </p:sp>
      <p:pic>
        <p:nvPicPr>
          <p:cNvPr id="10" name="Picture 9"/>
          <p:cNvPicPr>
            <a:picLocks noChangeAspect="1"/>
          </p:cNvPicPr>
          <p:nvPr/>
        </p:nvPicPr>
        <p:blipFill>
          <a:blip r:embed="rId3">
            <a:duotone>
              <a:prstClr val="black"/>
              <a:srgbClr val="C74091">
                <a:tint val="45000"/>
                <a:satMod val="400000"/>
              </a:srgbClr>
            </a:duotone>
            <a:extLst>
              <a:ext uri="{28A0092B-C50C-407E-A947-70E740481C1C}">
                <a14:useLocalDpi xmlns:a14="http://schemas.microsoft.com/office/drawing/2010/main" val="0"/>
              </a:ext>
            </a:extLst>
          </a:blip>
          <a:stretch>
            <a:fillRect/>
          </a:stretch>
        </p:blipFill>
        <p:spPr>
          <a:xfrm>
            <a:off x="3430954" y="1727395"/>
            <a:ext cx="497779" cy="642295"/>
          </a:xfrm>
          <a:prstGeom prst="rect">
            <a:avLst/>
          </a:prstGeom>
          <a:noFill/>
          <a:ln>
            <a:noFill/>
          </a:ln>
        </p:spPr>
      </p:pic>
      <p:pic>
        <p:nvPicPr>
          <p:cNvPr id="17" name="Picture 16"/>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5558474" y="1727395"/>
            <a:ext cx="497779" cy="642295"/>
          </a:xfrm>
          <a:prstGeom prst="rect">
            <a:avLst/>
          </a:prstGeom>
          <a:noFill/>
        </p:spPr>
      </p:pic>
      <p:pic>
        <p:nvPicPr>
          <p:cNvPr id="18" name="Picture 17"/>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6090354" y="1727395"/>
            <a:ext cx="497779" cy="642295"/>
          </a:xfrm>
          <a:prstGeom prst="rect">
            <a:avLst/>
          </a:prstGeom>
          <a:noFill/>
        </p:spPr>
      </p:pic>
      <p:pic>
        <p:nvPicPr>
          <p:cNvPr id="19" name="Picture 18"/>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6622234" y="1727395"/>
            <a:ext cx="497779" cy="642295"/>
          </a:xfrm>
          <a:prstGeom prst="rect">
            <a:avLst/>
          </a:prstGeom>
          <a:noFill/>
        </p:spPr>
      </p:pic>
      <p:pic>
        <p:nvPicPr>
          <p:cNvPr id="20" name="Picture 19"/>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7154114" y="1727395"/>
            <a:ext cx="497779" cy="642295"/>
          </a:xfrm>
          <a:prstGeom prst="rect">
            <a:avLst/>
          </a:prstGeom>
          <a:noFill/>
        </p:spPr>
      </p:pic>
      <p:pic>
        <p:nvPicPr>
          <p:cNvPr id="21" name="Picture 20"/>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7685994" y="1727395"/>
            <a:ext cx="497779" cy="642295"/>
          </a:xfrm>
          <a:prstGeom prst="rect">
            <a:avLst/>
          </a:prstGeom>
          <a:noFill/>
        </p:spPr>
      </p:pic>
      <p:pic>
        <p:nvPicPr>
          <p:cNvPr id="22" name="Picture 21"/>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8217877" y="1727395"/>
            <a:ext cx="497779" cy="642295"/>
          </a:xfrm>
          <a:prstGeom prst="rect">
            <a:avLst/>
          </a:prstGeom>
          <a:noFill/>
        </p:spPr>
      </p:pic>
      <p:pic>
        <p:nvPicPr>
          <p:cNvPr id="23" name="Picture 22"/>
          <p:cNvPicPr>
            <a:picLocks noChangeAspect="1"/>
          </p:cNvPicPr>
          <p:nvPr/>
        </p:nvPicPr>
        <p:blipFill>
          <a:blip r:embed="rId3">
            <a:duotone>
              <a:prstClr val="black"/>
              <a:srgbClr val="369A6C">
                <a:tint val="45000"/>
                <a:satMod val="400000"/>
              </a:srgbClr>
            </a:duotone>
            <a:extLst>
              <a:ext uri="{28A0092B-C50C-407E-A947-70E740481C1C}">
                <a14:useLocalDpi xmlns:a14="http://schemas.microsoft.com/office/drawing/2010/main" val="0"/>
              </a:ext>
            </a:extLst>
          </a:blip>
          <a:stretch>
            <a:fillRect/>
          </a:stretch>
        </p:blipFill>
        <p:spPr>
          <a:xfrm>
            <a:off x="3395441" y="2725790"/>
            <a:ext cx="497779" cy="642295"/>
          </a:xfrm>
          <a:prstGeom prst="rect">
            <a:avLst/>
          </a:prstGeom>
        </p:spPr>
      </p:pic>
      <p:pic>
        <p:nvPicPr>
          <p:cNvPr id="24" name="Picture 23"/>
          <p:cNvPicPr>
            <a:picLocks noChangeAspect="1"/>
          </p:cNvPicPr>
          <p:nvPr/>
        </p:nvPicPr>
        <p:blipFill>
          <a:blip r:embed="rId3">
            <a:duotone>
              <a:prstClr val="black"/>
              <a:srgbClr val="006D2C">
                <a:tint val="45000"/>
                <a:satMod val="400000"/>
              </a:srgbClr>
            </a:duotone>
            <a:extLst>
              <a:ext uri="{28A0092B-C50C-407E-A947-70E740481C1C}">
                <a14:useLocalDpi xmlns:a14="http://schemas.microsoft.com/office/drawing/2010/main" val="0"/>
              </a:ext>
            </a:extLst>
          </a:blip>
          <a:stretch>
            <a:fillRect/>
          </a:stretch>
        </p:blipFill>
        <p:spPr>
          <a:xfrm>
            <a:off x="3927321" y="2725790"/>
            <a:ext cx="497779" cy="642295"/>
          </a:xfrm>
          <a:prstGeom prst="rect">
            <a:avLst/>
          </a:prstGeom>
        </p:spPr>
      </p:pic>
      <p:pic>
        <p:nvPicPr>
          <p:cNvPr id="25" name="Picture 24"/>
          <p:cNvPicPr>
            <a:picLocks noChangeAspect="1"/>
          </p:cNvPicPr>
          <p:nvPr/>
        </p:nvPicPr>
        <p:blipFill>
          <a:blip r:embed="rId3">
            <a:duotone>
              <a:prstClr val="black"/>
              <a:srgbClr val="006D2C">
                <a:tint val="45000"/>
                <a:satMod val="400000"/>
              </a:srgbClr>
            </a:duotone>
            <a:extLst>
              <a:ext uri="{28A0092B-C50C-407E-A947-70E740481C1C}">
                <a14:useLocalDpi xmlns:a14="http://schemas.microsoft.com/office/drawing/2010/main" val="0"/>
              </a:ext>
            </a:extLst>
          </a:blip>
          <a:stretch>
            <a:fillRect/>
          </a:stretch>
        </p:blipFill>
        <p:spPr>
          <a:xfrm>
            <a:off x="4459201" y="2725790"/>
            <a:ext cx="497779" cy="642295"/>
          </a:xfrm>
          <a:prstGeom prst="rect">
            <a:avLst/>
          </a:prstGeom>
        </p:spPr>
      </p:pic>
      <p:pic>
        <p:nvPicPr>
          <p:cNvPr id="26" name="Picture 25"/>
          <p:cNvPicPr>
            <a:picLocks noChangeAspect="1"/>
          </p:cNvPicPr>
          <p:nvPr/>
        </p:nvPicPr>
        <p:blipFill>
          <a:blip r:embed="rId3">
            <a:duotone>
              <a:prstClr val="black"/>
              <a:srgbClr val="369A6C">
                <a:tint val="45000"/>
                <a:satMod val="400000"/>
              </a:srgbClr>
            </a:duotone>
            <a:extLst>
              <a:ext uri="{28A0092B-C50C-407E-A947-70E740481C1C}">
                <a14:useLocalDpi xmlns:a14="http://schemas.microsoft.com/office/drawing/2010/main" val="0"/>
              </a:ext>
            </a:extLst>
          </a:blip>
          <a:stretch>
            <a:fillRect/>
          </a:stretch>
        </p:blipFill>
        <p:spPr>
          <a:xfrm>
            <a:off x="4991081" y="2725790"/>
            <a:ext cx="497779" cy="642295"/>
          </a:xfrm>
          <a:prstGeom prst="rect">
            <a:avLst/>
          </a:prstGeom>
        </p:spPr>
      </p:pic>
      <p:pic>
        <p:nvPicPr>
          <p:cNvPr id="27" name="Picture 26"/>
          <p:cNvPicPr>
            <a:picLocks noChangeAspect="1"/>
          </p:cNvPicPr>
          <p:nvPr/>
        </p:nvPicPr>
        <p:blipFill>
          <a:blip r:embed="rId3">
            <a:duotone>
              <a:prstClr val="black"/>
              <a:srgbClr val="369A6C">
                <a:tint val="45000"/>
                <a:satMod val="400000"/>
              </a:srgbClr>
            </a:duotone>
            <a:extLst>
              <a:ext uri="{28A0092B-C50C-407E-A947-70E740481C1C}">
                <a14:useLocalDpi xmlns:a14="http://schemas.microsoft.com/office/drawing/2010/main" val="0"/>
              </a:ext>
            </a:extLst>
          </a:blip>
          <a:stretch>
            <a:fillRect/>
          </a:stretch>
        </p:blipFill>
        <p:spPr>
          <a:xfrm>
            <a:off x="5522961" y="2725790"/>
            <a:ext cx="497779" cy="642295"/>
          </a:xfrm>
          <a:prstGeom prst="rect">
            <a:avLst/>
          </a:prstGeom>
        </p:spPr>
      </p:pic>
      <p:pic>
        <p:nvPicPr>
          <p:cNvPr id="33" name="Picture 32"/>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3430954" y="3667057"/>
            <a:ext cx="497779" cy="642295"/>
          </a:xfrm>
          <a:prstGeom prst="rect">
            <a:avLst/>
          </a:prstGeom>
        </p:spPr>
      </p:pic>
      <p:pic>
        <p:nvPicPr>
          <p:cNvPr id="34" name="Picture 33"/>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3962834" y="3667057"/>
            <a:ext cx="497779" cy="642295"/>
          </a:xfrm>
          <a:prstGeom prst="rect">
            <a:avLst/>
          </a:prstGeom>
        </p:spPr>
      </p:pic>
      <p:pic>
        <p:nvPicPr>
          <p:cNvPr id="35" name="Picture 34"/>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4494714" y="3667057"/>
            <a:ext cx="497779" cy="642295"/>
          </a:xfrm>
          <a:prstGeom prst="rect">
            <a:avLst/>
          </a:prstGeom>
        </p:spPr>
      </p:pic>
      <p:pic>
        <p:nvPicPr>
          <p:cNvPr id="36" name="Picture 35"/>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5026594" y="3667057"/>
            <a:ext cx="497779" cy="642295"/>
          </a:xfrm>
          <a:prstGeom prst="rect">
            <a:avLst/>
          </a:prstGeom>
        </p:spPr>
      </p:pic>
      <p:pic>
        <p:nvPicPr>
          <p:cNvPr id="37" name="Picture 36"/>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5558474" y="3667057"/>
            <a:ext cx="497779" cy="642295"/>
          </a:xfrm>
          <a:prstGeom prst="rect">
            <a:avLst/>
          </a:prstGeom>
        </p:spPr>
      </p:pic>
      <p:pic>
        <p:nvPicPr>
          <p:cNvPr id="38" name="Picture 37"/>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6090354" y="3667057"/>
            <a:ext cx="497779" cy="642295"/>
          </a:xfrm>
          <a:prstGeom prst="rect">
            <a:avLst/>
          </a:prstGeom>
        </p:spPr>
      </p:pic>
      <p:pic>
        <p:nvPicPr>
          <p:cNvPr id="39" name="Picture 38"/>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6622234" y="3667057"/>
            <a:ext cx="497779" cy="642295"/>
          </a:xfrm>
          <a:prstGeom prst="rect">
            <a:avLst/>
          </a:prstGeom>
        </p:spPr>
      </p:pic>
      <p:pic>
        <p:nvPicPr>
          <p:cNvPr id="40" name="Picture 39"/>
          <p:cNvPicPr>
            <a:picLocks noChangeAspect="1"/>
          </p:cNvPicPr>
          <p:nvPr/>
        </p:nvPicPr>
        <p:blipFill>
          <a:blip r:embed="rId3">
            <a:duotone>
              <a:prstClr val="black"/>
              <a:srgbClr val="F0764A">
                <a:tint val="45000"/>
                <a:satMod val="400000"/>
              </a:srgbClr>
            </a:duotone>
            <a:extLst>
              <a:ext uri="{28A0092B-C50C-407E-A947-70E740481C1C}">
                <a14:useLocalDpi xmlns:a14="http://schemas.microsoft.com/office/drawing/2010/main" val="0"/>
              </a:ext>
            </a:extLst>
          </a:blip>
          <a:stretch>
            <a:fillRect/>
          </a:stretch>
        </p:blipFill>
        <p:spPr>
          <a:xfrm>
            <a:off x="7154114" y="3667057"/>
            <a:ext cx="497779" cy="642295"/>
          </a:xfrm>
          <a:prstGeom prst="rect">
            <a:avLst/>
          </a:prstGeom>
        </p:spPr>
      </p:pic>
      <p:pic>
        <p:nvPicPr>
          <p:cNvPr id="41" name="Picture 40"/>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7685994" y="3667057"/>
            <a:ext cx="497779" cy="642295"/>
          </a:xfrm>
          <a:prstGeom prst="rect">
            <a:avLst/>
          </a:prstGeom>
        </p:spPr>
      </p:pic>
      <p:pic>
        <p:nvPicPr>
          <p:cNvPr id="42" name="Picture 41"/>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8217877" y="3667057"/>
            <a:ext cx="497779" cy="642295"/>
          </a:xfrm>
          <a:prstGeom prst="rect">
            <a:avLst/>
          </a:prstGeom>
        </p:spPr>
      </p:pic>
      <p:pic>
        <p:nvPicPr>
          <p:cNvPr id="43" name="Picture 42"/>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6054841" y="2725790"/>
            <a:ext cx="497779" cy="642295"/>
          </a:xfrm>
          <a:prstGeom prst="rect">
            <a:avLst/>
          </a:prstGeom>
          <a:noFill/>
        </p:spPr>
      </p:pic>
      <p:pic>
        <p:nvPicPr>
          <p:cNvPr id="44" name="Picture 43"/>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6586721" y="2725790"/>
            <a:ext cx="497779" cy="642295"/>
          </a:xfrm>
          <a:prstGeom prst="rect">
            <a:avLst/>
          </a:prstGeom>
          <a:noFill/>
        </p:spPr>
      </p:pic>
      <p:pic>
        <p:nvPicPr>
          <p:cNvPr id="45" name="Picture 44"/>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7118601" y="2725790"/>
            <a:ext cx="497779" cy="642295"/>
          </a:xfrm>
          <a:prstGeom prst="rect">
            <a:avLst/>
          </a:prstGeom>
          <a:noFill/>
        </p:spPr>
      </p:pic>
      <p:pic>
        <p:nvPicPr>
          <p:cNvPr id="46" name="Picture 45"/>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7650481" y="2725790"/>
            <a:ext cx="497779" cy="642295"/>
          </a:xfrm>
          <a:prstGeom prst="rect">
            <a:avLst/>
          </a:prstGeom>
          <a:noFill/>
        </p:spPr>
      </p:pic>
      <p:pic>
        <p:nvPicPr>
          <p:cNvPr id="47" name="Picture 46"/>
          <p:cNvPicPr>
            <a:picLocks noChangeAspect="1"/>
          </p:cNvPicPr>
          <p:nvPr/>
        </p:nvPicPr>
        <p:blipFill>
          <a:blip r:embed="rId4">
            <a:duotone>
              <a:prstClr val="black"/>
              <a:schemeClr val="bg1">
                <a:lumMod val="95000"/>
                <a:tint val="45000"/>
                <a:satMod val="400000"/>
              </a:schemeClr>
            </a:duotone>
            <a:extLst>
              <a:ext uri="{28A0092B-C50C-407E-A947-70E740481C1C}">
                <a14:useLocalDpi xmlns:a14="http://schemas.microsoft.com/office/drawing/2010/main" val="0"/>
              </a:ext>
            </a:extLst>
          </a:blip>
          <a:stretch>
            <a:fillRect/>
          </a:stretch>
        </p:blipFill>
        <p:spPr>
          <a:xfrm>
            <a:off x="8182364" y="2725790"/>
            <a:ext cx="497779" cy="642295"/>
          </a:xfrm>
          <a:prstGeom prst="rect">
            <a:avLst/>
          </a:prstGeom>
          <a:noFill/>
        </p:spPr>
      </p:pic>
      <p:pic>
        <p:nvPicPr>
          <p:cNvPr id="48" name="Picture 47"/>
          <p:cNvPicPr>
            <a:picLocks noChangeAspect="1"/>
          </p:cNvPicPr>
          <p:nvPr/>
        </p:nvPicPr>
        <p:blipFill>
          <a:blip r:embed="rId3">
            <a:duotone>
              <a:prstClr val="black"/>
              <a:srgbClr val="C74091">
                <a:tint val="45000"/>
                <a:satMod val="400000"/>
              </a:srgbClr>
            </a:duotone>
            <a:extLst>
              <a:ext uri="{28A0092B-C50C-407E-A947-70E740481C1C}">
                <a14:useLocalDpi xmlns:a14="http://schemas.microsoft.com/office/drawing/2010/main" val="0"/>
              </a:ext>
            </a:extLst>
          </a:blip>
          <a:stretch>
            <a:fillRect/>
          </a:stretch>
        </p:blipFill>
        <p:spPr>
          <a:xfrm>
            <a:off x="3980016" y="1727395"/>
            <a:ext cx="497779" cy="642295"/>
          </a:xfrm>
          <a:prstGeom prst="rect">
            <a:avLst/>
          </a:prstGeom>
          <a:noFill/>
          <a:ln>
            <a:noFill/>
          </a:ln>
        </p:spPr>
      </p:pic>
      <p:pic>
        <p:nvPicPr>
          <p:cNvPr id="49" name="Picture 48"/>
          <p:cNvPicPr>
            <a:picLocks noChangeAspect="1"/>
          </p:cNvPicPr>
          <p:nvPr/>
        </p:nvPicPr>
        <p:blipFill>
          <a:blip r:embed="rId3">
            <a:duotone>
              <a:prstClr val="black"/>
              <a:srgbClr val="C74091">
                <a:tint val="45000"/>
                <a:satMod val="400000"/>
              </a:srgbClr>
            </a:duotone>
            <a:extLst>
              <a:ext uri="{28A0092B-C50C-407E-A947-70E740481C1C}">
                <a14:useLocalDpi xmlns:a14="http://schemas.microsoft.com/office/drawing/2010/main" val="0"/>
              </a:ext>
            </a:extLst>
          </a:blip>
          <a:stretch>
            <a:fillRect/>
          </a:stretch>
        </p:blipFill>
        <p:spPr>
          <a:xfrm>
            <a:off x="4520355" y="1721208"/>
            <a:ext cx="497779" cy="642295"/>
          </a:xfrm>
          <a:prstGeom prst="rect">
            <a:avLst/>
          </a:prstGeom>
          <a:noFill/>
          <a:ln>
            <a:noFill/>
          </a:ln>
        </p:spPr>
      </p:pic>
      <p:pic>
        <p:nvPicPr>
          <p:cNvPr id="50" name="Picture 49"/>
          <p:cNvPicPr>
            <a:picLocks noChangeAspect="1"/>
          </p:cNvPicPr>
          <p:nvPr/>
        </p:nvPicPr>
        <p:blipFill>
          <a:blip r:embed="rId3">
            <a:duotone>
              <a:prstClr val="black"/>
              <a:srgbClr val="C74091">
                <a:tint val="45000"/>
                <a:satMod val="400000"/>
              </a:srgbClr>
            </a:duotone>
            <a:extLst>
              <a:ext uri="{28A0092B-C50C-407E-A947-70E740481C1C}">
                <a14:useLocalDpi xmlns:a14="http://schemas.microsoft.com/office/drawing/2010/main" val="0"/>
              </a:ext>
            </a:extLst>
          </a:blip>
          <a:stretch>
            <a:fillRect/>
          </a:stretch>
        </p:blipFill>
        <p:spPr>
          <a:xfrm>
            <a:off x="5043778" y="1721208"/>
            <a:ext cx="497779" cy="642295"/>
          </a:xfrm>
          <a:prstGeom prst="rect">
            <a:avLst/>
          </a:prstGeom>
          <a:noFill/>
          <a:ln>
            <a:noFill/>
          </a:ln>
        </p:spPr>
      </p:pic>
      <p:pic>
        <p:nvPicPr>
          <p:cNvPr id="51" name="Picture 50"/>
          <p:cNvPicPr>
            <a:picLocks noChangeAspect="1"/>
          </p:cNvPicPr>
          <p:nvPr/>
        </p:nvPicPr>
        <p:blipFill>
          <a:blip r:embed="rId3">
            <a:duotone>
              <a:prstClr val="black"/>
              <a:srgbClr val="369A6C">
                <a:tint val="45000"/>
                <a:satMod val="400000"/>
              </a:srgbClr>
            </a:duotone>
            <a:extLst>
              <a:ext uri="{28A0092B-C50C-407E-A947-70E740481C1C}">
                <a14:useLocalDpi xmlns:a14="http://schemas.microsoft.com/office/drawing/2010/main" val="0"/>
              </a:ext>
            </a:extLst>
          </a:blip>
          <a:stretch>
            <a:fillRect/>
          </a:stretch>
        </p:blipFill>
        <p:spPr>
          <a:xfrm>
            <a:off x="3925958" y="2725790"/>
            <a:ext cx="497779" cy="642295"/>
          </a:xfrm>
          <a:prstGeom prst="rect">
            <a:avLst/>
          </a:prstGeom>
        </p:spPr>
      </p:pic>
      <p:pic>
        <p:nvPicPr>
          <p:cNvPr id="52" name="Picture 51"/>
          <p:cNvPicPr>
            <a:picLocks noChangeAspect="1"/>
          </p:cNvPicPr>
          <p:nvPr/>
        </p:nvPicPr>
        <p:blipFill>
          <a:blip r:embed="rId3">
            <a:duotone>
              <a:prstClr val="black"/>
              <a:srgbClr val="369A6C">
                <a:tint val="45000"/>
                <a:satMod val="400000"/>
              </a:srgbClr>
            </a:duotone>
            <a:extLst>
              <a:ext uri="{28A0092B-C50C-407E-A947-70E740481C1C}">
                <a14:useLocalDpi xmlns:a14="http://schemas.microsoft.com/office/drawing/2010/main" val="0"/>
              </a:ext>
            </a:extLst>
          </a:blip>
          <a:stretch>
            <a:fillRect/>
          </a:stretch>
        </p:blipFill>
        <p:spPr>
          <a:xfrm>
            <a:off x="4474098" y="2725790"/>
            <a:ext cx="497779" cy="642295"/>
          </a:xfrm>
          <a:prstGeom prst="rect">
            <a:avLst/>
          </a:prstGeom>
        </p:spPr>
      </p:pic>
    </p:spTree>
    <p:extLst>
      <p:ext uri="{BB962C8B-B14F-4D97-AF65-F5344CB8AC3E}">
        <p14:creationId xmlns:p14="http://schemas.microsoft.com/office/powerpoint/2010/main" val="173126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214216" y="445476"/>
            <a:ext cx="8656245" cy="828431"/>
          </a:xfrm>
        </p:spPr>
        <p:txBody>
          <a:bodyPr/>
          <a:lstStyle/>
          <a:p>
            <a:pPr algn="l"/>
            <a:r>
              <a:rPr lang="en-US" sz="4000" b="0" dirty="0" smtClean="0">
                <a:latin typeface="Cabin" panose="020B0803050202020004" pitchFamily="34" charset="0"/>
              </a:rPr>
              <a:t>Functional Spread</a:t>
            </a:r>
            <a:endParaRPr lang="en-US" sz="4000" b="0" dirty="0">
              <a:latin typeface="Cabin" panose="020B0803050202020004" pitchFamily="34" charset="0"/>
            </a:endParaRPr>
          </a:p>
        </p:txBody>
      </p:sp>
      <p:graphicFrame>
        <p:nvGraphicFramePr>
          <p:cNvPr id="48" name="Chart 47"/>
          <p:cNvGraphicFramePr>
            <a:graphicFrameLocks/>
          </p:cNvGraphicFramePr>
          <p:nvPr>
            <p:extLst>
              <p:ext uri="{D42A27DB-BD31-4B8C-83A1-F6EECF244321}">
                <p14:modId xmlns:p14="http://schemas.microsoft.com/office/powerpoint/2010/main" val="3690483336"/>
              </p:ext>
            </p:extLst>
          </p:nvPr>
        </p:nvGraphicFramePr>
        <p:xfrm>
          <a:off x="398585" y="1352060"/>
          <a:ext cx="7967551" cy="361705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117967" y="2768116"/>
            <a:ext cx="2461527" cy="461665"/>
          </a:xfrm>
          <a:prstGeom prst="rect">
            <a:avLst/>
          </a:prstGeom>
          <a:noFill/>
        </p:spPr>
        <p:txBody>
          <a:bodyPr wrap="square" rtlCol="0">
            <a:spAutoFit/>
          </a:bodyPr>
          <a:lstStyle/>
          <a:p>
            <a:r>
              <a:rPr lang="en-US" sz="2400" dirty="0" smtClean="0">
                <a:solidFill>
                  <a:srgbClr val="C74091"/>
                </a:solidFill>
                <a:latin typeface="Cabin" panose="020B0803050202020004" pitchFamily="34" charset="0"/>
              </a:rPr>
              <a:t>Management</a:t>
            </a:r>
            <a:endParaRPr lang="en-US" sz="2400" dirty="0">
              <a:solidFill>
                <a:srgbClr val="C74091"/>
              </a:solidFill>
              <a:latin typeface="Cabin" panose="020B0803050202020004" pitchFamily="34" charset="0"/>
            </a:endParaRPr>
          </a:p>
        </p:txBody>
      </p:sp>
      <p:sp>
        <p:nvSpPr>
          <p:cNvPr id="49" name="TextBox 48"/>
          <p:cNvSpPr txBox="1"/>
          <p:nvPr/>
        </p:nvSpPr>
        <p:spPr>
          <a:xfrm>
            <a:off x="1887416" y="2345205"/>
            <a:ext cx="2703950" cy="461665"/>
          </a:xfrm>
          <a:prstGeom prst="rect">
            <a:avLst/>
          </a:prstGeom>
          <a:noFill/>
        </p:spPr>
        <p:txBody>
          <a:bodyPr wrap="square" rtlCol="0">
            <a:spAutoFit/>
          </a:bodyPr>
          <a:lstStyle/>
          <a:p>
            <a:r>
              <a:rPr lang="en-US" sz="2400" dirty="0" smtClean="0">
                <a:solidFill>
                  <a:srgbClr val="369A6C"/>
                </a:solidFill>
                <a:latin typeface="Cabin" panose="020B0803050202020004" pitchFamily="34" charset="0"/>
              </a:rPr>
              <a:t>Professional</a:t>
            </a:r>
            <a:endParaRPr lang="en-US" sz="2400" dirty="0">
              <a:solidFill>
                <a:srgbClr val="369A6C"/>
              </a:solidFill>
              <a:latin typeface="Cabin" panose="020B0803050202020004" pitchFamily="34" charset="0"/>
            </a:endParaRPr>
          </a:p>
        </p:txBody>
      </p:sp>
      <p:sp>
        <p:nvSpPr>
          <p:cNvPr id="50" name="TextBox 49"/>
          <p:cNvSpPr txBox="1"/>
          <p:nvPr/>
        </p:nvSpPr>
        <p:spPr>
          <a:xfrm>
            <a:off x="1805352" y="1577039"/>
            <a:ext cx="2001545" cy="461665"/>
          </a:xfrm>
          <a:prstGeom prst="rect">
            <a:avLst/>
          </a:prstGeom>
          <a:noFill/>
        </p:spPr>
        <p:txBody>
          <a:bodyPr wrap="square" rtlCol="0">
            <a:spAutoFit/>
          </a:bodyPr>
          <a:lstStyle/>
          <a:p>
            <a:r>
              <a:rPr lang="en-US" sz="2400" dirty="0" smtClean="0">
                <a:solidFill>
                  <a:srgbClr val="F0764A"/>
                </a:solidFill>
                <a:latin typeface="Cabin" panose="020B0803050202020004" pitchFamily="34" charset="0"/>
              </a:rPr>
              <a:t>Support</a:t>
            </a:r>
            <a:endParaRPr lang="en-US" sz="2400" dirty="0">
              <a:solidFill>
                <a:srgbClr val="F0764A"/>
              </a:solidFill>
              <a:latin typeface="Cabin" panose="020B0803050202020004" pitchFamily="34" charset="0"/>
            </a:endParaRPr>
          </a:p>
        </p:txBody>
      </p:sp>
    </p:spTree>
    <p:extLst>
      <p:ext uri="{BB962C8B-B14F-4D97-AF65-F5344CB8AC3E}">
        <p14:creationId xmlns:p14="http://schemas.microsoft.com/office/powerpoint/2010/main" val="1136157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7721" y="733529"/>
            <a:ext cx="7096125" cy="3648075"/>
          </a:xfrm>
          <a:prstGeom prst="rect">
            <a:avLst/>
          </a:prstGeom>
        </p:spPr>
      </p:pic>
      <p:sp>
        <p:nvSpPr>
          <p:cNvPr id="3" name="TextBox 2"/>
          <p:cNvSpPr txBox="1"/>
          <p:nvPr/>
        </p:nvSpPr>
        <p:spPr>
          <a:xfrm>
            <a:off x="248168" y="230740"/>
            <a:ext cx="6687670" cy="707886"/>
          </a:xfrm>
          <a:prstGeom prst="rect">
            <a:avLst/>
          </a:prstGeom>
          <a:noFill/>
        </p:spPr>
        <p:txBody>
          <a:bodyPr wrap="square" rtlCol="0">
            <a:spAutoFit/>
          </a:bodyPr>
          <a:lstStyle/>
          <a:p>
            <a:r>
              <a:rPr lang="en-US" sz="4000" dirty="0" smtClean="0">
                <a:solidFill>
                  <a:schemeClr val="tx1"/>
                </a:solidFill>
                <a:latin typeface="Cabin" panose="020B0803050202020004" pitchFamily="34" charset="0"/>
              </a:rPr>
              <a:t>Questions?</a:t>
            </a:r>
            <a:endParaRPr lang="en-US" sz="2800" dirty="0">
              <a:solidFill>
                <a:schemeClr val="tx1"/>
              </a:solidFill>
              <a:latin typeface="Cabin" panose="020B0803050202020004" pitchFamily="34" charset="0"/>
            </a:endParaRPr>
          </a:p>
        </p:txBody>
      </p:sp>
      <p:sp>
        <p:nvSpPr>
          <p:cNvPr id="5" name="TextBox 4"/>
          <p:cNvSpPr txBox="1"/>
          <p:nvPr/>
        </p:nvSpPr>
        <p:spPr>
          <a:xfrm>
            <a:off x="248168" y="3648075"/>
            <a:ext cx="8940927" cy="1323439"/>
          </a:xfrm>
          <a:prstGeom prst="rect">
            <a:avLst/>
          </a:prstGeom>
          <a:noFill/>
        </p:spPr>
        <p:txBody>
          <a:bodyPr wrap="square" rtlCol="0">
            <a:spAutoFit/>
          </a:bodyPr>
          <a:lstStyle/>
          <a:p>
            <a:r>
              <a:rPr lang="en-US" sz="1600" dirty="0" smtClean="0">
                <a:solidFill>
                  <a:schemeClr val="tx1"/>
                </a:solidFill>
                <a:latin typeface="Cabin" panose="020B0803050202020004" pitchFamily="34" charset="0"/>
              </a:rPr>
              <a:t>Brian Keith </a:t>
            </a:r>
          </a:p>
          <a:p>
            <a:r>
              <a:rPr lang="en-US" sz="1600" dirty="0" smtClean="0">
                <a:solidFill>
                  <a:schemeClr val="tx1"/>
                </a:solidFill>
                <a:latin typeface="Cabin" panose="020B0803050202020004" pitchFamily="34" charset="0"/>
              </a:rPr>
              <a:t>bwkeith@ufl.edu</a:t>
            </a:r>
          </a:p>
          <a:p>
            <a:endParaRPr lang="en-US" sz="1600" dirty="0">
              <a:solidFill>
                <a:schemeClr val="tx1"/>
              </a:solidFill>
              <a:latin typeface="Cabin" panose="020B0803050202020004" pitchFamily="34" charset="0"/>
            </a:endParaRPr>
          </a:p>
          <a:p>
            <a:r>
              <a:rPr lang="en-US" sz="1600" dirty="0" smtClean="0">
                <a:solidFill>
                  <a:schemeClr val="tx1"/>
                </a:solidFill>
                <a:latin typeface="Cabin" panose="020B0803050202020004" pitchFamily="34" charset="0"/>
              </a:rPr>
              <a:t>Emily Guhde</a:t>
            </a:r>
          </a:p>
          <a:p>
            <a:r>
              <a:rPr lang="en-US" sz="1600" dirty="0" smtClean="0">
                <a:solidFill>
                  <a:schemeClr val="tx1"/>
                </a:solidFill>
                <a:latin typeface="Cabin" panose="020B0803050202020004" pitchFamily="34" charset="0"/>
              </a:rPr>
              <a:t>eg716@georgetown.edu</a:t>
            </a:r>
          </a:p>
        </p:txBody>
      </p:sp>
      <p:sp>
        <p:nvSpPr>
          <p:cNvPr id="11" name="TextBox 10"/>
          <p:cNvSpPr txBox="1"/>
          <p:nvPr/>
        </p:nvSpPr>
        <p:spPr>
          <a:xfrm>
            <a:off x="248168" y="3110183"/>
            <a:ext cx="3346909" cy="369332"/>
          </a:xfrm>
          <a:prstGeom prst="rect">
            <a:avLst/>
          </a:prstGeom>
          <a:noFill/>
        </p:spPr>
        <p:txBody>
          <a:bodyPr wrap="square" rtlCol="0">
            <a:spAutoFit/>
          </a:bodyPr>
          <a:lstStyle/>
          <a:p>
            <a:r>
              <a:rPr lang="en-US" sz="1800" dirty="0" smtClean="0">
                <a:solidFill>
                  <a:schemeClr val="tx1"/>
                </a:solidFill>
                <a:latin typeface="Cabin" panose="020B0803050202020004" pitchFamily="34" charset="0"/>
              </a:rPr>
              <a:t>Contact:</a:t>
            </a:r>
            <a:endParaRPr lang="en-US" sz="1800" dirty="0">
              <a:solidFill>
                <a:schemeClr val="tx1"/>
              </a:solidFill>
              <a:latin typeface="Cabin" panose="020B0803050202020004" pitchFamily="34" charset="0"/>
            </a:endParaRPr>
          </a:p>
        </p:txBody>
      </p:sp>
    </p:spTree>
    <p:extLst>
      <p:ext uri="{BB962C8B-B14F-4D97-AF65-F5344CB8AC3E}">
        <p14:creationId xmlns:p14="http://schemas.microsoft.com/office/powerpoint/2010/main" val="1055368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214216" y="445476"/>
            <a:ext cx="4349969" cy="828431"/>
          </a:xfrm>
        </p:spPr>
        <p:txBody>
          <a:bodyPr/>
          <a:lstStyle/>
          <a:p>
            <a:pPr algn="l"/>
            <a:r>
              <a:rPr lang="en-US" sz="4000" b="0" dirty="0" smtClean="0">
                <a:latin typeface="Cabin" panose="020B0803050202020004" pitchFamily="34" charset="0"/>
              </a:rPr>
              <a:t>Background</a:t>
            </a:r>
            <a:endParaRPr lang="en-US" sz="4000" b="0" dirty="0">
              <a:latin typeface="Cabin" panose="020B0803050202020004" pitchFamily="34" charset="0"/>
            </a:endParaRPr>
          </a:p>
        </p:txBody>
      </p:sp>
    </p:spTree>
    <p:extLst>
      <p:ext uri="{BB962C8B-B14F-4D97-AF65-F5344CB8AC3E}">
        <p14:creationId xmlns:p14="http://schemas.microsoft.com/office/powerpoint/2010/main" val="3293093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65" y="1414584"/>
            <a:ext cx="2935134" cy="3244362"/>
          </a:xfrm>
          <a:prstGeom prst="rect">
            <a:avLst/>
          </a:prstGeom>
        </p:spPr>
      </p:pic>
    </p:spTree>
    <p:extLst>
      <p:ext uri="{BB962C8B-B14F-4D97-AF65-F5344CB8AC3E}">
        <p14:creationId xmlns:p14="http://schemas.microsoft.com/office/powerpoint/2010/main" val="3884635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214216" y="445476"/>
            <a:ext cx="8656245" cy="828431"/>
          </a:xfrm>
        </p:spPr>
        <p:txBody>
          <a:bodyPr/>
          <a:lstStyle/>
          <a:p>
            <a:pPr algn="l"/>
            <a:r>
              <a:rPr lang="en-US" sz="4000" b="0" dirty="0" smtClean="0">
                <a:latin typeface="Cabin" panose="020B0803050202020004" pitchFamily="34" charset="0"/>
              </a:rPr>
              <a:t>Position Descriptions</a:t>
            </a:r>
            <a:endParaRPr lang="en-US" sz="4000" b="0" dirty="0">
              <a:latin typeface="Cabin" panose="020B0803050202020004" pitchFamily="34" charset="0"/>
            </a:endParaRPr>
          </a:p>
        </p:txBody>
      </p:sp>
    </p:spTree>
    <p:extLst>
      <p:ext uri="{BB962C8B-B14F-4D97-AF65-F5344CB8AC3E}">
        <p14:creationId xmlns:p14="http://schemas.microsoft.com/office/powerpoint/2010/main" val="2072542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214216" y="445476"/>
            <a:ext cx="8656245" cy="828431"/>
          </a:xfrm>
        </p:spPr>
        <p:txBody>
          <a:bodyPr/>
          <a:lstStyle/>
          <a:p>
            <a:pPr algn="l"/>
            <a:r>
              <a:rPr lang="en-US" sz="4000" b="0" dirty="0">
                <a:latin typeface="Cabin" panose="020B0803050202020004" pitchFamily="34" charset="0"/>
              </a:rPr>
              <a:t>ARL PD Bank</a:t>
            </a:r>
          </a:p>
        </p:txBody>
      </p:sp>
      <p:pic>
        <p:nvPicPr>
          <p:cNvPr id="3" name="Picture 2" descr="Icon for the position description bank" title="Position description bank image"/>
          <p:cNvPicPr>
            <a:picLocks noChangeAspect="1"/>
          </p:cNvPicPr>
          <p:nvPr/>
        </p:nvPicPr>
        <p:blipFill>
          <a:blip r:embed="rId3"/>
          <a:stretch>
            <a:fillRect/>
          </a:stretch>
        </p:blipFill>
        <p:spPr>
          <a:xfrm>
            <a:off x="5221932" y="312616"/>
            <a:ext cx="2008754" cy="4595446"/>
          </a:xfrm>
          <a:prstGeom prst="rect">
            <a:avLst/>
          </a:prstGeom>
        </p:spPr>
      </p:pic>
    </p:spTree>
    <p:extLst>
      <p:ext uri="{BB962C8B-B14F-4D97-AF65-F5344CB8AC3E}">
        <p14:creationId xmlns:p14="http://schemas.microsoft.com/office/powerpoint/2010/main" val="254387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 name="Picture 3" descr="New position form in position description bank" title="New Position"/>
          <p:cNvPicPr>
            <a:picLocks noChangeAspect="1"/>
          </p:cNvPicPr>
          <p:nvPr/>
        </p:nvPicPr>
        <p:blipFill>
          <a:blip r:embed="rId3"/>
          <a:stretch>
            <a:fillRect/>
          </a:stretch>
        </p:blipFill>
        <p:spPr>
          <a:xfrm>
            <a:off x="1599942" y="212393"/>
            <a:ext cx="5944115" cy="4718713"/>
          </a:xfrm>
          <a:prstGeom prst="rect">
            <a:avLst/>
          </a:prstGeom>
        </p:spPr>
      </p:pic>
    </p:spTree>
    <p:extLst>
      <p:ext uri="{BB962C8B-B14F-4D97-AF65-F5344CB8AC3E}">
        <p14:creationId xmlns:p14="http://schemas.microsoft.com/office/powerpoint/2010/main" val="2459525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descr="New position form in position description bank" title="Question 7 of new position form"/>
          <p:cNvPicPr>
            <a:picLocks noChangeAspect="1"/>
          </p:cNvPicPr>
          <p:nvPr/>
        </p:nvPicPr>
        <p:blipFill>
          <a:blip r:embed="rId3"/>
          <a:stretch>
            <a:fillRect/>
          </a:stretch>
        </p:blipFill>
        <p:spPr>
          <a:xfrm>
            <a:off x="1599942" y="968363"/>
            <a:ext cx="5944115" cy="3206774"/>
          </a:xfrm>
          <a:prstGeom prst="rect">
            <a:avLst/>
          </a:prstGeom>
        </p:spPr>
      </p:pic>
    </p:spTree>
    <p:extLst>
      <p:ext uri="{BB962C8B-B14F-4D97-AF65-F5344CB8AC3E}">
        <p14:creationId xmlns:p14="http://schemas.microsoft.com/office/powerpoint/2010/main" val="2857596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276739" y="930030"/>
            <a:ext cx="8656245" cy="828431"/>
          </a:xfrm>
        </p:spPr>
        <p:txBody>
          <a:bodyPr/>
          <a:lstStyle/>
          <a:p>
            <a:pPr algn="l"/>
            <a:r>
              <a:rPr lang="en-US" sz="4000" b="0" dirty="0">
                <a:latin typeface="Cabin" panose="020B0803050202020004" pitchFamily="34" charset="0"/>
              </a:rPr>
              <a:t>Tracking </a:t>
            </a:r>
            <a:r>
              <a:rPr lang="en-US" sz="4000" b="0" dirty="0" smtClean="0">
                <a:latin typeface="Cabin" panose="020B0803050202020004" pitchFamily="34" charset="0"/>
              </a:rPr>
              <a:t>Unicorns with Position Descriptions</a:t>
            </a:r>
            <a:endParaRPr lang="en-US" sz="4000" b="0" dirty="0">
              <a:latin typeface="Cabin" panose="020B0803050202020004" pitchFamily="34" charset="0"/>
            </a:endParaRPr>
          </a:p>
        </p:txBody>
      </p:sp>
    </p:spTree>
    <p:extLst>
      <p:ext uri="{BB962C8B-B14F-4D97-AF65-F5344CB8AC3E}">
        <p14:creationId xmlns:p14="http://schemas.microsoft.com/office/powerpoint/2010/main" val="251141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p:cNvSpPr>
            <a:spLocks noGrp="1"/>
          </p:cNvSpPr>
          <p:nvPr>
            <p:ph type="title"/>
          </p:nvPr>
        </p:nvSpPr>
        <p:spPr>
          <a:xfrm>
            <a:off x="214216" y="445476"/>
            <a:ext cx="8656245" cy="828431"/>
          </a:xfrm>
        </p:spPr>
        <p:txBody>
          <a:bodyPr/>
          <a:lstStyle/>
          <a:p>
            <a:pPr algn="l"/>
            <a:r>
              <a:rPr lang="en-US" sz="4000" b="0" dirty="0" smtClean="0">
                <a:latin typeface="Cabin" panose="020B0803050202020004" pitchFamily="34" charset="0"/>
              </a:rPr>
              <a:t>Three Separate Analyses</a:t>
            </a:r>
            <a:endParaRPr lang="en-US" sz="4000" b="0" dirty="0">
              <a:latin typeface="Cabin" panose="020B0803050202020004" pitchFamily="34" charset="0"/>
            </a:endParaRPr>
          </a:p>
        </p:txBody>
      </p:sp>
      <p:graphicFrame>
        <p:nvGraphicFramePr>
          <p:cNvPr id="4" name="Google Shape;147;p22"/>
          <p:cNvGraphicFramePr/>
          <p:nvPr>
            <p:extLst>
              <p:ext uri="{D42A27DB-BD31-4B8C-83A1-F6EECF244321}">
                <p14:modId xmlns:p14="http://schemas.microsoft.com/office/powerpoint/2010/main" val="3483805835"/>
              </p:ext>
            </p:extLst>
          </p:nvPr>
        </p:nvGraphicFramePr>
        <p:xfrm>
          <a:off x="1136324" y="1438028"/>
          <a:ext cx="6812028" cy="3494335"/>
        </p:xfrm>
        <a:graphic>
          <a:graphicData uri="http://schemas.openxmlformats.org/drawingml/2006/table">
            <a:tbl>
              <a:tblPr>
                <a:noFill/>
                <a:tableStyleId>{BE9C727C-937A-410A-A2BE-A6855C5F2F4F}</a:tableStyleId>
              </a:tblPr>
              <a:tblGrid>
                <a:gridCol w="3406014"/>
                <a:gridCol w="3406014"/>
              </a:tblGrid>
              <a:tr h="698867">
                <a:tc>
                  <a:txBody>
                    <a:bodyPr/>
                    <a:lstStyle/>
                    <a:p>
                      <a:pPr marL="0" lvl="0" indent="0" algn="ctr" rtl="0">
                        <a:spcBef>
                          <a:spcPts val="0"/>
                        </a:spcBef>
                        <a:spcAft>
                          <a:spcPts val="0"/>
                        </a:spcAft>
                        <a:buNone/>
                      </a:pPr>
                      <a:r>
                        <a:rPr lang="en-US" sz="1800" b="0" i="0" dirty="0" smtClean="0">
                          <a:solidFill>
                            <a:schemeClr val="tx1"/>
                          </a:solidFill>
                          <a:latin typeface="Cabin" panose="020B0803050202020004" pitchFamily="34" charset="0"/>
                          <a:ea typeface="Raleway"/>
                          <a:cs typeface="Raleway"/>
                          <a:sym typeface="Raleway"/>
                        </a:rPr>
                        <a:t>Position Type</a:t>
                      </a:r>
                      <a:endParaRPr sz="1800" b="0" i="0" dirty="0">
                        <a:solidFill>
                          <a:schemeClr val="tx1"/>
                        </a:solidFill>
                        <a:latin typeface="Cabin" panose="020B0803050202020004" pitchFamily="34" charset="0"/>
                        <a:ea typeface="Raleway"/>
                        <a:cs typeface="Raleway"/>
                        <a:sym typeface="Raleway"/>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800" b="0" i="0" dirty="0" smtClean="0">
                          <a:solidFill>
                            <a:schemeClr val="tx1"/>
                          </a:solidFill>
                          <a:latin typeface="Cabin" panose="020B0803050202020004" pitchFamily="34" charset="0"/>
                          <a:ea typeface="Raleway"/>
                          <a:cs typeface="Raleway"/>
                          <a:sym typeface="Raleway"/>
                        </a:rPr>
                        <a:t>Number</a:t>
                      </a:r>
                      <a:r>
                        <a:rPr lang="en-US" sz="1800" b="0" i="0" baseline="0" dirty="0" smtClean="0">
                          <a:solidFill>
                            <a:schemeClr val="tx1"/>
                          </a:solidFill>
                          <a:latin typeface="Cabin" panose="020B0803050202020004" pitchFamily="34" charset="0"/>
                          <a:ea typeface="Raleway"/>
                          <a:cs typeface="Raleway"/>
                          <a:sym typeface="Raleway"/>
                        </a:rPr>
                        <a:t> of Positions</a:t>
                      </a:r>
                      <a:endParaRPr sz="1800" b="0" i="0" dirty="0">
                        <a:solidFill>
                          <a:schemeClr val="tx1"/>
                        </a:solidFill>
                        <a:latin typeface="Cabin" panose="020B0803050202020004" pitchFamily="34" charset="0"/>
                        <a:ea typeface="Raleway"/>
                        <a:cs typeface="Raleway"/>
                        <a:sym typeface="Raleway"/>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698867">
                <a:tc>
                  <a:txBody>
                    <a:bodyPr/>
                    <a:lstStyle/>
                    <a:p>
                      <a:pPr marL="0" lvl="0" indent="0" algn="ctr" rtl="0">
                        <a:spcBef>
                          <a:spcPts val="0"/>
                        </a:spcBef>
                        <a:spcAft>
                          <a:spcPts val="0"/>
                        </a:spcAft>
                        <a:buNone/>
                      </a:pPr>
                      <a:r>
                        <a:rPr lang="en" sz="1800" b="0" dirty="0" smtClean="0">
                          <a:solidFill>
                            <a:schemeClr val="tx1"/>
                          </a:solidFill>
                          <a:latin typeface="Cabin" panose="020B0803050202020004" pitchFamily="34" charset="0"/>
                          <a:ea typeface="Raleway"/>
                          <a:cs typeface="Raleway"/>
                          <a:sym typeface="Raleway"/>
                        </a:rPr>
                        <a:t>Management</a:t>
                      </a:r>
                      <a:endParaRPr sz="1800" b="0" dirty="0">
                        <a:solidFill>
                          <a:schemeClr val="tx1"/>
                        </a:solidFill>
                        <a:latin typeface="Cabin" panose="020B0803050202020004" pitchFamily="34" charset="0"/>
                        <a:ea typeface="Raleway"/>
                        <a:cs typeface="Raleway"/>
                        <a:sym typeface="Raleway"/>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800" b="0" dirty="0" smtClean="0">
                          <a:solidFill>
                            <a:schemeClr val="tx1"/>
                          </a:solidFill>
                          <a:latin typeface="Cabin" panose="020B0803050202020004" pitchFamily="34" charset="0"/>
                          <a:ea typeface="Montserrat"/>
                          <a:cs typeface="Montserrat"/>
                          <a:sym typeface="Montserrat"/>
                        </a:rPr>
                        <a:t>165</a:t>
                      </a:r>
                      <a:endParaRPr sz="1800" b="0" dirty="0">
                        <a:solidFill>
                          <a:schemeClr val="tx1"/>
                        </a:solidFill>
                        <a:latin typeface="Cabin" panose="020B0803050202020004" pitchFamily="34" charset="0"/>
                        <a:ea typeface="Montserrat"/>
                        <a:cs typeface="Montserrat"/>
                        <a:sym typeface="Montserrat"/>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r>
              <a:tr h="698867">
                <a:tc>
                  <a:txBody>
                    <a:bodyPr/>
                    <a:lstStyle/>
                    <a:p>
                      <a:pPr marL="0" lvl="0" indent="0" algn="ctr" rtl="0">
                        <a:spcBef>
                          <a:spcPts val="0"/>
                        </a:spcBef>
                        <a:spcAft>
                          <a:spcPts val="0"/>
                        </a:spcAft>
                        <a:buNone/>
                      </a:pPr>
                      <a:r>
                        <a:rPr lang="en" sz="1800" b="0" dirty="0" smtClean="0">
                          <a:solidFill>
                            <a:schemeClr val="tx1"/>
                          </a:solidFill>
                          <a:latin typeface="Cabin" panose="020B0803050202020004" pitchFamily="34" charset="0"/>
                          <a:ea typeface="Raleway"/>
                          <a:cs typeface="Raleway"/>
                          <a:sym typeface="Raleway"/>
                        </a:rPr>
                        <a:t>Professional</a:t>
                      </a:r>
                      <a:endParaRPr sz="1800" b="0" dirty="0">
                        <a:solidFill>
                          <a:schemeClr val="tx1"/>
                        </a:solidFill>
                        <a:latin typeface="Cabin" panose="020B0803050202020004" pitchFamily="34" charset="0"/>
                        <a:ea typeface="Raleway"/>
                        <a:cs typeface="Raleway"/>
                        <a:sym typeface="Raleway"/>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800" b="0" dirty="0" smtClean="0">
                          <a:solidFill>
                            <a:schemeClr val="tx1"/>
                          </a:solidFill>
                          <a:latin typeface="Cabin" panose="020B0803050202020004" pitchFamily="34" charset="0"/>
                          <a:ea typeface="Montserrat"/>
                          <a:cs typeface="Montserrat"/>
                          <a:sym typeface="Montserrat"/>
                        </a:rPr>
                        <a:t>564</a:t>
                      </a:r>
                      <a:endParaRPr sz="1800" b="0" dirty="0">
                        <a:solidFill>
                          <a:schemeClr val="tx1"/>
                        </a:solidFill>
                        <a:latin typeface="Cabin" panose="020B0803050202020004" pitchFamily="34" charset="0"/>
                        <a:ea typeface="Montserrat"/>
                        <a:cs typeface="Montserrat"/>
                        <a:sym typeface="Montserrat"/>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r>
              <a:tr h="698867">
                <a:tc>
                  <a:txBody>
                    <a:bodyPr/>
                    <a:lstStyle/>
                    <a:p>
                      <a:pPr marL="0" lvl="0" indent="0" algn="ctr" rtl="0">
                        <a:spcBef>
                          <a:spcPts val="0"/>
                        </a:spcBef>
                        <a:spcAft>
                          <a:spcPts val="0"/>
                        </a:spcAft>
                        <a:buNone/>
                      </a:pPr>
                      <a:r>
                        <a:rPr lang="en" sz="1800" b="0" dirty="0" smtClean="0">
                          <a:solidFill>
                            <a:schemeClr val="tx1"/>
                          </a:solidFill>
                          <a:latin typeface="Cabin" panose="020B0803050202020004" pitchFamily="34" charset="0"/>
                          <a:ea typeface="Raleway"/>
                          <a:cs typeface="Raleway"/>
                          <a:sym typeface="Raleway"/>
                        </a:rPr>
                        <a:t>Support</a:t>
                      </a:r>
                      <a:endParaRPr sz="1800" b="0" dirty="0">
                        <a:solidFill>
                          <a:schemeClr val="tx1"/>
                        </a:solidFill>
                        <a:latin typeface="Cabin" panose="020B0803050202020004" pitchFamily="34" charset="0"/>
                        <a:ea typeface="Raleway"/>
                        <a:cs typeface="Raleway"/>
                        <a:sym typeface="Raleway"/>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800" b="0" dirty="0" smtClean="0">
                          <a:solidFill>
                            <a:schemeClr val="tx1"/>
                          </a:solidFill>
                          <a:latin typeface="Cabin" panose="020B0803050202020004" pitchFamily="34" charset="0"/>
                          <a:ea typeface="Montserrat"/>
                          <a:cs typeface="Montserrat"/>
                          <a:sym typeface="Montserrat"/>
                        </a:rPr>
                        <a:t>713</a:t>
                      </a:r>
                      <a:endParaRPr sz="1800" b="0" dirty="0">
                        <a:solidFill>
                          <a:schemeClr val="tx1"/>
                        </a:solidFill>
                        <a:latin typeface="Cabin" panose="020B0803050202020004" pitchFamily="34" charset="0"/>
                        <a:ea typeface="Montserrat"/>
                        <a:cs typeface="Montserrat"/>
                        <a:sym typeface="Montserrat"/>
                      </a:endParaRPr>
                    </a:p>
                  </a:txBody>
                  <a:tcPr marL="91425" marR="91425" marT="68575" marB="6857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698867">
                <a:tc>
                  <a:txBody>
                    <a:bodyPr/>
                    <a:lstStyle/>
                    <a:p>
                      <a:pPr marL="0" lvl="0" indent="0" algn="ctr" rtl="0">
                        <a:spcBef>
                          <a:spcPts val="0"/>
                        </a:spcBef>
                        <a:spcAft>
                          <a:spcPts val="0"/>
                        </a:spcAft>
                        <a:buNone/>
                      </a:pPr>
                      <a:r>
                        <a:rPr lang="en-US" sz="1800" b="1" dirty="0" smtClean="0">
                          <a:solidFill>
                            <a:schemeClr val="tx1"/>
                          </a:solidFill>
                          <a:latin typeface="Cabin" panose="020B0803050202020004" pitchFamily="34" charset="0"/>
                          <a:ea typeface="Raleway"/>
                          <a:cs typeface="Raleway"/>
                          <a:sym typeface="Raleway"/>
                        </a:rPr>
                        <a:t>Total</a:t>
                      </a:r>
                      <a:endParaRPr sz="1800" b="1" dirty="0">
                        <a:solidFill>
                          <a:schemeClr val="tx1"/>
                        </a:solidFill>
                        <a:latin typeface="Cabin" panose="020B0803050202020004" pitchFamily="34" charset="0"/>
                        <a:ea typeface="Raleway"/>
                        <a:cs typeface="Raleway"/>
                        <a:sym typeface="Raleway"/>
                      </a:endParaRPr>
                    </a:p>
                  </a:txBody>
                  <a:tcPr marL="91425" marR="91425" marT="68575" marB="68575"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800" b="1" dirty="0" smtClean="0">
                          <a:solidFill>
                            <a:schemeClr val="tx1"/>
                          </a:solidFill>
                          <a:latin typeface="Cabin" panose="020B0803050202020004" pitchFamily="34" charset="0"/>
                          <a:ea typeface="Montserrat"/>
                          <a:cs typeface="Montserrat"/>
                          <a:sym typeface="Montserrat"/>
                        </a:rPr>
                        <a:t>1,442</a:t>
                      </a:r>
                      <a:endParaRPr sz="1800" b="1" dirty="0">
                        <a:solidFill>
                          <a:schemeClr val="tx1"/>
                        </a:solidFill>
                        <a:latin typeface="Cabin" panose="020B0803050202020004" pitchFamily="34" charset="0"/>
                        <a:ea typeface="Montserrat"/>
                        <a:cs typeface="Montserrat"/>
                        <a:sym typeface="Montserrat"/>
                      </a:endParaRPr>
                    </a:p>
                  </a:txBody>
                  <a:tcPr marL="91425" marR="91425" marT="68575" marB="68575"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61413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TotalTime>
  <Words>808</Words>
  <Application>Microsoft Office PowerPoint</Application>
  <PresentationFormat>On-screen Show (16:9)</PresentationFormat>
  <Paragraphs>73</Paragraphs>
  <Slides>19</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Cabin</vt:lpstr>
      <vt:lpstr>Arial</vt:lpstr>
      <vt:lpstr>Montserrat</vt:lpstr>
      <vt:lpstr>Raleway</vt:lpstr>
      <vt:lpstr>Vidaloka</vt:lpstr>
      <vt:lpstr>Gertrude template</vt:lpstr>
      <vt:lpstr>PowerPoint Presentation</vt:lpstr>
      <vt:lpstr>Background</vt:lpstr>
      <vt:lpstr>PowerPoint Presentation</vt:lpstr>
      <vt:lpstr>Position Descriptions</vt:lpstr>
      <vt:lpstr>ARL PD Bank</vt:lpstr>
      <vt:lpstr>PowerPoint Presentation</vt:lpstr>
      <vt:lpstr>PowerPoint Presentation</vt:lpstr>
      <vt:lpstr>Tracking Unicorns with Position Descriptions</vt:lpstr>
      <vt:lpstr>Three Separate Analyses</vt:lpstr>
      <vt:lpstr>About Gephi</vt:lpstr>
      <vt:lpstr>PowerPoint Presentation</vt:lpstr>
      <vt:lpstr>Interpreting a Gephi Graph</vt:lpstr>
      <vt:lpstr>MANAGEMENT POSITIONS n = 165</vt:lpstr>
      <vt:lpstr>PROFESSIONAL POSITIONS n = 564</vt:lpstr>
      <vt:lpstr>SUPPORT POSITIONS n = 713</vt:lpstr>
      <vt:lpstr>MANAGEMENT POSITIONS</vt:lpstr>
      <vt:lpstr>Likelihood of having one job function</vt:lpstr>
      <vt:lpstr>Functional Spread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Guhde</dc:creator>
  <cp:lastModifiedBy>Emily Guhde</cp:lastModifiedBy>
  <cp:revision>41</cp:revision>
  <cp:lastPrinted>2018-11-30T17:46:28Z</cp:lastPrinted>
  <dcterms:modified xsi:type="dcterms:W3CDTF">2018-11-30T20:16:35Z</dcterms:modified>
</cp:coreProperties>
</file>