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19"/>
  </p:notesMasterIdLst>
  <p:sldIdLst>
    <p:sldId id="256" r:id="rId2"/>
    <p:sldId id="261" r:id="rId3"/>
    <p:sldId id="262" r:id="rId4"/>
    <p:sldId id="263" r:id="rId5"/>
    <p:sldId id="266" r:id="rId6"/>
    <p:sldId id="260" r:id="rId7"/>
    <p:sldId id="267" r:id="rId8"/>
    <p:sldId id="291" r:id="rId9"/>
    <p:sldId id="286" r:id="rId10"/>
    <p:sldId id="300" r:id="rId11"/>
    <p:sldId id="301" r:id="rId12"/>
    <p:sldId id="302" r:id="rId13"/>
    <p:sldId id="303" r:id="rId14"/>
    <p:sldId id="304" r:id="rId15"/>
    <p:sldId id="305" r:id="rId16"/>
    <p:sldId id="310" r:id="rId17"/>
    <p:sldId id="278" r:id="rId18"/>
  </p:sldIdLst>
  <p:sldSz cx="9144000" cy="5143500" type="screen16x9"/>
  <p:notesSz cx="6858000" cy="9144000"/>
  <p:embeddedFontLst>
    <p:embeddedFont>
      <p:font typeface="Poppins" panose="020B0604020202020204" charset="0"/>
      <p:regular r:id="rId20"/>
      <p:bold r:id="rId21"/>
      <p:italic r:id="rId22"/>
      <p:boldItalic r:id="rId23"/>
    </p:embeddedFont>
    <p:embeddedFont>
      <p:font typeface="Muli Light" panose="020B0604020202020204" charset="0"/>
      <p:regular r:id="rId24"/>
      <p:bold r:id="rId25"/>
      <p:italic r:id="rId26"/>
      <p:boldItalic r:id="rId27"/>
    </p:embeddedFont>
    <p:embeddedFont>
      <p:font typeface="Muli" panose="020B0604020202020204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ily Guhde" initials="EG" lastIdx="2" clrIdx="0">
    <p:extLst>
      <p:ext uri="{19B8F6BF-5375-455C-9EA6-DF929625EA0E}">
        <p15:presenceInfo xmlns:p15="http://schemas.microsoft.com/office/powerpoint/2012/main" userId="S-1-5-21-1644491937-1532298954-725345543-2290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BE5F"/>
    <a:srgbClr val="A7D86D"/>
    <a:srgbClr val="A7A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18776D7-F993-443E-94D8-A8C0E64C0543}">
  <a:tblStyle styleId="{618776D7-F993-443E-94D8-A8C0E64C054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15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font" Target="fonts/font11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594479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570306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74932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51597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18753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14059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94946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8486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2612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4378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1402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0352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8025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1641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5618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5854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1027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762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79704" y="537929"/>
            <a:ext cx="5391000" cy="2930400"/>
          </a:xfrm>
          <a:prstGeom prst="rect">
            <a:avLst/>
          </a:prstGeom>
        </p:spPr>
        <p:txBody>
          <a:bodyPr spcFirstLastPara="1" wrap="square" lIns="0" tIns="0" rIns="0" bIns="0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744" y="2286000"/>
            <a:ext cx="2558356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962850" y="919975"/>
            <a:ext cx="4469100" cy="3342000"/>
          </a:xfrm>
          <a:prstGeom prst="rect">
            <a:avLst/>
          </a:prstGeom>
        </p:spPr>
        <p:txBody>
          <a:bodyPr spcFirstLastPara="1" wrap="square" lIns="0" tIns="0" rIns="0" bIns="0" anchor="t" anchorCtr="0"/>
          <a:lstStyle>
            <a:lvl1pPr marL="457200" lvl="0" indent="-4318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7A4BC"/>
              </a:buClr>
              <a:buSzPts val="3200"/>
              <a:buChar char="●"/>
              <a:defRPr sz="3200">
                <a:solidFill>
                  <a:srgbClr val="A7A4BC"/>
                </a:solidFill>
              </a:defRPr>
            </a:lvl1pPr>
            <a:lvl2pPr marL="914400" lvl="1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>
                <a:solidFill>
                  <a:srgbClr val="A7A4BC"/>
                </a:solidFill>
              </a:defRPr>
            </a:lvl2pPr>
            <a:lvl3pPr marL="1371600" lvl="2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>
                <a:solidFill>
                  <a:srgbClr val="A7A4BC"/>
                </a:solidFill>
              </a:defRPr>
            </a:lvl3pPr>
            <a:lvl4pPr marL="1828800" lvl="3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>
                <a:solidFill>
                  <a:srgbClr val="A7A4BC"/>
                </a:solidFill>
              </a:defRPr>
            </a:lvl4pPr>
            <a:lvl5pPr marL="2286000" lvl="4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>
                <a:solidFill>
                  <a:srgbClr val="A7A4BC"/>
                </a:solidFill>
              </a:defRPr>
            </a:lvl5pPr>
            <a:lvl6pPr marL="2743200" lvl="5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>
                <a:solidFill>
                  <a:srgbClr val="A7A4BC"/>
                </a:solidFill>
              </a:defRPr>
            </a:lvl6pPr>
            <a:lvl7pPr marL="3200400" lvl="6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>
                <a:solidFill>
                  <a:srgbClr val="A7A4BC"/>
                </a:solidFill>
              </a:defRPr>
            </a:lvl7pPr>
            <a:lvl8pPr marL="3657600" lvl="7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>
                <a:solidFill>
                  <a:srgbClr val="A7A4BC"/>
                </a:solidFill>
              </a:defRPr>
            </a:lvl8pPr>
            <a:lvl9pPr marL="4114800" lvl="8" indent="-431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>
                <a:solidFill>
                  <a:srgbClr val="A7A4BC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/>
          <p:nvPr/>
        </p:nvSpPr>
        <p:spPr>
          <a:xfrm>
            <a:off x="390571" y="571075"/>
            <a:ext cx="6480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A7D86D"/>
                </a:solidFill>
                <a:latin typeface="Muli"/>
                <a:ea typeface="Muli"/>
                <a:cs typeface="Muli"/>
                <a:sym typeface="Muli"/>
              </a:rPr>
              <a:t>“</a:t>
            </a:r>
            <a:endParaRPr sz="9600" b="1">
              <a:solidFill>
                <a:srgbClr val="A7D86D"/>
              </a:solidFill>
              <a:latin typeface="Muli"/>
              <a:ea typeface="Muli"/>
              <a:cs typeface="Muli"/>
              <a:sym typeface="Mul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1044175"/>
            <a:ext cx="6300300" cy="857400"/>
          </a:xfrm>
          <a:prstGeom prst="rect">
            <a:avLst/>
          </a:prstGeom>
        </p:spPr>
        <p:txBody>
          <a:bodyPr spcFirstLastPara="1" wrap="square" lIns="0" tIns="0" rIns="0" bIns="0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57200" y="2038350"/>
            <a:ext cx="4929300" cy="1862700"/>
          </a:xfrm>
          <a:prstGeom prst="rect">
            <a:avLst/>
          </a:prstGeom>
        </p:spPr>
        <p:txBody>
          <a:bodyPr spcFirstLastPara="1" wrap="square" lIns="0" tIns="0" rIns="0" bIns="0" anchor="t" anchorCtr="0"/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65324" y="2285951"/>
            <a:ext cx="2834836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457200" y="1044175"/>
            <a:ext cx="6300300" cy="857400"/>
          </a:xfrm>
          <a:prstGeom prst="rect">
            <a:avLst/>
          </a:prstGeom>
        </p:spPr>
        <p:txBody>
          <a:bodyPr spcFirstLastPara="1" wrap="square" lIns="0" tIns="0" rIns="0" bIns="0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457200" y="2082325"/>
            <a:ext cx="2392500" cy="2767200"/>
          </a:xfrm>
          <a:prstGeom prst="rect">
            <a:avLst/>
          </a:prstGeom>
        </p:spPr>
        <p:txBody>
          <a:bodyPr spcFirstLastPara="1" wrap="square" lIns="0" tIns="0" rIns="0" bIns="0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 dirty="0"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2"/>
          </p:nvPr>
        </p:nvSpPr>
        <p:spPr>
          <a:xfrm>
            <a:off x="2993928" y="2082325"/>
            <a:ext cx="2392500" cy="2767200"/>
          </a:xfrm>
          <a:prstGeom prst="rect">
            <a:avLst/>
          </a:prstGeom>
        </p:spPr>
        <p:txBody>
          <a:bodyPr spcFirstLastPara="1" wrap="square" lIns="0" tIns="0" rIns="0" bIns="0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457200" y="1044175"/>
            <a:ext cx="6300300" cy="857400"/>
          </a:xfrm>
          <a:prstGeom prst="rect">
            <a:avLst/>
          </a:prstGeom>
        </p:spPr>
        <p:txBody>
          <a:bodyPr spcFirstLastPara="1" wrap="square" lIns="0" tIns="0" rIns="0" bIns="0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65324" y="2285951"/>
            <a:ext cx="2834836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65324" y="2285951"/>
            <a:ext cx="2834836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illustration">
  <p:cSld name="BLANK_1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1044175"/>
            <a:ext cx="63003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4800"/>
              <a:buFont typeface="Poppins"/>
              <a:buNone/>
              <a:defRPr sz="4800" b="1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4800"/>
              <a:buFont typeface="Poppins"/>
              <a:buNone/>
              <a:defRPr sz="4800" b="1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4800"/>
              <a:buFont typeface="Poppins"/>
              <a:buNone/>
              <a:defRPr sz="4800" b="1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4800"/>
              <a:buFont typeface="Poppins"/>
              <a:buNone/>
              <a:defRPr sz="4800" b="1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4800"/>
              <a:buFont typeface="Poppins"/>
              <a:buNone/>
              <a:defRPr sz="4800" b="1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4800"/>
              <a:buFont typeface="Poppins"/>
              <a:buNone/>
              <a:defRPr sz="4800" b="1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4800"/>
              <a:buFont typeface="Poppins"/>
              <a:buNone/>
              <a:defRPr sz="4800" b="1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4800"/>
              <a:buFont typeface="Poppins"/>
              <a:buNone/>
              <a:defRPr sz="4800" b="1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4800"/>
              <a:buFont typeface="Poppins"/>
              <a:buNone/>
              <a:defRPr sz="4800" b="1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2038350"/>
            <a:ext cx="4929300" cy="18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3683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7D86D"/>
              </a:buClr>
              <a:buSzPts val="2200"/>
              <a:buFont typeface="Muli Light"/>
              <a:buChar char="●"/>
              <a:defRPr sz="2200">
                <a:solidFill>
                  <a:srgbClr val="65617D"/>
                </a:solidFill>
                <a:latin typeface="Muli Light"/>
                <a:ea typeface="Muli Light"/>
                <a:cs typeface="Muli Light"/>
                <a:sym typeface="Muli Light"/>
              </a:defRPr>
            </a:lvl1pPr>
            <a:lvl2pPr marL="914400" lvl="1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7A4BC"/>
              </a:buClr>
              <a:buSzPts val="2200"/>
              <a:buFont typeface="Muli Light"/>
              <a:buChar char="○"/>
              <a:defRPr sz="2200">
                <a:solidFill>
                  <a:srgbClr val="65617D"/>
                </a:solidFill>
                <a:latin typeface="Muli Light"/>
                <a:ea typeface="Muli Light"/>
                <a:cs typeface="Muli Light"/>
                <a:sym typeface="Muli Light"/>
              </a:defRPr>
            </a:lvl2pPr>
            <a:lvl3pPr marL="1371600" lvl="2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7A4BC"/>
              </a:buClr>
              <a:buSzPts val="2200"/>
              <a:buFont typeface="Muli Light"/>
              <a:buChar char="■"/>
              <a:defRPr sz="2200">
                <a:solidFill>
                  <a:srgbClr val="65617D"/>
                </a:solidFill>
                <a:latin typeface="Muli Light"/>
                <a:ea typeface="Muli Light"/>
                <a:cs typeface="Muli Light"/>
                <a:sym typeface="Muli Light"/>
              </a:defRPr>
            </a:lvl3pPr>
            <a:lvl4pPr marL="1828800" lvl="3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7A4BC"/>
              </a:buClr>
              <a:buSzPts val="2200"/>
              <a:buFont typeface="Muli Light"/>
              <a:buChar char="●"/>
              <a:defRPr sz="2200">
                <a:solidFill>
                  <a:srgbClr val="65617D"/>
                </a:solidFill>
                <a:latin typeface="Muli Light"/>
                <a:ea typeface="Muli Light"/>
                <a:cs typeface="Muli Light"/>
                <a:sym typeface="Muli Light"/>
              </a:defRPr>
            </a:lvl4pPr>
            <a:lvl5pPr marL="2286000" lvl="4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7A4BC"/>
              </a:buClr>
              <a:buSzPts val="2200"/>
              <a:buFont typeface="Muli Light"/>
              <a:buChar char="○"/>
              <a:defRPr sz="2200">
                <a:solidFill>
                  <a:srgbClr val="65617D"/>
                </a:solidFill>
                <a:latin typeface="Muli Light"/>
                <a:ea typeface="Muli Light"/>
                <a:cs typeface="Muli Light"/>
                <a:sym typeface="Muli Light"/>
              </a:defRPr>
            </a:lvl5pPr>
            <a:lvl6pPr marL="2743200" lvl="5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7A4BC"/>
              </a:buClr>
              <a:buSzPts val="2200"/>
              <a:buFont typeface="Muli Light"/>
              <a:buChar char="■"/>
              <a:defRPr sz="2200">
                <a:solidFill>
                  <a:srgbClr val="65617D"/>
                </a:solidFill>
                <a:latin typeface="Muli Light"/>
                <a:ea typeface="Muli Light"/>
                <a:cs typeface="Muli Light"/>
                <a:sym typeface="Muli Light"/>
              </a:defRPr>
            </a:lvl6pPr>
            <a:lvl7pPr marL="3200400" lvl="6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7A4BC"/>
              </a:buClr>
              <a:buSzPts val="2200"/>
              <a:buFont typeface="Muli Light"/>
              <a:buChar char="●"/>
              <a:defRPr sz="2200">
                <a:solidFill>
                  <a:srgbClr val="65617D"/>
                </a:solidFill>
                <a:latin typeface="Muli Light"/>
                <a:ea typeface="Muli Light"/>
                <a:cs typeface="Muli Light"/>
                <a:sym typeface="Muli Light"/>
              </a:defRPr>
            </a:lvl7pPr>
            <a:lvl8pPr marL="3657600" lvl="7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7A4BC"/>
              </a:buClr>
              <a:buSzPts val="2200"/>
              <a:buFont typeface="Muli Light"/>
              <a:buChar char="○"/>
              <a:defRPr sz="2200">
                <a:solidFill>
                  <a:srgbClr val="65617D"/>
                </a:solidFill>
                <a:latin typeface="Muli Light"/>
                <a:ea typeface="Muli Light"/>
                <a:cs typeface="Muli Light"/>
                <a:sym typeface="Muli Light"/>
              </a:defRPr>
            </a:lvl8pPr>
            <a:lvl9pPr marL="4114800" lvl="8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7A4BC"/>
              </a:buClr>
              <a:buSzPts val="2200"/>
              <a:buFont typeface="Muli Light"/>
              <a:buChar char="■"/>
              <a:defRPr sz="2200">
                <a:solidFill>
                  <a:srgbClr val="65617D"/>
                </a:solidFill>
                <a:latin typeface="Muli Light"/>
                <a:ea typeface="Muli Light"/>
                <a:cs typeface="Muli Light"/>
                <a:sym typeface="Muli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5" r:id="rId5"/>
    <p:sldLayoutId id="2147483658" r:id="rId6"/>
    <p:sldLayoutId id="2147483659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ctrTitle"/>
          </p:nvPr>
        </p:nvSpPr>
        <p:spPr>
          <a:xfrm>
            <a:off x="355059" y="501872"/>
            <a:ext cx="5391000" cy="2930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Step Aside, Tableau</a:t>
            </a:r>
            <a:endParaRPr dirty="0"/>
          </a:p>
        </p:txBody>
      </p:sp>
      <p:sp>
        <p:nvSpPr>
          <p:cNvPr id="3" name="Google Shape;11;p2"/>
          <p:cNvSpPr txBox="1">
            <a:spLocks/>
          </p:cNvSpPr>
          <p:nvPr/>
        </p:nvSpPr>
        <p:spPr>
          <a:xfrm>
            <a:off x="3670571" y="2700191"/>
            <a:ext cx="4917650" cy="1177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rPr lang="en-US" sz="2400" b="0" dirty="0" smtClean="0">
                <a:solidFill>
                  <a:schemeClr val="tx1"/>
                </a:solidFill>
                <a:latin typeface="Muli Light" panose="020B0604020202020204" charset="0"/>
              </a:rPr>
              <a:t>The Pros and Cons of Analyzing</a:t>
            </a:r>
            <a:r>
              <a:rPr lang="en-US" sz="2400" b="0" baseline="0" dirty="0" smtClean="0">
                <a:solidFill>
                  <a:schemeClr val="tx1"/>
                </a:solidFill>
                <a:latin typeface="Muli Light" panose="020B0604020202020204" charset="0"/>
              </a:rPr>
              <a:t> and Reporting </a:t>
            </a:r>
            <a:r>
              <a:rPr lang="en-US" sz="2400" b="0" baseline="0" dirty="0" err="1" smtClean="0">
                <a:solidFill>
                  <a:schemeClr val="tx1"/>
                </a:solidFill>
                <a:latin typeface="Muli Light" panose="020B0604020202020204" charset="0"/>
              </a:rPr>
              <a:t>Ithaka</a:t>
            </a:r>
            <a:r>
              <a:rPr lang="en-US" sz="2400" b="0" baseline="0" dirty="0" smtClean="0">
                <a:solidFill>
                  <a:schemeClr val="tx1"/>
                </a:solidFill>
                <a:latin typeface="Muli Light" panose="020B0604020202020204" charset="0"/>
              </a:rPr>
              <a:t> S+R Survey Results Using Google Data Studio</a:t>
            </a:r>
            <a:endParaRPr lang="en-US" sz="2400" b="0" dirty="0">
              <a:solidFill>
                <a:schemeClr val="tx1"/>
              </a:solidFill>
              <a:latin typeface="Muli Light" panose="020B0604020202020204" charset="0"/>
            </a:endParaRPr>
          </a:p>
        </p:txBody>
      </p:sp>
      <p:sp>
        <p:nvSpPr>
          <p:cNvPr id="5" name="Google Shape;11;p2"/>
          <p:cNvSpPr txBox="1">
            <a:spLocks/>
          </p:cNvSpPr>
          <p:nvPr/>
        </p:nvSpPr>
        <p:spPr>
          <a:xfrm>
            <a:off x="3670571" y="4172432"/>
            <a:ext cx="5873120" cy="1177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D86D"/>
              </a:buClr>
              <a:buSzPts val="6000"/>
              <a:buFont typeface="Poppins"/>
              <a:buNone/>
              <a:defRPr sz="6000" b="1" i="0" u="none" strike="noStrike" cap="none">
                <a:solidFill>
                  <a:srgbClr val="A7D86D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rPr lang="en-US" sz="1800" b="0" dirty="0" smtClean="0">
                <a:latin typeface="Muli Light" panose="020B0604020202020204" charset="0"/>
              </a:rPr>
              <a:t>Emily Guhde, Director of Library Assessment</a:t>
            </a:r>
          </a:p>
          <a:p>
            <a:r>
              <a:rPr lang="en-US" sz="1800" b="0" dirty="0" smtClean="0">
                <a:latin typeface="Muli Light" panose="020B0604020202020204" charset="0"/>
              </a:rPr>
              <a:t>Georgetown University Library</a:t>
            </a:r>
          </a:p>
          <a:p>
            <a:r>
              <a:rPr lang="en-US" sz="1800" b="0" dirty="0" smtClean="0">
                <a:latin typeface="Muli Light" panose="020B0604020202020204" charset="0"/>
              </a:rPr>
              <a:t>ARL Assessment Conference, Dec. 2018</a:t>
            </a:r>
            <a:endParaRPr lang="en-US" sz="1800" b="0" dirty="0">
              <a:latin typeface="Muli Light" panose="020B060402020202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subTitle" idx="4294967295"/>
          </p:nvPr>
        </p:nvSpPr>
        <p:spPr>
          <a:xfrm>
            <a:off x="641524" y="3021846"/>
            <a:ext cx="3607337" cy="171929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None/>
            </a:pPr>
            <a:r>
              <a:rPr lang="en-US" sz="2400" dirty="0"/>
              <a:t>The basics and growing</a:t>
            </a:r>
          </a:p>
        </p:txBody>
      </p:sp>
      <p:sp>
        <p:nvSpPr>
          <p:cNvPr id="105" name="Google Shape;105;p20"/>
          <p:cNvSpPr txBox="1">
            <a:spLocks noGrp="1"/>
          </p:cNvSpPr>
          <p:nvPr>
            <p:ph type="ctrTitle" idx="4294967295"/>
          </p:nvPr>
        </p:nvSpPr>
        <p:spPr>
          <a:xfrm>
            <a:off x="641524" y="1879441"/>
            <a:ext cx="49767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 smtClean="0"/>
              <a:t>Data Viz</a:t>
            </a:r>
            <a:endParaRPr sz="7200" dirty="0"/>
          </a:p>
        </p:txBody>
      </p:sp>
      <p:pic>
        <p:nvPicPr>
          <p:cNvPr id="5" name="Picture 4" descr="Example of Google Data Stuido's data visualization options" title="Data Viz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0223" y="766354"/>
            <a:ext cx="4277581" cy="398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473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subTitle" idx="4294967295"/>
          </p:nvPr>
        </p:nvSpPr>
        <p:spPr>
          <a:xfrm>
            <a:off x="641523" y="3326661"/>
            <a:ext cx="6141897" cy="171929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None/>
            </a:pPr>
            <a:r>
              <a:rPr lang="en-US" sz="2400" dirty="0"/>
              <a:t>Additional analysis and interpretation</a:t>
            </a:r>
          </a:p>
        </p:txBody>
      </p:sp>
      <p:sp>
        <p:nvSpPr>
          <p:cNvPr id="105" name="Google Shape;105;p20"/>
          <p:cNvSpPr txBox="1">
            <a:spLocks noGrp="1"/>
          </p:cNvSpPr>
          <p:nvPr>
            <p:ph type="ctrTitle" idx="4294967295"/>
          </p:nvPr>
        </p:nvSpPr>
        <p:spPr>
          <a:xfrm>
            <a:off x="641523" y="2184256"/>
            <a:ext cx="6238247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 smtClean="0"/>
              <a:t>Appendices</a:t>
            </a:r>
            <a:endParaRPr sz="7200" dirty="0"/>
          </a:p>
        </p:txBody>
      </p:sp>
      <p:pic>
        <p:nvPicPr>
          <p:cNvPr id="6" name="Picture 5" descr="Example of our sticky notes and appendices." title="Appendi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6837" y="186249"/>
            <a:ext cx="4898065" cy="202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43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subTitle" idx="4294967295"/>
          </p:nvPr>
        </p:nvSpPr>
        <p:spPr>
          <a:xfrm>
            <a:off x="641524" y="3021846"/>
            <a:ext cx="6894170" cy="171929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None/>
            </a:pPr>
            <a:r>
              <a:rPr lang="en-US" sz="2400" dirty="0" smtClean="0"/>
              <a:t>Start to finish or choose your own adventure</a:t>
            </a:r>
            <a:endParaRPr lang="en-US" sz="2400" dirty="0"/>
          </a:p>
        </p:txBody>
      </p:sp>
      <p:sp>
        <p:nvSpPr>
          <p:cNvPr id="105" name="Google Shape;105;p20"/>
          <p:cNvSpPr txBox="1">
            <a:spLocks noGrp="1"/>
          </p:cNvSpPr>
          <p:nvPr>
            <p:ph type="ctrTitle" idx="4294967295"/>
          </p:nvPr>
        </p:nvSpPr>
        <p:spPr>
          <a:xfrm>
            <a:off x="641523" y="1879441"/>
            <a:ext cx="5715733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 smtClean="0"/>
              <a:t>Navigation</a:t>
            </a:r>
            <a:endParaRPr sz="7200" dirty="0"/>
          </a:p>
        </p:txBody>
      </p:sp>
      <p:pic>
        <p:nvPicPr>
          <p:cNvPr id="6" name="Picture 5" descr="Example of our table of contents and other navigation options" title="Navigation"/>
          <p:cNvPicPr>
            <a:picLocks noChangeAspect="1"/>
          </p:cNvPicPr>
          <p:nvPr/>
        </p:nvPicPr>
        <p:blipFill rotWithShape="1">
          <a:blip r:embed="rId3"/>
          <a:srcRect r="8356" b="68328"/>
          <a:stretch/>
        </p:blipFill>
        <p:spPr>
          <a:xfrm>
            <a:off x="3182962" y="655150"/>
            <a:ext cx="5961038" cy="12242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5679" y="1879441"/>
            <a:ext cx="116205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94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subTitle" idx="4294967295"/>
          </p:nvPr>
        </p:nvSpPr>
        <p:spPr>
          <a:xfrm>
            <a:off x="641523" y="3021846"/>
            <a:ext cx="7263821" cy="171929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None/>
            </a:pPr>
            <a:r>
              <a:rPr lang="en-US" sz="2400" dirty="0"/>
              <a:t>Free and easily integrated on a Google campus</a:t>
            </a:r>
          </a:p>
        </p:txBody>
      </p:sp>
      <p:sp>
        <p:nvSpPr>
          <p:cNvPr id="105" name="Google Shape;105;p20"/>
          <p:cNvSpPr txBox="1">
            <a:spLocks noGrp="1"/>
          </p:cNvSpPr>
          <p:nvPr>
            <p:ph type="ctrTitle" idx="4294967295"/>
          </p:nvPr>
        </p:nvSpPr>
        <p:spPr>
          <a:xfrm>
            <a:off x="641523" y="1879441"/>
            <a:ext cx="5715733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 smtClean="0"/>
              <a:t>Built-in</a:t>
            </a:r>
            <a:endParaRPr sz="7200" dirty="0"/>
          </a:p>
        </p:txBody>
      </p:sp>
      <p:pic>
        <p:nvPicPr>
          <p:cNvPr id="8" name="Picture 7" descr="Example of how Google Data Studio files appear in Google Apps" title="Built-i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7446" y="270633"/>
            <a:ext cx="4984122" cy="1806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50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subTitle" idx="4294967295"/>
          </p:nvPr>
        </p:nvSpPr>
        <p:spPr>
          <a:xfrm>
            <a:off x="641524" y="4180108"/>
            <a:ext cx="6464670" cy="171929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None/>
            </a:pPr>
            <a:r>
              <a:rPr lang="en-US" sz="2400" dirty="0"/>
              <a:t>Just like sharing a Google Doc</a:t>
            </a:r>
          </a:p>
        </p:txBody>
      </p:sp>
      <p:sp>
        <p:nvSpPr>
          <p:cNvPr id="105" name="Google Shape;105;p20"/>
          <p:cNvSpPr txBox="1">
            <a:spLocks noGrp="1"/>
          </p:cNvSpPr>
          <p:nvPr>
            <p:ph type="ctrTitle" idx="4294967295"/>
          </p:nvPr>
        </p:nvSpPr>
        <p:spPr>
          <a:xfrm>
            <a:off x="641523" y="3037703"/>
            <a:ext cx="5715733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 smtClean="0"/>
              <a:t>Secure </a:t>
            </a:r>
            <a:br>
              <a:rPr lang="en" sz="7200" dirty="0" smtClean="0"/>
            </a:br>
            <a:r>
              <a:rPr lang="en" sz="7200" dirty="0" smtClean="0"/>
              <a:t>Sharing</a:t>
            </a:r>
            <a:endParaRPr sz="7200" dirty="0"/>
          </a:p>
        </p:txBody>
      </p:sp>
      <p:pic>
        <p:nvPicPr>
          <p:cNvPr id="5" name="Picture 4" descr="Example of the sharing pane within Google Data Studio" title="Secure Shar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3909" y="104297"/>
            <a:ext cx="4905375" cy="2286000"/>
          </a:xfrm>
          <a:prstGeom prst="rect">
            <a:avLst/>
          </a:prstGeom>
        </p:spPr>
      </p:pic>
      <p:pic>
        <p:nvPicPr>
          <p:cNvPr id="6" name="Picture 5" descr="Example of options to download data from Google Data Studio graphs" title="Data download"/>
          <p:cNvPicPr>
            <a:picLocks noChangeAspect="1"/>
          </p:cNvPicPr>
          <p:nvPr/>
        </p:nvPicPr>
        <p:blipFill rotWithShape="1">
          <a:blip r:embed="rId4"/>
          <a:srcRect l="29035"/>
          <a:stretch/>
        </p:blipFill>
        <p:spPr>
          <a:xfrm>
            <a:off x="5282500" y="2787940"/>
            <a:ext cx="3647387" cy="2054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40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>
            <a:spLocks noGrp="1"/>
          </p:cNvSpPr>
          <p:nvPr>
            <p:ph type="title" idx="4294967295"/>
          </p:nvPr>
        </p:nvSpPr>
        <p:spPr>
          <a:xfrm>
            <a:off x="492571" y="841004"/>
            <a:ext cx="3278239" cy="373646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Google</a:t>
            </a:r>
            <a:br>
              <a:rPr lang="en-US" dirty="0" smtClean="0"/>
            </a:br>
            <a:r>
              <a:rPr lang="en-US" dirty="0" smtClean="0"/>
              <a:t>Data</a:t>
            </a:r>
            <a:br>
              <a:rPr lang="en-US" dirty="0" smtClean="0"/>
            </a:br>
            <a:r>
              <a:rPr lang="en-US" dirty="0" smtClean="0"/>
              <a:t>Studio:</a:t>
            </a:r>
            <a:br>
              <a:rPr lang="en-US" dirty="0" smtClean="0"/>
            </a:br>
            <a:r>
              <a:rPr lang="en-US" dirty="0" smtClean="0"/>
              <a:t>The Cons</a:t>
            </a:r>
            <a:endParaRPr dirty="0"/>
          </a:p>
        </p:txBody>
      </p:sp>
      <p:pic>
        <p:nvPicPr>
          <p:cNvPr id="4" name="Picture 3" descr="Example of what you see when a Google Data Studio graph breaks" title="Broken graph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0810" y="805568"/>
            <a:ext cx="5051066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9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230;p30"/>
          <p:cNvSpPr/>
          <p:nvPr/>
        </p:nvSpPr>
        <p:spPr>
          <a:xfrm rot="5400000">
            <a:off x="6512978" y="1651553"/>
            <a:ext cx="785579" cy="4172760"/>
          </a:xfrm>
          <a:prstGeom prst="roundRect">
            <a:avLst>
              <a:gd name="adj" fmla="val 50000"/>
            </a:avLst>
          </a:prstGeom>
          <a:solidFill>
            <a:srgbClr val="52A5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7CBE5F"/>
              </a:solidFill>
            </a:endParaRPr>
          </a:p>
        </p:txBody>
      </p:sp>
      <p:grpSp>
        <p:nvGrpSpPr>
          <p:cNvPr id="229" name="Google Shape;229;p30"/>
          <p:cNvGrpSpPr/>
          <p:nvPr/>
        </p:nvGrpSpPr>
        <p:grpSpPr>
          <a:xfrm>
            <a:off x="366099" y="434955"/>
            <a:ext cx="4172761" cy="1468600"/>
            <a:chOff x="1246679" y="2130548"/>
            <a:chExt cx="3040277" cy="1050118"/>
          </a:xfrm>
        </p:grpSpPr>
        <p:sp>
          <p:nvSpPr>
            <p:cNvPr id="230" name="Google Shape;230;p30"/>
            <p:cNvSpPr/>
            <p:nvPr/>
          </p:nvSpPr>
          <p:spPr>
            <a:xfrm rot="5400000">
              <a:off x="2485955" y="891273"/>
              <a:ext cx="561726" cy="3040276"/>
            </a:xfrm>
            <a:prstGeom prst="roundRect">
              <a:avLst>
                <a:gd name="adj" fmla="val 50000"/>
              </a:avLst>
            </a:prstGeom>
            <a:solidFill>
              <a:srgbClr val="52A5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7CBE5F"/>
                </a:solidFill>
              </a:endParaRPr>
            </a:p>
          </p:txBody>
        </p:sp>
        <p:sp>
          <p:nvSpPr>
            <p:cNvPr id="232" name="Google Shape;232;p30"/>
            <p:cNvSpPr txBox="1"/>
            <p:nvPr/>
          </p:nvSpPr>
          <p:spPr>
            <a:xfrm>
              <a:off x="2276930" y="2205250"/>
              <a:ext cx="1752973" cy="3932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1" dirty="0" smtClean="0">
                  <a:solidFill>
                    <a:srgbClr val="FFFFFF"/>
                  </a:solidFill>
                  <a:latin typeface="Muli"/>
                  <a:ea typeface="Muli"/>
                  <a:cs typeface="Muli"/>
                  <a:sym typeface="Muli"/>
                </a:rPr>
                <a:t>Breakage</a:t>
              </a:r>
              <a:endParaRPr sz="3200" b="1" dirty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  <p:sp>
          <p:nvSpPr>
            <p:cNvPr id="233" name="Google Shape;233;p30"/>
            <p:cNvSpPr txBox="1"/>
            <p:nvPr/>
          </p:nvSpPr>
          <p:spPr>
            <a:xfrm>
              <a:off x="1246679" y="2673246"/>
              <a:ext cx="2810167" cy="5074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 sz="2400" dirty="0" smtClean="0">
                  <a:solidFill>
                    <a:srgbClr val="65617D"/>
                  </a:solidFill>
                  <a:latin typeface="Muli"/>
                  <a:ea typeface="Muli"/>
                  <a:cs typeface="Muli"/>
                  <a:sym typeface="Muli"/>
                </a:rPr>
                <a:t>Better since out of Beta version </a:t>
              </a:r>
              <a:endParaRPr sz="2400" b="1" dirty="0">
                <a:solidFill>
                  <a:srgbClr val="65617D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</p:grpSp>
      <p:grpSp>
        <p:nvGrpSpPr>
          <p:cNvPr id="27" name="Google Shape;476;p40"/>
          <p:cNvGrpSpPr/>
          <p:nvPr/>
        </p:nvGrpSpPr>
        <p:grpSpPr>
          <a:xfrm>
            <a:off x="5179090" y="3444717"/>
            <a:ext cx="594984" cy="523809"/>
            <a:chOff x="5975075" y="2327500"/>
            <a:chExt cx="420100" cy="388350"/>
          </a:xfrm>
          <a:solidFill>
            <a:schemeClr val="bg1"/>
          </a:solidFill>
        </p:grpSpPr>
        <p:sp>
          <p:nvSpPr>
            <p:cNvPr id="28" name="Google Shape;477;p40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l" t="t" r="r" b="b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grpFill/>
            <a:ln>
              <a:solidFill>
                <a:srgbClr val="7CBE5F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478;p40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l" t="t" r="r" b="b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grpFill/>
            <a:ln>
              <a:solidFill>
                <a:srgbClr val="7CBE5F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" name="Google Shape;559;p40"/>
          <p:cNvSpPr/>
          <p:nvPr/>
        </p:nvSpPr>
        <p:spPr>
          <a:xfrm>
            <a:off x="612269" y="488640"/>
            <a:ext cx="815042" cy="614116"/>
          </a:xfrm>
          <a:custGeom>
            <a:avLst/>
            <a:gdLst/>
            <a:ahLst/>
            <a:cxnLst/>
            <a:rect l="l" t="t" r="r" b="b"/>
            <a:pathLst>
              <a:path w="16266" h="14215" extrusionOk="0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7CBE5F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230;p30"/>
          <p:cNvSpPr/>
          <p:nvPr/>
        </p:nvSpPr>
        <p:spPr>
          <a:xfrm rot="5400000">
            <a:off x="2097928" y="651892"/>
            <a:ext cx="785579" cy="4172760"/>
          </a:xfrm>
          <a:prstGeom prst="roundRect">
            <a:avLst>
              <a:gd name="adj" fmla="val 50000"/>
            </a:avLst>
          </a:prstGeom>
          <a:solidFill>
            <a:srgbClr val="52A5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7CBE5F"/>
              </a:solidFill>
            </a:endParaRPr>
          </a:p>
        </p:txBody>
      </p:sp>
      <p:sp>
        <p:nvSpPr>
          <p:cNvPr id="44" name="Google Shape;232;p30"/>
          <p:cNvSpPr txBox="1"/>
          <p:nvPr/>
        </p:nvSpPr>
        <p:spPr>
          <a:xfrm>
            <a:off x="1817091" y="2463260"/>
            <a:ext cx="2405945" cy="550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Speed</a:t>
            </a:r>
            <a:endParaRPr sz="3200" b="1" dirty="0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45" name="Google Shape;233;p30"/>
          <p:cNvSpPr txBox="1"/>
          <p:nvPr/>
        </p:nvSpPr>
        <p:spPr>
          <a:xfrm>
            <a:off x="404336" y="3104450"/>
            <a:ext cx="3921229" cy="709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 dirty="0" smtClean="0">
                <a:solidFill>
                  <a:srgbClr val="65617D"/>
                </a:solidFill>
                <a:latin typeface="Muli"/>
                <a:ea typeface="Muli"/>
                <a:cs typeface="Muli"/>
                <a:sym typeface="Muli"/>
              </a:rPr>
              <a:t>Many windows make slow going (sometimes)</a:t>
            </a:r>
            <a:endParaRPr sz="2400" b="1" dirty="0">
              <a:solidFill>
                <a:srgbClr val="65617D"/>
              </a:solidFill>
              <a:latin typeface="Muli"/>
              <a:ea typeface="Muli"/>
              <a:cs typeface="Muli"/>
              <a:sym typeface="Muli"/>
            </a:endParaRPr>
          </a:p>
        </p:txBody>
      </p:sp>
      <p:grpSp>
        <p:nvGrpSpPr>
          <p:cNvPr id="24" name="Google Shape;389;p40"/>
          <p:cNvGrpSpPr/>
          <p:nvPr/>
        </p:nvGrpSpPr>
        <p:grpSpPr>
          <a:xfrm>
            <a:off x="612269" y="2409211"/>
            <a:ext cx="712886" cy="658122"/>
            <a:chOff x="6660750" y="298550"/>
            <a:chExt cx="396900" cy="396300"/>
          </a:xfrm>
          <a:solidFill>
            <a:schemeClr val="bg1"/>
          </a:solidFill>
        </p:grpSpPr>
        <p:sp>
          <p:nvSpPr>
            <p:cNvPr id="25" name="Google Shape;390;p40"/>
            <p:cNvSpPr/>
            <p:nvPr/>
          </p:nvSpPr>
          <p:spPr>
            <a:xfrm>
              <a:off x="6660750" y="298550"/>
              <a:ext cx="396900" cy="396300"/>
            </a:xfrm>
            <a:custGeom>
              <a:avLst/>
              <a:gdLst/>
              <a:ahLst/>
              <a:cxnLst/>
              <a:rect l="l" t="t" r="r" b="b"/>
              <a:pathLst>
                <a:path w="15876" h="15852" extrusionOk="0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grpFill/>
            <a:ln>
              <a:solidFill>
                <a:srgbClr val="7CBE5F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91;p40"/>
            <p:cNvSpPr/>
            <p:nvPr/>
          </p:nvSpPr>
          <p:spPr>
            <a:xfrm>
              <a:off x="6697400" y="335200"/>
              <a:ext cx="323625" cy="323025"/>
            </a:xfrm>
            <a:custGeom>
              <a:avLst/>
              <a:gdLst/>
              <a:ahLst/>
              <a:cxnLst/>
              <a:rect l="l" t="t" r="r" b="b"/>
              <a:pathLst>
                <a:path w="12945" h="12921" extrusionOk="0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grpFill/>
            <a:ln>
              <a:solidFill>
                <a:srgbClr val="7CBE5F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230;p30"/>
          <p:cNvSpPr/>
          <p:nvPr/>
        </p:nvSpPr>
        <p:spPr>
          <a:xfrm rot="5400000">
            <a:off x="6512978" y="-408378"/>
            <a:ext cx="785579" cy="4172760"/>
          </a:xfrm>
          <a:prstGeom prst="roundRect">
            <a:avLst>
              <a:gd name="adj" fmla="val 50000"/>
            </a:avLst>
          </a:prstGeom>
          <a:solidFill>
            <a:srgbClr val="52A5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7CBE5F"/>
              </a:solidFill>
            </a:endParaRPr>
          </a:p>
        </p:txBody>
      </p:sp>
      <p:sp>
        <p:nvSpPr>
          <p:cNvPr id="47" name="Google Shape;232;p30"/>
          <p:cNvSpPr txBox="1"/>
          <p:nvPr/>
        </p:nvSpPr>
        <p:spPr>
          <a:xfrm>
            <a:off x="5746783" y="1395840"/>
            <a:ext cx="3254384" cy="550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Fonts &amp; Format</a:t>
            </a:r>
            <a:endParaRPr sz="3200" b="1" dirty="0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48" name="Google Shape;233;p30"/>
          <p:cNvSpPr txBox="1"/>
          <p:nvPr/>
        </p:nvSpPr>
        <p:spPr>
          <a:xfrm>
            <a:off x="4819387" y="2044180"/>
            <a:ext cx="4017576" cy="1002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1600"/>
              </a:spcAft>
            </a:pPr>
            <a:r>
              <a:rPr lang="en-US" sz="2400" dirty="0">
                <a:solidFill>
                  <a:srgbClr val="65617D"/>
                </a:solidFill>
                <a:latin typeface="Muli"/>
                <a:ea typeface="Muli"/>
                <a:cs typeface="Muli"/>
              </a:rPr>
              <a:t>Options are growing, but the lack of flexibility can be painful</a:t>
            </a:r>
            <a:endParaRPr lang="en-US" sz="2400" dirty="0">
              <a:solidFill>
                <a:srgbClr val="65617D"/>
              </a:solidFill>
              <a:latin typeface="Muli"/>
              <a:ea typeface="Muli"/>
              <a:cs typeface="Muli"/>
              <a:sym typeface="Muli"/>
            </a:endParaRPr>
          </a:p>
        </p:txBody>
      </p:sp>
      <p:grpSp>
        <p:nvGrpSpPr>
          <p:cNvPr id="31" name="Google Shape;525;p40"/>
          <p:cNvGrpSpPr/>
          <p:nvPr/>
        </p:nvGrpSpPr>
        <p:grpSpPr>
          <a:xfrm>
            <a:off x="5118577" y="1457365"/>
            <a:ext cx="628205" cy="462111"/>
            <a:chOff x="3936375" y="3703750"/>
            <a:chExt cx="453050" cy="332175"/>
          </a:xfrm>
          <a:solidFill>
            <a:schemeClr val="bg1"/>
          </a:solidFill>
        </p:grpSpPr>
        <p:sp>
          <p:nvSpPr>
            <p:cNvPr id="32" name="Google Shape;526;p40"/>
            <p:cNvSpPr/>
            <p:nvPr/>
          </p:nvSpPr>
          <p:spPr>
            <a:xfrm>
              <a:off x="3936375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grpFill/>
            <a:ln>
              <a:solidFill>
                <a:srgbClr val="7CBE5F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27;p40"/>
            <p:cNvSpPr/>
            <p:nvPr/>
          </p:nvSpPr>
          <p:spPr>
            <a:xfrm>
              <a:off x="3988875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grpFill/>
            <a:ln>
              <a:solidFill>
                <a:srgbClr val="7CBE5F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28;p40"/>
            <p:cNvSpPr/>
            <p:nvPr/>
          </p:nvSpPr>
          <p:spPr>
            <a:xfrm>
              <a:off x="4259350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grpFill/>
            <a:ln>
              <a:solidFill>
                <a:srgbClr val="7CBE5F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29;p40"/>
            <p:cNvSpPr/>
            <p:nvPr/>
          </p:nvSpPr>
          <p:spPr>
            <a:xfrm>
              <a:off x="4078625" y="3717800"/>
              <a:ext cx="77575" cy="279650"/>
            </a:xfrm>
            <a:custGeom>
              <a:avLst/>
              <a:gdLst/>
              <a:ahLst/>
              <a:cxnLst/>
              <a:rect l="l" t="t" r="r" b="b"/>
              <a:pathLst>
                <a:path w="3103" h="1118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grpFill/>
            <a:ln>
              <a:solidFill>
                <a:srgbClr val="7CBE5F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30;p40"/>
            <p:cNvSpPr/>
            <p:nvPr/>
          </p:nvSpPr>
          <p:spPr>
            <a:xfrm>
              <a:off x="4168375" y="3788625"/>
              <a:ext cx="78175" cy="208825"/>
            </a:xfrm>
            <a:custGeom>
              <a:avLst/>
              <a:gdLst/>
              <a:ahLst/>
              <a:cxnLst/>
              <a:rect l="l" t="t" r="r" b="b"/>
              <a:pathLst>
                <a:path w="3127" h="8353" extrusionOk="0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grpFill/>
            <a:ln>
              <a:solidFill>
                <a:srgbClr val="7CBE5F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232;p30"/>
          <p:cNvSpPr txBox="1"/>
          <p:nvPr/>
        </p:nvSpPr>
        <p:spPr>
          <a:xfrm>
            <a:off x="6149118" y="3462921"/>
            <a:ext cx="2405945" cy="550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Delegation</a:t>
            </a:r>
            <a:endParaRPr sz="3200" b="1" dirty="0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51" name="Google Shape;233;p30"/>
          <p:cNvSpPr txBox="1"/>
          <p:nvPr/>
        </p:nvSpPr>
        <p:spPr>
          <a:xfrm>
            <a:off x="4819387" y="4104111"/>
            <a:ext cx="4285976" cy="709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</a:pPr>
            <a:r>
              <a:rPr lang="en-US" sz="2400" dirty="0">
                <a:solidFill>
                  <a:srgbClr val="65617D"/>
                </a:solidFill>
                <a:latin typeface="Muli"/>
                <a:ea typeface="Muli"/>
                <a:cs typeface="Muli"/>
              </a:rPr>
              <a:t>Editors can edit, but they can’t modify the data source</a:t>
            </a:r>
          </a:p>
        </p:txBody>
      </p:sp>
    </p:spTree>
    <p:extLst>
      <p:ext uri="{BB962C8B-B14F-4D97-AF65-F5344CB8AC3E}">
        <p14:creationId xmlns:p14="http://schemas.microsoft.com/office/powerpoint/2010/main" val="424542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6"/>
          <p:cNvSpPr txBox="1">
            <a:spLocks noGrp="1"/>
          </p:cNvSpPr>
          <p:nvPr>
            <p:ph type="ctrTitle" idx="4294967295"/>
          </p:nvPr>
        </p:nvSpPr>
        <p:spPr>
          <a:xfrm>
            <a:off x="685800" y="440350"/>
            <a:ext cx="48639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/>
              <a:t>Thanks!</a:t>
            </a:r>
            <a:endParaRPr sz="6000" dirty="0"/>
          </a:p>
        </p:txBody>
      </p:sp>
      <p:sp>
        <p:nvSpPr>
          <p:cNvPr id="303" name="Google Shape;303;p36"/>
          <p:cNvSpPr txBox="1">
            <a:spLocks noGrp="1"/>
          </p:cNvSpPr>
          <p:nvPr>
            <p:ph type="subTitle" idx="4294967295"/>
          </p:nvPr>
        </p:nvSpPr>
        <p:spPr>
          <a:xfrm>
            <a:off x="685800" y="1639925"/>
            <a:ext cx="4863900" cy="7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 b="1" dirty="0"/>
              <a:t>Any questions?</a:t>
            </a:r>
            <a:endParaRPr sz="3600" b="1" dirty="0"/>
          </a:p>
        </p:txBody>
      </p:sp>
      <p:sp>
        <p:nvSpPr>
          <p:cNvPr id="304" name="Google Shape;304;p36"/>
          <p:cNvSpPr txBox="1">
            <a:spLocks noGrp="1"/>
          </p:cNvSpPr>
          <p:nvPr>
            <p:ph type="body" idx="4294967295"/>
          </p:nvPr>
        </p:nvSpPr>
        <p:spPr>
          <a:xfrm>
            <a:off x="685800" y="2464406"/>
            <a:ext cx="4863900" cy="2461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dirty="0"/>
              <a:t>You can find me </a:t>
            </a:r>
            <a:r>
              <a:rPr lang="en" sz="2400" dirty="0" smtClean="0"/>
              <a:t>at:</a:t>
            </a:r>
            <a:endParaRPr lang="en" sz="24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dirty="0" smtClean="0"/>
              <a:t>eg716@georgetown.edu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457200" y="739375"/>
            <a:ext cx="7629728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The Challenge with Ithaka S+R Survey Data</a:t>
            </a:r>
            <a:endParaRPr dirty="0"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457199" y="1733548"/>
            <a:ext cx="5988997" cy="317567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●"/>
            </a:pPr>
            <a:r>
              <a:rPr lang="en-US" sz="2400" dirty="0" smtClean="0"/>
              <a:t>Great quantity of data</a:t>
            </a:r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●"/>
            </a:pPr>
            <a:r>
              <a:rPr lang="en-US" sz="2400" dirty="0" smtClean="0"/>
              <a:t>Multi-layered data</a:t>
            </a:r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●"/>
            </a:pPr>
            <a:r>
              <a:rPr lang="en-US" sz="2400" dirty="0" smtClean="0"/>
              <a:t>Data about all aspects of library service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" sz="2400" dirty="0" smtClean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/>
              <a:t>In short, it’s a lot of work, and tools can help get your data into good shape. 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subTitle" idx="4294967295"/>
          </p:nvPr>
        </p:nvSpPr>
        <p:spPr>
          <a:xfrm>
            <a:off x="374520" y="3030555"/>
            <a:ext cx="3607337" cy="171929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dirty="0" smtClean="0"/>
              <a:t>Highly ranked for analytics and business intelligence</a:t>
            </a:r>
            <a:endParaRPr sz="2400" dirty="0"/>
          </a:p>
        </p:txBody>
      </p:sp>
      <p:sp>
        <p:nvSpPr>
          <p:cNvPr id="120" name="Google Shape;120;p20"/>
          <p:cNvSpPr txBox="1">
            <a:spLocks noGrp="1"/>
          </p:cNvSpPr>
          <p:nvPr>
            <p:ph type="sldNum" idx="4294967295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2" name="Picture 1" descr="Tableau is a leader in the business intelligence product landscape." title="Gartner's Magic Quadrant 20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6407" y="50262"/>
            <a:ext cx="4852877" cy="5086751"/>
          </a:xfrm>
          <a:prstGeom prst="rect">
            <a:avLst/>
          </a:prstGeom>
        </p:spPr>
      </p:pic>
      <p:sp>
        <p:nvSpPr>
          <p:cNvPr id="105" name="Google Shape;105;p20"/>
          <p:cNvSpPr txBox="1">
            <a:spLocks noGrp="1"/>
          </p:cNvSpPr>
          <p:nvPr>
            <p:ph type="ctrTitle" idx="4294967295"/>
          </p:nvPr>
        </p:nvSpPr>
        <p:spPr>
          <a:xfrm>
            <a:off x="179970" y="1888150"/>
            <a:ext cx="49767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 smtClean="0"/>
              <a:t>Tableau</a:t>
            </a:r>
            <a:endParaRPr sz="7200" dirty="0"/>
          </a:p>
        </p:txBody>
      </p:sp>
      <p:sp>
        <p:nvSpPr>
          <p:cNvPr id="5" name="Curved Down Arrow 4"/>
          <p:cNvSpPr/>
          <p:nvPr/>
        </p:nvSpPr>
        <p:spPr>
          <a:xfrm rot="20841973">
            <a:off x="3579204" y="535424"/>
            <a:ext cx="3918776" cy="1227975"/>
          </a:xfrm>
          <a:prstGeom prst="curvedDownArrow">
            <a:avLst>
              <a:gd name="adj1" fmla="val 21422"/>
              <a:gd name="adj2" fmla="val 51866"/>
              <a:gd name="adj3" fmla="val 29752"/>
            </a:avLst>
          </a:prstGeom>
          <a:solidFill>
            <a:srgbClr val="A7D8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7D86D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>
            <a:spLocks noGrp="1"/>
          </p:cNvSpPr>
          <p:nvPr>
            <p:ph type="body" idx="1"/>
          </p:nvPr>
        </p:nvSpPr>
        <p:spPr>
          <a:xfrm>
            <a:off x="457199" y="1919291"/>
            <a:ext cx="4179652" cy="296399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b="1" dirty="0" smtClean="0"/>
              <a:t>The Price</a:t>
            </a:r>
            <a:endParaRPr sz="2400" b="1" dirty="0"/>
          </a:p>
          <a:p>
            <a:pPr marL="285750" indent="-285750"/>
            <a:r>
              <a:rPr lang="en" sz="1800" dirty="0" smtClean="0"/>
              <a:t>Many products, some free, some not</a:t>
            </a:r>
          </a:p>
          <a:p>
            <a:pPr marL="285750" indent="-285750"/>
            <a:r>
              <a:rPr lang="en" sz="1800" dirty="0" smtClean="0"/>
              <a:t>Public </a:t>
            </a:r>
            <a:r>
              <a:rPr lang="en" sz="1800" dirty="0" smtClean="0"/>
              <a:t>(free)</a:t>
            </a:r>
          </a:p>
          <a:p>
            <a:pPr marL="285750" indent="-285750"/>
            <a:r>
              <a:rPr lang="en" sz="1800" dirty="0" smtClean="0"/>
              <a:t>Desktop (the software)</a:t>
            </a:r>
          </a:p>
          <a:p>
            <a:pPr marL="285750" indent="-285750"/>
            <a:r>
              <a:rPr lang="en" sz="1800" dirty="0" smtClean="0"/>
              <a:t>Creator (monthly fee)</a:t>
            </a:r>
          </a:p>
          <a:p>
            <a:pPr marL="285750" indent="-285750"/>
            <a:r>
              <a:rPr lang="en" sz="1800" dirty="0" smtClean="0"/>
              <a:t>Viewer (monthly fee)</a:t>
            </a:r>
          </a:p>
          <a:p>
            <a:pPr marL="285750" indent="-285750"/>
            <a:r>
              <a:rPr lang="en" sz="1800" dirty="0" smtClean="0"/>
              <a:t>Reader (free)</a:t>
            </a:r>
          </a:p>
        </p:txBody>
      </p:sp>
      <p:sp>
        <p:nvSpPr>
          <p:cNvPr id="126" name="Google Shape;126;p21"/>
          <p:cNvSpPr txBox="1">
            <a:spLocks noGrp="1"/>
          </p:cNvSpPr>
          <p:nvPr>
            <p:ph type="title"/>
          </p:nvPr>
        </p:nvSpPr>
        <p:spPr>
          <a:xfrm>
            <a:off x="763622" y="621963"/>
            <a:ext cx="7616757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TBH, I don’t            Tableau </a:t>
            </a:r>
            <a:endParaRPr dirty="0"/>
          </a:p>
        </p:txBody>
      </p:sp>
      <p:sp>
        <p:nvSpPr>
          <p:cNvPr id="127" name="Google Shape;127;p21"/>
          <p:cNvSpPr txBox="1">
            <a:spLocks noGrp="1"/>
          </p:cNvSpPr>
          <p:nvPr>
            <p:ph type="body" idx="2"/>
          </p:nvPr>
        </p:nvSpPr>
        <p:spPr>
          <a:xfrm>
            <a:off x="5181507" y="1919292"/>
            <a:ext cx="4061874" cy="2767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b="1" dirty="0" smtClean="0"/>
              <a:t>The Look</a:t>
            </a:r>
            <a:endParaRPr sz="2400" b="1" dirty="0"/>
          </a:p>
          <a:p>
            <a:pPr marL="285750" indent="-285750"/>
            <a:r>
              <a:rPr lang="en" sz="1800" dirty="0" smtClean="0"/>
              <a:t>Feels a bit like a blog post</a:t>
            </a:r>
            <a:endParaRPr lang="en" sz="1800" dirty="0"/>
          </a:p>
          <a:p>
            <a:pPr marL="285750" indent="-285750"/>
            <a:r>
              <a:rPr lang="en" sz="1800" dirty="0" smtClean="0"/>
              <a:t>Don’t know where to start or end</a:t>
            </a:r>
          </a:p>
          <a:p>
            <a:pPr marL="285750" indent="-285750"/>
            <a:r>
              <a:rPr lang="en" sz="1800" dirty="0" smtClean="0"/>
              <a:t>Just the data, no analysis or interpretation</a:t>
            </a:r>
          </a:p>
        </p:txBody>
      </p:sp>
      <p:sp>
        <p:nvSpPr>
          <p:cNvPr id="2" name="Heart 1"/>
          <p:cNvSpPr/>
          <p:nvPr/>
        </p:nvSpPr>
        <p:spPr>
          <a:xfrm>
            <a:off x="4462960" y="732892"/>
            <a:ext cx="817124" cy="635541"/>
          </a:xfrm>
          <a:prstGeom prst="hear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xample of a generic dashboard" title="Google Data Studi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258" y="397619"/>
            <a:ext cx="5191676" cy="3807865"/>
          </a:xfrm>
          <a:prstGeom prst="rect">
            <a:avLst/>
          </a:prstGeom>
        </p:spPr>
      </p:pic>
      <p:sp>
        <p:nvSpPr>
          <p:cNvPr id="149" name="Google Shape;149;p24"/>
          <p:cNvSpPr txBox="1">
            <a:spLocks noGrp="1"/>
          </p:cNvSpPr>
          <p:nvPr>
            <p:ph type="title" idx="4294967295"/>
          </p:nvPr>
        </p:nvSpPr>
        <p:spPr>
          <a:xfrm>
            <a:off x="414205" y="849712"/>
            <a:ext cx="3366611" cy="2903681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 smtClean="0">
                <a:latin typeface="Muli Light" panose="020B0604020202020204" charset="0"/>
              </a:rPr>
              <a:t>But what else is there?</a:t>
            </a:r>
            <a:endParaRPr sz="2400" b="0" dirty="0">
              <a:latin typeface="Muli Light" panose="020B060402020202020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Google Data Studio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body" idx="1"/>
          </p:nvPr>
        </p:nvSpPr>
        <p:spPr>
          <a:xfrm>
            <a:off x="962849" y="919975"/>
            <a:ext cx="7580260" cy="334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It’s like if PowerPoint and Excel and InDesign had a baby.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			-distinguished colleague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>
            <a:spLocks noGrp="1"/>
          </p:cNvSpPr>
          <p:nvPr>
            <p:ph type="title"/>
          </p:nvPr>
        </p:nvSpPr>
        <p:spPr>
          <a:xfrm>
            <a:off x="457200" y="429567"/>
            <a:ext cx="63003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Priorities</a:t>
            </a:r>
            <a:endParaRPr dirty="0"/>
          </a:p>
        </p:txBody>
      </p:sp>
      <p:grpSp>
        <p:nvGrpSpPr>
          <p:cNvPr id="6" name="Group 5"/>
          <p:cNvGrpSpPr/>
          <p:nvPr/>
        </p:nvGrpSpPr>
        <p:grpSpPr>
          <a:xfrm>
            <a:off x="234699" y="2260527"/>
            <a:ext cx="5615771" cy="639188"/>
            <a:chOff x="258712" y="2159056"/>
            <a:chExt cx="5970161" cy="639188"/>
          </a:xfrm>
        </p:grpSpPr>
        <p:sp>
          <p:nvSpPr>
            <p:cNvPr id="36" name="Rounded Rectangle 35"/>
            <p:cNvSpPr/>
            <p:nvPr/>
          </p:nvSpPr>
          <p:spPr>
            <a:xfrm>
              <a:off x="295906" y="2159056"/>
              <a:ext cx="5932967" cy="637953"/>
            </a:xfrm>
            <a:prstGeom prst="roundRect">
              <a:avLst>
                <a:gd name="adj" fmla="val 50000"/>
              </a:avLst>
            </a:prstGeom>
            <a:solidFill>
              <a:srgbClr val="A7A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258712" y="2160291"/>
              <a:ext cx="1272350" cy="637953"/>
            </a:xfrm>
            <a:prstGeom prst="roundRect">
              <a:avLst>
                <a:gd name="adj" fmla="val 50000"/>
              </a:avLst>
            </a:prstGeom>
            <a:solidFill>
              <a:srgbClr val="A7D8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541240" y="2249024"/>
              <a:ext cx="44302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latin typeface="Muli Light" panose="020B0604020202020204" charset="0"/>
                </a:rPr>
                <a:t>Show data </a:t>
              </a:r>
              <a:r>
                <a:rPr lang="en-US" sz="2400" dirty="0" err="1" smtClean="0">
                  <a:solidFill>
                    <a:schemeClr val="bg1"/>
                  </a:solidFill>
                  <a:latin typeface="Muli Light" panose="020B0604020202020204" charset="0"/>
                </a:rPr>
                <a:t>viz</a:t>
              </a:r>
              <a:r>
                <a:rPr lang="en-US" sz="2400" dirty="0" smtClean="0">
                  <a:solidFill>
                    <a:schemeClr val="bg1"/>
                  </a:solidFill>
                  <a:latin typeface="Muli Light" panose="020B0604020202020204" charset="0"/>
                </a:rPr>
                <a:t> + analysis</a:t>
              </a:r>
              <a:endParaRPr lang="en-US" sz="2400" dirty="0">
                <a:solidFill>
                  <a:schemeClr val="bg1"/>
                </a:solidFill>
                <a:latin typeface="Muli Light" panose="020B0604020202020204" charset="0"/>
              </a:endParaRPr>
            </a:p>
          </p:txBody>
        </p:sp>
        <p:grpSp>
          <p:nvGrpSpPr>
            <p:cNvPr id="48" name="Google Shape;525;p40"/>
            <p:cNvGrpSpPr/>
            <p:nvPr/>
          </p:nvGrpSpPr>
          <p:grpSpPr>
            <a:xfrm>
              <a:off x="717910" y="2333645"/>
              <a:ext cx="378750" cy="277698"/>
              <a:chOff x="3936375" y="3703750"/>
              <a:chExt cx="453050" cy="332175"/>
            </a:xfrm>
            <a:solidFill>
              <a:schemeClr val="bg1"/>
            </a:solidFill>
          </p:grpSpPr>
          <p:sp>
            <p:nvSpPr>
              <p:cNvPr id="49" name="Google Shape;526;p40"/>
              <p:cNvSpPr/>
              <p:nvPr/>
            </p:nvSpPr>
            <p:spPr>
              <a:xfrm>
                <a:off x="3936375" y="3703750"/>
                <a:ext cx="453050" cy="332175"/>
              </a:xfrm>
              <a:custGeom>
                <a:avLst/>
                <a:gdLst/>
                <a:ahLst/>
                <a:cxnLst/>
                <a:rect l="l" t="t" r="r" b="b"/>
                <a:pathLst>
                  <a:path w="18122" h="13287" extrusionOk="0">
                    <a:moveTo>
                      <a:pt x="366" y="0"/>
                    </a:moveTo>
                    <a:lnTo>
                      <a:pt x="293" y="49"/>
                    </a:lnTo>
                    <a:lnTo>
                      <a:pt x="195" y="74"/>
                    </a:lnTo>
                    <a:lnTo>
                      <a:pt x="122" y="147"/>
                    </a:lnTo>
                    <a:lnTo>
                      <a:pt x="73" y="220"/>
                    </a:lnTo>
                    <a:lnTo>
                      <a:pt x="24" y="293"/>
                    </a:lnTo>
                    <a:lnTo>
                      <a:pt x="0" y="391"/>
                    </a:lnTo>
                    <a:lnTo>
                      <a:pt x="0" y="489"/>
                    </a:lnTo>
                    <a:lnTo>
                      <a:pt x="0" y="12798"/>
                    </a:lnTo>
                    <a:lnTo>
                      <a:pt x="0" y="12896"/>
                    </a:lnTo>
                    <a:lnTo>
                      <a:pt x="24" y="12993"/>
                    </a:lnTo>
                    <a:lnTo>
                      <a:pt x="73" y="13067"/>
                    </a:lnTo>
                    <a:lnTo>
                      <a:pt x="122" y="13140"/>
                    </a:lnTo>
                    <a:lnTo>
                      <a:pt x="195" y="13213"/>
                    </a:lnTo>
                    <a:lnTo>
                      <a:pt x="293" y="13238"/>
                    </a:lnTo>
                    <a:lnTo>
                      <a:pt x="366" y="13287"/>
                    </a:lnTo>
                    <a:lnTo>
                      <a:pt x="17756" y="13287"/>
                    </a:lnTo>
                    <a:lnTo>
                      <a:pt x="17829" y="13238"/>
                    </a:lnTo>
                    <a:lnTo>
                      <a:pt x="17927" y="13213"/>
                    </a:lnTo>
                    <a:lnTo>
                      <a:pt x="18000" y="13140"/>
                    </a:lnTo>
                    <a:lnTo>
                      <a:pt x="18049" y="13067"/>
                    </a:lnTo>
                    <a:lnTo>
                      <a:pt x="18098" y="12993"/>
                    </a:lnTo>
                    <a:lnTo>
                      <a:pt x="18122" y="12896"/>
                    </a:lnTo>
                    <a:lnTo>
                      <a:pt x="18122" y="12798"/>
                    </a:lnTo>
                    <a:lnTo>
                      <a:pt x="18122" y="12700"/>
                    </a:lnTo>
                    <a:lnTo>
                      <a:pt x="18098" y="12603"/>
                    </a:lnTo>
                    <a:lnTo>
                      <a:pt x="18049" y="12529"/>
                    </a:lnTo>
                    <a:lnTo>
                      <a:pt x="18000" y="12456"/>
                    </a:lnTo>
                    <a:lnTo>
                      <a:pt x="17927" y="12383"/>
                    </a:lnTo>
                    <a:lnTo>
                      <a:pt x="17829" y="12358"/>
                    </a:lnTo>
                    <a:lnTo>
                      <a:pt x="17756" y="12310"/>
                    </a:lnTo>
                    <a:lnTo>
                      <a:pt x="977" y="12310"/>
                    </a:lnTo>
                    <a:lnTo>
                      <a:pt x="977" y="489"/>
                    </a:lnTo>
                    <a:lnTo>
                      <a:pt x="953" y="391"/>
                    </a:lnTo>
                    <a:lnTo>
                      <a:pt x="928" y="293"/>
                    </a:lnTo>
                    <a:lnTo>
                      <a:pt x="879" y="220"/>
                    </a:lnTo>
                    <a:lnTo>
                      <a:pt x="830" y="147"/>
                    </a:lnTo>
                    <a:lnTo>
                      <a:pt x="757" y="74"/>
                    </a:lnTo>
                    <a:lnTo>
                      <a:pt x="659" y="49"/>
                    </a:lnTo>
                    <a:lnTo>
                      <a:pt x="58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27;p40"/>
              <p:cNvSpPr/>
              <p:nvPr/>
            </p:nvSpPr>
            <p:spPr>
              <a:xfrm>
                <a:off x="3988875" y="3864325"/>
                <a:ext cx="77575" cy="133125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5325" extrusionOk="0">
                    <a:moveTo>
                      <a:pt x="489" y="1"/>
                    </a:moveTo>
                    <a:lnTo>
                      <a:pt x="391" y="25"/>
                    </a:lnTo>
                    <a:lnTo>
                      <a:pt x="294" y="50"/>
                    </a:lnTo>
                    <a:lnTo>
                      <a:pt x="196" y="98"/>
                    </a:lnTo>
                    <a:lnTo>
                      <a:pt x="147" y="147"/>
                    </a:lnTo>
                    <a:lnTo>
                      <a:pt x="74" y="220"/>
                    </a:lnTo>
                    <a:lnTo>
                      <a:pt x="25" y="294"/>
                    </a:lnTo>
                    <a:lnTo>
                      <a:pt x="0" y="391"/>
                    </a:lnTo>
                    <a:lnTo>
                      <a:pt x="0" y="489"/>
                    </a:lnTo>
                    <a:lnTo>
                      <a:pt x="0" y="5325"/>
                    </a:lnTo>
                    <a:lnTo>
                      <a:pt x="3102" y="5325"/>
                    </a:lnTo>
                    <a:lnTo>
                      <a:pt x="3102" y="489"/>
                    </a:lnTo>
                    <a:lnTo>
                      <a:pt x="3102" y="391"/>
                    </a:lnTo>
                    <a:lnTo>
                      <a:pt x="3053" y="294"/>
                    </a:lnTo>
                    <a:lnTo>
                      <a:pt x="3029" y="220"/>
                    </a:lnTo>
                    <a:lnTo>
                      <a:pt x="2956" y="147"/>
                    </a:lnTo>
                    <a:lnTo>
                      <a:pt x="2882" y="98"/>
                    </a:lnTo>
                    <a:lnTo>
                      <a:pt x="2809" y="50"/>
                    </a:lnTo>
                    <a:lnTo>
                      <a:pt x="2711" y="25"/>
                    </a:lnTo>
                    <a:lnTo>
                      <a:pt x="2614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28;p40"/>
              <p:cNvSpPr/>
              <p:nvPr/>
            </p:nvSpPr>
            <p:spPr>
              <a:xfrm>
                <a:off x="4259350" y="3864325"/>
                <a:ext cx="77575" cy="133125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5325" extrusionOk="0">
                    <a:moveTo>
                      <a:pt x="489" y="1"/>
                    </a:moveTo>
                    <a:lnTo>
                      <a:pt x="392" y="25"/>
                    </a:lnTo>
                    <a:lnTo>
                      <a:pt x="294" y="50"/>
                    </a:lnTo>
                    <a:lnTo>
                      <a:pt x="221" y="98"/>
                    </a:lnTo>
                    <a:lnTo>
                      <a:pt x="147" y="147"/>
                    </a:lnTo>
                    <a:lnTo>
                      <a:pt x="74" y="220"/>
                    </a:lnTo>
                    <a:lnTo>
                      <a:pt x="50" y="294"/>
                    </a:lnTo>
                    <a:lnTo>
                      <a:pt x="1" y="391"/>
                    </a:lnTo>
                    <a:lnTo>
                      <a:pt x="1" y="489"/>
                    </a:lnTo>
                    <a:lnTo>
                      <a:pt x="1" y="5325"/>
                    </a:lnTo>
                    <a:lnTo>
                      <a:pt x="3103" y="5325"/>
                    </a:lnTo>
                    <a:lnTo>
                      <a:pt x="3103" y="489"/>
                    </a:lnTo>
                    <a:lnTo>
                      <a:pt x="3103" y="391"/>
                    </a:lnTo>
                    <a:lnTo>
                      <a:pt x="3078" y="294"/>
                    </a:lnTo>
                    <a:lnTo>
                      <a:pt x="3029" y="220"/>
                    </a:lnTo>
                    <a:lnTo>
                      <a:pt x="2956" y="147"/>
                    </a:lnTo>
                    <a:lnTo>
                      <a:pt x="2907" y="98"/>
                    </a:lnTo>
                    <a:lnTo>
                      <a:pt x="2810" y="50"/>
                    </a:lnTo>
                    <a:lnTo>
                      <a:pt x="2712" y="25"/>
                    </a:lnTo>
                    <a:lnTo>
                      <a:pt x="2614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9;p40"/>
              <p:cNvSpPr/>
              <p:nvPr/>
            </p:nvSpPr>
            <p:spPr>
              <a:xfrm>
                <a:off x="4078625" y="3717800"/>
                <a:ext cx="77575" cy="27965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11186" extrusionOk="0">
                    <a:moveTo>
                      <a:pt x="489" y="0"/>
                    </a:moveTo>
                    <a:lnTo>
                      <a:pt x="391" y="25"/>
                    </a:lnTo>
                    <a:lnTo>
                      <a:pt x="294" y="49"/>
                    </a:lnTo>
                    <a:lnTo>
                      <a:pt x="220" y="98"/>
                    </a:lnTo>
                    <a:lnTo>
                      <a:pt x="147" y="147"/>
                    </a:lnTo>
                    <a:lnTo>
                      <a:pt x="74" y="220"/>
                    </a:lnTo>
                    <a:lnTo>
                      <a:pt x="49" y="293"/>
                    </a:lnTo>
                    <a:lnTo>
                      <a:pt x="1" y="391"/>
                    </a:lnTo>
                    <a:lnTo>
                      <a:pt x="1" y="489"/>
                    </a:lnTo>
                    <a:lnTo>
                      <a:pt x="1" y="11186"/>
                    </a:lnTo>
                    <a:lnTo>
                      <a:pt x="3102" y="11186"/>
                    </a:lnTo>
                    <a:lnTo>
                      <a:pt x="3102" y="489"/>
                    </a:lnTo>
                    <a:lnTo>
                      <a:pt x="3102" y="391"/>
                    </a:lnTo>
                    <a:lnTo>
                      <a:pt x="3078" y="293"/>
                    </a:lnTo>
                    <a:lnTo>
                      <a:pt x="3029" y="220"/>
                    </a:lnTo>
                    <a:lnTo>
                      <a:pt x="2956" y="147"/>
                    </a:lnTo>
                    <a:lnTo>
                      <a:pt x="2907" y="98"/>
                    </a:lnTo>
                    <a:lnTo>
                      <a:pt x="2809" y="49"/>
                    </a:lnTo>
                    <a:lnTo>
                      <a:pt x="2712" y="25"/>
                    </a:lnTo>
                    <a:lnTo>
                      <a:pt x="261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0;p40"/>
              <p:cNvSpPr/>
              <p:nvPr/>
            </p:nvSpPr>
            <p:spPr>
              <a:xfrm>
                <a:off x="4168375" y="3788625"/>
                <a:ext cx="78175" cy="208825"/>
              </a:xfrm>
              <a:custGeom>
                <a:avLst/>
                <a:gdLst/>
                <a:ahLst/>
                <a:cxnLst/>
                <a:rect l="l" t="t" r="r" b="b"/>
                <a:pathLst>
                  <a:path w="3127" h="8353" extrusionOk="0">
                    <a:moveTo>
                      <a:pt x="489" y="0"/>
                    </a:moveTo>
                    <a:lnTo>
                      <a:pt x="392" y="25"/>
                    </a:lnTo>
                    <a:lnTo>
                      <a:pt x="318" y="49"/>
                    </a:lnTo>
                    <a:lnTo>
                      <a:pt x="221" y="98"/>
                    </a:lnTo>
                    <a:lnTo>
                      <a:pt x="147" y="147"/>
                    </a:lnTo>
                    <a:lnTo>
                      <a:pt x="99" y="220"/>
                    </a:lnTo>
                    <a:lnTo>
                      <a:pt x="50" y="293"/>
                    </a:lnTo>
                    <a:lnTo>
                      <a:pt x="25" y="391"/>
                    </a:lnTo>
                    <a:lnTo>
                      <a:pt x="1" y="489"/>
                    </a:lnTo>
                    <a:lnTo>
                      <a:pt x="1" y="8353"/>
                    </a:lnTo>
                    <a:lnTo>
                      <a:pt x="3127" y="8353"/>
                    </a:lnTo>
                    <a:lnTo>
                      <a:pt x="3127" y="489"/>
                    </a:lnTo>
                    <a:lnTo>
                      <a:pt x="3103" y="391"/>
                    </a:lnTo>
                    <a:lnTo>
                      <a:pt x="3078" y="293"/>
                    </a:lnTo>
                    <a:lnTo>
                      <a:pt x="3029" y="220"/>
                    </a:lnTo>
                    <a:lnTo>
                      <a:pt x="2980" y="147"/>
                    </a:lnTo>
                    <a:lnTo>
                      <a:pt x="2907" y="98"/>
                    </a:lnTo>
                    <a:lnTo>
                      <a:pt x="2809" y="49"/>
                    </a:lnTo>
                    <a:lnTo>
                      <a:pt x="2736" y="25"/>
                    </a:lnTo>
                    <a:lnTo>
                      <a:pt x="263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234699" y="2969775"/>
            <a:ext cx="5627385" cy="641586"/>
            <a:chOff x="258712" y="2982116"/>
            <a:chExt cx="5970084" cy="641586"/>
          </a:xfrm>
        </p:grpSpPr>
        <p:sp>
          <p:nvSpPr>
            <p:cNvPr id="38" name="Rounded Rectangle 37"/>
            <p:cNvSpPr/>
            <p:nvPr/>
          </p:nvSpPr>
          <p:spPr>
            <a:xfrm>
              <a:off x="295829" y="2985749"/>
              <a:ext cx="5932967" cy="637953"/>
            </a:xfrm>
            <a:prstGeom prst="roundRect">
              <a:avLst>
                <a:gd name="adj" fmla="val 50000"/>
              </a:avLst>
            </a:prstGeom>
            <a:solidFill>
              <a:srgbClr val="A7A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258712" y="2982116"/>
              <a:ext cx="1272350" cy="637953"/>
            </a:xfrm>
            <a:prstGeom prst="roundRect">
              <a:avLst>
                <a:gd name="adj" fmla="val 50000"/>
              </a:avLst>
            </a:prstGeom>
            <a:solidFill>
              <a:srgbClr val="A7D8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535901" y="3086880"/>
              <a:ext cx="46880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latin typeface="Muli Light" panose="020B0604020202020204" charset="0"/>
                </a:rPr>
                <a:t>Avoid linear only view</a:t>
              </a:r>
              <a:endParaRPr lang="en-US" sz="2400" dirty="0">
                <a:solidFill>
                  <a:schemeClr val="bg1"/>
                </a:solidFill>
                <a:latin typeface="Muli Light" panose="020B0604020202020204" charset="0"/>
              </a:endParaRPr>
            </a:p>
          </p:txBody>
        </p:sp>
        <p:grpSp>
          <p:nvGrpSpPr>
            <p:cNvPr id="54" name="Google Shape;362;p40"/>
            <p:cNvGrpSpPr/>
            <p:nvPr/>
          </p:nvGrpSpPr>
          <p:grpSpPr>
            <a:xfrm>
              <a:off x="726934" y="3107666"/>
              <a:ext cx="335905" cy="397142"/>
              <a:chOff x="4636075" y="261925"/>
              <a:chExt cx="401800" cy="475050"/>
            </a:xfrm>
            <a:solidFill>
              <a:schemeClr val="bg1"/>
            </a:solidFill>
          </p:grpSpPr>
          <p:sp>
            <p:nvSpPr>
              <p:cNvPr id="55" name="Google Shape;363;p40"/>
              <p:cNvSpPr/>
              <p:nvPr/>
            </p:nvSpPr>
            <p:spPr>
              <a:xfrm>
                <a:off x="4665400" y="326650"/>
                <a:ext cx="372475" cy="97100"/>
              </a:xfrm>
              <a:custGeom>
                <a:avLst/>
                <a:gdLst/>
                <a:ahLst/>
                <a:cxnLst/>
                <a:rect l="l" t="t" r="r" b="b"/>
                <a:pathLst>
                  <a:path w="14899" h="3884" extrusionOk="0">
                    <a:moveTo>
                      <a:pt x="928" y="0"/>
                    </a:moveTo>
                    <a:lnTo>
                      <a:pt x="733" y="25"/>
                    </a:lnTo>
                    <a:lnTo>
                      <a:pt x="562" y="74"/>
                    </a:lnTo>
                    <a:lnTo>
                      <a:pt x="391" y="171"/>
                    </a:lnTo>
                    <a:lnTo>
                      <a:pt x="269" y="269"/>
                    </a:lnTo>
                    <a:lnTo>
                      <a:pt x="147" y="416"/>
                    </a:lnTo>
                    <a:lnTo>
                      <a:pt x="73" y="562"/>
                    </a:lnTo>
                    <a:lnTo>
                      <a:pt x="0" y="733"/>
                    </a:lnTo>
                    <a:lnTo>
                      <a:pt x="0" y="928"/>
                    </a:lnTo>
                    <a:lnTo>
                      <a:pt x="0" y="2956"/>
                    </a:lnTo>
                    <a:lnTo>
                      <a:pt x="0" y="3151"/>
                    </a:lnTo>
                    <a:lnTo>
                      <a:pt x="73" y="3322"/>
                    </a:lnTo>
                    <a:lnTo>
                      <a:pt x="147" y="3468"/>
                    </a:lnTo>
                    <a:lnTo>
                      <a:pt x="269" y="3615"/>
                    </a:lnTo>
                    <a:lnTo>
                      <a:pt x="391" y="3737"/>
                    </a:lnTo>
                    <a:lnTo>
                      <a:pt x="562" y="3810"/>
                    </a:lnTo>
                    <a:lnTo>
                      <a:pt x="733" y="3859"/>
                    </a:lnTo>
                    <a:lnTo>
                      <a:pt x="928" y="3884"/>
                    </a:lnTo>
                    <a:lnTo>
                      <a:pt x="12798" y="3884"/>
                    </a:lnTo>
                    <a:lnTo>
                      <a:pt x="14898" y="1954"/>
                    </a:lnTo>
                    <a:lnTo>
                      <a:pt x="12798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364;p40"/>
              <p:cNvSpPr/>
              <p:nvPr/>
            </p:nvSpPr>
            <p:spPr>
              <a:xfrm>
                <a:off x="4636075" y="438375"/>
                <a:ext cx="372475" cy="97125"/>
              </a:xfrm>
              <a:custGeom>
                <a:avLst/>
                <a:gdLst/>
                <a:ahLst/>
                <a:cxnLst/>
                <a:rect l="l" t="t" r="r" b="b"/>
                <a:pathLst>
                  <a:path w="14899" h="3885" extrusionOk="0">
                    <a:moveTo>
                      <a:pt x="2101" y="1"/>
                    </a:moveTo>
                    <a:lnTo>
                      <a:pt x="1" y="1930"/>
                    </a:lnTo>
                    <a:lnTo>
                      <a:pt x="2101" y="3884"/>
                    </a:lnTo>
                    <a:lnTo>
                      <a:pt x="13971" y="3884"/>
                    </a:lnTo>
                    <a:lnTo>
                      <a:pt x="14166" y="3860"/>
                    </a:lnTo>
                    <a:lnTo>
                      <a:pt x="14337" y="3811"/>
                    </a:lnTo>
                    <a:lnTo>
                      <a:pt x="14508" y="3713"/>
                    </a:lnTo>
                    <a:lnTo>
                      <a:pt x="14630" y="3615"/>
                    </a:lnTo>
                    <a:lnTo>
                      <a:pt x="14752" y="3469"/>
                    </a:lnTo>
                    <a:lnTo>
                      <a:pt x="14826" y="3322"/>
                    </a:lnTo>
                    <a:lnTo>
                      <a:pt x="14899" y="3151"/>
                    </a:lnTo>
                    <a:lnTo>
                      <a:pt x="14899" y="2956"/>
                    </a:lnTo>
                    <a:lnTo>
                      <a:pt x="14899" y="929"/>
                    </a:lnTo>
                    <a:lnTo>
                      <a:pt x="14899" y="733"/>
                    </a:lnTo>
                    <a:lnTo>
                      <a:pt x="14826" y="563"/>
                    </a:lnTo>
                    <a:lnTo>
                      <a:pt x="14752" y="416"/>
                    </a:lnTo>
                    <a:lnTo>
                      <a:pt x="14630" y="269"/>
                    </a:lnTo>
                    <a:lnTo>
                      <a:pt x="14508" y="147"/>
                    </a:lnTo>
                    <a:lnTo>
                      <a:pt x="14337" y="74"/>
                    </a:lnTo>
                    <a:lnTo>
                      <a:pt x="14166" y="25"/>
                    </a:lnTo>
                    <a:lnTo>
                      <a:pt x="13971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365;p40"/>
              <p:cNvSpPr/>
              <p:nvPr/>
            </p:nvSpPr>
            <p:spPr>
              <a:xfrm>
                <a:off x="4814975" y="261925"/>
                <a:ext cx="44000" cy="50100"/>
              </a:xfrm>
              <a:custGeom>
                <a:avLst/>
                <a:gdLst/>
                <a:ahLst/>
                <a:cxnLst/>
                <a:rect l="l" t="t" r="r" b="b"/>
                <a:pathLst>
                  <a:path w="1760" h="2004" extrusionOk="0">
                    <a:moveTo>
                      <a:pt x="563" y="1"/>
                    </a:moveTo>
                    <a:lnTo>
                      <a:pt x="465" y="25"/>
                    </a:lnTo>
                    <a:lnTo>
                      <a:pt x="343" y="49"/>
                    </a:lnTo>
                    <a:lnTo>
                      <a:pt x="245" y="98"/>
                    </a:lnTo>
                    <a:lnTo>
                      <a:pt x="172" y="171"/>
                    </a:lnTo>
                    <a:lnTo>
                      <a:pt x="99" y="269"/>
                    </a:lnTo>
                    <a:lnTo>
                      <a:pt x="25" y="367"/>
                    </a:lnTo>
                    <a:lnTo>
                      <a:pt x="1" y="465"/>
                    </a:lnTo>
                    <a:lnTo>
                      <a:pt x="1" y="587"/>
                    </a:lnTo>
                    <a:lnTo>
                      <a:pt x="1" y="2003"/>
                    </a:lnTo>
                    <a:lnTo>
                      <a:pt x="1759" y="2003"/>
                    </a:lnTo>
                    <a:lnTo>
                      <a:pt x="1759" y="587"/>
                    </a:lnTo>
                    <a:lnTo>
                      <a:pt x="1759" y="465"/>
                    </a:lnTo>
                    <a:lnTo>
                      <a:pt x="1735" y="367"/>
                    </a:lnTo>
                    <a:lnTo>
                      <a:pt x="1662" y="269"/>
                    </a:lnTo>
                    <a:lnTo>
                      <a:pt x="1588" y="171"/>
                    </a:lnTo>
                    <a:lnTo>
                      <a:pt x="1515" y="98"/>
                    </a:lnTo>
                    <a:lnTo>
                      <a:pt x="1417" y="49"/>
                    </a:lnTo>
                    <a:lnTo>
                      <a:pt x="1295" y="25"/>
                    </a:lnTo>
                    <a:lnTo>
                      <a:pt x="1198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366;p40"/>
              <p:cNvSpPr/>
              <p:nvPr/>
            </p:nvSpPr>
            <p:spPr>
              <a:xfrm>
                <a:off x="4814975" y="550125"/>
                <a:ext cx="44000" cy="186850"/>
              </a:xfrm>
              <a:custGeom>
                <a:avLst/>
                <a:gdLst/>
                <a:ahLst/>
                <a:cxnLst/>
                <a:rect l="l" t="t" r="r" b="b"/>
                <a:pathLst>
                  <a:path w="1760" h="7474" extrusionOk="0">
                    <a:moveTo>
                      <a:pt x="1" y="0"/>
                    </a:moveTo>
                    <a:lnTo>
                      <a:pt x="1" y="7474"/>
                    </a:lnTo>
                    <a:lnTo>
                      <a:pt x="1759" y="7474"/>
                    </a:lnTo>
                    <a:lnTo>
                      <a:pt x="1759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246313" y="1523160"/>
            <a:ext cx="6439832" cy="637954"/>
            <a:chOff x="258712" y="1363167"/>
            <a:chExt cx="6832008" cy="637954"/>
          </a:xfrm>
        </p:grpSpPr>
        <p:sp>
          <p:nvSpPr>
            <p:cNvPr id="2" name="Rounded Rectangle 1"/>
            <p:cNvSpPr/>
            <p:nvPr/>
          </p:nvSpPr>
          <p:spPr>
            <a:xfrm>
              <a:off x="283508" y="1363168"/>
              <a:ext cx="5932967" cy="637953"/>
            </a:xfrm>
            <a:prstGeom prst="roundRect">
              <a:avLst>
                <a:gd name="adj" fmla="val 50000"/>
              </a:avLst>
            </a:prstGeom>
            <a:solidFill>
              <a:srgbClr val="A7A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258712" y="1363167"/>
              <a:ext cx="1272350" cy="637953"/>
            </a:xfrm>
            <a:prstGeom prst="roundRect">
              <a:avLst>
                <a:gd name="adj" fmla="val 50000"/>
              </a:avLst>
            </a:prstGeom>
            <a:solidFill>
              <a:srgbClr val="A7D8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31062" y="1446727"/>
              <a:ext cx="55596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latin typeface="Muli Light" panose="020B0604020202020204" charset="0"/>
                </a:rPr>
                <a:t>Engage with stakeholders</a:t>
              </a:r>
              <a:endParaRPr lang="en-US" sz="2400" dirty="0">
                <a:solidFill>
                  <a:schemeClr val="bg1"/>
                </a:solidFill>
                <a:latin typeface="Muli Light" panose="020B0604020202020204" charset="0"/>
              </a:endParaRPr>
            </a:p>
          </p:txBody>
        </p:sp>
        <p:grpSp>
          <p:nvGrpSpPr>
            <p:cNvPr id="65" name="Google Shape;452;p40"/>
            <p:cNvGrpSpPr/>
            <p:nvPr/>
          </p:nvGrpSpPr>
          <p:grpSpPr>
            <a:xfrm>
              <a:off x="761745" y="1467093"/>
              <a:ext cx="401719" cy="366502"/>
              <a:chOff x="6625350" y="1613750"/>
              <a:chExt cx="480525" cy="438400"/>
            </a:xfrm>
            <a:solidFill>
              <a:schemeClr val="bg1"/>
            </a:solidFill>
          </p:grpSpPr>
          <p:sp>
            <p:nvSpPr>
              <p:cNvPr id="66" name="Google Shape;453;p40"/>
              <p:cNvSpPr/>
              <p:nvPr/>
            </p:nvSpPr>
            <p:spPr>
              <a:xfrm>
                <a:off x="6670525" y="1887275"/>
                <a:ext cx="117875" cy="164875"/>
              </a:xfrm>
              <a:custGeom>
                <a:avLst/>
                <a:gdLst/>
                <a:ahLst/>
                <a:cxnLst/>
                <a:rect l="l" t="t" r="r" b="b"/>
                <a:pathLst>
                  <a:path w="4715" h="6595" extrusionOk="0">
                    <a:moveTo>
                      <a:pt x="0" y="1"/>
                    </a:moveTo>
                    <a:lnTo>
                      <a:pt x="538" y="6058"/>
                    </a:lnTo>
                    <a:lnTo>
                      <a:pt x="562" y="6180"/>
                    </a:lnTo>
                    <a:lnTo>
                      <a:pt x="587" y="6277"/>
                    </a:lnTo>
                    <a:lnTo>
                      <a:pt x="660" y="6351"/>
                    </a:lnTo>
                    <a:lnTo>
                      <a:pt x="733" y="6448"/>
                    </a:lnTo>
                    <a:lnTo>
                      <a:pt x="806" y="6497"/>
                    </a:lnTo>
                    <a:lnTo>
                      <a:pt x="904" y="6546"/>
                    </a:lnTo>
                    <a:lnTo>
                      <a:pt x="1002" y="6571"/>
                    </a:lnTo>
                    <a:lnTo>
                      <a:pt x="1124" y="6595"/>
                    </a:lnTo>
                    <a:lnTo>
                      <a:pt x="4128" y="6595"/>
                    </a:lnTo>
                    <a:lnTo>
                      <a:pt x="4274" y="6571"/>
                    </a:lnTo>
                    <a:lnTo>
                      <a:pt x="4397" y="6522"/>
                    </a:lnTo>
                    <a:lnTo>
                      <a:pt x="4494" y="6473"/>
                    </a:lnTo>
                    <a:lnTo>
                      <a:pt x="4592" y="6375"/>
                    </a:lnTo>
                    <a:lnTo>
                      <a:pt x="4665" y="6253"/>
                    </a:lnTo>
                    <a:lnTo>
                      <a:pt x="4714" y="6155"/>
                    </a:lnTo>
                    <a:lnTo>
                      <a:pt x="4714" y="6009"/>
                    </a:lnTo>
                    <a:lnTo>
                      <a:pt x="4714" y="5887"/>
                    </a:lnTo>
                    <a:lnTo>
                      <a:pt x="3713" y="123"/>
                    </a:lnTo>
                    <a:lnTo>
                      <a:pt x="2589" y="50"/>
                    </a:lnTo>
                    <a:lnTo>
                      <a:pt x="1637" y="25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454;p40"/>
              <p:cNvSpPr/>
              <p:nvPr/>
            </p:nvSpPr>
            <p:spPr>
              <a:xfrm>
                <a:off x="7075950" y="1754175"/>
                <a:ext cx="29925" cy="99550"/>
              </a:xfrm>
              <a:custGeom>
                <a:avLst/>
                <a:gdLst/>
                <a:ahLst/>
                <a:cxnLst/>
                <a:rect l="l" t="t" r="r" b="b"/>
                <a:pathLst>
                  <a:path w="1197" h="3982" extrusionOk="0">
                    <a:moveTo>
                      <a:pt x="0" y="1"/>
                    </a:moveTo>
                    <a:lnTo>
                      <a:pt x="0" y="3981"/>
                    </a:lnTo>
                    <a:lnTo>
                      <a:pt x="269" y="3811"/>
                    </a:lnTo>
                    <a:lnTo>
                      <a:pt x="489" y="3615"/>
                    </a:lnTo>
                    <a:lnTo>
                      <a:pt x="684" y="3420"/>
                    </a:lnTo>
                    <a:lnTo>
                      <a:pt x="855" y="3176"/>
                    </a:lnTo>
                    <a:lnTo>
                      <a:pt x="1002" y="2907"/>
                    </a:lnTo>
                    <a:lnTo>
                      <a:pt x="1099" y="2614"/>
                    </a:lnTo>
                    <a:lnTo>
                      <a:pt x="1173" y="2296"/>
                    </a:lnTo>
                    <a:lnTo>
                      <a:pt x="1197" y="1979"/>
                    </a:lnTo>
                    <a:lnTo>
                      <a:pt x="1173" y="1661"/>
                    </a:lnTo>
                    <a:lnTo>
                      <a:pt x="1099" y="1368"/>
                    </a:lnTo>
                    <a:lnTo>
                      <a:pt x="1002" y="1075"/>
                    </a:lnTo>
                    <a:lnTo>
                      <a:pt x="855" y="806"/>
                    </a:lnTo>
                    <a:lnTo>
                      <a:pt x="684" y="562"/>
                    </a:lnTo>
                    <a:lnTo>
                      <a:pt x="489" y="342"/>
                    </a:lnTo>
                    <a:lnTo>
                      <a:pt x="269" y="171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455;p40"/>
              <p:cNvSpPr/>
              <p:nvPr/>
            </p:nvSpPr>
            <p:spPr>
              <a:xfrm>
                <a:off x="6625350" y="1729750"/>
                <a:ext cx="97700" cy="147175"/>
              </a:xfrm>
              <a:custGeom>
                <a:avLst/>
                <a:gdLst/>
                <a:ahLst/>
                <a:cxnLst/>
                <a:rect l="l" t="t" r="r" b="b"/>
                <a:pathLst>
                  <a:path w="3908" h="5887" extrusionOk="0">
                    <a:moveTo>
                      <a:pt x="3908" y="1"/>
                    </a:moveTo>
                    <a:lnTo>
                      <a:pt x="2711" y="25"/>
                    </a:lnTo>
                    <a:lnTo>
                      <a:pt x="1759" y="25"/>
                    </a:lnTo>
                    <a:lnTo>
                      <a:pt x="1588" y="49"/>
                    </a:lnTo>
                    <a:lnTo>
                      <a:pt x="1417" y="74"/>
                    </a:lnTo>
                    <a:lnTo>
                      <a:pt x="1246" y="123"/>
                    </a:lnTo>
                    <a:lnTo>
                      <a:pt x="1099" y="172"/>
                    </a:lnTo>
                    <a:lnTo>
                      <a:pt x="953" y="245"/>
                    </a:lnTo>
                    <a:lnTo>
                      <a:pt x="806" y="343"/>
                    </a:lnTo>
                    <a:lnTo>
                      <a:pt x="660" y="440"/>
                    </a:lnTo>
                    <a:lnTo>
                      <a:pt x="537" y="562"/>
                    </a:lnTo>
                    <a:lnTo>
                      <a:pt x="415" y="684"/>
                    </a:lnTo>
                    <a:lnTo>
                      <a:pt x="318" y="831"/>
                    </a:lnTo>
                    <a:lnTo>
                      <a:pt x="220" y="978"/>
                    </a:lnTo>
                    <a:lnTo>
                      <a:pt x="147" y="1124"/>
                    </a:lnTo>
                    <a:lnTo>
                      <a:pt x="73" y="1295"/>
                    </a:lnTo>
                    <a:lnTo>
                      <a:pt x="49" y="1442"/>
                    </a:lnTo>
                    <a:lnTo>
                      <a:pt x="0" y="1613"/>
                    </a:lnTo>
                    <a:lnTo>
                      <a:pt x="0" y="1783"/>
                    </a:lnTo>
                    <a:lnTo>
                      <a:pt x="0" y="4128"/>
                    </a:lnTo>
                    <a:lnTo>
                      <a:pt x="0" y="4299"/>
                    </a:lnTo>
                    <a:lnTo>
                      <a:pt x="49" y="4446"/>
                    </a:lnTo>
                    <a:lnTo>
                      <a:pt x="73" y="4617"/>
                    </a:lnTo>
                    <a:lnTo>
                      <a:pt x="147" y="4763"/>
                    </a:lnTo>
                    <a:lnTo>
                      <a:pt x="220" y="4934"/>
                    </a:lnTo>
                    <a:lnTo>
                      <a:pt x="318" y="5081"/>
                    </a:lnTo>
                    <a:lnTo>
                      <a:pt x="415" y="5203"/>
                    </a:lnTo>
                    <a:lnTo>
                      <a:pt x="537" y="5325"/>
                    </a:lnTo>
                    <a:lnTo>
                      <a:pt x="660" y="5447"/>
                    </a:lnTo>
                    <a:lnTo>
                      <a:pt x="806" y="5545"/>
                    </a:lnTo>
                    <a:lnTo>
                      <a:pt x="953" y="5642"/>
                    </a:lnTo>
                    <a:lnTo>
                      <a:pt x="1099" y="5716"/>
                    </a:lnTo>
                    <a:lnTo>
                      <a:pt x="1246" y="5789"/>
                    </a:lnTo>
                    <a:lnTo>
                      <a:pt x="1417" y="5838"/>
                    </a:lnTo>
                    <a:lnTo>
                      <a:pt x="1588" y="5862"/>
                    </a:lnTo>
                    <a:lnTo>
                      <a:pt x="1759" y="5862"/>
                    </a:lnTo>
                    <a:lnTo>
                      <a:pt x="2711" y="5887"/>
                    </a:lnTo>
                    <a:lnTo>
                      <a:pt x="3908" y="5887"/>
                    </a:lnTo>
                    <a:lnTo>
                      <a:pt x="3908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456;p40"/>
              <p:cNvSpPr/>
              <p:nvPr/>
            </p:nvSpPr>
            <p:spPr>
              <a:xfrm>
                <a:off x="6736475" y="1638175"/>
                <a:ext cx="279650" cy="330325"/>
              </a:xfrm>
              <a:custGeom>
                <a:avLst/>
                <a:gdLst/>
                <a:ahLst/>
                <a:cxnLst/>
                <a:rect l="l" t="t" r="r" b="b"/>
                <a:pathLst>
                  <a:path w="11186" h="13213" extrusionOk="0">
                    <a:moveTo>
                      <a:pt x="11186" y="0"/>
                    </a:moveTo>
                    <a:lnTo>
                      <a:pt x="10771" y="342"/>
                    </a:lnTo>
                    <a:lnTo>
                      <a:pt x="10380" y="635"/>
                    </a:lnTo>
                    <a:lnTo>
                      <a:pt x="9940" y="904"/>
                    </a:lnTo>
                    <a:lnTo>
                      <a:pt x="9525" y="1172"/>
                    </a:lnTo>
                    <a:lnTo>
                      <a:pt x="9110" y="1417"/>
                    </a:lnTo>
                    <a:lnTo>
                      <a:pt x="8695" y="1661"/>
                    </a:lnTo>
                    <a:lnTo>
                      <a:pt x="7840" y="2052"/>
                    </a:lnTo>
                    <a:lnTo>
                      <a:pt x="7034" y="2418"/>
                    </a:lnTo>
                    <a:lnTo>
                      <a:pt x="6228" y="2687"/>
                    </a:lnTo>
                    <a:lnTo>
                      <a:pt x="5471" y="2931"/>
                    </a:lnTo>
                    <a:lnTo>
                      <a:pt x="4763" y="3126"/>
                    </a:lnTo>
                    <a:lnTo>
                      <a:pt x="4225" y="3248"/>
                    </a:lnTo>
                    <a:lnTo>
                      <a:pt x="3664" y="3346"/>
                    </a:lnTo>
                    <a:lnTo>
                      <a:pt x="3077" y="3419"/>
                    </a:lnTo>
                    <a:lnTo>
                      <a:pt x="2467" y="3493"/>
                    </a:lnTo>
                    <a:lnTo>
                      <a:pt x="1221" y="3590"/>
                    </a:lnTo>
                    <a:lnTo>
                      <a:pt x="0" y="3664"/>
                    </a:lnTo>
                    <a:lnTo>
                      <a:pt x="0" y="9574"/>
                    </a:lnTo>
                    <a:lnTo>
                      <a:pt x="1221" y="9623"/>
                    </a:lnTo>
                    <a:lnTo>
                      <a:pt x="2467" y="9721"/>
                    </a:lnTo>
                    <a:lnTo>
                      <a:pt x="3077" y="9794"/>
                    </a:lnTo>
                    <a:lnTo>
                      <a:pt x="3664" y="9891"/>
                    </a:lnTo>
                    <a:lnTo>
                      <a:pt x="4225" y="9989"/>
                    </a:lnTo>
                    <a:lnTo>
                      <a:pt x="4763" y="10111"/>
                    </a:lnTo>
                    <a:lnTo>
                      <a:pt x="5471" y="10307"/>
                    </a:lnTo>
                    <a:lnTo>
                      <a:pt x="6228" y="10526"/>
                    </a:lnTo>
                    <a:lnTo>
                      <a:pt x="7034" y="10820"/>
                    </a:lnTo>
                    <a:lnTo>
                      <a:pt x="7840" y="11161"/>
                    </a:lnTo>
                    <a:lnTo>
                      <a:pt x="8695" y="11577"/>
                    </a:lnTo>
                    <a:lnTo>
                      <a:pt x="9110" y="11796"/>
                    </a:lnTo>
                    <a:lnTo>
                      <a:pt x="9525" y="12041"/>
                    </a:lnTo>
                    <a:lnTo>
                      <a:pt x="9940" y="12309"/>
                    </a:lnTo>
                    <a:lnTo>
                      <a:pt x="10380" y="12602"/>
                    </a:lnTo>
                    <a:lnTo>
                      <a:pt x="10771" y="12896"/>
                    </a:lnTo>
                    <a:lnTo>
                      <a:pt x="11186" y="13213"/>
                    </a:lnTo>
                    <a:lnTo>
                      <a:pt x="1118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457;p40"/>
              <p:cNvSpPr/>
              <p:nvPr/>
            </p:nvSpPr>
            <p:spPr>
              <a:xfrm>
                <a:off x="7029550" y="1613750"/>
                <a:ext cx="34200" cy="379800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15192" extrusionOk="0">
                    <a:moveTo>
                      <a:pt x="684" y="0"/>
                    </a:moveTo>
                    <a:lnTo>
                      <a:pt x="562" y="25"/>
                    </a:lnTo>
                    <a:lnTo>
                      <a:pt x="464" y="98"/>
                    </a:lnTo>
                    <a:lnTo>
                      <a:pt x="366" y="171"/>
                    </a:lnTo>
                    <a:lnTo>
                      <a:pt x="0" y="513"/>
                    </a:lnTo>
                    <a:lnTo>
                      <a:pt x="0" y="14654"/>
                    </a:lnTo>
                    <a:lnTo>
                      <a:pt x="366" y="15020"/>
                    </a:lnTo>
                    <a:lnTo>
                      <a:pt x="464" y="15094"/>
                    </a:lnTo>
                    <a:lnTo>
                      <a:pt x="562" y="15143"/>
                    </a:lnTo>
                    <a:lnTo>
                      <a:pt x="684" y="15191"/>
                    </a:lnTo>
                    <a:lnTo>
                      <a:pt x="904" y="15191"/>
                    </a:lnTo>
                    <a:lnTo>
                      <a:pt x="1001" y="15143"/>
                    </a:lnTo>
                    <a:lnTo>
                      <a:pt x="1148" y="15045"/>
                    </a:lnTo>
                    <a:lnTo>
                      <a:pt x="1270" y="14923"/>
                    </a:lnTo>
                    <a:lnTo>
                      <a:pt x="1343" y="14776"/>
                    </a:lnTo>
                    <a:lnTo>
                      <a:pt x="1368" y="14605"/>
                    </a:lnTo>
                    <a:lnTo>
                      <a:pt x="1368" y="586"/>
                    </a:lnTo>
                    <a:lnTo>
                      <a:pt x="1343" y="415"/>
                    </a:lnTo>
                    <a:lnTo>
                      <a:pt x="1270" y="244"/>
                    </a:lnTo>
                    <a:lnTo>
                      <a:pt x="1148" y="122"/>
                    </a:lnTo>
                    <a:lnTo>
                      <a:pt x="1001" y="25"/>
                    </a:lnTo>
                    <a:lnTo>
                      <a:pt x="90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246313" y="4431473"/>
            <a:ext cx="5615771" cy="637954"/>
            <a:chOff x="258712" y="4385934"/>
            <a:chExt cx="5957763" cy="637954"/>
          </a:xfrm>
        </p:grpSpPr>
        <p:sp>
          <p:nvSpPr>
            <p:cNvPr id="42" name="Rounded Rectangle 41"/>
            <p:cNvSpPr/>
            <p:nvPr/>
          </p:nvSpPr>
          <p:spPr>
            <a:xfrm>
              <a:off x="283508" y="4385935"/>
              <a:ext cx="5932967" cy="637953"/>
            </a:xfrm>
            <a:prstGeom prst="roundRect">
              <a:avLst>
                <a:gd name="adj" fmla="val 50000"/>
              </a:avLst>
            </a:prstGeom>
            <a:solidFill>
              <a:srgbClr val="A7A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258712" y="4385934"/>
              <a:ext cx="1272350" cy="637953"/>
            </a:xfrm>
            <a:prstGeom prst="roundRect">
              <a:avLst>
                <a:gd name="adj" fmla="val 50000"/>
              </a:avLst>
            </a:prstGeom>
            <a:solidFill>
              <a:srgbClr val="A7D8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531062" y="4433981"/>
              <a:ext cx="44726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  <a:latin typeface="Muli Light" panose="020B0604020202020204" charset="0"/>
                </a:rPr>
                <a:t>Protect </a:t>
              </a:r>
              <a:r>
                <a:rPr lang="en-US" sz="2400" dirty="0" smtClean="0">
                  <a:solidFill>
                    <a:schemeClr val="bg1"/>
                  </a:solidFill>
                  <a:latin typeface="Muli Light" panose="020B0604020202020204" charset="0"/>
                </a:rPr>
                <a:t>data</a:t>
              </a:r>
              <a:endParaRPr lang="en-US" sz="2400" dirty="0">
                <a:solidFill>
                  <a:schemeClr val="bg1"/>
                </a:solidFill>
                <a:latin typeface="Muli Light" panose="020B0604020202020204" charset="0"/>
              </a:endParaRPr>
            </a:p>
          </p:txBody>
        </p:sp>
        <p:sp>
          <p:nvSpPr>
            <p:cNvPr id="71" name="Google Shape;505;p40"/>
            <p:cNvSpPr/>
            <p:nvPr/>
          </p:nvSpPr>
          <p:spPr>
            <a:xfrm>
              <a:off x="783244" y="4470831"/>
              <a:ext cx="269526" cy="387967"/>
            </a:xfrm>
            <a:custGeom>
              <a:avLst/>
              <a:gdLst/>
              <a:ahLst/>
              <a:cxnLst/>
              <a:rect l="l" t="t" r="r" b="b"/>
              <a:pathLst>
                <a:path w="12896" h="18563" extrusionOk="0">
                  <a:moveTo>
                    <a:pt x="6448" y="1564"/>
                  </a:moveTo>
                  <a:lnTo>
                    <a:pt x="6814" y="1588"/>
                  </a:lnTo>
                  <a:lnTo>
                    <a:pt x="7181" y="1637"/>
                  </a:lnTo>
                  <a:lnTo>
                    <a:pt x="7523" y="1735"/>
                  </a:lnTo>
                  <a:lnTo>
                    <a:pt x="7865" y="1857"/>
                  </a:lnTo>
                  <a:lnTo>
                    <a:pt x="8182" y="2003"/>
                  </a:lnTo>
                  <a:lnTo>
                    <a:pt x="8475" y="2199"/>
                  </a:lnTo>
                  <a:lnTo>
                    <a:pt x="8768" y="2394"/>
                  </a:lnTo>
                  <a:lnTo>
                    <a:pt x="9013" y="2638"/>
                  </a:lnTo>
                  <a:lnTo>
                    <a:pt x="9257" y="2883"/>
                  </a:lnTo>
                  <a:lnTo>
                    <a:pt x="9477" y="3176"/>
                  </a:lnTo>
                  <a:lnTo>
                    <a:pt x="9647" y="3469"/>
                  </a:lnTo>
                  <a:lnTo>
                    <a:pt x="9794" y="3786"/>
                  </a:lnTo>
                  <a:lnTo>
                    <a:pt x="9916" y="4128"/>
                  </a:lnTo>
                  <a:lnTo>
                    <a:pt x="10014" y="4470"/>
                  </a:lnTo>
                  <a:lnTo>
                    <a:pt x="10063" y="4836"/>
                  </a:lnTo>
                  <a:lnTo>
                    <a:pt x="10087" y="5203"/>
                  </a:lnTo>
                  <a:lnTo>
                    <a:pt x="10087" y="7547"/>
                  </a:lnTo>
                  <a:lnTo>
                    <a:pt x="2809" y="7547"/>
                  </a:lnTo>
                  <a:lnTo>
                    <a:pt x="2809" y="5203"/>
                  </a:lnTo>
                  <a:lnTo>
                    <a:pt x="2833" y="4836"/>
                  </a:lnTo>
                  <a:lnTo>
                    <a:pt x="2882" y="4470"/>
                  </a:lnTo>
                  <a:lnTo>
                    <a:pt x="2980" y="4128"/>
                  </a:lnTo>
                  <a:lnTo>
                    <a:pt x="3102" y="3786"/>
                  </a:lnTo>
                  <a:lnTo>
                    <a:pt x="3249" y="3469"/>
                  </a:lnTo>
                  <a:lnTo>
                    <a:pt x="3420" y="3176"/>
                  </a:lnTo>
                  <a:lnTo>
                    <a:pt x="3639" y="2883"/>
                  </a:lnTo>
                  <a:lnTo>
                    <a:pt x="3884" y="2638"/>
                  </a:lnTo>
                  <a:lnTo>
                    <a:pt x="4128" y="2394"/>
                  </a:lnTo>
                  <a:lnTo>
                    <a:pt x="4421" y="2199"/>
                  </a:lnTo>
                  <a:lnTo>
                    <a:pt x="4714" y="2003"/>
                  </a:lnTo>
                  <a:lnTo>
                    <a:pt x="5032" y="1857"/>
                  </a:lnTo>
                  <a:lnTo>
                    <a:pt x="5373" y="1735"/>
                  </a:lnTo>
                  <a:lnTo>
                    <a:pt x="5715" y="1637"/>
                  </a:lnTo>
                  <a:lnTo>
                    <a:pt x="6082" y="1588"/>
                  </a:lnTo>
                  <a:lnTo>
                    <a:pt x="6448" y="1564"/>
                  </a:lnTo>
                  <a:close/>
                  <a:moveTo>
                    <a:pt x="6448" y="10991"/>
                  </a:moveTo>
                  <a:lnTo>
                    <a:pt x="6692" y="11015"/>
                  </a:lnTo>
                  <a:lnTo>
                    <a:pt x="6937" y="11089"/>
                  </a:lnTo>
                  <a:lnTo>
                    <a:pt x="7132" y="11211"/>
                  </a:lnTo>
                  <a:lnTo>
                    <a:pt x="7327" y="11357"/>
                  </a:lnTo>
                  <a:lnTo>
                    <a:pt x="7474" y="11528"/>
                  </a:lnTo>
                  <a:lnTo>
                    <a:pt x="7572" y="11748"/>
                  </a:lnTo>
                  <a:lnTo>
                    <a:pt x="7645" y="11968"/>
                  </a:lnTo>
                  <a:lnTo>
                    <a:pt x="7669" y="12212"/>
                  </a:lnTo>
                  <a:lnTo>
                    <a:pt x="7669" y="12383"/>
                  </a:lnTo>
                  <a:lnTo>
                    <a:pt x="7645" y="12530"/>
                  </a:lnTo>
                  <a:lnTo>
                    <a:pt x="7596" y="12701"/>
                  </a:lnTo>
                  <a:lnTo>
                    <a:pt x="7523" y="12823"/>
                  </a:lnTo>
                  <a:lnTo>
                    <a:pt x="7425" y="12969"/>
                  </a:lnTo>
                  <a:lnTo>
                    <a:pt x="7327" y="13067"/>
                  </a:lnTo>
                  <a:lnTo>
                    <a:pt x="7205" y="13189"/>
                  </a:lnTo>
                  <a:lnTo>
                    <a:pt x="7083" y="13262"/>
                  </a:lnTo>
                  <a:lnTo>
                    <a:pt x="7230" y="15094"/>
                  </a:lnTo>
                  <a:lnTo>
                    <a:pt x="5667" y="15094"/>
                  </a:lnTo>
                  <a:lnTo>
                    <a:pt x="5813" y="13262"/>
                  </a:lnTo>
                  <a:lnTo>
                    <a:pt x="5691" y="13189"/>
                  </a:lnTo>
                  <a:lnTo>
                    <a:pt x="5569" y="13067"/>
                  </a:lnTo>
                  <a:lnTo>
                    <a:pt x="5471" y="12969"/>
                  </a:lnTo>
                  <a:lnTo>
                    <a:pt x="5373" y="12823"/>
                  </a:lnTo>
                  <a:lnTo>
                    <a:pt x="5300" y="12701"/>
                  </a:lnTo>
                  <a:lnTo>
                    <a:pt x="5251" y="12530"/>
                  </a:lnTo>
                  <a:lnTo>
                    <a:pt x="5227" y="12383"/>
                  </a:lnTo>
                  <a:lnTo>
                    <a:pt x="5227" y="12212"/>
                  </a:lnTo>
                  <a:lnTo>
                    <a:pt x="5251" y="11968"/>
                  </a:lnTo>
                  <a:lnTo>
                    <a:pt x="5325" y="11748"/>
                  </a:lnTo>
                  <a:lnTo>
                    <a:pt x="5422" y="11528"/>
                  </a:lnTo>
                  <a:lnTo>
                    <a:pt x="5569" y="11357"/>
                  </a:lnTo>
                  <a:lnTo>
                    <a:pt x="5764" y="11211"/>
                  </a:lnTo>
                  <a:lnTo>
                    <a:pt x="5960" y="11089"/>
                  </a:lnTo>
                  <a:lnTo>
                    <a:pt x="6204" y="11015"/>
                  </a:lnTo>
                  <a:lnTo>
                    <a:pt x="6448" y="10991"/>
                  </a:lnTo>
                  <a:close/>
                  <a:moveTo>
                    <a:pt x="6448" y="1"/>
                  </a:moveTo>
                  <a:lnTo>
                    <a:pt x="5911" y="25"/>
                  </a:lnTo>
                  <a:lnTo>
                    <a:pt x="5398" y="123"/>
                  </a:lnTo>
                  <a:lnTo>
                    <a:pt x="4909" y="245"/>
                  </a:lnTo>
                  <a:lnTo>
                    <a:pt x="4421" y="416"/>
                  </a:lnTo>
                  <a:lnTo>
                    <a:pt x="3981" y="636"/>
                  </a:lnTo>
                  <a:lnTo>
                    <a:pt x="3542" y="904"/>
                  </a:lnTo>
                  <a:lnTo>
                    <a:pt x="3151" y="1197"/>
                  </a:lnTo>
                  <a:lnTo>
                    <a:pt x="2760" y="1539"/>
                  </a:lnTo>
                  <a:lnTo>
                    <a:pt x="2443" y="1906"/>
                  </a:lnTo>
                  <a:lnTo>
                    <a:pt x="2125" y="2296"/>
                  </a:lnTo>
                  <a:lnTo>
                    <a:pt x="1881" y="2736"/>
                  </a:lnTo>
                  <a:lnTo>
                    <a:pt x="1661" y="3176"/>
                  </a:lnTo>
                  <a:lnTo>
                    <a:pt x="1466" y="3664"/>
                  </a:lnTo>
                  <a:lnTo>
                    <a:pt x="1344" y="4153"/>
                  </a:lnTo>
                  <a:lnTo>
                    <a:pt x="1270" y="4690"/>
                  </a:lnTo>
                  <a:lnTo>
                    <a:pt x="1246" y="5203"/>
                  </a:lnTo>
                  <a:lnTo>
                    <a:pt x="1246" y="7547"/>
                  </a:lnTo>
                  <a:lnTo>
                    <a:pt x="391" y="7547"/>
                  </a:lnTo>
                  <a:lnTo>
                    <a:pt x="293" y="7572"/>
                  </a:lnTo>
                  <a:lnTo>
                    <a:pt x="220" y="7621"/>
                  </a:lnTo>
                  <a:lnTo>
                    <a:pt x="147" y="7669"/>
                  </a:lnTo>
                  <a:lnTo>
                    <a:pt x="74" y="7743"/>
                  </a:lnTo>
                  <a:lnTo>
                    <a:pt x="49" y="7840"/>
                  </a:lnTo>
                  <a:lnTo>
                    <a:pt x="0" y="7914"/>
                  </a:lnTo>
                  <a:lnTo>
                    <a:pt x="0" y="8036"/>
                  </a:lnTo>
                  <a:lnTo>
                    <a:pt x="0" y="18074"/>
                  </a:lnTo>
                  <a:lnTo>
                    <a:pt x="0" y="18171"/>
                  </a:lnTo>
                  <a:lnTo>
                    <a:pt x="49" y="18269"/>
                  </a:lnTo>
                  <a:lnTo>
                    <a:pt x="74" y="18342"/>
                  </a:lnTo>
                  <a:lnTo>
                    <a:pt x="147" y="18416"/>
                  </a:lnTo>
                  <a:lnTo>
                    <a:pt x="220" y="18464"/>
                  </a:lnTo>
                  <a:lnTo>
                    <a:pt x="293" y="18513"/>
                  </a:lnTo>
                  <a:lnTo>
                    <a:pt x="391" y="18538"/>
                  </a:lnTo>
                  <a:lnTo>
                    <a:pt x="489" y="18562"/>
                  </a:lnTo>
                  <a:lnTo>
                    <a:pt x="12407" y="18562"/>
                  </a:lnTo>
                  <a:lnTo>
                    <a:pt x="12505" y="18538"/>
                  </a:lnTo>
                  <a:lnTo>
                    <a:pt x="12603" y="18513"/>
                  </a:lnTo>
                  <a:lnTo>
                    <a:pt x="12676" y="18464"/>
                  </a:lnTo>
                  <a:lnTo>
                    <a:pt x="12749" y="18416"/>
                  </a:lnTo>
                  <a:lnTo>
                    <a:pt x="12822" y="18342"/>
                  </a:lnTo>
                  <a:lnTo>
                    <a:pt x="12847" y="18269"/>
                  </a:lnTo>
                  <a:lnTo>
                    <a:pt x="12896" y="18171"/>
                  </a:lnTo>
                  <a:lnTo>
                    <a:pt x="12896" y="18074"/>
                  </a:lnTo>
                  <a:lnTo>
                    <a:pt x="12896" y="8036"/>
                  </a:lnTo>
                  <a:lnTo>
                    <a:pt x="12896" y="7914"/>
                  </a:lnTo>
                  <a:lnTo>
                    <a:pt x="12847" y="7840"/>
                  </a:lnTo>
                  <a:lnTo>
                    <a:pt x="12822" y="7743"/>
                  </a:lnTo>
                  <a:lnTo>
                    <a:pt x="12749" y="7669"/>
                  </a:lnTo>
                  <a:lnTo>
                    <a:pt x="12676" y="7621"/>
                  </a:lnTo>
                  <a:lnTo>
                    <a:pt x="12603" y="7572"/>
                  </a:lnTo>
                  <a:lnTo>
                    <a:pt x="12505" y="7547"/>
                  </a:lnTo>
                  <a:lnTo>
                    <a:pt x="11650" y="7547"/>
                  </a:lnTo>
                  <a:lnTo>
                    <a:pt x="11650" y="5203"/>
                  </a:lnTo>
                  <a:lnTo>
                    <a:pt x="11626" y="4690"/>
                  </a:lnTo>
                  <a:lnTo>
                    <a:pt x="11552" y="4153"/>
                  </a:lnTo>
                  <a:lnTo>
                    <a:pt x="11430" y="3664"/>
                  </a:lnTo>
                  <a:lnTo>
                    <a:pt x="11235" y="3176"/>
                  </a:lnTo>
                  <a:lnTo>
                    <a:pt x="11015" y="2736"/>
                  </a:lnTo>
                  <a:lnTo>
                    <a:pt x="10771" y="2296"/>
                  </a:lnTo>
                  <a:lnTo>
                    <a:pt x="10453" y="1906"/>
                  </a:lnTo>
                  <a:lnTo>
                    <a:pt x="10136" y="1539"/>
                  </a:lnTo>
                  <a:lnTo>
                    <a:pt x="9745" y="1197"/>
                  </a:lnTo>
                  <a:lnTo>
                    <a:pt x="9354" y="904"/>
                  </a:lnTo>
                  <a:lnTo>
                    <a:pt x="8939" y="636"/>
                  </a:lnTo>
                  <a:lnTo>
                    <a:pt x="8475" y="416"/>
                  </a:lnTo>
                  <a:lnTo>
                    <a:pt x="7987" y="245"/>
                  </a:lnTo>
                  <a:lnTo>
                    <a:pt x="7498" y="123"/>
                  </a:lnTo>
                  <a:lnTo>
                    <a:pt x="6985" y="25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46313" y="3696227"/>
            <a:ext cx="5615771" cy="637954"/>
            <a:chOff x="258712" y="3680639"/>
            <a:chExt cx="5932967" cy="637954"/>
          </a:xfrm>
        </p:grpSpPr>
        <p:sp>
          <p:nvSpPr>
            <p:cNvPr id="40" name="Rounded Rectangle 39"/>
            <p:cNvSpPr/>
            <p:nvPr/>
          </p:nvSpPr>
          <p:spPr>
            <a:xfrm>
              <a:off x="258712" y="3680640"/>
              <a:ext cx="5932967" cy="637953"/>
            </a:xfrm>
            <a:prstGeom prst="roundRect">
              <a:avLst>
                <a:gd name="adj" fmla="val 50000"/>
              </a:avLst>
            </a:prstGeom>
            <a:solidFill>
              <a:srgbClr val="A7A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258712" y="3680639"/>
              <a:ext cx="1272350" cy="637953"/>
            </a:xfrm>
            <a:prstGeom prst="roundRect">
              <a:avLst>
                <a:gd name="adj" fmla="val 50000"/>
              </a:avLst>
            </a:prstGeom>
            <a:solidFill>
              <a:srgbClr val="A7D8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555857" y="3797169"/>
              <a:ext cx="4203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latin typeface="Muli Light" panose="020B0604020202020204" charset="0"/>
                </a:rPr>
                <a:t>Use available tools</a:t>
              </a:r>
              <a:endParaRPr lang="en-US" sz="2400" dirty="0">
                <a:solidFill>
                  <a:schemeClr val="bg1"/>
                </a:solidFill>
                <a:latin typeface="Muli Light" panose="020B0604020202020204" charset="0"/>
              </a:endParaRPr>
            </a:p>
          </p:txBody>
        </p:sp>
        <p:sp>
          <p:nvSpPr>
            <p:cNvPr id="72" name="Google Shape;504;p40"/>
            <p:cNvSpPr/>
            <p:nvPr/>
          </p:nvSpPr>
          <p:spPr>
            <a:xfrm>
              <a:off x="727029" y="3850372"/>
              <a:ext cx="386922" cy="304241"/>
            </a:xfrm>
            <a:custGeom>
              <a:avLst/>
              <a:gdLst/>
              <a:ahLst/>
              <a:cxnLst/>
              <a:rect l="l" t="t" r="r" b="b"/>
              <a:pathLst>
                <a:path w="18513" h="14557" extrusionOk="0">
                  <a:moveTo>
                    <a:pt x="9159" y="2125"/>
                  </a:moveTo>
                  <a:lnTo>
                    <a:pt x="9403" y="2150"/>
                  </a:lnTo>
                  <a:lnTo>
                    <a:pt x="9672" y="2198"/>
                  </a:lnTo>
                  <a:lnTo>
                    <a:pt x="9916" y="2272"/>
                  </a:lnTo>
                  <a:lnTo>
                    <a:pt x="10160" y="2345"/>
                  </a:lnTo>
                  <a:lnTo>
                    <a:pt x="10404" y="2443"/>
                  </a:lnTo>
                  <a:lnTo>
                    <a:pt x="10624" y="2565"/>
                  </a:lnTo>
                  <a:lnTo>
                    <a:pt x="10820" y="2687"/>
                  </a:lnTo>
                  <a:lnTo>
                    <a:pt x="10893" y="2760"/>
                  </a:lnTo>
                  <a:lnTo>
                    <a:pt x="10942" y="2858"/>
                  </a:lnTo>
                  <a:lnTo>
                    <a:pt x="10942" y="2956"/>
                  </a:lnTo>
                  <a:lnTo>
                    <a:pt x="10917" y="3078"/>
                  </a:lnTo>
                  <a:lnTo>
                    <a:pt x="10844" y="3151"/>
                  </a:lnTo>
                  <a:lnTo>
                    <a:pt x="10771" y="3200"/>
                  </a:lnTo>
                  <a:lnTo>
                    <a:pt x="10698" y="3224"/>
                  </a:lnTo>
                  <a:lnTo>
                    <a:pt x="10600" y="3175"/>
                  </a:lnTo>
                  <a:lnTo>
                    <a:pt x="10404" y="3053"/>
                  </a:lnTo>
                  <a:lnTo>
                    <a:pt x="10209" y="2956"/>
                  </a:lnTo>
                  <a:lnTo>
                    <a:pt x="10014" y="2882"/>
                  </a:lnTo>
                  <a:lnTo>
                    <a:pt x="9794" y="2809"/>
                  </a:lnTo>
                  <a:lnTo>
                    <a:pt x="9574" y="2760"/>
                  </a:lnTo>
                  <a:lnTo>
                    <a:pt x="9354" y="2711"/>
                  </a:lnTo>
                  <a:lnTo>
                    <a:pt x="9110" y="2687"/>
                  </a:lnTo>
                  <a:lnTo>
                    <a:pt x="8646" y="2687"/>
                  </a:lnTo>
                  <a:lnTo>
                    <a:pt x="8426" y="2711"/>
                  </a:lnTo>
                  <a:lnTo>
                    <a:pt x="8206" y="2760"/>
                  </a:lnTo>
                  <a:lnTo>
                    <a:pt x="7987" y="2809"/>
                  </a:lnTo>
                  <a:lnTo>
                    <a:pt x="7767" y="2882"/>
                  </a:lnTo>
                  <a:lnTo>
                    <a:pt x="7547" y="2956"/>
                  </a:lnTo>
                  <a:lnTo>
                    <a:pt x="7352" y="3053"/>
                  </a:lnTo>
                  <a:lnTo>
                    <a:pt x="7181" y="3175"/>
                  </a:lnTo>
                  <a:lnTo>
                    <a:pt x="7107" y="3200"/>
                  </a:lnTo>
                  <a:lnTo>
                    <a:pt x="7059" y="3224"/>
                  </a:lnTo>
                  <a:lnTo>
                    <a:pt x="7010" y="3200"/>
                  </a:lnTo>
                  <a:lnTo>
                    <a:pt x="6936" y="3175"/>
                  </a:lnTo>
                  <a:lnTo>
                    <a:pt x="6888" y="3127"/>
                  </a:lnTo>
                  <a:lnTo>
                    <a:pt x="6863" y="3078"/>
                  </a:lnTo>
                  <a:lnTo>
                    <a:pt x="6839" y="2956"/>
                  </a:lnTo>
                  <a:lnTo>
                    <a:pt x="6839" y="2858"/>
                  </a:lnTo>
                  <a:lnTo>
                    <a:pt x="6888" y="2760"/>
                  </a:lnTo>
                  <a:lnTo>
                    <a:pt x="6936" y="2687"/>
                  </a:lnTo>
                  <a:lnTo>
                    <a:pt x="7156" y="2565"/>
                  </a:lnTo>
                  <a:lnTo>
                    <a:pt x="7376" y="2443"/>
                  </a:lnTo>
                  <a:lnTo>
                    <a:pt x="7620" y="2345"/>
                  </a:lnTo>
                  <a:lnTo>
                    <a:pt x="7864" y="2272"/>
                  </a:lnTo>
                  <a:lnTo>
                    <a:pt x="8109" y="2198"/>
                  </a:lnTo>
                  <a:lnTo>
                    <a:pt x="8377" y="2150"/>
                  </a:lnTo>
                  <a:lnTo>
                    <a:pt x="8622" y="2125"/>
                  </a:lnTo>
                  <a:close/>
                  <a:moveTo>
                    <a:pt x="3761" y="5373"/>
                  </a:moveTo>
                  <a:lnTo>
                    <a:pt x="3884" y="5398"/>
                  </a:lnTo>
                  <a:lnTo>
                    <a:pt x="4030" y="5447"/>
                  </a:lnTo>
                  <a:lnTo>
                    <a:pt x="4128" y="5496"/>
                  </a:lnTo>
                  <a:lnTo>
                    <a:pt x="4250" y="5569"/>
                  </a:lnTo>
                  <a:lnTo>
                    <a:pt x="4323" y="5691"/>
                  </a:lnTo>
                  <a:lnTo>
                    <a:pt x="4372" y="5789"/>
                  </a:lnTo>
                  <a:lnTo>
                    <a:pt x="4421" y="5911"/>
                  </a:lnTo>
                  <a:lnTo>
                    <a:pt x="4445" y="6057"/>
                  </a:lnTo>
                  <a:lnTo>
                    <a:pt x="4421" y="6204"/>
                  </a:lnTo>
                  <a:lnTo>
                    <a:pt x="4372" y="6326"/>
                  </a:lnTo>
                  <a:lnTo>
                    <a:pt x="4323" y="6448"/>
                  </a:lnTo>
                  <a:lnTo>
                    <a:pt x="4250" y="6546"/>
                  </a:lnTo>
                  <a:lnTo>
                    <a:pt x="4128" y="6619"/>
                  </a:lnTo>
                  <a:lnTo>
                    <a:pt x="4030" y="6692"/>
                  </a:lnTo>
                  <a:lnTo>
                    <a:pt x="3884" y="6717"/>
                  </a:lnTo>
                  <a:lnTo>
                    <a:pt x="3761" y="6741"/>
                  </a:lnTo>
                  <a:lnTo>
                    <a:pt x="3615" y="6717"/>
                  </a:lnTo>
                  <a:lnTo>
                    <a:pt x="3493" y="6692"/>
                  </a:lnTo>
                  <a:lnTo>
                    <a:pt x="3371" y="6619"/>
                  </a:lnTo>
                  <a:lnTo>
                    <a:pt x="3273" y="6546"/>
                  </a:lnTo>
                  <a:lnTo>
                    <a:pt x="3200" y="6448"/>
                  </a:lnTo>
                  <a:lnTo>
                    <a:pt x="3126" y="6326"/>
                  </a:lnTo>
                  <a:lnTo>
                    <a:pt x="3102" y="6204"/>
                  </a:lnTo>
                  <a:lnTo>
                    <a:pt x="3078" y="6057"/>
                  </a:lnTo>
                  <a:lnTo>
                    <a:pt x="3102" y="5911"/>
                  </a:lnTo>
                  <a:lnTo>
                    <a:pt x="3126" y="5789"/>
                  </a:lnTo>
                  <a:lnTo>
                    <a:pt x="3200" y="5691"/>
                  </a:lnTo>
                  <a:lnTo>
                    <a:pt x="3273" y="5569"/>
                  </a:lnTo>
                  <a:lnTo>
                    <a:pt x="3371" y="5496"/>
                  </a:lnTo>
                  <a:lnTo>
                    <a:pt x="3493" y="5447"/>
                  </a:lnTo>
                  <a:lnTo>
                    <a:pt x="3615" y="5398"/>
                  </a:lnTo>
                  <a:lnTo>
                    <a:pt x="3761" y="5373"/>
                  </a:lnTo>
                  <a:close/>
                  <a:moveTo>
                    <a:pt x="17609" y="6741"/>
                  </a:moveTo>
                  <a:lnTo>
                    <a:pt x="17609" y="6790"/>
                  </a:lnTo>
                  <a:lnTo>
                    <a:pt x="17585" y="6888"/>
                  </a:lnTo>
                  <a:lnTo>
                    <a:pt x="17560" y="6937"/>
                  </a:lnTo>
                  <a:lnTo>
                    <a:pt x="17512" y="7010"/>
                  </a:lnTo>
                  <a:lnTo>
                    <a:pt x="17365" y="7132"/>
                  </a:lnTo>
                  <a:lnTo>
                    <a:pt x="17365" y="7132"/>
                  </a:lnTo>
                  <a:lnTo>
                    <a:pt x="17389" y="7010"/>
                  </a:lnTo>
                  <a:lnTo>
                    <a:pt x="17414" y="6863"/>
                  </a:lnTo>
                  <a:lnTo>
                    <a:pt x="17463" y="6790"/>
                  </a:lnTo>
                  <a:lnTo>
                    <a:pt x="17512" y="6766"/>
                  </a:lnTo>
                  <a:lnTo>
                    <a:pt x="17560" y="6741"/>
                  </a:lnTo>
                  <a:close/>
                  <a:moveTo>
                    <a:pt x="4836" y="0"/>
                  </a:moveTo>
                  <a:lnTo>
                    <a:pt x="4738" y="196"/>
                  </a:lnTo>
                  <a:lnTo>
                    <a:pt x="4641" y="391"/>
                  </a:lnTo>
                  <a:lnTo>
                    <a:pt x="4543" y="684"/>
                  </a:lnTo>
                  <a:lnTo>
                    <a:pt x="4445" y="1002"/>
                  </a:lnTo>
                  <a:lnTo>
                    <a:pt x="4396" y="1393"/>
                  </a:lnTo>
                  <a:lnTo>
                    <a:pt x="4372" y="1783"/>
                  </a:lnTo>
                  <a:lnTo>
                    <a:pt x="4372" y="2003"/>
                  </a:lnTo>
                  <a:lnTo>
                    <a:pt x="4421" y="2223"/>
                  </a:lnTo>
                  <a:lnTo>
                    <a:pt x="4079" y="2443"/>
                  </a:lnTo>
                  <a:lnTo>
                    <a:pt x="3688" y="2736"/>
                  </a:lnTo>
                  <a:lnTo>
                    <a:pt x="3273" y="3151"/>
                  </a:lnTo>
                  <a:lnTo>
                    <a:pt x="2833" y="3615"/>
                  </a:lnTo>
                  <a:lnTo>
                    <a:pt x="2418" y="4128"/>
                  </a:lnTo>
                  <a:lnTo>
                    <a:pt x="2027" y="4665"/>
                  </a:lnTo>
                  <a:lnTo>
                    <a:pt x="1856" y="4958"/>
                  </a:lnTo>
                  <a:lnTo>
                    <a:pt x="1710" y="5251"/>
                  </a:lnTo>
                  <a:lnTo>
                    <a:pt x="1563" y="5544"/>
                  </a:lnTo>
                  <a:lnTo>
                    <a:pt x="1466" y="5813"/>
                  </a:lnTo>
                  <a:lnTo>
                    <a:pt x="562" y="5813"/>
                  </a:lnTo>
                  <a:lnTo>
                    <a:pt x="464" y="5838"/>
                  </a:lnTo>
                  <a:lnTo>
                    <a:pt x="342" y="5862"/>
                  </a:lnTo>
                  <a:lnTo>
                    <a:pt x="244" y="5911"/>
                  </a:lnTo>
                  <a:lnTo>
                    <a:pt x="171" y="5984"/>
                  </a:lnTo>
                  <a:lnTo>
                    <a:pt x="98" y="6057"/>
                  </a:lnTo>
                  <a:lnTo>
                    <a:pt x="49" y="6155"/>
                  </a:lnTo>
                  <a:lnTo>
                    <a:pt x="25" y="6277"/>
                  </a:lnTo>
                  <a:lnTo>
                    <a:pt x="0" y="6375"/>
                  </a:lnTo>
                  <a:lnTo>
                    <a:pt x="0" y="8622"/>
                  </a:lnTo>
                  <a:lnTo>
                    <a:pt x="25" y="8744"/>
                  </a:lnTo>
                  <a:lnTo>
                    <a:pt x="49" y="8842"/>
                  </a:lnTo>
                  <a:lnTo>
                    <a:pt x="98" y="8939"/>
                  </a:lnTo>
                  <a:lnTo>
                    <a:pt x="171" y="9013"/>
                  </a:lnTo>
                  <a:lnTo>
                    <a:pt x="244" y="9086"/>
                  </a:lnTo>
                  <a:lnTo>
                    <a:pt x="342" y="9135"/>
                  </a:lnTo>
                  <a:lnTo>
                    <a:pt x="464" y="9183"/>
                  </a:lnTo>
                  <a:lnTo>
                    <a:pt x="1514" y="9183"/>
                  </a:lnTo>
                  <a:lnTo>
                    <a:pt x="1588" y="9379"/>
                  </a:lnTo>
                  <a:lnTo>
                    <a:pt x="1685" y="9599"/>
                  </a:lnTo>
                  <a:lnTo>
                    <a:pt x="1930" y="10014"/>
                  </a:lnTo>
                  <a:lnTo>
                    <a:pt x="2223" y="10405"/>
                  </a:lnTo>
                  <a:lnTo>
                    <a:pt x="2589" y="10795"/>
                  </a:lnTo>
                  <a:lnTo>
                    <a:pt x="2980" y="11162"/>
                  </a:lnTo>
                  <a:lnTo>
                    <a:pt x="3419" y="11504"/>
                  </a:lnTo>
                  <a:lnTo>
                    <a:pt x="3908" y="11821"/>
                  </a:lnTo>
                  <a:lnTo>
                    <a:pt x="4421" y="12065"/>
                  </a:lnTo>
                  <a:lnTo>
                    <a:pt x="4421" y="14557"/>
                  </a:lnTo>
                  <a:lnTo>
                    <a:pt x="5105" y="14557"/>
                  </a:lnTo>
                  <a:lnTo>
                    <a:pt x="6326" y="12896"/>
                  </a:lnTo>
                  <a:lnTo>
                    <a:pt x="6936" y="13067"/>
                  </a:lnTo>
                  <a:lnTo>
                    <a:pt x="7571" y="13164"/>
                  </a:lnTo>
                  <a:lnTo>
                    <a:pt x="8231" y="13238"/>
                  </a:lnTo>
                  <a:lnTo>
                    <a:pt x="8890" y="13262"/>
                  </a:lnTo>
                  <a:lnTo>
                    <a:pt x="9550" y="13238"/>
                  </a:lnTo>
                  <a:lnTo>
                    <a:pt x="10209" y="13164"/>
                  </a:lnTo>
                  <a:lnTo>
                    <a:pt x="10844" y="13067"/>
                  </a:lnTo>
                  <a:lnTo>
                    <a:pt x="11455" y="12896"/>
                  </a:lnTo>
                  <a:lnTo>
                    <a:pt x="12627" y="14557"/>
                  </a:lnTo>
                  <a:lnTo>
                    <a:pt x="13384" y="14557"/>
                  </a:lnTo>
                  <a:lnTo>
                    <a:pt x="13384" y="12065"/>
                  </a:lnTo>
                  <a:lnTo>
                    <a:pt x="13726" y="11919"/>
                  </a:lnTo>
                  <a:lnTo>
                    <a:pt x="14044" y="11748"/>
                  </a:lnTo>
                  <a:lnTo>
                    <a:pt x="14337" y="11577"/>
                  </a:lnTo>
                  <a:lnTo>
                    <a:pt x="14630" y="11382"/>
                  </a:lnTo>
                  <a:lnTo>
                    <a:pt x="14898" y="11162"/>
                  </a:lnTo>
                  <a:lnTo>
                    <a:pt x="15143" y="10942"/>
                  </a:lnTo>
                  <a:lnTo>
                    <a:pt x="15387" y="10698"/>
                  </a:lnTo>
                  <a:lnTo>
                    <a:pt x="15607" y="10429"/>
                  </a:lnTo>
                  <a:lnTo>
                    <a:pt x="15778" y="10160"/>
                  </a:lnTo>
                  <a:lnTo>
                    <a:pt x="15949" y="9892"/>
                  </a:lnTo>
                  <a:lnTo>
                    <a:pt x="16119" y="9599"/>
                  </a:lnTo>
                  <a:lnTo>
                    <a:pt x="16242" y="9281"/>
                  </a:lnTo>
                  <a:lnTo>
                    <a:pt x="16364" y="8964"/>
                  </a:lnTo>
                  <a:lnTo>
                    <a:pt x="16437" y="8622"/>
                  </a:lnTo>
                  <a:lnTo>
                    <a:pt x="16510" y="8280"/>
                  </a:lnTo>
                  <a:lnTo>
                    <a:pt x="16559" y="7938"/>
                  </a:lnTo>
                  <a:lnTo>
                    <a:pt x="16974" y="7938"/>
                  </a:lnTo>
                  <a:lnTo>
                    <a:pt x="17096" y="7913"/>
                  </a:lnTo>
                  <a:lnTo>
                    <a:pt x="17316" y="8109"/>
                  </a:lnTo>
                  <a:lnTo>
                    <a:pt x="17536" y="8231"/>
                  </a:lnTo>
                  <a:lnTo>
                    <a:pt x="17780" y="8329"/>
                  </a:lnTo>
                  <a:lnTo>
                    <a:pt x="18024" y="8353"/>
                  </a:lnTo>
                  <a:lnTo>
                    <a:pt x="18171" y="8353"/>
                  </a:lnTo>
                  <a:lnTo>
                    <a:pt x="18318" y="8304"/>
                  </a:lnTo>
                  <a:lnTo>
                    <a:pt x="18415" y="8255"/>
                  </a:lnTo>
                  <a:lnTo>
                    <a:pt x="18464" y="8158"/>
                  </a:lnTo>
                  <a:lnTo>
                    <a:pt x="18513" y="8060"/>
                  </a:lnTo>
                  <a:lnTo>
                    <a:pt x="18488" y="7962"/>
                  </a:lnTo>
                  <a:lnTo>
                    <a:pt x="18440" y="7865"/>
                  </a:lnTo>
                  <a:lnTo>
                    <a:pt x="18342" y="7791"/>
                  </a:lnTo>
                  <a:lnTo>
                    <a:pt x="18244" y="7767"/>
                  </a:lnTo>
                  <a:lnTo>
                    <a:pt x="18147" y="7767"/>
                  </a:lnTo>
                  <a:lnTo>
                    <a:pt x="18024" y="7791"/>
                  </a:lnTo>
                  <a:lnTo>
                    <a:pt x="17902" y="7767"/>
                  </a:lnTo>
                  <a:lnTo>
                    <a:pt x="17756" y="7718"/>
                  </a:lnTo>
                  <a:lnTo>
                    <a:pt x="17634" y="7645"/>
                  </a:lnTo>
                  <a:lnTo>
                    <a:pt x="17780" y="7523"/>
                  </a:lnTo>
                  <a:lnTo>
                    <a:pt x="17927" y="7376"/>
                  </a:lnTo>
                  <a:lnTo>
                    <a:pt x="18049" y="7230"/>
                  </a:lnTo>
                  <a:lnTo>
                    <a:pt x="18122" y="7059"/>
                  </a:lnTo>
                  <a:lnTo>
                    <a:pt x="18171" y="6888"/>
                  </a:lnTo>
                  <a:lnTo>
                    <a:pt x="18171" y="6717"/>
                  </a:lnTo>
                  <a:lnTo>
                    <a:pt x="18147" y="6546"/>
                  </a:lnTo>
                  <a:lnTo>
                    <a:pt x="18073" y="6424"/>
                  </a:lnTo>
                  <a:lnTo>
                    <a:pt x="18000" y="6326"/>
                  </a:lnTo>
                  <a:lnTo>
                    <a:pt x="17902" y="6253"/>
                  </a:lnTo>
                  <a:lnTo>
                    <a:pt x="17805" y="6204"/>
                  </a:lnTo>
                  <a:lnTo>
                    <a:pt x="17683" y="6179"/>
                  </a:lnTo>
                  <a:lnTo>
                    <a:pt x="17560" y="6179"/>
                  </a:lnTo>
                  <a:lnTo>
                    <a:pt x="17438" y="6204"/>
                  </a:lnTo>
                  <a:lnTo>
                    <a:pt x="17341" y="6228"/>
                  </a:lnTo>
                  <a:lnTo>
                    <a:pt x="17243" y="6277"/>
                  </a:lnTo>
                  <a:lnTo>
                    <a:pt x="17145" y="6326"/>
                  </a:lnTo>
                  <a:lnTo>
                    <a:pt x="17048" y="6424"/>
                  </a:lnTo>
                  <a:lnTo>
                    <a:pt x="16974" y="6497"/>
                  </a:lnTo>
                  <a:lnTo>
                    <a:pt x="16925" y="6619"/>
                  </a:lnTo>
                  <a:lnTo>
                    <a:pt x="16852" y="6790"/>
                  </a:lnTo>
                  <a:lnTo>
                    <a:pt x="16803" y="6985"/>
                  </a:lnTo>
                  <a:lnTo>
                    <a:pt x="16803" y="7181"/>
                  </a:lnTo>
                  <a:lnTo>
                    <a:pt x="16828" y="7376"/>
                  </a:lnTo>
                  <a:lnTo>
                    <a:pt x="16706" y="7376"/>
                  </a:lnTo>
                  <a:lnTo>
                    <a:pt x="16584" y="7352"/>
                  </a:lnTo>
                  <a:lnTo>
                    <a:pt x="16559" y="7034"/>
                  </a:lnTo>
                  <a:lnTo>
                    <a:pt x="16535" y="6717"/>
                  </a:lnTo>
                  <a:lnTo>
                    <a:pt x="16486" y="6399"/>
                  </a:lnTo>
                  <a:lnTo>
                    <a:pt x="16413" y="6082"/>
                  </a:lnTo>
                  <a:lnTo>
                    <a:pt x="16315" y="5764"/>
                  </a:lnTo>
                  <a:lnTo>
                    <a:pt x="16217" y="5471"/>
                  </a:lnTo>
                  <a:lnTo>
                    <a:pt x="16095" y="5178"/>
                  </a:lnTo>
                  <a:lnTo>
                    <a:pt x="15949" y="4885"/>
                  </a:lnTo>
                  <a:lnTo>
                    <a:pt x="15802" y="4616"/>
                  </a:lnTo>
                  <a:lnTo>
                    <a:pt x="15631" y="4323"/>
                  </a:lnTo>
                  <a:lnTo>
                    <a:pt x="15436" y="4079"/>
                  </a:lnTo>
                  <a:lnTo>
                    <a:pt x="15240" y="3810"/>
                  </a:lnTo>
                  <a:lnTo>
                    <a:pt x="15020" y="3566"/>
                  </a:lnTo>
                  <a:lnTo>
                    <a:pt x="14801" y="3322"/>
                  </a:lnTo>
                  <a:lnTo>
                    <a:pt x="14556" y="3102"/>
                  </a:lnTo>
                  <a:lnTo>
                    <a:pt x="14312" y="2882"/>
                  </a:lnTo>
                  <a:lnTo>
                    <a:pt x="14044" y="2663"/>
                  </a:lnTo>
                  <a:lnTo>
                    <a:pt x="13750" y="2467"/>
                  </a:lnTo>
                  <a:lnTo>
                    <a:pt x="13457" y="2272"/>
                  </a:lnTo>
                  <a:lnTo>
                    <a:pt x="13164" y="2101"/>
                  </a:lnTo>
                  <a:lnTo>
                    <a:pt x="12847" y="1930"/>
                  </a:lnTo>
                  <a:lnTo>
                    <a:pt x="12529" y="1783"/>
                  </a:lnTo>
                  <a:lnTo>
                    <a:pt x="12212" y="1637"/>
                  </a:lnTo>
                  <a:lnTo>
                    <a:pt x="11870" y="1515"/>
                  </a:lnTo>
                  <a:lnTo>
                    <a:pt x="11528" y="1393"/>
                  </a:lnTo>
                  <a:lnTo>
                    <a:pt x="11162" y="1295"/>
                  </a:lnTo>
                  <a:lnTo>
                    <a:pt x="10795" y="1222"/>
                  </a:lnTo>
                  <a:lnTo>
                    <a:pt x="10429" y="1148"/>
                  </a:lnTo>
                  <a:lnTo>
                    <a:pt x="10063" y="1099"/>
                  </a:lnTo>
                  <a:lnTo>
                    <a:pt x="9672" y="1051"/>
                  </a:lnTo>
                  <a:lnTo>
                    <a:pt x="9281" y="1026"/>
                  </a:lnTo>
                  <a:lnTo>
                    <a:pt x="8353" y="1026"/>
                  </a:lnTo>
                  <a:lnTo>
                    <a:pt x="7816" y="1075"/>
                  </a:lnTo>
                  <a:lnTo>
                    <a:pt x="7278" y="1148"/>
                  </a:lnTo>
                  <a:lnTo>
                    <a:pt x="6765" y="1270"/>
                  </a:lnTo>
                  <a:lnTo>
                    <a:pt x="6619" y="1051"/>
                  </a:lnTo>
                  <a:lnTo>
                    <a:pt x="6472" y="880"/>
                  </a:lnTo>
                  <a:lnTo>
                    <a:pt x="6301" y="709"/>
                  </a:lnTo>
                  <a:lnTo>
                    <a:pt x="6155" y="562"/>
                  </a:lnTo>
                  <a:lnTo>
                    <a:pt x="5984" y="440"/>
                  </a:lnTo>
                  <a:lnTo>
                    <a:pt x="5837" y="342"/>
                  </a:lnTo>
                  <a:lnTo>
                    <a:pt x="5520" y="196"/>
                  </a:lnTo>
                  <a:lnTo>
                    <a:pt x="5251" y="98"/>
                  </a:lnTo>
                  <a:lnTo>
                    <a:pt x="5031" y="49"/>
                  </a:lnTo>
                  <a:lnTo>
                    <a:pt x="483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>
            <a:spLocks noGrp="1"/>
          </p:cNvSpPr>
          <p:nvPr>
            <p:ph type="title" idx="4294967295"/>
          </p:nvPr>
        </p:nvSpPr>
        <p:spPr>
          <a:xfrm>
            <a:off x="492571" y="841004"/>
            <a:ext cx="3278239" cy="373646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Google</a:t>
            </a:r>
            <a:br>
              <a:rPr lang="en-US" dirty="0" smtClean="0"/>
            </a:br>
            <a:r>
              <a:rPr lang="en-US" dirty="0" smtClean="0"/>
              <a:t>Data</a:t>
            </a:r>
            <a:br>
              <a:rPr lang="en-US" dirty="0" smtClean="0"/>
            </a:br>
            <a:r>
              <a:rPr lang="en-US" dirty="0" smtClean="0"/>
              <a:t>Studio:</a:t>
            </a:r>
            <a:br>
              <a:rPr lang="en-US" dirty="0" smtClean="0"/>
            </a:br>
            <a:r>
              <a:rPr lang="en-US" dirty="0" smtClean="0"/>
              <a:t>The Pros</a:t>
            </a:r>
            <a:endParaRPr dirty="0"/>
          </a:p>
        </p:txBody>
      </p:sp>
      <p:pic>
        <p:nvPicPr>
          <p:cNvPr id="3" name="Picture 2" descr="Example page of our Ithaka study results in Google Data Studio" title="Georgetown's Repor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9791" y="841004"/>
            <a:ext cx="5199976" cy="3874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44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subTitle" idx="4294967295"/>
          </p:nvPr>
        </p:nvSpPr>
        <p:spPr>
          <a:xfrm>
            <a:off x="641524" y="3021846"/>
            <a:ext cx="3607337" cy="171929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 smtClean="0"/>
              <a:t>Data views tailored to specific stakeholders</a:t>
            </a:r>
            <a:endParaRPr sz="2400" dirty="0"/>
          </a:p>
        </p:txBody>
      </p:sp>
      <p:sp>
        <p:nvSpPr>
          <p:cNvPr id="105" name="Google Shape;105;p20"/>
          <p:cNvSpPr txBox="1">
            <a:spLocks noGrp="1"/>
          </p:cNvSpPr>
          <p:nvPr>
            <p:ph type="ctrTitle" idx="4294967295"/>
          </p:nvPr>
        </p:nvSpPr>
        <p:spPr>
          <a:xfrm>
            <a:off x="641524" y="1879441"/>
            <a:ext cx="49767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 smtClean="0"/>
              <a:t>Filters</a:t>
            </a:r>
            <a:endParaRPr sz="7200" dirty="0"/>
          </a:p>
        </p:txBody>
      </p:sp>
      <p:pic>
        <p:nvPicPr>
          <p:cNvPr id="2" name="Picture 1" descr="Example of our filter window" title="Filte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241" y="180642"/>
            <a:ext cx="3819525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12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wer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287</Words>
  <Application>Microsoft Office PowerPoint</Application>
  <PresentationFormat>On-screen Show (16:9)</PresentationFormat>
  <Paragraphs>63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Poppins</vt:lpstr>
      <vt:lpstr>Arial</vt:lpstr>
      <vt:lpstr>Muli Light</vt:lpstr>
      <vt:lpstr>Muli</vt:lpstr>
      <vt:lpstr>Gower template</vt:lpstr>
      <vt:lpstr>Step Aside, Tableau</vt:lpstr>
      <vt:lpstr>The Challenge with Ithaka S+R Survey Data</vt:lpstr>
      <vt:lpstr>Tableau</vt:lpstr>
      <vt:lpstr>TBH, I don’t            Tableau </vt:lpstr>
      <vt:lpstr>But what else is there? Google Data Studio</vt:lpstr>
      <vt:lpstr>PowerPoint Presentation</vt:lpstr>
      <vt:lpstr>Priorities</vt:lpstr>
      <vt:lpstr>Google Data Studio: The Pros</vt:lpstr>
      <vt:lpstr>Filters</vt:lpstr>
      <vt:lpstr>Data Viz</vt:lpstr>
      <vt:lpstr>Appendices</vt:lpstr>
      <vt:lpstr>Navigation</vt:lpstr>
      <vt:lpstr>Built-in</vt:lpstr>
      <vt:lpstr>Secure  Sharing</vt:lpstr>
      <vt:lpstr>Google Data Studio: The Cons</vt:lpstr>
      <vt:lpstr>PowerPoint Presentation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Aside, Tableau</dc:title>
  <dc:creator>Emily Guhde</dc:creator>
  <cp:keywords>Technology, Report, Dashboard, Google Data Studio</cp:keywords>
  <cp:lastModifiedBy>Emily Guhde</cp:lastModifiedBy>
  <cp:revision>45</cp:revision>
  <dcterms:modified xsi:type="dcterms:W3CDTF">2018-11-30T16:57:16Z</dcterms:modified>
</cp:coreProperties>
</file>