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2" r:id="rId4"/>
    <p:sldId id="261" r:id="rId5"/>
    <p:sldId id="27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57" r:id="rId15"/>
    <p:sldId id="2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6" autoAdjust="0"/>
    <p:restoredTop sz="88206" autoAdjust="0"/>
  </p:normalViewPr>
  <p:slideViewPr>
    <p:cSldViewPr snapToGrid="0">
      <p:cViewPr varScale="1">
        <p:scale>
          <a:sx n="76" d="100"/>
          <a:sy n="76" d="100"/>
        </p:scale>
        <p:origin x="9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4C32E-7DF5-468A-A9FC-0F9064DBAB58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579FF-2C5D-4D5E-ACD6-8B732BFFC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4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11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71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9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75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5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82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7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63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3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0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15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1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32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71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579FF-2C5D-4D5E-ACD6-8B732BFFC2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5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2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1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0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8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13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16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ADF26-A2CC-4B8A-BC50-3F4019CEC26F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D03AA-A77C-41A1-AEA5-0E8710F4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1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ideohive.net/item/portrait-of-four-multiethnic-students-sitting-at-long-desk-in-big-spacious-library/21755200" TargetMode="External"/><Relationship Id="rId7" Type="http://schemas.openxmlformats.org/officeDocument/2006/relationships/hyperlink" Target="https://www.grow.com/integrations/google-bigquery-reporting-tool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lipfolio.com/blog/kpi-metric-measure" TargetMode="External"/><Relationship Id="rId5" Type="http://schemas.openxmlformats.org/officeDocument/2006/relationships/hyperlink" Target="https://www.kisspng.com/png-digital-strategy-marketing-strategy-business-strat-762056/" TargetMode="External"/><Relationship Id="rId4" Type="http://schemas.openxmlformats.org/officeDocument/2006/relationships/hyperlink" Target="https://contentmarketinginstitute.com/2014/04/measuring-marketing-effectiveness-content-convert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F9F79B-A093-478E-96B5-EE02BC93A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79" y="4526279"/>
            <a:ext cx="7902672" cy="20123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b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900" b="1" kern="1200" dirty="0">
                <a:solidFill>
                  <a:schemeClr val="tx1"/>
                </a:solidFill>
                <a:latin typeface="Palatino Linotype" panose="02040502050505030304" pitchFamily="18" charset="0"/>
              </a:rPr>
              <a:t>Smart Data, Smart Library: Assessing Implied Value through Big Data</a:t>
            </a:r>
            <a:br>
              <a:rPr lang="en-US" sz="4900" b="1" kern="12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4900" b="1" kern="12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endParaRPr lang="en-US" sz="4900" kern="12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" y="595293"/>
            <a:ext cx="5852033" cy="346395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dirty="0">
                <a:latin typeface="Palatino Linotype" panose="02040502050505030304" pitchFamily="18" charset="0"/>
              </a:rPr>
              <a:t>Presented By </a:t>
            </a:r>
          </a:p>
          <a:p>
            <a:pPr algn="l"/>
            <a:r>
              <a:rPr lang="en-US" dirty="0">
                <a:latin typeface="Palatino Linotype" panose="02040502050505030304" pitchFamily="18" charset="0"/>
              </a:rPr>
              <a:t>Jin Xiu Guo</a:t>
            </a:r>
          </a:p>
          <a:p>
            <a:pPr algn="l"/>
            <a:r>
              <a:rPr lang="en-US" sz="2000" i="1" dirty="0">
                <a:latin typeface="Palatino Linotype" panose="02040502050505030304" pitchFamily="18" charset="0"/>
              </a:rPr>
              <a:t>Director of Collections &amp; Resource Management</a:t>
            </a:r>
          </a:p>
          <a:p>
            <a:pPr algn="l"/>
            <a:r>
              <a:rPr lang="en-US" sz="2000" i="1" dirty="0">
                <a:latin typeface="Palatino Linotype" panose="02040502050505030304" pitchFamily="18" charset="0"/>
              </a:rPr>
              <a:t> Stony Brook University Libraries</a:t>
            </a:r>
          </a:p>
          <a:p>
            <a:pPr algn="l"/>
            <a:r>
              <a:rPr lang="en-US" dirty="0">
                <a:latin typeface="Palatino Linotype" panose="02040502050505030304" pitchFamily="18" charset="0"/>
              </a:rPr>
              <a:t>Gordon Xu</a:t>
            </a:r>
          </a:p>
          <a:p>
            <a:pPr algn="l"/>
            <a:r>
              <a:rPr lang="en-US" sz="2000" i="1" dirty="0">
                <a:latin typeface="Palatino Linotype" panose="02040502050505030304" pitchFamily="18" charset="0"/>
              </a:rPr>
              <a:t>Head of Library Systems</a:t>
            </a:r>
          </a:p>
          <a:p>
            <a:pPr algn="l"/>
            <a:r>
              <a:rPr lang="en-US" sz="2000" i="1" dirty="0">
                <a:latin typeface="Palatino Linotype" panose="02040502050505030304" pitchFamily="18" charset="0"/>
              </a:rPr>
              <a:t>Northern Michigan University Library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1394CD8-BD30-4B74-86F4-51FDF3383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4C22394-EBC2-4FAF-A555-6C02D589E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508760" y="3431556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F7194F93-1F71-4A70-9DF1-28F18377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32897" y="5004581"/>
            <a:ext cx="962395" cy="9623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BBC0C84-DC2A-43AE-9576-0A44295E8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63725" y="4865965"/>
            <a:ext cx="293695" cy="2936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96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41F146-09EA-467A-BCF2-9845ADF67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5: Cost-per-view (CPV) for ILL Articles </a:t>
            </a:r>
          </a:p>
        </p:txBody>
      </p:sp>
      <p:pic>
        <p:nvPicPr>
          <p:cNvPr id="4" name="Picture 3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9BC2B669-9FA8-42C5-9C65-0325D12F6F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203"/>
            <a:ext cx="12256662" cy="4008329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C25B66-F6AD-4CA1-933D-B229762FE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8784" y="4824249"/>
            <a:ext cx="6673136" cy="1461780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AVG CPV for 2015-2017 is $32.42</a:t>
            </a:r>
          </a:p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AVG CPV for each year was comparatively stable in 2015-2017</a:t>
            </a:r>
          </a:p>
        </p:txBody>
      </p:sp>
    </p:spTree>
    <p:extLst>
      <p:ext uri="{BB962C8B-B14F-4D97-AF65-F5344CB8AC3E}">
        <p14:creationId xmlns:p14="http://schemas.microsoft.com/office/powerpoint/2010/main" val="3722260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628C21-ADE4-4EF6-B201-4EDF42464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6: Comparison of CPU, CPUP, and CPV 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126134-3B78-40CC-A1D7-7E531B5BF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42" y="970128"/>
            <a:ext cx="10595911" cy="264897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26E70C-3209-4B3D-A8C9-A60A2A56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8783" y="4824248"/>
            <a:ext cx="6858097" cy="161412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Pay-Per-View model is least expensive, e-package is next, and individual e-journal subscription model is most expensive for SBU</a:t>
            </a:r>
          </a:p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Pay-Per-View model is more effective than journal subscription and e-package when the number of requested articles is manageable without increasing personnel</a:t>
            </a:r>
          </a:p>
        </p:txBody>
      </p:sp>
    </p:spTree>
    <p:extLst>
      <p:ext uri="{BB962C8B-B14F-4D97-AF65-F5344CB8AC3E}">
        <p14:creationId xmlns:p14="http://schemas.microsoft.com/office/powerpoint/2010/main" val="389452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2B799D-998D-43FE-A314-9B9DAC1B3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7: Most Requested Journals via ILL </a:t>
            </a:r>
          </a:p>
        </p:txBody>
      </p:sp>
      <p:pic>
        <p:nvPicPr>
          <p:cNvPr id="8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B90CEBD-DBF1-4FCC-8AF9-2EA08FF537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820" y="286352"/>
            <a:ext cx="12226820" cy="376034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28C9AB7-708B-4D03-BF07-BB1075A56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428" y="4892358"/>
            <a:ext cx="7290119" cy="1551500"/>
          </a:xfrm>
        </p:spPr>
        <p:txBody>
          <a:bodyPr anchor="ctr">
            <a:normAutofit fontScale="85000" lnSpcReduction="10000"/>
          </a:bodyPr>
          <a:lstStyle/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STEM articles were highly requested and took nearly half of ILL borrowing transactions</a:t>
            </a:r>
          </a:p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The number of most requested journals for health science steadily increased from 2015 to 2017, slightly increased for STEM, and continuously decreased for arts &amp; humanities, reduced and comparatively stable for social sciences</a:t>
            </a:r>
          </a:p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Effort in collection development strategy is rewarding</a:t>
            </a:r>
          </a:p>
        </p:txBody>
      </p:sp>
    </p:spTree>
    <p:extLst>
      <p:ext uri="{BB962C8B-B14F-4D97-AF65-F5344CB8AC3E}">
        <p14:creationId xmlns:p14="http://schemas.microsoft.com/office/powerpoint/2010/main" val="2257799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09F6E-3655-489F-B8CD-6CC7BA9B6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733474"/>
            <a:ext cx="9013052" cy="1418988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Palatino Linotype" panose="02040502050505030304" pitchFamily="18" charset="0"/>
              </a:rPr>
              <a:t>Conclusions and Implications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2DC34-B6EB-49D9-8B9E-1B3882CFD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644518"/>
            <a:ext cx="10279902" cy="3848352"/>
          </a:xfrm>
        </p:spPr>
        <p:txBody>
          <a:bodyPr>
            <a:normAutofit fontScale="85000" lnSpcReduction="20000"/>
          </a:bodyPr>
          <a:lstStyle/>
          <a:p>
            <a:r>
              <a:rPr lang="en-US" sz="2200" dirty="0">
                <a:latin typeface="Palatino Linotype" panose="02040502050505030304" pitchFamily="18" charset="0"/>
              </a:rPr>
              <a:t>Cost per use (CPU) incorporates exchange value into the implied value and can be an important metric of measuring library values and effectiveness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More than 62% of SBU Library budget was spent on e-journals subscriptions in last 3 years and surprisingly rose to 80% in 2017. 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E-package model is a more cost-effective than the traditional e-journal subscription model, specially for STEM and Art &amp; Humanities at SBU.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Cost-per-view can supplement library collections and meet the needs for non-subscribed journals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Libraries could improve the journal subscription model by developing a prediction model to alert CD when to switch to a journal subscription from a pay-per-view model by adopting big data technology and AI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New resource sharing model is required to tackle the increasing cost of journal subscriptions </a:t>
            </a:r>
          </a:p>
          <a:p>
            <a:r>
              <a:rPr lang="en-US" sz="2200" dirty="0">
                <a:latin typeface="Palatino Linotype" panose="02040502050505030304" pitchFamily="18" charset="0"/>
              </a:rPr>
              <a:t>The ability to add and maintain high-quality open-access content to library collections is critical to library success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6640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A740BC-A0AA-45E0-B899-2AE9C6FE1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13121" y="-2"/>
            <a:ext cx="6278879" cy="6858002"/>
          </a:xfrm>
          <a:custGeom>
            <a:avLst/>
            <a:gdLst>
              <a:gd name="connsiteX0" fmla="*/ 45572 w 6278879"/>
              <a:gd name="connsiteY0" fmla="*/ 0 h 6858002"/>
              <a:gd name="connsiteX1" fmla="*/ 6278879 w 6278879"/>
              <a:gd name="connsiteY1" fmla="*/ 0 h 6858002"/>
              <a:gd name="connsiteX2" fmla="*/ 6278879 w 6278879"/>
              <a:gd name="connsiteY2" fmla="*/ 6858002 h 6858002"/>
              <a:gd name="connsiteX3" fmla="*/ 3292308 w 6278879"/>
              <a:gd name="connsiteY3" fmla="*/ 6858002 h 6858002"/>
              <a:gd name="connsiteX4" fmla="*/ 3181526 w 6278879"/>
              <a:gd name="connsiteY4" fmla="*/ 6786982 h 6858002"/>
              <a:gd name="connsiteX5" fmla="*/ 0 w 6278879"/>
              <a:gd name="connsiteY5" fmla="*/ 803254 h 6858002"/>
              <a:gd name="connsiteX6" fmla="*/ 37255 w 6278879"/>
              <a:gd name="connsiteY6" fmla="*/ 65447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8879" h="6858002">
                <a:moveTo>
                  <a:pt x="45572" y="0"/>
                </a:moveTo>
                <a:lnTo>
                  <a:pt x="6278879" y="0"/>
                </a:lnTo>
                <a:lnTo>
                  <a:pt x="6278879" y="6858002"/>
                </a:lnTo>
                <a:lnTo>
                  <a:pt x="3292308" y="6858002"/>
                </a:lnTo>
                <a:lnTo>
                  <a:pt x="3181526" y="6786982"/>
                </a:lnTo>
                <a:cubicBezTo>
                  <a:pt x="1262021" y="5490191"/>
                  <a:pt x="0" y="3294103"/>
                  <a:pt x="0" y="803254"/>
                </a:cubicBezTo>
                <a:cubicBezTo>
                  <a:pt x="0" y="554169"/>
                  <a:pt x="12620" y="308032"/>
                  <a:pt x="37255" y="65447"/>
                </a:cubicBez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9013052" cy="1623312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Palatino Linotype" panose="02040502050505030304" pitchFamily="18" charset="0"/>
              </a:rPr>
              <a:t>References/Image Credits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74EF51-C858-4BB9-97C3-D17755787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3661" y="2316480"/>
            <a:ext cx="82296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0" y="2644518"/>
            <a:ext cx="9013052" cy="33272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Tenopir, Carol. "Building Evidence of the Value and Impact of Library and Information Services: Methods, Metrics and ROI." (8.2, 2013). </a:t>
            </a: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https://videohive.net/item/portrait-of-four-multiethnic-students-sitting-at-long-desk-in-big-spacious-library/21755200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latin typeface="Palatino Linotype" panose="0204050205050503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https://contentmarketinginstitute.com/2014/04/measuring-marketing-effectiveness-content-converts/</a:t>
            </a: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anose="0204050205050503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https://www.kisspng.com/png-digital-strategy-marketing-strategy-business-strat-762056/</a:t>
            </a: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anose="0204050205050503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https://www.klipfolio.com/blog/kpi-metric-measure</a:t>
            </a: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anose="0204050205050503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https://www.grow.com/integrations/google-bigquery-reporting-tool/</a:t>
            </a: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anose="02040502050505030304" pitchFamily="18" charset="0"/>
              </a:rPr>
              <a:t>http://blog.bazaarvoice.com/2017/11/21/qa-tools-online-product-pages/</a:t>
            </a: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3622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073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rgbClr val="FFFFFF"/>
                </a:solidFill>
                <a:latin typeface="Palatino Linotype" panose="02040502050505030304" pitchFamily="18" charset="0"/>
              </a:rPr>
              <a:t>Thank You!</a:t>
            </a:r>
          </a:p>
        </p:txBody>
      </p:sp>
      <p:pic>
        <p:nvPicPr>
          <p:cNvPr id="5" name="Content Placeholder 4" descr="A close up of a sign&#10;&#10;Description automatically generated">
            <a:extLst>
              <a:ext uri="{FF2B5EF4-FFF2-40B4-BE49-F238E27FC236}">
                <a16:creationId xmlns:a16="http://schemas.microsoft.com/office/drawing/2014/main" id="{A838C517-EE63-40E7-9897-C4282A340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68" y="0"/>
            <a:ext cx="11438793" cy="4614265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15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B5A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Palatino Linotype" panose="02040502050505030304" pitchFamily="18" charset="0"/>
              </a:rPr>
              <a:t>Libraries Today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8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4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Growing demands for e-resources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Increasing cost of online subscriptions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Flat or shrink library collection budget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Expansion of open-access content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E-resources renewals, addition, and cancellation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Quality and size of library collections</a:t>
            </a:r>
          </a:p>
          <a:p>
            <a:endParaRPr lang="en-US" sz="2000" dirty="0">
              <a:solidFill>
                <a:srgbClr val="FFFFFF"/>
              </a:solidFill>
              <a:latin typeface="Palatino Linotype" panose="02040502050505030304" pitchFamily="18" charset="0"/>
            </a:endParaRPr>
          </a:p>
          <a:p>
            <a:endParaRPr lang="en-US" sz="2000" dirty="0">
              <a:solidFill>
                <a:srgbClr val="FFFFFF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92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15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latin typeface="Palatino Linotype" panose="02040502050505030304" pitchFamily="18" charset="0"/>
              </a:rPr>
              <a:t>Library Values</a:t>
            </a:r>
          </a:p>
        </p:txBody>
      </p:sp>
      <p:pic>
        <p:nvPicPr>
          <p:cNvPr id="4" name="Picture 3" descr="A close up of a logo&#10;&#10;Description automatically generated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2" r="1" b="8421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Implied value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Exchange value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CPU (cost per use)</a:t>
            </a:r>
          </a:p>
          <a:p>
            <a:r>
              <a:rPr lang="en-US" sz="2400" dirty="0">
                <a:solidFill>
                  <a:srgbClr val="FFFFFF"/>
                </a:solidFill>
                <a:latin typeface="Palatino Linotype" panose="02040502050505030304" pitchFamily="18" charset="0"/>
              </a:rPr>
              <a:t>CPV (cost per view)</a:t>
            </a:r>
          </a:p>
        </p:txBody>
      </p:sp>
    </p:spTree>
    <p:extLst>
      <p:ext uri="{BB962C8B-B14F-4D97-AF65-F5344CB8AC3E}">
        <p14:creationId xmlns:p14="http://schemas.microsoft.com/office/powerpoint/2010/main" val="258930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098" y="1396289"/>
            <a:ext cx="6387102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Big Data: The Management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542" y="2871982"/>
            <a:ext cx="6382657" cy="3181684"/>
          </a:xfrm>
        </p:spPr>
        <p:txBody>
          <a:bodyPr anchor="t">
            <a:normAutofit/>
          </a:bodyPr>
          <a:lstStyle/>
          <a:p>
            <a:r>
              <a:rPr lang="en-US" sz="2400" dirty="0">
                <a:latin typeface="Palatino Linotype" panose="02040502050505030304" pitchFamily="18" charset="0"/>
              </a:rPr>
              <a:t>Library </a:t>
            </a:r>
            <a:r>
              <a:rPr lang="en-US" sz="2400" b="1" dirty="0">
                <a:solidFill>
                  <a:srgbClr val="FFFF00"/>
                </a:solidFill>
                <a:latin typeface="Palatino Linotype" panose="02040502050505030304" pitchFamily="18" charset="0"/>
              </a:rPr>
              <a:t>operational</a:t>
            </a:r>
            <a:r>
              <a:rPr lang="en-US" sz="2400" dirty="0">
                <a:latin typeface="Palatino Linotype" panose="02040502050505030304" pitchFamily="18" charset="0"/>
              </a:rPr>
              <a:t> data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Library </a:t>
            </a:r>
            <a:r>
              <a:rPr lang="en-US" sz="2400" b="1" dirty="0">
                <a:solidFill>
                  <a:srgbClr val="FFFF00"/>
                </a:solidFill>
                <a:latin typeface="Palatino Linotype" panose="02040502050505030304" pitchFamily="18" charset="0"/>
              </a:rPr>
              <a:t>use</a:t>
            </a:r>
            <a:r>
              <a:rPr lang="en-US" sz="2400" dirty="0">
                <a:latin typeface="Palatino Linotype" panose="02040502050505030304" pitchFamily="18" charset="0"/>
              </a:rPr>
              <a:t> data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Impact of scholarly communication: Altmetrics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Anecdotal evidences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Social media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Survey data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445B8C-D724-4F73-AB77-3CCE4E822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20963"/>
            <a:ext cx="4657345" cy="6816065"/>
          </a:xfrm>
          <a:prstGeom prst="rect">
            <a:avLst/>
          </a:prstGeom>
          <a:solidFill>
            <a:schemeClr val="bg1">
              <a:lumMod val="95000"/>
              <a:lumOff val="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882" y="753519"/>
            <a:ext cx="3996386" cy="195822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905336-A7CD-4C75-9E77-C704674F4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73347" y="3429000"/>
            <a:ext cx="1597456" cy="0"/>
          </a:xfrm>
          <a:prstGeom prst="line">
            <a:avLst/>
          </a:prstGeom>
          <a:ln w="50800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close up of a device&#10;&#10;Description automatically generate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882" y="3936426"/>
            <a:ext cx="3996386" cy="237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669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1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5D93B2-7AAA-4A89-A1FE-C4F50B2C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030" y="4756638"/>
            <a:ext cx="10171134" cy="152706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</a:rPr>
              <a:t>Google Cloud Platform </a:t>
            </a:r>
            <a:br>
              <a:rPr lang="en-US" sz="54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Big Query &amp; Data Studio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6A93385-25FC-4F98-B3E1-1E5B399E17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574296"/>
            <a:ext cx="5455917" cy="3464507"/>
          </a:xfrm>
          <a:prstGeom prst="rect">
            <a:avLst/>
          </a:prstGeom>
        </p:spPr>
      </p:pic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9382011-385F-4A80-B7F1-085A1D7BB7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43" y="997129"/>
            <a:ext cx="5455917" cy="2618840"/>
          </a:xfrm>
          <a:prstGeom prst="rect">
            <a:avLst/>
          </a:prstGeom>
        </p:spPr>
      </p:pic>
      <p:cxnSp>
        <p:nvCxnSpPr>
          <p:cNvPr id="20" name="Straight Connector 13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98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  <a:prstGeom prst="ellipse">
            <a:avLst/>
          </a:prstGeom>
        </p:spPr>
        <p:txBody>
          <a:bodyPr>
            <a:no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1: </a:t>
            </a:r>
            <a:b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2015-2017 SBU Collection Budget</a:t>
            </a:r>
          </a:p>
        </p:txBody>
      </p:sp>
      <p:pic>
        <p:nvPicPr>
          <p:cNvPr id="6" name="Picture 5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4C4E168F-5BBE-4157-B507-AC10776F8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6" y="250521"/>
            <a:ext cx="12188952" cy="4321936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4AF3D28-C504-4079-9720-414E80B27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8784" y="4824249"/>
            <a:ext cx="6673136" cy="1461780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Budget slightly increased in 2016, stayed flat in 2017</a:t>
            </a:r>
          </a:p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Fund allocation for e-package continuously grew, but lightly increased for individual e-journal subscriptions</a:t>
            </a:r>
          </a:p>
        </p:txBody>
      </p:sp>
    </p:spTree>
    <p:extLst>
      <p:ext uri="{BB962C8B-B14F-4D97-AF65-F5344CB8AC3E}">
        <p14:creationId xmlns:p14="http://schemas.microsoft.com/office/powerpoint/2010/main" val="409344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906" y="4892357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2: </a:t>
            </a:r>
            <a:b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2015-2017 SBU </a:t>
            </a:r>
            <a:b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e-journal Expenditure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2983"/>
            <a:ext cx="12188952" cy="4519473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7D0E1B-9C37-476E-B8A9-A3B4AE27E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152" y="4824249"/>
            <a:ext cx="7133677" cy="1839598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64% of the budget was spent on e-journals in 2015, 62% in 2016, and </a:t>
            </a:r>
            <a:r>
              <a:rPr lang="en-US" sz="2000" dirty="0">
                <a:solidFill>
                  <a:srgbClr val="FFFF00"/>
                </a:solidFill>
                <a:latin typeface="Palatino Linotype" panose="02040502050505030304" pitchFamily="18" charset="0"/>
              </a:rPr>
              <a:t>84%</a:t>
            </a: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 in 2017</a:t>
            </a:r>
          </a:p>
          <a:p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69% of e-journal expenditure was on e-packages in 2015, 56% in 2016, </a:t>
            </a:r>
            <a:r>
              <a:rPr lang="en-US" sz="2000" dirty="0">
                <a:solidFill>
                  <a:srgbClr val="FFFF00"/>
                </a:solidFill>
                <a:latin typeface="Palatino Linotype" panose="02040502050505030304" pitchFamily="18" charset="0"/>
              </a:rPr>
              <a:t>62% </a:t>
            </a: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in 2017 respectively</a:t>
            </a:r>
          </a:p>
        </p:txBody>
      </p:sp>
    </p:spTree>
    <p:extLst>
      <p:ext uri="{BB962C8B-B14F-4D97-AF65-F5344CB8AC3E}">
        <p14:creationId xmlns:p14="http://schemas.microsoft.com/office/powerpoint/2010/main" val="614581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D06F8C-389F-4326-9CF0-700C1E26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3: Average Cost Per Use for Individual e-Journals 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CA4671DD-E7F8-4801-AE5A-C5AB7F0B66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79" y="571971"/>
            <a:ext cx="12063273" cy="315482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1AD997C-3C30-4E89-8624-CA79243B8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666" y="4824249"/>
            <a:ext cx="7360268" cy="1664234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2015-2017 AVG CPU is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$253 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for STEM,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$83 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for health science,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$52 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for social science,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$51 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for arts &amp; humanities </a:t>
            </a:r>
          </a:p>
          <a:p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AVG CPU for STEM in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2016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is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3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times higher than it for HS, </a:t>
            </a:r>
            <a:r>
              <a:rPr lang="en-US" sz="1800" dirty="0">
                <a:solidFill>
                  <a:srgbClr val="FFFF00"/>
                </a:solidFill>
                <a:latin typeface="Palatino Linotype" panose="02040502050505030304" pitchFamily="18" charset="0"/>
              </a:rPr>
              <a:t>5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times higher for SS and AH, but </a:t>
            </a:r>
            <a:r>
              <a:rPr lang="en-US" sz="1800" dirty="0">
                <a:solidFill>
                  <a:srgbClr val="00B0F0"/>
                </a:solidFill>
                <a:latin typeface="Palatino Linotype" panose="02040502050505030304" pitchFamily="18" charset="0"/>
              </a:rPr>
              <a:t>1.5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times higher for HS,  </a:t>
            </a:r>
            <a:r>
              <a:rPr lang="en-US" sz="1800" dirty="0">
                <a:solidFill>
                  <a:srgbClr val="00B0F0"/>
                </a:solidFill>
                <a:latin typeface="Palatino Linotype" panose="02040502050505030304" pitchFamily="18" charset="0"/>
              </a:rPr>
              <a:t>3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times higher for SS, </a:t>
            </a:r>
            <a:r>
              <a:rPr lang="en-US" sz="1800" dirty="0">
                <a:solidFill>
                  <a:srgbClr val="00B0F0"/>
                </a:solidFill>
                <a:latin typeface="Palatino Linotype" panose="02040502050505030304" pitchFamily="18" charset="0"/>
              </a:rPr>
              <a:t>4</a:t>
            </a:r>
            <a:r>
              <a:rPr lang="en-US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times higher for AH in </a:t>
            </a:r>
            <a:r>
              <a:rPr lang="en-US" sz="1800" dirty="0">
                <a:solidFill>
                  <a:srgbClr val="00B0F0"/>
                </a:solidFill>
                <a:latin typeface="Palatino Linotype" panose="02040502050505030304" pitchFamily="18" charset="0"/>
              </a:rPr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630285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0792D4F-247E-46FE-85FC-881DEFA41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276" y="4892358"/>
            <a:ext cx="3766272" cy="1325563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Figure 4: Average Cost Per Use for e-Packages </a:t>
            </a: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1141"/>
            <a:ext cx="12188948" cy="335224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272F12-AF86-441A-BC1B-C014BBBF8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39665" y="5097939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E8423EE-E0CA-4560-96F1-2D3AF65BA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666" y="4824249"/>
            <a:ext cx="7410372" cy="1827072"/>
          </a:xfrm>
        </p:spPr>
        <p:txBody>
          <a:bodyPr anchor="ctr">
            <a:normAutofit lnSpcReduction="10000"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2015-2017 AVG CPUP was </a:t>
            </a:r>
            <a:r>
              <a:rPr lang="en-US" sz="1800" dirty="0">
                <a:solidFill>
                  <a:srgbClr val="FFFF00"/>
                </a:solidFill>
              </a:rPr>
              <a:t>$106 </a:t>
            </a:r>
            <a:r>
              <a:rPr lang="en-US" sz="1800" dirty="0">
                <a:solidFill>
                  <a:schemeClr val="bg1"/>
                </a:solidFill>
              </a:rPr>
              <a:t>for STEM, </a:t>
            </a:r>
            <a:r>
              <a:rPr lang="en-US" sz="1800" dirty="0">
                <a:solidFill>
                  <a:srgbClr val="FFFF00"/>
                </a:solidFill>
              </a:rPr>
              <a:t>$87.6 </a:t>
            </a:r>
            <a:r>
              <a:rPr lang="en-US" sz="1800" dirty="0">
                <a:solidFill>
                  <a:schemeClr val="bg1"/>
                </a:solidFill>
              </a:rPr>
              <a:t>for health science, </a:t>
            </a:r>
            <a:r>
              <a:rPr lang="en-US" sz="1800" dirty="0">
                <a:solidFill>
                  <a:srgbClr val="FFFF00"/>
                </a:solidFill>
              </a:rPr>
              <a:t>$51.5 </a:t>
            </a:r>
            <a:r>
              <a:rPr lang="en-US" sz="1800" dirty="0">
                <a:solidFill>
                  <a:schemeClr val="bg1"/>
                </a:solidFill>
              </a:rPr>
              <a:t>for social science, and </a:t>
            </a:r>
            <a:r>
              <a:rPr lang="en-US" sz="1800" dirty="0">
                <a:solidFill>
                  <a:srgbClr val="FFFF00"/>
                </a:solidFill>
              </a:rPr>
              <a:t>$17 </a:t>
            </a:r>
            <a:r>
              <a:rPr lang="en-US" sz="1800" dirty="0">
                <a:solidFill>
                  <a:schemeClr val="bg1"/>
                </a:solidFill>
              </a:rPr>
              <a:t>for arts &amp; humanities. </a:t>
            </a:r>
          </a:p>
          <a:p>
            <a:r>
              <a:rPr lang="en-US" sz="1800" dirty="0">
                <a:solidFill>
                  <a:schemeClr val="bg1"/>
                </a:solidFill>
              </a:rPr>
              <a:t>AVG CPUP for </a:t>
            </a:r>
            <a:r>
              <a:rPr lang="en-US" sz="1800" dirty="0">
                <a:solidFill>
                  <a:srgbClr val="FFFF00"/>
                </a:solidFill>
              </a:rPr>
              <a:t>2015</a:t>
            </a:r>
            <a:r>
              <a:rPr lang="en-US" sz="1800" dirty="0">
                <a:solidFill>
                  <a:schemeClr val="bg1"/>
                </a:solidFill>
              </a:rPr>
              <a:t> was higher than it for 2016 and 2017</a:t>
            </a:r>
          </a:p>
          <a:p>
            <a:r>
              <a:rPr lang="en-US" sz="2000" dirty="0">
                <a:solidFill>
                  <a:srgbClr val="FFFF00"/>
                </a:solidFill>
                <a:latin typeface="Palatino Linotype" panose="02040502050505030304" pitchFamily="18" charset="0"/>
              </a:rPr>
              <a:t>E-package model </a:t>
            </a: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is more cost-effective than the e-journal subscription model for SBU, specially in the fields of </a:t>
            </a:r>
            <a:r>
              <a:rPr lang="en-US" sz="2000" dirty="0">
                <a:solidFill>
                  <a:srgbClr val="FFFF00"/>
                </a:solidFill>
                <a:latin typeface="Palatino Linotype" panose="02040502050505030304" pitchFamily="18" charset="0"/>
              </a:rPr>
              <a:t>STEM</a:t>
            </a:r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 and </a:t>
            </a:r>
            <a:r>
              <a:rPr lang="en-US" sz="2000" dirty="0">
                <a:solidFill>
                  <a:srgbClr val="FFFF00"/>
                </a:solidFill>
                <a:latin typeface="Palatino Linotype" panose="02040502050505030304" pitchFamily="18" charset="0"/>
              </a:rPr>
              <a:t>AH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084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742</Words>
  <Application>Microsoft Office PowerPoint</Application>
  <PresentationFormat>Widescreen</PresentationFormat>
  <Paragraphs>91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Palatino Linotype</vt:lpstr>
      <vt:lpstr>Tw Cen MT</vt:lpstr>
      <vt:lpstr>Office Theme</vt:lpstr>
      <vt:lpstr> Smart Data, Smart Library: Assessing Implied Value through Big Data  </vt:lpstr>
      <vt:lpstr>Libraries Today</vt:lpstr>
      <vt:lpstr>Library Values</vt:lpstr>
      <vt:lpstr>Big Data: The Management Solution</vt:lpstr>
      <vt:lpstr>Google Cloud Platform  Big Query &amp; Data Studio</vt:lpstr>
      <vt:lpstr>Figure 1:  2015-2017 SBU Collection Budget</vt:lpstr>
      <vt:lpstr>Figure 2:  2015-2017 SBU  e-journal Expenditure</vt:lpstr>
      <vt:lpstr>Figure 3: Average Cost Per Use for Individual e-Journals </vt:lpstr>
      <vt:lpstr>Figure 4: Average Cost Per Use for e-Packages </vt:lpstr>
      <vt:lpstr>Figure 5: Cost-per-view (CPV) for ILL Articles </vt:lpstr>
      <vt:lpstr>Figure 6: Comparison of CPU, CPUP, and CPV </vt:lpstr>
      <vt:lpstr>Figure 7: Most Requested Journals via ILL </vt:lpstr>
      <vt:lpstr>Conclusions and Implications</vt:lpstr>
      <vt:lpstr>References/Image Credits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Smart Data, Smart Library: Assessing Implied Value through Big Data  </dc:title>
  <dc:creator>jinxiu guo</dc:creator>
  <cp:lastModifiedBy>jinxiu guo</cp:lastModifiedBy>
  <cp:revision>7</cp:revision>
  <dcterms:created xsi:type="dcterms:W3CDTF">2018-12-01T20:47:47Z</dcterms:created>
  <dcterms:modified xsi:type="dcterms:W3CDTF">2018-12-01T21:13:24Z</dcterms:modified>
</cp:coreProperties>
</file>