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34"/>
    </p:embeddedFont>
    <p:embeddedFont>
      <p:font typeface="Caveat" panose="020B0604020202020204" charset="0"/>
      <p:regular r:id="rId35"/>
      <p:bold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8B0425-899E-4E4F-9502-3D08C478A24D}">
  <a:tblStyle styleId="{E18B0425-899E-4E4F-9502-3D08C478A2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28" autoAdjust="0"/>
  </p:normalViewPr>
  <p:slideViewPr>
    <p:cSldViewPr snapToGrid="0">
      <p:cViewPr varScale="1">
        <p:scale>
          <a:sx n="101" d="100"/>
          <a:sy n="101" d="100"/>
        </p:scale>
        <p:origin x="19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590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169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6b2ae76e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6b2ae76e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5595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54e1e2dbb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54e1e2dbb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7032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68091665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68091665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2563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6b2ae76e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6b2ae76e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7151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68091665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680916658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249163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54e1e2dbb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54e1e2dbb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404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6809166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68091665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00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6b2ae76e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6b2ae76e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0847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68091665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68091665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56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68091665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68091665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63226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f92f3e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f92f3e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43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6b2ae76e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6b2ae76ee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484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6b2ae76e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6b2ae76e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1280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7ee88450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7ee88450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4837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7fa31171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7fa31171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798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7fa31171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7fa31171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4126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6b2ae76e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6b2ae76e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702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7e91c3d7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7e91c3d7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587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7e91c3d7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7e91c3d7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45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7ee88450d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7ee88450d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8722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54e1e2dbb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54e1e2dbb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408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54e1e2db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54e1e2db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143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9610af06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9610af061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490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54e1e2dbb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54e1e2dbb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62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54e1e2dbb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54e1e2dbb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7631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8091665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68091665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1394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68091665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68091665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546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54e1e2dbb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54e1e2dbb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8254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68091665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68091665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06775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54e1e2db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54e1e2db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36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kmhall4@buffalo.edu" TargetMode="External"/><Relationship Id="rId5" Type="http://schemas.openxmlformats.org/officeDocument/2006/relationships/hyperlink" Target="mailto:kristin.hall@stonybrook.edu" TargetMode="External"/><Relationship Id="rId4" Type="http://schemas.openxmlformats.org/officeDocument/2006/relationships/hyperlink" Target="mailto:janet.clarke@stonybrook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944575" y="1543500"/>
            <a:ext cx="7623000" cy="19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Communicating </a:t>
            </a:r>
            <a:endParaRPr sz="36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Library </a:t>
            </a:r>
            <a:r>
              <a:rPr lang="en" sz="4800" b="1" dirty="0">
                <a:solidFill>
                  <a:srgbClr val="980000"/>
                </a:solidFill>
                <a:latin typeface="Montserrat"/>
                <a:ea typeface="Montserrat"/>
                <a:cs typeface="Montserrat"/>
                <a:sym typeface="Montserrat"/>
              </a:rPr>
              <a:t>Impact</a:t>
            </a:r>
            <a:endParaRPr sz="4800" b="1" dirty="0">
              <a:solidFill>
                <a:srgbClr val="98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Through the Assessment Website</a:t>
            </a:r>
            <a:endParaRPr sz="30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95775" y="4031800"/>
            <a:ext cx="85206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Presenters: Kristin Hall, Janet H. Clarke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750" y="312975"/>
            <a:ext cx="4427476" cy="7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8425" y="1222775"/>
            <a:ext cx="3517625" cy="35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366275" y="1117925"/>
            <a:ext cx="5991300" cy="3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Initial Search Criteria</a:t>
            </a:r>
            <a:endParaRPr sz="3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rabicPeriod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Google “Institution Name” + “Library Assessment”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rabicPeriod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If no information found: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lphaLcPeriod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Go to institution's library website and review main library page to locate any assessment info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lphaLcPeriod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If site search available on main Library page, search “assessment”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lphaLcPeriod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Review main Library page "About Us" section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311700" y="356200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sz="3600"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8425" y="1222775"/>
            <a:ext cx="3517625" cy="35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644125" y="877500"/>
            <a:ext cx="5446200" cy="3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Institutions categorized as follows:</a:t>
            </a:r>
            <a:endParaRPr sz="24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❏"/>
            </a:pPr>
            <a:r>
              <a:rPr lang="en" i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 library assessment web</a:t>
            </a: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presence easily discoverable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❏"/>
            </a:pPr>
            <a:r>
              <a:rPr lang="en" i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Some library assessment information</a:t>
            </a: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present but not substantial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❏"/>
            </a:pPr>
            <a:r>
              <a:rPr lang="en" i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Substantial library assessment </a:t>
            </a: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information located on website/webpage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Criteria Checklist developed and used to review institutions with substantial library assessment information in depth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1700" y="356200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sz="3600"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405275" y="1989250"/>
            <a:ext cx="4201200" cy="21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How we defined </a:t>
            </a: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comprehensive</a:t>
            </a: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Library value/impact explicitly mentioned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Library mission statement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Library strategic plan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Information current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Contact information present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Survey assessments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Information literacy/Instruction assessment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0" y="1168075"/>
            <a:ext cx="88323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Is the information </a:t>
            </a:r>
            <a:r>
              <a:rPr lang="en" sz="1800" b="1" i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comprehensive 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and does it demonstrate academic library value/impact?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4415025" y="1942600"/>
            <a:ext cx="4341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Benchmarking data- Input/output assessment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User focus- internal/external audiences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Supporting faculty research productivity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Contributing to retention/graduation/academic success measures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❏"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Results of assessment projects outlined &amp; how they inform improvements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311700" y="356200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sz="3600"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/>
        </p:nvSpPr>
        <p:spPr>
          <a:xfrm>
            <a:off x="0" y="1396675"/>
            <a:ext cx="8832300" cy="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Is the information presented in a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visually appealing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way?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 rot="1217">
            <a:off x="2858300" y="429100"/>
            <a:ext cx="42363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Visual Elements</a:t>
            </a:r>
            <a:endParaRPr sz="36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5"/>
          <p:cNvSpPr/>
          <p:nvPr/>
        </p:nvSpPr>
        <p:spPr>
          <a:xfrm>
            <a:off x="5456375" y="4340088"/>
            <a:ext cx="2070600" cy="500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5498525" y="4353175"/>
            <a:ext cx="19863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Draw Attention</a:t>
            </a:r>
            <a:endParaRPr sz="2200">
              <a:solidFill>
                <a:srgbClr val="CC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161" name="Google Shape;161;p25"/>
          <p:cNvGrpSpPr/>
          <p:nvPr/>
        </p:nvGrpSpPr>
        <p:grpSpPr>
          <a:xfrm>
            <a:off x="2653500" y="1936400"/>
            <a:ext cx="2365500" cy="1963388"/>
            <a:chOff x="1792900" y="2868350"/>
            <a:chExt cx="2365500" cy="1963388"/>
          </a:xfrm>
        </p:grpSpPr>
        <p:pic>
          <p:nvPicPr>
            <p:cNvPr id="162" name="Google Shape;16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68000" y="2868350"/>
              <a:ext cx="1811500" cy="1456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25"/>
            <p:cNvSpPr txBox="1"/>
            <p:nvPr/>
          </p:nvSpPr>
          <p:spPr>
            <a:xfrm>
              <a:off x="1792900" y="4531138"/>
              <a:ext cx="2365500" cy="3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Organize Content</a:t>
              </a:r>
              <a:endParaRPr sz="18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64" name="Google Shape;164;p25"/>
          <p:cNvSpPr txBox="1"/>
          <p:nvPr/>
        </p:nvSpPr>
        <p:spPr>
          <a:xfrm>
            <a:off x="103225" y="3395675"/>
            <a:ext cx="25362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Dual Coding</a:t>
            </a:r>
            <a:endParaRPr sz="18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522" y="2064775"/>
            <a:ext cx="1144100" cy="114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823925" y="2869325"/>
            <a:ext cx="963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veat"/>
                <a:ea typeface="Caveat"/>
                <a:cs typeface="Caveat"/>
                <a:sym typeface="Caveat"/>
              </a:rPr>
              <a:t>Library Book</a:t>
            </a:r>
            <a:endParaRPr dirty="0"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167" name="Google Shape;167;p25"/>
          <p:cNvCxnSpPr/>
          <p:nvPr/>
        </p:nvCxnSpPr>
        <p:spPr>
          <a:xfrm>
            <a:off x="5186800" y="3701700"/>
            <a:ext cx="1098000" cy="59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68" name="Google Shape;168;p25"/>
          <p:cNvGrpSpPr/>
          <p:nvPr/>
        </p:nvGrpSpPr>
        <p:grpSpPr>
          <a:xfrm>
            <a:off x="5232525" y="2219075"/>
            <a:ext cx="1542600" cy="1091350"/>
            <a:chOff x="3390475" y="1545775"/>
            <a:chExt cx="1542600" cy="1091350"/>
          </a:xfrm>
        </p:grpSpPr>
        <p:sp>
          <p:nvSpPr>
            <p:cNvPr id="169" name="Google Shape;169;p25"/>
            <p:cNvSpPr txBox="1"/>
            <p:nvPr/>
          </p:nvSpPr>
          <p:spPr>
            <a:xfrm>
              <a:off x="3390475" y="1598425"/>
              <a:ext cx="1542600" cy="8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Remove 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strike="sngStrike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extraneous</a:t>
              </a:r>
              <a:r>
                <a:rPr lang="en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info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70" name="Google Shape;170;p25"/>
            <p:cNvPicPr preferRelativeResize="0"/>
            <p:nvPr/>
          </p:nvPicPr>
          <p:blipFill>
            <a:blip r:embed="rId5">
              <a:alphaModFix amt="43000"/>
            </a:blip>
            <a:stretch>
              <a:fillRect/>
            </a:stretch>
          </p:blipFill>
          <p:spPr>
            <a:xfrm>
              <a:off x="3485400" y="1545775"/>
              <a:ext cx="1200325" cy="1091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" name="Google Shape;171;p25"/>
          <p:cNvGrpSpPr/>
          <p:nvPr/>
        </p:nvGrpSpPr>
        <p:grpSpPr>
          <a:xfrm>
            <a:off x="6371900" y="1772125"/>
            <a:ext cx="3000000" cy="659400"/>
            <a:chOff x="6448100" y="1314925"/>
            <a:chExt cx="3000000" cy="659400"/>
          </a:xfrm>
        </p:grpSpPr>
        <p:sp>
          <p:nvSpPr>
            <p:cNvPr id="172" name="Google Shape;172;p25"/>
            <p:cNvSpPr txBox="1"/>
            <p:nvPr/>
          </p:nvSpPr>
          <p:spPr>
            <a:xfrm>
              <a:off x="6563288" y="1314925"/>
              <a:ext cx="2769600" cy="6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Chunking 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3" name="Google Shape;173;p25"/>
            <p:cNvSpPr txBox="1"/>
            <p:nvPr/>
          </p:nvSpPr>
          <p:spPr>
            <a:xfrm>
              <a:off x="6448100" y="1426600"/>
              <a:ext cx="30000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Information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4" name="Google Shape;174;p25"/>
          <p:cNvGrpSpPr/>
          <p:nvPr/>
        </p:nvGrpSpPr>
        <p:grpSpPr>
          <a:xfrm>
            <a:off x="2331000" y="373000"/>
            <a:ext cx="705000" cy="803550"/>
            <a:chOff x="2444450" y="405550"/>
            <a:chExt cx="705000" cy="803550"/>
          </a:xfrm>
        </p:grpSpPr>
        <p:sp>
          <p:nvSpPr>
            <p:cNvPr id="175" name="Google Shape;175;p25"/>
            <p:cNvSpPr/>
            <p:nvPr/>
          </p:nvSpPr>
          <p:spPr>
            <a:xfrm>
              <a:off x="2444450" y="439600"/>
              <a:ext cx="705000" cy="7695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 txBox="1"/>
            <p:nvPr/>
          </p:nvSpPr>
          <p:spPr>
            <a:xfrm>
              <a:off x="2444450" y="405550"/>
              <a:ext cx="4161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7" name="Google Shape;177;p25"/>
            <p:cNvSpPr txBox="1"/>
            <p:nvPr/>
          </p:nvSpPr>
          <p:spPr>
            <a:xfrm>
              <a:off x="2630800" y="607825"/>
              <a:ext cx="4161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78" name="Google Shape;17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0525" y="2431525"/>
            <a:ext cx="1016819" cy="160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3025" y="-1140625"/>
            <a:ext cx="9562899" cy="630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/>
          <p:nvPr/>
        </p:nvSpPr>
        <p:spPr>
          <a:xfrm>
            <a:off x="3536900" y="1901100"/>
            <a:ext cx="3864900" cy="109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3536888" y="1920164"/>
            <a:ext cx="38061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Findings</a:t>
            </a:r>
            <a:endParaRPr sz="6000" b="1">
              <a:solidFill>
                <a:schemeClr val="dk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Findings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/>
          <p:nvPr/>
        </p:nvSpPr>
        <p:spPr>
          <a:xfrm>
            <a:off x="1167138" y="1326375"/>
            <a:ext cx="70983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rabicPeriod"/>
            </a:pP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 AAU member schools have a webpage for library assessment information?</a:t>
            </a:r>
            <a:endParaRPr sz="1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93" name="Google Shape;193;p27"/>
          <p:cNvGraphicFramePr/>
          <p:nvPr/>
        </p:nvGraphicFramePr>
        <p:xfrm>
          <a:off x="1717150" y="2093700"/>
          <a:ext cx="5914775" cy="2071375"/>
        </p:xfrm>
        <a:graphic>
          <a:graphicData uri="http://schemas.openxmlformats.org/drawingml/2006/table">
            <a:tbl>
              <a:tblPr>
                <a:noFill/>
                <a:tableStyleId>{E18B0425-899E-4E4F-9502-3D08C478A24D}</a:tableStyleId>
              </a:tblPr>
              <a:tblGrid>
                <a:gridCol w="481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18287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# of Institutions</a:t>
                      </a:r>
                      <a:endParaRPr sz="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 Library Assessment Website Presence *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Some Assessment information but not substantial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39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Substantial Library Assessment Website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Institutions Reviewed </a:t>
                      </a:r>
                      <a:endParaRPr b="1" i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61</a:t>
                      </a:r>
                      <a:endParaRPr b="1" i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" name="Google Shape;194;p27"/>
          <p:cNvSpPr txBox="1"/>
          <p:nvPr/>
        </p:nvSpPr>
        <p:spPr>
          <a:xfrm>
            <a:off x="1717075" y="4296575"/>
            <a:ext cx="52629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*Note: These institutions may have a Library Assessment Webpage but not easily discoverable based on our search parameters.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5" name="Google Shape;195;p27"/>
          <p:cNvGrpSpPr/>
          <p:nvPr/>
        </p:nvGrpSpPr>
        <p:grpSpPr>
          <a:xfrm>
            <a:off x="477450" y="1118525"/>
            <a:ext cx="689700" cy="906463"/>
            <a:chOff x="1881525" y="1052300"/>
            <a:chExt cx="689700" cy="906463"/>
          </a:xfrm>
        </p:grpSpPr>
        <p:sp>
          <p:nvSpPr>
            <p:cNvPr id="196" name="Google Shape;196;p27"/>
            <p:cNvSpPr/>
            <p:nvPr/>
          </p:nvSpPr>
          <p:spPr>
            <a:xfrm>
              <a:off x="1939700" y="1183100"/>
              <a:ext cx="483000" cy="432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00"/>
                </a:highlight>
              </a:endParaRPr>
            </a:p>
          </p:txBody>
        </p:sp>
        <p:sp>
          <p:nvSpPr>
            <p:cNvPr id="197" name="Google Shape;197;p27"/>
            <p:cNvSpPr txBox="1"/>
            <p:nvPr/>
          </p:nvSpPr>
          <p:spPr>
            <a:xfrm>
              <a:off x="1999725" y="1052300"/>
              <a:ext cx="453300" cy="6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8" name="Google Shape;198;p27"/>
            <p:cNvSpPr txBox="1"/>
            <p:nvPr/>
          </p:nvSpPr>
          <p:spPr>
            <a:xfrm>
              <a:off x="1881525" y="1496763"/>
              <a:ext cx="6897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RQ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Findings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/>
        </p:nvSpPr>
        <p:spPr>
          <a:xfrm>
            <a:off x="1155500" y="1333400"/>
            <a:ext cx="73449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ontserrat"/>
              <a:buAutoNum type="arabicPeriod" startAt="2"/>
            </a:pP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 library assessment information can be accessed on library websites of AAU member institutions?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1724775" y="2029650"/>
            <a:ext cx="76605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Surveys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Annual Reports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Library Statistics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Benchmarking Data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Information Literacy/Instruction 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Mission Statements/Guiding Principles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28"/>
          <p:cNvGrpSpPr/>
          <p:nvPr/>
        </p:nvGrpSpPr>
        <p:grpSpPr>
          <a:xfrm>
            <a:off x="477450" y="1118525"/>
            <a:ext cx="689700" cy="906463"/>
            <a:chOff x="1881525" y="1052300"/>
            <a:chExt cx="689700" cy="906463"/>
          </a:xfrm>
        </p:grpSpPr>
        <p:sp>
          <p:nvSpPr>
            <p:cNvPr id="208" name="Google Shape;208;p28"/>
            <p:cNvSpPr/>
            <p:nvPr/>
          </p:nvSpPr>
          <p:spPr>
            <a:xfrm>
              <a:off x="1939700" y="1183100"/>
              <a:ext cx="483000" cy="432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00"/>
                </a:highlight>
              </a:endParaRPr>
            </a:p>
          </p:txBody>
        </p:sp>
        <p:sp>
          <p:nvSpPr>
            <p:cNvPr id="209" name="Google Shape;209;p28"/>
            <p:cNvSpPr txBox="1"/>
            <p:nvPr/>
          </p:nvSpPr>
          <p:spPr>
            <a:xfrm>
              <a:off x="1999725" y="1052300"/>
              <a:ext cx="453300" cy="6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10" name="Google Shape;210;p28"/>
            <p:cNvSpPr txBox="1"/>
            <p:nvPr/>
          </p:nvSpPr>
          <p:spPr>
            <a:xfrm>
              <a:off x="1881525" y="1496763"/>
              <a:ext cx="6897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RQ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Findings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1136100" y="1338750"/>
            <a:ext cx="75783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rabicPeriod" startAt="3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 institutions that have a substantial library assessment webpage: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lphaLcPeriod"/>
            </a:pP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Is the information comprehensive?</a:t>
            </a:r>
            <a:endParaRPr sz="1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lphaLcPeriod"/>
            </a:pP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Does it explicitly state a focus on academic library value/impact?</a:t>
            </a:r>
            <a:endParaRPr sz="1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18" name="Google Shape;218;p29"/>
          <p:cNvGraphicFramePr/>
          <p:nvPr/>
        </p:nvGraphicFramePr>
        <p:xfrm>
          <a:off x="1662813" y="2670500"/>
          <a:ext cx="5933325" cy="1553997"/>
        </p:xfrm>
        <a:graphic>
          <a:graphicData uri="http://schemas.openxmlformats.org/drawingml/2006/table">
            <a:tbl>
              <a:tblPr>
                <a:noFill/>
                <a:tableStyleId>{E18B0425-899E-4E4F-9502-3D08C478A24D}</a:tableStyleId>
              </a:tblPr>
              <a:tblGrid>
                <a:gridCol w="467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18287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# of Institutions</a:t>
                      </a:r>
                      <a:endParaRPr sz="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Substantial library assessment webpages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</a:rPr>
                        <a:t>13</a:t>
                      </a:r>
                      <a:endParaRPr sz="12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Assessment information comprehensive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</a:rPr>
                        <a:t>3</a:t>
                      </a:r>
                      <a:endParaRPr sz="12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Explicitly states a focus on academic library value/impact</a:t>
                      </a:r>
                      <a:endParaRPr sz="12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</a:rPr>
                        <a:t>3</a:t>
                      </a:r>
                      <a:endParaRPr sz="12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19" name="Google Shape;219;p29"/>
          <p:cNvGrpSpPr/>
          <p:nvPr/>
        </p:nvGrpSpPr>
        <p:grpSpPr>
          <a:xfrm>
            <a:off x="477450" y="1118525"/>
            <a:ext cx="689700" cy="906463"/>
            <a:chOff x="1881525" y="1052300"/>
            <a:chExt cx="689700" cy="906463"/>
          </a:xfrm>
        </p:grpSpPr>
        <p:sp>
          <p:nvSpPr>
            <p:cNvPr id="220" name="Google Shape;220;p29"/>
            <p:cNvSpPr/>
            <p:nvPr/>
          </p:nvSpPr>
          <p:spPr>
            <a:xfrm>
              <a:off x="1939700" y="1183100"/>
              <a:ext cx="483000" cy="432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00"/>
                </a:highlight>
              </a:endParaRPr>
            </a:p>
          </p:txBody>
        </p:sp>
        <p:sp>
          <p:nvSpPr>
            <p:cNvPr id="221" name="Google Shape;221;p29"/>
            <p:cNvSpPr txBox="1"/>
            <p:nvPr/>
          </p:nvSpPr>
          <p:spPr>
            <a:xfrm>
              <a:off x="1999725" y="1052300"/>
              <a:ext cx="453300" cy="6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22" name="Google Shape;222;p29"/>
            <p:cNvSpPr txBox="1"/>
            <p:nvPr/>
          </p:nvSpPr>
          <p:spPr>
            <a:xfrm>
              <a:off x="1881525" y="1496763"/>
              <a:ext cx="6897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RQ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Findings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1138700" y="944025"/>
            <a:ext cx="77403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rabicPeriod" startAt="3"/>
            </a:pPr>
            <a:r>
              <a:rPr lang="en"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 institutions that have a substantial library assessment webpage:</a:t>
            </a:r>
            <a:endParaRPr sz="1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AutoNum type="alphaLcPeriod" startAt="3"/>
            </a:pPr>
            <a:r>
              <a:rPr lang="en" sz="1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Is the information presented in a visually appealing way?</a:t>
            </a:r>
            <a:endParaRPr sz="1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30" name="Google Shape;230;p30"/>
          <p:cNvGraphicFramePr/>
          <p:nvPr/>
        </p:nvGraphicFramePr>
        <p:xfrm>
          <a:off x="1736525" y="2228550"/>
          <a:ext cx="5262750" cy="816935"/>
        </p:xfrm>
        <a:graphic>
          <a:graphicData uri="http://schemas.openxmlformats.org/drawingml/2006/table">
            <a:tbl>
              <a:tblPr>
                <a:noFill/>
                <a:tableStyleId>{E18B0425-899E-4E4F-9502-3D08C478A24D}</a:tableStyleId>
              </a:tblPr>
              <a:tblGrid>
                <a:gridCol w="481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Substantial library assessment webpages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13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Information presented in a visually appealing way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2</a:t>
                      </a:r>
                      <a:endParaRPr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31" name="Google Shape;231;p30"/>
          <p:cNvGrpSpPr/>
          <p:nvPr/>
        </p:nvGrpSpPr>
        <p:grpSpPr>
          <a:xfrm>
            <a:off x="477450" y="1118525"/>
            <a:ext cx="689700" cy="906463"/>
            <a:chOff x="1881525" y="1052300"/>
            <a:chExt cx="689700" cy="906463"/>
          </a:xfrm>
        </p:grpSpPr>
        <p:sp>
          <p:nvSpPr>
            <p:cNvPr id="232" name="Google Shape;232;p30"/>
            <p:cNvSpPr/>
            <p:nvPr/>
          </p:nvSpPr>
          <p:spPr>
            <a:xfrm>
              <a:off x="1939700" y="1183100"/>
              <a:ext cx="483000" cy="432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00"/>
                </a:highlight>
              </a:endParaRPr>
            </a:p>
          </p:txBody>
        </p:sp>
        <p:sp>
          <p:nvSpPr>
            <p:cNvPr id="233" name="Google Shape;233;p30"/>
            <p:cNvSpPr txBox="1"/>
            <p:nvPr/>
          </p:nvSpPr>
          <p:spPr>
            <a:xfrm>
              <a:off x="1999725" y="1052300"/>
              <a:ext cx="453300" cy="6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34" name="Google Shape;234;p30"/>
            <p:cNvSpPr txBox="1"/>
            <p:nvPr/>
          </p:nvSpPr>
          <p:spPr>
            <a:xfrm>
              <a:off x="1881525" y="1496763"/>
              <a:ext cx="6897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RQ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75" y="-939133"/>
            <a:ext cx="9173751" cy="611583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/>
          <p:nvPr/>
        </p:nvSpPr>
        <p:spPr>
          <a:xfrm>
            <a:off x="764700" y="3208325"/>
            <a:ext cx="7844700" cy="10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557800" y="3150025"/>
            <a:ext cx="82008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Recommendations</a:t>
            </a:r>
            <a:endParaRPr sz="6000" b="1">
              <a:solidFill>
                <a:schemeClr val="dk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937" y="-569912"/>
            <a:ext cx="9221873" cy="614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-103400" y="2968725"/>
            <a:ext cx="9379200" cy="135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-264275" y="3662300"/>
            <a:ext cx="9505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Why did we begin this project?</a:t>
            </a:r>
            <a:endParaRPr sz="24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0400" y="2980400"/>
            <a:ext cx="9103200" cy="6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Interest and Intention </a:t>
            </a:r>
            <a:endParaRPr sz="4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title"/>
          </p:nvPr>
        </p:nvSpPr>
        <p:spPr>
          <a:xfrm>
            <a:off x="418150" y="1085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Library Assessment Webpage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Exemplary Models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48" y="3025650"/>
            <a:ext cx="4179545" cy="70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573" y="3025650"/>
            <a:ext cx="3971950" cy="70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650" y="1427625"/>
            <a:ext cx="5153352" cy="272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3"/>
          <p:cNvSpPr txBox="1"/>
          <p:nvPr/>
        </p:nvSpPr>
        <p:spPr>
          <a:xfrm>
            <a:off x="0" y="0"/>
            <a:ext cx="9144000" cy="11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University of Washington University Libraries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417950" y="1067175"/>
            <a:ext cx="30264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Strengths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293425" y="1490475"/>
            <a:ext cx="3414900" cy="3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Prominent use of icons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Links to strategic plan on webpage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Organized- simplified navigation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Very clear on how assessment results are used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Links to institutional data collection and reports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/>
        </p:nvSpPr>
        <p:spPr>
          <a:xfrm>
            <a:off x="3516650" y="3648950"/>
            <a:ext cx="42900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Use of symbols or graphics w/text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Remove extraneous information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Organize content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Draw attention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676" y="1972550"/>
            <a:ext cx="5039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775" y="755400"/>
            <a:ext cx="5058605" cy="14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/>
          <p:nvPr/>
        </p:nvSpPr>
        <p:spPr>
          <a:xfrm>
            <a:off x="0" y="0"/>
            <a:ext cx="9144000" cy="11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University of Washington University Libraries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5" name="Google Shape;265;p34"/>
          <p:cNvGrpSpPr/>
          <p:nvPr/>
        </p:nvGrpSpPr>
        <p:grpSpPr>
          <a:xfrm>
            <a:off x="2779850" y="3787300"/>
            <a:ext cx="705000" cy="803550"/>
            <a:chOff x="2444450" y="405550"/>
            <a:chExt cx="705000" cy="803550"/>
          </a:xfrm>
        </p:grpSpPr>
        <p:sp>
          <p:nvSpPr>
            <p:cNvPr id="266" name="Google Shape;266;p34"/>
            <p:cNvSpPr/>
            <p:nvPr/>
          </p:nvSpPr>
          <p:spPr>
            <a:xfrm>
              <a:off x="2444450" y="439600"/>
              <a:ext cx="705000" cy="7695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 txBox="1"/>
            <p:nvPr/>
          </p:nvSpPr>
          <p:spPr>
            <a:xfrm>
              <a:off x="2444450" y="405550"/>
              <a:ext cx="4161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" name="Google Shape;268;p34"/>
            <p:cNvSpPr txBox="1"/>
            <p:nvPr/>
          </p:nvSpPr>
          <p:spPr>
            <a:xfrm>
              <a:off x="2630800" y="607825"/>
              <a:ext cx="4161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/>
        </p:nvSpPr>
        <p:spPr>
          <a:xfrm>
            <a:off x="0" y="0"/>
            <a:ext cx="9144000" cy="11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University of Washington University Libraries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263" y="941375"/>
            <a:ext cx="5790742" cy="36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/>
        </p:nvSpPr>
        <p:spPr>
          <a:xfrm>
            <a:off x="7194900" y="2140500"/>
            <a:ext cx="18729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Use of symbols or graphics w/text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Organize content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6" name="Google Shape;276;p35"/>
          <p:cNvCxnSpPr/>
          <p:nvPr/>
        </p:nvCxnSpPr>
        <p:spPr>
          <a:xfrm>
            <a:off x="183575" y="2362250"/>
            <a:ext cx="959700" cy="334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77" name="Google Shape;277;p35"/>
          <p:cNvCxnSpPr/>
          <p:nvPr/>
        </p:nvCxnSpPr>
        <p:spPr>
          <a:xfrm>
            <a:off x="7123500" y="1179400"/>
            <a:ext cx="0" cy="32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8" name="Google Shape;278;p35"/>
          <p:cNvGrpSpPr/>
          <p:nvPr/>
        </p:nvGrpSpPr>
        <p:grpSpPr>
          <a:xfrm>
            <a:off x="7717325" y="1292800"/>
            <a:ext cx="705000" cy="803550"/>
            <a:chOff x="2444450" y="405550"/>
            <a:chExt cx="705000" cy="803550"/>
          </a:xfrm>
        </p:grpSpPr>
        <p:sp>
          <p:nvSpPr>
            <p:cNvPr id="279" name="Google Shape;279;p35"/>
            <p:cNvSpPr/>
            <p:nvPr/>
          </p:nvSpPr>
          <p:spPr>
            <a:xfrm>
              <a:off x="2444450" y="439600"/>
              <a:ext cx="705000" cy="7695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 txBox="1"/>
            <p:nvPr/>
          </p:nvSpPr>
          <p:spPr>
            <a:xfrm>
              <a:off x="2444450" y="405550"/>
              <a:ext cx="4161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1" name="Google Shape;281;p35"/>
            <p:cNvSpPr txBox="1"/>
            <p:nvPr/>
          </p:nvSpPr>
          <p:spPr>
            <a:xfrm>
              <a:off x="2630800" y="607825"/>
              <a:ext cx="4161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/>
          <p:nvPr/>
        </p:nvSpPr>
        <p:spPr>
          <a:xfrm>
            <a:off x="0" y="0"/>
            <a:ext cx="9144000" cy="11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University of Washington University Libraries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36"/>
          <p:cNvSpPr txBox="1"/>
          <p:nvPr/>
        </p:nvSpPr>
        <p:spPr>
          <a:xfrm>
            <a:off x="7194900" y="2140500"/>
            <a:ext cx="18729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Organize content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8" name="Google Shape;288;p36"/>
          <p:cNvCxnSpPr/>
          <p:nvPr/>
        </p:nvCxnSpPr>
        <p:spPr>
          <a:xfrm>
            <a:off x="7123500" y="1179400"/>
            <a:ext cx="0" cy="322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9" name="Google Shape;2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375" y="1043925"/>
            <a:ext cx="6675725" cy="349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36"/>
          <p:cNvGrpSpPr/>
          <p:nvPr/>
        </p:nvGrpSpPr>
        <p:grpSpPr>
          <a:xfrm>
            <a:off x="7778850" y="1417875"/>
            <a:ext cx="705000" cy="803550"/>
            <a:chOff x="2444450" y="405550"/>
            <a:chExt cx="705000" cy="803550"/>
          </a:xfrm>
        </p:grpSpPr>
        <p:sp>
          <p:nvSpPr>
            <p:cNvPr id="291" name="Google Shape;291;p36"/>
            <p:cNvSpPr/>
            <p:nvPr/>
          </p:nvSpPr>
          <p:spPr>
            <a:xfrm>
              <a:off x="2444450" y="439600"/>
              <a:ext cx="705000" cy="7695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 txBox="1"/>
            <p:nvPr/>
          </p:nvSpPr>
          <p:spPr>
            <a:xfrm>
              <a:off x="2444450" y="405550"/>
              <a:ext cx="4161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3" name="Google Shape;293;p36"/>
            <p:cNvSpPr txBox="1"/>
            <p:nvPr/>
          </p:nvSpPr>
          <p:spPr>
            <a:xfrm>
              <a:off x="2630800" y="607825"/>
              <a:ext cx="4161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625" y="1360975"/>
            <a:ext cx="3696550" cy="28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/>
          <p:nvPr/>
        </p:nvSpPr>
        <p:spPr>
          <a:xfrm>
            <a:off x="0" y="0"/>
            <a:ext cx="91182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Iowa State University Library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37"/>
          <p:cNvSpPr txBox="1"/>
          <p:nvPr/>
        </p:nvSpPr>
        <p:spPr>
          <a:xfrm>
            <a:off x="431275" y="1006550"/>
            <a:ext cx="30264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Strengths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7"/>
          <p:cNvSpPr txBox="1"/>
          <p:nvPr/>
        </p:nvSpPr>
        <p:spPr>
          <a:xfrm>
            <a:off x="211900" y="1429850"/>
            <a:ext cx="4844100" cy="3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Strategy Map highlighting different perspectives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Charts &amp; graphs interactive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Coding system- use of symbols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Clearly demonstrates culture of assessment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Demonstrates value/impact &amp; connection to institution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Easily discoverable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Very intentional in design using learning theories &amp; design principles, designed for external audience</a:t>
            </a:r>
            <a:endParaRPr sz="12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/>
          <p:nvPr/>
        </p:nvSpPr>
        <p:spPr>
          <a:xfrm>
            <a:off x="875600" y="1064100"/>
            <a:ext cx="24717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Assessment Plan by Perspectives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Service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Financial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Internal 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Learning and Growth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38"/>
          <p:cNvSpPr txBox="1"/>
          <p:nvPr/>
        </p:nvSpPr>
        <p:spPr>
          <a:xfrm>
            <a:off x="1425350" y="3618325"/>
            <a:ext cx="20427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Chunking of info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Organized content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Draw attention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8" name="Google Shape;3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625" y="1154100"/>
            <a:ext cx="4477400" cy="34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8"/>
          <p:cNvSpPr txBox="1"/>
          <p:nvPr/>
        </p:nvSpPr>
        <p:spPr>
          <a:xfrm>
            <a:off x="0" y="0"/>
            <a:ext cx="91182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Iowa State University Library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10" name="Google Shape;310;p38"/>
          <p:cNvGrpSpPr/>
          <p:nvPr/>
        </p:nvGrpSpPr>
        <p:grpSpPr>
          <a:xfrm>
            <a:off x="720350" y="3688000"/>
            <a:ext cx="705000" cy="803550"/>
            <a:chOff x="2444450" y="405550"/>
            <a:chExt cx="705000" cy="803550"/>
          </a:xfrm>
        </p:grpSpPr>
        <p:sp>
          <p:nvSpPr>
            <p:cNvPr id="311" name="Google Shape;311;p38"/>
            <p:cNvSpPr/>
            <p:nvPr/>
          </p:nvSpPr>
          <p:spPr>
            <a:xfrm>
              <a:off x="2444450" y="439600"/>
              <a:ext cx="705000" cy="7695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 txBox="1"/>
            <p:nvPr/>
          </p:nvSpPr>
          <p:spPr>
            <a:xfrm>
              <a:off x="2444450" y="405550"/>
              <a:ext cx="4161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3" name="Google Shape;313;p38"/>
            <p:cNvSpPr txBox="1"/>
            <p:nvPr/>
          </p:nvSpPr>
          <p:spPr>
            <a:xfrm>
              <a:off x="2630800" y="607825"/>
              <a:ext cx="4161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1875" y="1216500"/>
            <a:ext cx="4809399" cy="331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9" name="Google Shape;319;p39"/>
          <p:cNvSpPr/>
          <p:nvPr/>
        </p:nvSpPr>
        <p:spPr>
          <a:xfrm rot="10800000">
            <a:off x="857050" y="1768100"/>
            <a:ext cx="370800" cy="4053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9"/>
          <p:cNvSpPr/>
          <p:nvPr/>
        </p:nvSpPr>
        <p:spPr>
          <a:xfrm>
            <a:off x="857047" y="2871300"/>
            <a:ext cx="370800" cy="369000"/>
          </a:xfrm>
          <a:prstGeom prst="triangle">
            <a:avLst>
              <a:gd name="adj" fmla="val 50000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9"/>
          <p:cNvSpPr/>
          <p:nvPr/>
        </p:nvSpPr>
        <p:spPr>
          <a:xfrm>
            <a:off x="834400" y="2298875"/>
            <a:ext cx="416100" cy="405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9"/>
          <p:cNvSpPr txBox="1"/>
          <p:nvPr/>
        </p:nvSpPr>
        <p:spPr>
          <a:xfrm>
            <a:off x="1345600" y="1708813"/>
            <a:ext cx="15441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Missed Target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1364475" y="2306975"/>
            <a:ext cx="17052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Meeting Target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9"/>
          <p:cNvSpPr txBox="1"/>
          <p:nvPr/>
        </p:nvSpPr>
        <p:spPr>
          <a:xfrm>
            <a:off x="1363413" y="2878975"/>
            <a:ext cx="17922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Exceeding Target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39"/>
          <p:cNvSpPr txBox="1"/>
          <p:nvPr/>
        </p:nvSpPr>
        <p:spPr>
          <a:xfrm>
            <a:off x="1247000" y="3496025"/>
            <a:ext cx="2401800" cy="13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Use of symbols with text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Organized content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Remove extraneous info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Draw attention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39"/>
          <p:cNvSpPr txBox="1"/>
          <p:nvPr/>
        </p:nvSpPr>
        <p:spPr>
          <a:xfrm>
            <a:off x="0" y="0"/>
            <a:ext cx="91182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Iowa State University Library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" name="Google Shape;327;p39"/>
          <p:cNvSpPr txBox="1"/>
          <p:nvPr/>
        </p:nvSpPr>
        <p:spPr>
          <a:xfrm>
            <a:off x="556025" y="1102275"/>
            <a:ext cx="28176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Stop Light Indicators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8" name="Google Shape;328;p39"/>
          <p:cNvCxnSpPr/>
          <p:nvPr/>
        </p:nvCxnSpPr>
        <p:spPr>
          <a:xfrm>
            <a:off x="615000" y="1543000"/>
            <a:ext cx="27297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29" name="Google Shape;329;p39"/>
          <p:cNvGrpSpPr/>
          <p:nvPr/>
        </p:nvGrpSpPr>
        <p:grpSpPr>
          <a:xfrm>
            <a:off x="556025" y="3669550"/>
            <a:ext cx="705000" cy="803550"/>
            <a:chOff x="2444450" y="405550"/>
            <a:chExt cx="705000" cy="803550"/>
          </a:xfrm>
        </p:grpSpPr>
        <p:sp>
          <p:nvSpPr>
            <p:cNvPr id="330" name="Google Shape;330;p39"/>
            <p:cNvSpPr/>
            <p:nvPr/>
          </p:nvSpPr>
          <p:spPr>
            <a:xfrm>
              <a:off x="2444450" y="439600"/>
              <a:ext cx="705000" cy="7695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9"/>
            <p:cNvSpPr txBox="1"/>
            <p:nvPr/>
          </p:nvSpPr>
          <p:spPr>
            <a:xfrm>
              <a:off x="2444450" y="405550"/>
              <a:ext cx="4161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2" name="Google Shape;332;p39"/>
            <p:cNvSpPr txBox="1"/>
            <p:nvPr/>
          </p:nvSpPr>
          <p:spPr>
            <a:xfrm>
              <a:off x="2630800" y="607825"/>
              <a:ext cx="4161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/>
          <p:nvPr/>
        </p:nvSpPr>
        <p:spPr>
          <a:xfrm>
            <a:off x="0" y="0"/>
            <a:ext cx="91182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Iowa State University Library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8" name="Google Shape;33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650" y="1302750"/>
            <a:ext cx="4811249" cy="314757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 txBox="1"/>
          <p:nvPr/>
        </p:nvSpPr>
        <p:spPr>
          <a:xfrm>
            <a:off x="509675" y="1149375"/>
            <a:ext cx="3716400" cy="3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Value/Impact of Academic Library Emphasized</a:t>
            </a: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2016 Student Survey assessed 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users’ perception of value, impact and service quality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Users’ perception of library contributing to their academic success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40"/>
          <p:cNvSpPr txBox="1"/>
          <p:nvPr/>
        </p:nvSpPr>
        <p:spPr>
          <a:xfrm>
            <a:off x="1252850" y="3375250"/>
            <a:ext cx="2902800" cy="12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Chunking of info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Organized content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Draw attention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Remove extraneous info</a:t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1" name="Google Shape;341;p40"/>
          <p:cNvGrpSpPr/>
          <p:nvPr/>
        </p:nvGrpSpPr>
        <p:grpSpPr>
          <a:xfrm>
            <a:off x="509675" y="3566550"/>
            <a:ext cx="705000" cy="803550"/>
            <a:chOff x="2444450" y="405550"/>
            <a:chExt cx="705000" cy="803550"/>
          </a:xfrm>
        </p:grpSpPr>
        <p:sp>
          <p:nvSpPr>
            <p:cNvPr id="342" name="Google Shape;342;p40"/>
            <p:cNvSpPr/>
            <p:nvPr/>
          </p:nvSpPr>
          <p:spPr>
            <a:xfrm>
              <a:off x="2444450" y="439600"/>
              <a:ext cx="705000" cy="7695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 txBox="1"/>
            <p:nvPr/>
          </p:nvSpPr>
          <p:spPr>
            <a:xfrm>
              <a:off x="2444450" y="405550"/>
              <a:ext cx="4161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4" name="Google Shape;344;p40"/>
            <p:cNvSpPr txBox="1"/>
            <p:nvPr/>
          </p:nvSpPr>
          <p:spPr>
            <a:xfrm>
              <a:off x="2630800" y="607825"/>
              <a:ext cx="4161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endPara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Limitations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41"/>
          <p:cNvSpPr txBox="1">
            <a:spLocks noGrp="1"/>
          </p:cNvSpPr>
          <p:nvPr>
            <p:ph type="body" idx="1"/>
          </p:nvPr>
        </p:nvSpPr>
        <p:spPr>
          <a:xfrm>
            <a:off x="553800" y="1542425"/>
            <a:ext cx="8036400" cy="27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Information may exist but not discoverable based on our search method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Did not look into accessibility of information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Institutions may have exemplary library assessment models but not communicating this well through a website.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Sample based on AAU institutions. Other exemplary Library Assessment websites can exist at other institutions outside our sample.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267300" y="415425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Sample: AAU Institutions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466975" y="1398000"/>
            <a:ext cx="4560000" cy="28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61 member schools of the Association of American Universities (AAU)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Stony Brook University was excluded from sample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Sample chosen due to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Manageable size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Comparable research institutions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775" y="1368463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References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Connaway, L. S., Harvey, W., Kitzie, V., &amp; Mikitish, S. (2017).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Academic library impact: Improving practice and essential areas to research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Chicago: Association of College &amp; Research Libraries, a division of the American Library Association.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Evergreen, S. D. H. (2014). </a:t>
            </a:r>
            <a:r>
              <a:rPr lang="en" sz="10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Presenting data effectively: Communicating your findings for maximum impact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Los Angeles: SAGE.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Huitt, W. (2003). The information processing approach to cognition.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Educational psychology interactive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(2), 53.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Lewin, H. S., &amp; Passonneau, S. M. (2012). An analysis of academic research libraries assessment data: A look at professional models and benchmarking data. </a:t>
            </a:r>
            <a:r>
              <a:rPr lang="en" sz="10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Journal of academic librarianship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(2), 85. 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Little, J. J. (2010). Cognitive load theory and library research guides.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Internet reference services quarterly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15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(1), 53-63.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Oakleaf, M. (2010). </a:t>
            </a:r>
            <a:r>
              <a:rPr lang="en" sz="1000" i="1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 value of academic libraries: A comprehensive research review and report</a:t>
            </a:r>
            <a:r>
              <a:rPr lang="en" sz="10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. Chicago: Association of College &amp; Research Libraries, a division of the American Library Association.</a:t>
            </a:r>
            <a:endParaRPr sz="10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Spector, J. M. (Ed.). (2015).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 SAGE encyclopedia of educational technology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 Los Angeles: Sage Publications.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Sweller, J. (1988). Cognitive load during problem solving: Effects on learning.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Cognitive science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(2), 257-285.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Sweller, J. (2010). Element interactivity and intrinsic, extraneous, and germane cognitive load.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Educational psychology review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22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(2), 123-138.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612" y="-588525"/>
            <a:ext cx="9306872" cy="60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3"/>
          <p:cNvSpPr/>
          <p:nvPr/>
        </p:nvSpPr>
        <p:spPr>
          <a:xfrm>
            <a:off x="1309575" y="338550"/>
            <a:ext cx="6274800" cy="4159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3"/>
          <p:cNvSpPr txBox="1"/>
          <p:nvPr/>
        </p:nvSpPr>
        <p:spPr>
          <a:xfrm>
            <a:off x="4382700" y="1611900"/>
            <a:ext cx="3146100" cy="14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Caveat"/>
                <a:ea typeface="Caveat"/>
                <a:cs typeface="Caveat"/>
                <a:sym typeface="Caveat"/>
              </a:rPr>
              <a:t>Janet H. Clarke</a:t>
            </a:r>
            <a:endParaRPr sz="36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Associate Dean for Research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&amp; User Engagement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University Libraries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Stony Brook University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latin typeface="Montserrat"/>
                <a:ea typeface="Montserrat"/>
                <a:cs typeface="Montserrat"/>
                <a:sym typeface="Montserrat"/>
                <a:hlinkClick r:id="rId4"/>
              </a:rPr>
              <a:t>janet.clarke@stonybrook.edu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43"/>
          <p:cNvSpPr txBox="1"/>
          <p:nvPr/>
        </p:nvSpPr>
        <p:spPr>
          <a:xfrm>
            <a:off x="1255275" y="1727300"/>
            <a:ext cx="3475200" cy="23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Caveat"/>
                <a:ea typeface="Caveat"/>
                <a:cs typeface="Caveat"/>
                <a:sym typeface="Caveat"/>
              </a:rPr>
              <a:t>Kristin Hall</a:t>
            </a:r>
            <a:endParaRPr sz="36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Library Assessment &amp; Learning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Outcomes Specialist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Stony Brook University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latin typeface="Montserrat"/>
                <a:ea typeface="Montserrat"/>
                <a:cs typeface="Montserrat"/>
                <a:sym typeface="Montserrat"/>
                <a:hlinkClick r:id="rId5"/>
              </a:rPr>
              <a:t>kristin.hall@stonybrook.edu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Doctoral Student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Curriculum, Instruction &amp;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the Science of Learning, PhD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University at Buffalo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latin typeface="Montserrat"/>
                <a:ea typeface="Montserrat"/>
                <a:cs typeface="Montserrat"/>
                <a:sym typeface="Montserrat"/>
                <a:hlinkClick r:id="rId6"/>
              </a:rPr>
              <a:t>kmhall4@buffalo.edu</a:t>
            </a:r>
            <a:endParaRPr/>
          </a:p>
        </p:txBody>
      </p:sp>
      <p:cxnSp>
        <p:nvCxnSpPr>
          <p:cNvPr id="365" name="Google Shape;365;p43"/>
          <p:cNvCxnSpPr/>
          <p:nvPr/>
        </p:nvCxnSpPr>
        <p:spPr>
          <a:xfrm>
            <a:off x="2361025" y="1515225"/>
            <a:ext cx="4300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" name="Google Shape;366;p43"/>
          <p:cNvSpPr txBox="1"/>
          <p:nvPr/>
        </p:nvSpPr>
        <p:spPr>
          <a:xfrm>
            <a:off x="1254425" y="433625"/>
            <a:ext cx="62241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Caveat"/>
                <a:ea typeface="Caveat"/>
                <a:cs typeface="Caveat"/>
                <a:sym typeface="Caveat"/>
              </a:rPr>
              <a:t>Thank you!</a:t>
            </a:r>
            <a:endParaRPr sz="60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1409350" y="2239575"/>
            <a:ext cx="6758700" cy="18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Do AAU member institutions have a webpage for library assessment information?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9" name="Google Shape;79;p16"/>
          <p:cNvGrpSpPr/>
          <p:nvPr/>
        </p:nvGrpSpPr>
        <p:grpSpPr>
          <a:xfrm>
            <a:off x="1881525" y="1052300"/>
            <a:ext cx="689700" cy="906463"/>
            <a:chOff x="1881525" y="1052300"/>
            <a:chExt cx="689700" cy="906463"/>
          </a:xfrm>
        </p:grpSpPr>
        <p:sp>
          <p:nvSpPr>
            <p:cNvPr id="80" name="Google Shape;80;p16"/>
            <p:cNvSpPr/>
            <p:nvPr/>
          </p:nvSpPr>
          <p:spPr>
            <a:xfrm>
              <a:off x="1939700" y="1183100"/>
              <a:ext cx="483000" cy="432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00"/>
                </a:highlight>
              </a:endParaRPr>
            </a:p>
          </p:txBody>
        </p:sp>
        <p:sp>
          <p:nvSpPr>
            <p:cNvPr id="81" name="Google Shape;81;p16"/>
            <p:cNvSpPr txBox="1"/>
            <p:nvPr/>
          </p:nvSpPr>
          <p:spPr>
            <a:xfrm>
              <a:off x="1999725" y="1052300"/>
              <a:ext cx="453300" cy="6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82" name="Google Shape;82;p16"/>
            <p:cNvSpPr txBox="1"/>
            <p:nvPr/>
          </p:nvSpPr>
          <p:spPr>
            <a:xfrm>
              <a:off x="1881525" y="1496763"/>
              <a:ext cx="6897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RQ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1922575" y="1169938"/>
            <a:ext cx="5382000" cy="5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Research Question 1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1299900" y="2280720"/>
            <a:ext cx="6544200" cy="16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What library assessment information can be accessed on library websites of AAU member institutions?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02050" y="-165000"/>
            <a:ext cx="3456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984050" y="1169938"/>
            <a:ext cx="5382000" cy="5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Research Question 2</a:t>
            </a:r>
            <a:endParaRPr sz="3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1881525" y="1052300"/>
            <a:ext cx="689700" cy="906463"/>
            <a:chOff x="1881525" y="1052300"/>
            <a:chExt cx="689700" cy="906463"/>
          </a:xfrm>
        </p:grpSpPr>
        <p:sp>
          <p:nvSpPr>
            <p:cNvPr id="92" name="Google Shape;92;p17"/>
            <p:cNvSpPr/>
            <p:nvPr/>
          </p:nvSpPr>
          <p:spPr>
            <a:xfrm>
              <a:off x="1939700" y="1183100"/>
              <a:ext cx="483000" cy="432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00"/>
                </a:highlight>
              </a:endParaRPr>
            </a:p>
          </p:txBody>
        </p:sp>
        <p:sp>
          <p:nvSpPr>
            <p:cNvPr id="93" name="Google Shape;93;p17"/>
            <p:cNvSpPr txBox="1"/>
            <p:nvPr/>
          </p:nvSpPr>
          <p:spPr>
            <a:xfrm>
              <a:off x="1999725" y="1052300"/>
              <a:ext cx="453300" cy="6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94" name="Google Shape;94;p17"/>
            <p:cNvSpPr txBox="1"/>
            <p:nvPr/>
          </p:nvSpPr>
          <p:spPr>
            <a:xfrm>
              <a:off x="1881525" y="1496763"/>
              <a:ext cx="6897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RQ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962825" y="2180150"/>
            <a:ext cx="7712400" cy="22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For institutions that have a substantial library assessment webpage: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lphaLcPeriod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Is the information comprehensive?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lphaLcPeriod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Does it explicitly state a focus on academic library value/impact?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AutoNum type="alphaLcPeriod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Is the information presented in a visually appealing way?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1984050" y="1169938"/>
            <a:ext cx="5382000" cy="5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Research Question 3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1" name="Google Shape;101;p18"/>
          <p:cNvGrpSpPr/>
          <p:nvPr/>
        </p:nvGrpSpPr>
        <p:grpSpPr>
          <a:xfrm>
            <a:off x="1881525" y="1052300"/>
            <a:ext cx="689700" cy="906463"/>
            <a:chOff x="1881525" y="1052300"/>
            <a:chExt cx="689700" cy="906463"/>
          </a:xfrm>
        </p:grpSpPr>
        <p:sp>
          <p:nvSpPr>
            <p:cNvPr id="102" name="Google Shape;102;p18"/>
            <p:cNvSpPr/>
            <p:nvPr/>
          </p:nvSpPr>
          <p:spPr>
            <a:xfrm>
              <a:off x="1939700" y="1183100"/>
              <a:ext cx="483000" cy="432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00"/>
                </a:highlight>
              </a:endParaRPr>
            </a:p>
          </p:txBody>
        </p:sp>
        <p:sp>
          <p:nvSpPr>
            <p:cNvPr id="103" name="Google Shape;103;p18"/>
            <p:cNvSpPr txBox="1"/>
            <p:nvPr/>
          </p:nvSpPr>
          <p:spPr>
            <a:xfrm>
              <a:off x="1999725" y="1052300"/>
              <a:ext cx="453300" cy="6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?</a:t>
              </a:r>
              <a:endParaRPr sz="36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04" name="Google Shape;104;p18"/>
            <p:cNvSpPr txBox="1"/>
            <p:nvPr/>
          </p:nvSpPr>
          <p:spPr>
            <a:xfrm>
              <a:off x="1881525" y="1496763"/>
              <a:ext cx="689700" cy="4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RQ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53584"/>
            <a:ext cx="9189426" cy="8493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>
            <a:off x="1231400" y="982175"/>
            <a:ext cx="6609000" cy="2811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1398075" y="1167250"/>
            <a:ext cx="62307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Literature Review</a:t>
            </a:r>
            <a:endParaRPr sz="36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1631775" y="1881250"/>
            <a:ext cx="6230700" cy="18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Current trends in Library Assessment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Value &amp; Impact of Academic Libraries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Cognitive Load Theory (CLT)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Presenting information for maximum impact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64425"/>
            <a:ext cx="9144002" cy="690982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/>
          <p:nvPr/>
        </p:nvSpPr>
        <p:spPr>
          <a:xfrm>
            <a:off x="1592000" y="378275"/>
            <a:ext cx="5562900" cy="118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948350" y="396800"/>
            <a:ext cx="6183600" cy="9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sz="6000" b="1">
              <a:solidFill>
                <a:schemeClr val="dk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8425" y="1222775"/>
            <a:ext cx="3517625" cy="351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356200"/>
            <a:ext cx="8520600" cy="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Methodology</a:t>
            </a:r>
            <a:endParaRPr sz="3600"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6375" y="4588000"/>
            <a:ext cx="2074026" cy="37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435075" y="1478500"/>
            <a:ext cx="59913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Qualitative inquiry</a:t>
            </a:r>
            <a:endParaRPr sz="24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 reviewers</a:t>
            </a:r>
            <a:endParaRPr sz="24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Initial search summer 2018</a:t>
            </a:r>
            <a:endParaRPr sz="24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</a:pPr>
            <a:r>
              <a:rPr lang="en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In-depth inquiry fall 2018</a:t>
            </a:r>
            <a:endParaRPr sz="24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1159</Words>
  <Application>Microsoft Office PowerPoint</Application>
  <PresentationFormat>On-screen Show (16:9)</PresentationFormat>
  <Paragraphs>240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Impact</vt:lpstr>
      <vt:lpstr>Caveat</vt:lpstr>
      <vt:lpstr>Montserrat</vt:lpstr>
      <vt:lpstr>Nunito</vt:lpstr>
      <vt:lpstr>Simple Light</vt:lpstr>
      <vt:lpstr>Communicating  Library Impact  Through the Assessment Website</vt:lpstr>
      <vt:lpstr>Interest and Intention </vt:lpstr>
      <vt:lpstr>Sample: AAU Institutions </vt:lpstr>
      <vt:lpstr>Research Question 1</vt:lpstr>
      <vt:lpstr>Research Question 2 </vt:lpstr>
      <vt:lpstr>Research Question 3</vt:lpstr>
      <vt:lpstr>Literature Review </vt:lpstr>
      <vt:lpstr>Methodology </vt:lpstr>
      <vt:lpstr>Methodology</vt:lpstr>
      <vt:lpstr>Methodology</vt:lpstr>
      <vt:lpstr>Methodology</vt:lpstr>
      <vt:lpstr>Methodology</vt:lpstr>
      <vt:lpstr>PowerPoint Presentation</vt:lpstr>
      <vt:lpstr>Findings </vt:lpstr>
      <vt:lpstr>Findings </vt:lpstr>
      <vt:lpstr>Findings </vt:lpstr>
      <vt:lpstr>Findings </vt:lpstr>
      <vt:lpstr>Findings </vt:lpstr>
      <vt:lpstr>Recommendations </vt:lpstr>
      <vt:lpstr>Library Assessment Webpage Exemplary Models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 Library Impact  Through the Assessment Website</dc:title>
  <dc:creator>Kristin Hall</dc:creator>
  <cp:lastModifiedBy>Kristin Hall</cp:lastModifiedBy>
  <cp:revision>3</cp:revision>
  <dcterms:modified xsi:type="dcterms:W3CDTF">2018-11-30T21:41:44Z</dcterms:modified>
</cp:coreProperties>
</file>