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PT Sans Narrow"/>
      <p:regular r:id="rId18"/>
      <p:bold r:id="rId19"/>
    </p:embeddedFont>
    <p:embeddedFont>
      <p:font typeface="Open Sans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regular.fntdata"/><Relationship Id="rId11" Type="http://schemas.openxmlformats.org/officeDocument/2006/relationships/slide" Target="slides/slide6.xml"/><Relationship Id="rId22" Type="http://schemas.openxmlformats.org/officeDocument/2006/relationships/font" Target="fonts/OpenSans-italic.fntdata"/><Relationship Id="rId10" Type="http://schemas.openxmlformats.org/officeDocument/2006/relationships/slide" Target="slides/slide5.xml"/><Relationship Id="rId21" Type="http://schemas.openxmlformats.org/officeDocument/2006/relationships/font" Target="fonts/OpenSans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Open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TSansNarrow-bold.fntdata"/><Relationship Id="rId6" Type="http://schemas.openxmlformats.org/officeDocument/2006/relationships/slide" Target="slides/slide1.xml"/><Relationship Id="rId18" Type="http://schemas.openxmlformats.org/officeDocument/2006/relationships/font" Target="fonts/PTSans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48718be68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48718be68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486d86092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486d86092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48718be68c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48718be68c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86890d473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86890d473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86890d473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86890d473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86890d473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86890d473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486890d473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486890d473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486890d473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486890d473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486d860926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486d860926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48718be68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48718be6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486d860926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486d860926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hyperlink" Target="mailto:ahawk1@lsu.ed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2.archivists.org/standards/standardized-statistical-measures-and-metrics-for-public-services-in-archival-repositories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Relationship Id="rId4" Type="http://schemas.openxmlformats.org/officeDocument/2006/relationships/hyperlink" Target="https://www.atlas-sys.com/atlasb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566100" y="1698075"/>
            <a:ext cx="8095800" cy="1243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Implementing Standardized Statistical Measures and Metrics for Public Services in Archival Repositories and Special Collections Libraries</a:t>
            </a:r>
            <a:endParaRPr sz="3400"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6750" y="2871226"/>
            <a:ext cx="4870500" cy="71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PT Sans Narrow"/>
                <a:ea typeface="PT Sans Narrow"/>
                <a:cs typeface="PT Sans Narrow"/>
                <a:sym typeface="PT Sans Narrow"/>
              </a:rPr>
              <a:t>Amanda K. Hawk, Head of Public and Research Services</a:t>
            </a:r>
            <a:endParaRPr sz="18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PT Sans Narrow"/>
                <a:ea typeface="PT Sans Narrow"/>
                <a:cs typeface="PT Sans Narrow"/>
                <a:sym typeface="PT Sans Narrow"/>
              </a:rPr>
              <a:t>LSU Libraries-Special Collections </a:t>
            </a:r>
            <a:endParaRPr sz="18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PT Sans Narrow"/>
                <a:ea typeface="PT Sans Narrow"/>
                <a:cs typeface="PT Sans Narrow"/>
                <a:sym typeface="PT Sans Narrow"/>
              </a:rPr>
              <a:t>Louisiana State University</a:t>
            </a:r>
            <a:endParaRPr sz="18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Continued Challenges in Data Collection and Analysis</a:t>
            </a:r>
            <a:endParaRPr sz="3400"/>
          </a:p>
        </p:txBody>
      </p:sp>
      <p:sp>
        <p:nvSpPr>
          <p:cNvPr id="124" name="Google Shape;124;p2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How best to determine true impact of remote users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○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LibAnswers stats for questions received via phone/email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○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Interlibrary Loan and duplication order stats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○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Not actively collecting website views/sessions/downloads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How to accurately track reference interactions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○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Multiple follow-ups w/ same patron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○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Multiple staff members answering same request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What’s Next? Assessment and application of data</a:t>
            </a:r>
            <a:endParaRPr/>
          </a:p>
        </p:txBody>
      </p:sp>
      <p:sp>
        <p:nvSpPr>
          <p:cNvPr id="130" name="Google Shape;130;p23"/>
          <p:cNvSpPr txBox="1"/>
          <p:nvPr>
            <p:ph idx="1" type="body"/>
          </p:nvPr>
        </p:nvSpPr>
        <p:spPr>
          <a:xfrm>
            <a:off x="311700" y="1266325"/>
            <a:ext cx="8520600" cy="297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Reading Room visits per day/month/year guide staffing choices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Collection analysis of heavily used or little used collections drive processing decisions, digitization and conservation efforts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More detailed tracking of undergraduate use + how much is connected to class instruction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Creation of personas and persona narratives for website redesign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Better measurement of impact from outreach activities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/>
          <p:nvPr>
            <p:ph type="ctrTitle"/>
          </p:nvPr>
        </p:nvSpPr>
        <p:spPr>
          <a:xfrm>
            <a:off x="1004125" y="1549339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136" name="Google Shape;136;p24"/>
          <p:cNvSpPr txBox="1"/>
          <p:nvPr>
            <p:ph idx="1" type="subTitle"/>
          </p:nvPr>
        </p:nvSpPr>
        <p:spPr>
          <a:xfrm>
            <a:off x="2136750" y="2677214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 Narrow"/>
                <a:ea typeface="PT Sans Narrow"/>
                <a:cs typeface="PT Sans Narrow"/>
                <a:sym typeface="PT Sans Narrow"/>
              </a:rPr>
              <a:t>For questions / comments: </a:t>
            </a:r>
            <a:endParaRPr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 Narrow"/>
                <a:ea typeface="PT Sans Narrow"/>
                <a:cs typeface="PT Sans Narrow"/>
                <a:sym typeface="PT Sans Narrow"/>
              </a:rPr>
              <a:t>Amanda Hawk</a:t>
            </a:r>
            <a:endParaRPr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PT Sans Narrow"/>
                <a:ea typeface="PT Sans Narrow"/>
                <a:cs typeface="PT Sans Narrow"/>
                <a:sym typeface="PT Sans Narrow"/>
                <a:hlinkClick r:id="rId3"/>
              </a:rPr>
              <a:t>ahawk1@lsu.edu</a:t>
            </a:r>
            <a:r>
              <a:rPr lang="en">
                <a:latin typeface="PT Sans Narrow"/>
                <a:ea typeface="PT Sans Narrow"/>
                <a:cs typeface="PT Sans Narrow"/>
                <a:sym typeface="PT Sans Narrow"/>
              </a:rPr>
              <a:t> </a:t>
            </a:r>
            <a:endParaRPr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Context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11700" y="1266325"/>
            <a:ext cx="80394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Lack of commonly-accepted measures and metrics for Special Collections and Archives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Lack of industry-wide database of statistics for SC/A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Annual figures reported to ARL are limited in scope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Leads to difficulty in benchmarking and measuring impact (internal and external)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Force Report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Joint task force created in 2014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Representatives from Society of American Archivists and ACRL’s Rare Books and Manuscripts Section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Report approved by both orgs in late 2017 / early 2018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400" u="sng">
                <a:solidFill>
                  <a:schemeClr val="hlink"/>
                </a:solidFill>
                <a:latin typeface="PT Sans Narrow"/>
                <a:ea typeface="PT Sans Narrow"/>
                <a:cs typeface="PT Sans Narrow"/>
                <a:sym typeface="PT Sans Narrow"/>
                <a:hlinkClick r:id="rId3"/>
              </a:rPr>
              <a:t>https://www2.archivists.org/standards/standardized-statistical-measures-and-metrics-for-public-services-in-archival-repositories</a:t>
            </a: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 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Process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11700" y="1266175"/>
            <a:ext cx="4260300" cy="36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Reviewed statistical efforts already in place at LSU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Font typeface="PT Sans Narrow"/>
              <a:buChar char="○"/>
            </a:pPr>
            <a:r>
              <a:rPr lang="en" sz="2000">
                <a:latin typeface="PT Sans Narrow"/>
                <a:ea typeface="PT Sans Narrow"/>
                <a:cs typeface="PT Sans Narrow"/>
                <a:sym typeface="PT Sans Narrow"/>
              </a:rPr>
              <a:t>Aeon (special collections workflow management software) &amp; SpringShare’s LibAnswers</a:t>
            </a:r>
            <a:endParaRPr sz="20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Font typeface="PT Sans Narrow"/>
              <a:buChar char="○"/>
            </a:pPr>
            <a:r>
              <a:rPr lang="en" sz="2000">
                <a:latin typeface="PT Sans Narrow"/>
                <a:ea typeface="PT Sans Narrow"/>
                <a:cs typeface="PT Sans Narrow"/>
                <a:sym typeface="PT Sans Narrow"/>
              </a:rPr>
              <a:t>Paper and pencil tallies in     Reading Room</a:t>
            </a:r>
            <a:endParaRPr sz="20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Font typeface="PT Sans Narrow"/>
              <a:buChar char="○"/>
            </a:pPr>
            <a:r>
              <a:rPr lang="en" sz="2000">
                <a:latin typeface="PT Sans Narrow"/>
                <a:ea typeface="PT Sans Narrow"/>
                <a:cs typeface="PT Sans Narrow"/>
                <a:sym typeface="PT Sans Narrow"/>
              </a:rPr>
              <a:t>Printing and filing of all remote reference requests</a:t>
            </a:r>
            <a:endParaRPr sz="20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pic>
        <p:nvPicPr>
          <p:cNvPr id="86" name="Google Shape;8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086237"/>
            <a:ext cx="4311001" cy="3482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Process</a:t>
            </a:r>
            <a:endParaRPr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311700" y="1266325"/>
            <a:ext cx="8103000" cy="36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Identified new recommended measures to begin collecting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○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Reference transaction examples -- time spent responding, question purpose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○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Collection use examples -- operational use of materials by staff, number of ILL requests received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Revis</a:t>
            </a: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ed RefAnalytics form in LibAnswers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○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Added Q &amp; A box to capture more detailed inquiries and replies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○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Customized form to match new measures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1700" y="203050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RefAnalytics Form, 2015-2018</a:t>
            </a:r>
            <a:endParaRPr/>
          </a:p>
        </p:txBody>
      </p:sp>
      <p:pic>
        <p:nvPicPr>
          <p:cNvPr id="98" name="Google Shape;98;p18"/>
          <p:cNvPicPr preferRelativeResize="0"/>
          <p:nvPr/>
        </p:nvPicPr>
        <p:blipFill rotWithShape="1">
          <a:blip r:embed="rId3">
            <a:alphaModFix/>
          </a:blip>
          <a:srcRect b="21371" l="0" r="17817" t="0"/>
          <a:stretch/>
        </p:blipFill>
        <p:spPr>
          <a:xfrm>
            <a:off x="698550" y="1064650"/>
            <a:ext cx="6355624" cy="3591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311700" y="175400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Revised RefAnalytics Form, April 2018-present</a:t>
            </a:r>
            <a:endParaRPr/>
          </a:p>
        </p:txBody>
      </p:sp>
      <p:pic>
        <p:nvPicPr>
          <p:cNvPr id="104" name="Google Shape;1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750" y="958850"/>
            <a:ext cx="5635337" cy="395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311700" y="196150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Statistical Dataset in LibAnswers</a:t>
            </a:r>
            <a:endParaRPr/>
          </a:p>
        </p:txBody>
      </p:sp>
      <p:pic>
        <p:nvPicPr>
          <p:cNvPr id="110" name="Google Shape;11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0500" y="855150"/>
            <a:ext cx="5247175" cy="4067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311700" y="16847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Atlas BI reports and visualizations</a:t>
            </a:r>
            <a:endParaRPr/>
          </a:p>
        </p:txBody>
      </p:sp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311700" y="830525"/>
            <a:ext cx="8520600" cy="76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Char char="●"/>
            </a:pPr>
            <a:r>
              <a:rPr lang="en" sz="2400">
                <a:latin typeface="PT Sans Narrow"/>
                <a:ea typeface="PT Sans Narrow"/>
                <a:cs typeface="PT Sans Narrow"/>
                <a:sym typeface="PT Sans Narrow"/>
              </a:rPr>
              <a:t>Real-time, easily filtered analytics provided to users of Aeon</a:t>
            </a:r>
            <a:endParaRPr sz="24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pic>
        <p:nvPicPr>
          <p:cNvPr id="117" name="Google Shape;11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4175" y="1393800"/>
            <a:ext cx="8695649" cy="3196324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1"/>
          <p:cNvSpPr txBox="1"/>
          <p:nvPr/>
        </p:nvSpPr>
        <p:spPr>
          <a:xfrm>
            <a:off x="1894200" y="4569225"/>
            <a:ext cx="5355600" cy="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PT Sans Narrow"/>
                <a:ea typeface="PT Sans Narrow"/>
                <a:cs typeface="PT Sans Narrow"/>
                <a:sym typeface="PT Sans Narrow"/>
              </a:rPr>
              <a:t>More info</a:t>
            </a:r>
            <a:r>
              <a:rPr lang="en" sz="1800">
                <a:latin typeface="PT Sans Narrow"/>
                <a:ea typeface="PT Sans Narrow"/>
                <a:cs typeface="PT Sans Narrow"/>
                <a:sym typeface="PT Sans Narrow"/>
              </a:rPr>
              <a:t> about Atlas BI: </a:t>
            </a:r>
            <a:r>
              <a:rPr lang="en" sz="1800" u="sng">
                <a:solidFill>
                  <a:schemeClr val="hlink"/>
                </a:solidFill>
                <a:latin typeface="PT Sans Narrow"/>
                <a:ea typeface="PT Sans Narrow"/>
                <a:cs typeface="PT Sans Narrow"/>
                <a:sym typeface="PT Sans Narrow"/>
                <a:hlinkClick r:id="rId4"/>
              </a:rPr>
              <a:t>https://www.atlas-sys.com/atlasbi/</a:t>
            </a:r>
            <a:r>
              <a:rPr lang="en" sz="1800">
                <a:latin typeface="PT Sans Narrow"/>
                <a:ea typeface="PT Sans Narrow"/>
                <a:cs typeface="PT Sans Narrow"/>
                <a:sym typeface="PT Sans Narrow"/>
              </a:rPr>
              <a:t> </a:t>
            </a:r>
            <a:endParaRPr sz="18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