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601" r:id="rId3"/>
    <p:sldId id="606" r:id="rId4"/>
    <p:sldId id="602" r:id="rId5"/>
    <p:sldId id="603" r:id="rId6"/>
    <p:sldId id="604" r:id="rId7"/>
    <p:sldId id="607" r:id="rId8"/>
    <p:sldId id="608" r:id="rId9"/>
    <p:sldId id="609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3" autoAdjust="0"/>
    <p:restoredTop sz="84743" autoAdjust="0"/>
  </p:normalViewPr>
  <p:slideViewPr>
    <p:cSldViewPr showGuides="1">
      <p:cViewPr varScale="1">
        <p:scale>
          <a:sx n="74" d="100"/>
          <a:sy n="74" d="100"/>
        </p:scale>
        <p:origin x="1404" y="72"/>
      </p:cViewPr>
      <p:guideLst>
        <p:guide orient="horz" pos="2160"/>
        <p:guide pos="288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9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098" cy="465743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5743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09E2413C-C2F4-466E-956F-4347C1AE4A9B}" type="datetime1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59"/>
            <a:ext cx="2972098" cy="465742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59"/>
            <a:ext cx="2972098" cy="465742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C98BC3D8-ED56-4178-B15E-22062BE20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095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/>
            </a:lvl1pPr>
          </a:lstStyle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/>
            </a:lvl1pPr>
          </a:lstStyle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/>
            </a:lvl1pPr>
          </a:lstStyle>
          <a:p>
            <a:fld id="{A8947FA9-743F-4F6C-9A8D-310725DC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216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 –</a:t>
            </a:r>
            <a:r>
              <a:rPr lang="en-US" baseline="0" dirty="0" smtClean="0"/>
              <a:t> recognize Krystal and Cameron as well as the full discussion group and Sarah Pickle’s vision and leadership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74FC2F-2AA5-40AC-9FA7-A64744AA899E}" type="datetime1">
              <a:rPr lang="en-US" smtClean="0"/>
              <a:t>11/18/2018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9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Cameron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3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 for Krystal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1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81B0BF-B160-48E0-BA2C-13B4420595EA}" type="datetime1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Hinchliffe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7FA9-743F-4F6C-9A8D-310725DC43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0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7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40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35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3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459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5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8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6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2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8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5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49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5AE93-5FE7-478A-B398-9DF70A65062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3662D3-4AF4-48F1-8233-B53FE60D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Social Justice Metrics for Libraries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880149"/>
            <a:ext cx="1981200" cy="13776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Lisa Janicke Hinchliffe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University of Illinois at Urbana-Champaign</a:t>
            </a:r>
            <a:endParaRPr lang="en-US" sz="14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81400" y="3863222"/>
            <a:ext cx="1981200" cy="1377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 </a:t>
            </a:r>
            <a:r>
              <a:rPr lang="en-US" sz="1400" b="1" dirty="0" smtClean="0"/>
              <a:t>Krystal </a:t>
            </a:r>
            <a:r>
              <a:rPr lang="en-US" sz="1400" b="1" dirty="0"/>
              <a:t>Wyatt-Baxter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University </a:t>
            </a:r>
            <a:r>
              <a:rPr lang="en-US" sz="1400" dirty="0"/>
              <a:t>of Texas </a:t>
            </a:r>
            <a:r>
              <a:rPr lang="en-US" sz="1400" dirty="0" smtClean="0"/>
              <a:t>at Austin</a:t>
            </a:r>
            <a:endParaRPr lang="en-US" sz="14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410200" y="3863222"/>
            <a:ext cx="1981200" cy="1377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Cameron </a:t>
            </a:r>
            <a:r>
              <a:rPr lang="en-US" sz="1400" b="1" dirty="0" err="1"/>
              <a:t>Tuai</a:t>
            </a:r>
            <a:endParaRPr lang="en-US" sz="1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Drake University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35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Presented at the Library Assessment Conference,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</a:t>
            </a:r>
            <a:r>
              <a:rPr lang="en-US" dirty="0"/>
              <a:t>Social Justice Characteristics of the Academic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Create Shared Framework Reflecting Community Understanding and Consensus</a:t>
            </a:r>
          </a:p>
          <a:p>
            <a:r>
              <a:rPr lang="en-US" dirty="0" smtClean="0"/>
              <a:t>Use for Reflection, </a:t>
            </a:r>
            <a:r>
              <a:rPr lang="en-US" dirty="0" err="1" smtClean="0"/>
              <a:t>Inspriation</a:t>
            </a:r>
            <a:r>
              <a:rPr lang="en-US" dirty="0" smtClean="0"/>
              <a:t>, Planning, Diagnostics, Comparative Benchmarking, and (Maybe) Ranking</a:t>
            </a:r>
          </a:p>
          <a:p>
            <a:r>
              <a:rPr lang="en-US" dirty="0" smtClean="0"/>
              <a:t>Inherent Tension: Local vs Universal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4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Library Operations and </a:t>
            </a:r>
            <a:br>
              <a:rPr lang="en-US" dirty="0" smtClean="0"/>
            </a:br>
            <a:r>
              <a:rPr lang="en-US" dirty="0" smtClean="0"/>
              <a:t>Activity Metrics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ACRL Standards </a:t>
            </a:r>
            <a:r>
              <a:rPr lang="en-US" dirty="0"/>
              <a:t>for Libraries in Higher Education </a:t>
            </a:r>
            <a:endParaRPr lang="en-US" dirty="0" smtClean="0"/>
          </a:p>
          <a:p>
            <a:pPr lvl="0"/>
            <a:r>
              <a:rPr lang="en-US" dirty="0" smtClean="0"/>
              <a:t>ARL </a:t>
            </a:r>
            <a:r>
              <a:rPr lang="en-US" dirty="0"/>
              <a:t>Statistics</a:t>
            </a:r>
          </a:p>
          <a:p>
            <a:pPr lvl="0"/>
            <a:r>
              <a:rPr lang="en-US" dirty="0"/>
              <a:t>IPEDS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5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Impact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ACRL Standards for Libraries in Higher Education</a:t>
            </a:r>
            <a:endParaRPr lang="en-US" dirty="0" smtClean="0"/>
          </a:p>
          <a:p>
            <a:pPr lvl="0"/>
            <a:r>
              <a:rPr lang="en-US" dirty="0" smtClean="0"/>
              <a:t>ACRL Assessment in Action </a:t>
            </a:r>
          </a:p>
          <a:p>
            <a:pPr lvl="1"/>
            <a:r>
              <a:rPr lang="en-US" dirty="0" smtClean="0"/>
              <a:t>Students </a:t>
            </a:r>
            <a:r>
              <a:rPr lang="en-US" dirty="0"/>
              <a:t>benefit from library instruction in their initial coursework.</a:t>
            </a:r>
          </a:p>
          <a:p>
            <a:pPr lvl="1"/>
            <a:r>
              <a:rPr lang="en-US" dirty="0"/>
              <a:t>Library use is related to student success.</a:t>
            </a:r>
          </a:p>
          <a:p>
            <a:pPr lvl="1"/>
            <a:r>
              <a:rPr lang="en-US" dirty="0"/>
              <a:t>Collaborative academic programs and services involving the library enhance student learning.</a:t>
            </a:r>
          </a:p>
          <a:p>
            <a:pPr lvl="1"/>
            <a:r>
              <a:rPr lang="en-US" dirty="0"/>
              <a:t>Information literacy instruction strengthens general education outcomes.</a:t>
            </a:r>
          </a:p>
          <a:p>
            <a:pPr lvl="1"/>
            <a:r>
              <a:rPr lang="en-US" dirty="0"/>
              <a:t>Library research consultations boost student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9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Frameworks for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HuMetricsHSS</a:t>
            </a:r>
            <a:r>
              <a:rPr lang="en-US" dirty="0" smtClean="0"/>
              <a:t> Metrics</a:t>
            </a:r>
            <a:endParaRPr lang="en-US" dirty="0"/>
          </a:p>
          <a:p>
            <a:pPr lvl="0"/>
            <a:r>
              <a:rPr lang="en-US" dirty="0"/>
              <a:t>Carnegie Foundation's Classification for Community </a:t>
            </a:r>
            <a:r>
              <a:rPr lang="en-US" dirty="0" smtClean="0"/>
              <a:t>Engagement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Social Constructed </a:t>
            </a:r>
            <a:br>
              <a:rPr lang="en-US" dirty="0" smtClean="0"/>
            </a:br>
            <a:r>
              <a:rPr lang="en-US" dirty="0" smtClean="0"/>
              <a:t>Perception of Value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for Identifying </a:t>
            </a:r>
            <a:br>
              <a:rPr lang="en-US" dirty="0" smtClean="0"/>
            </a:br>
            <a:r>
              <a:rPr lang="en-US" dirty="0" smtClean="0"/>
              <a:t>Local Data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Start at the campus level to see what social justice efforts might already be underway or how social justice fits into the mission and vision of your university.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Look for pathways between places where social justice efforts are being enacted and places where assessment work is operationally situated at your library.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Partner with colleagues invested in social justice work to build social justice metrics into their existing assessment practices.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5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Conclusion of the Community Conversations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5" cy="36820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Consensus that social justice metrics are possible to identify and articulate.</a:t>
            </a:r>
          </a:p>
          <a:p>
            <a:r>
              <a:rPr lang="en-US" dirty="0" smtClean="0"/>
              <a:t>Interest in and enthusiasm for doing so.</a:t>
            </a:r>
          </a:p>
          <a:p>
            <a:r>
              <a:rPr lang="en-US" dirty="0" smtClean="0"/>
              <a:t>A more formal (and funded) process is needed to attain the envisioned social justice metrics framework.</a:t>
            </a:r>
          </a:p>
          <a:p>
            <a:r>
              <a:rPr lang="en-US" dirty="0" smtClean="0"/>
              <a:t>To get involved contact</a:t>
            </a:r>
            <a:r>
              <a:rPr lang="en-US" dirty="0"/>
              <a:t>: </a:t>
            </a:r>
            <a:endParaRPr lang="en-US" dirty="0" smtClean="0"/>
          </a:p>
          <a:p>
            <a:endParaRPr lang="en-US" dirty="0" smtClean="0"/>
          </a:p>
          <a:p>
            <a:pPr marL="6826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Sarah Pickle</a:t>
            </a:r>
          </a:p>
          <a:p>
            <a:pPr marL="6826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Director </a:t>
            </a:r>
            <a:r>
              <a:rPr lang="en-US" dirty="0"/>
              <a:t>of Organizational Planning </a:t>
            </a:r>
            <a:r>
              <a:rPr lang="en-US" dirty="0" smtClean="0"/>
              <a:t>and Assessment</a:t>
            </a:r>
          </a:p>
          <a:p>
            <a:pPr marL="6826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Claremont Colleges </a:t>
            </a:r>
            <a:r>
              <a:rPr lang="en-US" dirty="0" smtClean="0"/>
              <a:t>Library</a:t>
            </a:r>
          </a:p>
          <a:p>
            <a:pPr marL="6826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sarah.pickle@claremont.edu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1764</TotalTime>
  <Words>355</Words>
  <Application>Microsoft Office PowerPoint</Application>
  <PresentationFormat>On-screen Show (4:3)</PresentationFormat>
  <Paragraphs>78</Paragraphs>
  <Slides>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Social Justice Metrics for Libraries</vt:lpstr>
      <vt:lpstr>Presented at the Library Assessment Conference, 2018</vt:lpstr>
      <vt:lpstr>The Vision</vt:lpstr>
      <vt:lpstr>Library Operations and  Activity Metrics</vt:lpstr>
      <vt:lpstr>Library Impact Metrics</vt:lpstr>
      <vt:lpstr>External Frameworks for Inspiration</vt:lpstr>
      <vt:lpstr>Social Constructed  Perception of Value</vt:lpstr>
      <vt:lpstr>Process for Identifying  Local Data Points</vt:lpstr>
      <vt:lpstr>Conclusion of the Community Conversations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a Constellation Be Critical? The Position(s) of the ACRL Framework and ACRL Standards for Information Literacy</dc:title>
  <dc:creator>Hinchliffe, Lisa W</dc:creator>
  <cp:lastModifiedBy>Home</cp:lastModifiedBy>
  <cp:revision>124</cp:revision>
  <cp:lastPrinted>2018-11-01T20:15:32Z</cp:lastPrinted>
  <dcterms:created xsi:type="dcterms:W3CDTF">2016-04-27T22:27:19Z</dcterms:created>
  <dcterms:modified xsi:type="dcterms:W3CDTF">2018-11-19T01:39:45Z</dcterms:modified>
</cp:coreProperties>
</file>