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7" r:id="rId2"/>
    <p:sldId id="288" r:id="rId3"/>
    <p:sldId id="294" r:id="rId4"/>
    <p:sldId id="327" r:id="rId5"/>
    <p:sldId id="289" r:id="rId6"/>
    <p:sldId id="286" r:id="rId7"/>
    <p:sldId id="285" r:id="rId8"/>
    <p:sldId id="333" r:id="rId9"/>
    <p:sldId id="277" r:id="rId10"/>
    <p:sldId id="308" r:id="rId11"/>
    <p:sldId id="282" r:id="rId12"/>
    <p:sldId id="279" r:id="rId13"/>
    <p:sldId id="334" r:id="rId14"/>
    <p:sldId id="338" r:id="rId15"/>
    <p:sldId id="335" r:id="rId16"/>
    <p:sldId id="268" r:id="rId17"/>
    <p:sldId id="269" r:id="rId18"/>
    <p:sldId id="340" r:id="rId19"/>
    <p:sldId id="302" r:id="rId20"/>
    <p:sldId id="303" r:id="rId21"/>
    <p:sldId id="316" r:id="rId22"/>
    <p:sldId id="315" r:id="rId23"/>
    <p:sldId id="321" r:id="rId24"/>
    <p:sldId id="322" r:id="rId25"/>
    <p:sldId id="317" r:id="rId26"/>
    <p:sldId id="323" r:id="rId27"/>
    <p:sldId id="328" r:id="rId28"/>
    <p:sldId id="331" r:id="rId29"/>
    <p:sldId id="299" r:id="rId30"/>
    <p:sldId id="300" r:id="rId31"/>
    <p:sldId id="263" r:id="rId32"/>
    <p:sldId id="266" r:id="rId33"/>
    <p:sldId id="339" r:id="rId34"/>
    <p:sldId id="271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FF"/>
    <a:srgbClr val="5E319F"/>
    <a:srgbClr val="9966FF"/>
    <a:srgbClr val="C1ACFE"/>
    <a:srgbClr val="DEC8EE"/>
    <a:srgbClr val="4472C4"/>
    <a:srgbClr val="ED7D31"/>
    <a:srgbClr val="FFFFFF"/>
    <a:srgbClr val="FF9900"/>
    <a:srgbClr val="231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1187" autoAdjust="0"/>
  </p:normalViewPr>
  <p:slideViewPr>
    <p:cSldViewPr snapToGrid="0">
      <p:cViewPr varScale="1">
        <p:scale>
          <a:sx n="79" d="100"/>
          <a:sy n="79" d="100"/>
        </p:scale>
        <p:origin x="677" y="77"/>
      </p:cViewPr>
      <p:guideLst/>
    </p:cSldViewPr>
  </p:slideViewPr>
  <p:outlineViewPr>
    <p:cViewPr>
      <p:scale>
        <a:sx n="33" d="100"/>
        <a:sy n="33" d="100"/>
      </p:scale>
      <p:origin x="0" y="-2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hena\Desktop\BR2%20Consolodate\br1%20and%202%20Consolida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540757\Downloads\TitleReport_532507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ucf.edu\LIB\LibraryFolders\eResources\eBook%20and%20Media%20Collections\2018%20eBook%20Usage%20and%20Purchase%20Model%20Project\Data%20Consolidated%20v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hena\Desktop\BR2%20Consolodate\br1%20and%202%20Consolida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ucf.edu\LIB\LibraryFolders\eResources\eBook%20and%20Media%20Collections\2018%20eBook%20Usage%20and%20Purchase%20Model%20Project\Data%20Consolidated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ucf.edu\LIB\LibraryFolders\eResources\eBook%20and%20Media%20Collections\2018%20eBook%20Usage%20and%20Purchase%20Model%20Project\Data%20Consolidat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ucf.edu\LIB\LibraryFolders\eResources\eBook%20and%20Media%20Collections\2018%20eBook%20Usage%20and%20Purchase%20Model%20Project\Data%20Consolidat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ucf.edu\LIB\LibraryFolders\eResources\eBook%20and%20Media%20Collections\2018%20eBook%20Usage%20and%20Purchase%20Model%20Project\Data%20Consolidated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ucf.edu\LIB\LibraryFolders\eResources\eBook%20and%20Media%20Collections\2018%20eBook%20Usage%20and%20Purchase%20Model%20Project\Data%20Consolidated%20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ucf.edu\LIB\LibraryFolders\eResources\eBook%20and%20Media%20Collections\2018%20eBook%20Usage%20and%20Purchase%20Model%20Project\Data%20Consolidated%20v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hena\Desktop\Nonlinear%20Case%20Study%20Usage%20and%20Enrollmen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BR2 Usage All Packages</a:t>
            </a:r>
            <a:br>
              <a:rPr lang="en-US" dirty="0"/>
            </a:br>
            <a:r>
              <a:rPr lang="en-US" dirty="0"/>
              <a:t>2016 - Oct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'BR2 Tables'!$A$2</c:f>
              <c:strCache>
                <c:ptCount val="1"/>
                <c:pt idx="0">
                  <c:v>All Packages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3"/>
              <c:layout>
                <c:manualLayout>
                  <c:x val="-3.9872627362825999E-2"/>
                  <c:y val="-5.798927883254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25-4986-BED9-127288722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'BR2 Tables'!$C$1:$AK$1</c:f>
              <c:numCache>
                <c:formatCode>mmm\-yy</c:formatCode>
                <c:ptCount val="35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</c:numCache>
            </c:numRef>
          </c:xVal>
          <c:yVal>
            <c:numRef>
              <c:f>'BR2 Tables'!$C$2:$AK$2</c:f>
              <c:numCache>
                <c:formatCode>_(* #,##0_);_(* \(#,##0\);_(* "-"??_);_(@_)</c:formatCode>
                <c:ptCount val="35"/>
                <c:pt idx="0">
                  <c:v>30165</c:v>
                </c:pt>
                <c:pt idx="1">
                  <c:v>44347</c:v>
                </c:pt>
                <c:pt idx="2">
                  <c:v>40544</c:v>
                </c:pt>
                <c:pt idx="3">
                  <c:v>41438</c:v>
                </c:pt>
                <c:pt idx="4">
                  <c:v>25213</c:v>
                </c:pt>
                <c:pt idx="5">
                  <c:v>23675</c:v>
                </c:pt>
                <c:pt idx="6">
                  <c:v>23457</c:v>
                </c:pt>
                <c:pt idx="7">
                  <c:v>24945</c:v>
                </c:pt>
                <c:pt idx="8">
                  <c:v>49727</c:v>
                </c:pt>
                <c:pt idx="9">
                  <c:v>46751</c:v>
                </c:pt>
                <c:pt idx="10">
                  <c:v>33472</c:v>
                </c:pt>
                <c:pt idx="11">
                  <c:v>20078</c:v>
                </c:pt>
                <c:pt idx="12">
                  <c:v>31830</c:v>
                </c:pt>
                <c:pt idx="13">
                  <c:v>56378</c:v>
                </c:pt>
                <c:pt idx="14">
                  <c:v>59435</c:v>
                </c:pt>
                <c:pt idx="15">
                  <c:v>49603</c:v>
                </c:pt>
                <c:pt idx="16">
                  <c:v>33830</c:v>
                </c:pt>
                <c:pt idx="17">
                  <c:v>52377</c:v>
                </c:pt>
                <c:pt idx="18">
                  <c:v>48531</c:v>
                </c:pt>
                <c:pt idx="19">
                  <c:v>54874</c:v>
                </c:pt>
                <c:pt idx="20">
                  <c:v>63522</c:v>
                </c:pt>
                <c:pt idx="21">
                  <c:v>92584</c:v>
                </c:pt>
                <c:pt idx="22">
                  <c:v>79421</c:v>
                </c:pt>
                <c:pt idx="23">
                  <c:v>42168</c:v>
                </c:pt>
                <c:pt idx="24">
                  <c:v>67251</c:v>
                </c:pt>
                <c:pt idx="25">
                  <c:v>67532</c:v>
                </c:pt>
                <c:pt idx="26">
                  <c:v>67677</c:v>
                </c:pt>
                <c:pt idx="27">
                  <c:v>62864</c:v>
                </c:pt>
                <c:pt idx="28">
                  <c:v>50088</c:v>
                </c:pt>
                <c:pt idx="29">
                  <c:v>65179</c:v>
                </c:pt>
                <c:pt idx="30">
                  <c:v>66520</c:v>
                </c:pt>
                <c:pt idx="31">
                  <c:v>73810</c:v>
                </c:pt>
                <c:pt idx="32">
                  <c:v>117242</c:v>
                </c:pt>
                <c:pt idx="33">
                  <c:v>119727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125-4986-BED9-127288722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2649487"/>
        <c:axId val="1611802015"/>
      </c:scatterChart>
      <c:valAx>
        <c:axId val="1902649487"/>
        <c:scaling>
          <c:orientation val="minMax"/>
          <c:max val="43485"/>
          <c:min val="4237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802015"/>
        <c:crosses val="autoZero"/>
        <c:crossBetween val="midCat"/>
        <c:majorUnit val="145"/>
        <c:minorUnit val="60"/>
      </c:valAx>
      <c:valAx>
        <c:axId val="161180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6494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42E5-9250-9BCAD6EEF4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42E5-9250-9BCAD6EEF4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42E5-9250-9BCAD6EEF4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42E5-9250-9BCAD6EEF4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42E5-9250-9BCAD6EEF459}"/>
              </c:ext>
            </c:extLst>
          </c:dPt>
          <c:dLbls>
            <c:dLbl>
              <c:idx val="0"/>
              <c:layout>
                <c:manualLayout>
                  <c:x val="-0.20342587777929377"/>
                  <c:y val="0.134767080514803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23-42E5-9250-9BCAD6EEF459}"/>
                </c:ext>
              </c:extLst>
            </c:dLbl>
            <c:dLbl>
              <c:idx val="1"/>
              <c:layout>
                <c:manualLayout>
                  <c:x val="0.11200176912540495"/>
                  <c:y val="-0.207027930748387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23-42E5-9250-9BCAD6EEF459}"/>
                </c:ext>
              </c:extLst>
            </c:dLbl>
            <c:dLbl>
              <c:idx val="2"/>
              <c:layout>
                <c:manualLayout>
                  <c:x val="0"/>
                  <c:y val="-3.07330032499400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2987336549248"/>
                      <c:h val="0.191689750692520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723-42E5-9250-9BCAD6EEF459}"/>
                </c:ext>
              </c:extLst>
            </c:dLbl>
            <c:dLbl>
              <c:idx val="3"/>
              <c:layout>
                <c:manualLayout>
                  <c:x val="-1.9356209331420664E-2"/>
                  <c:y val="8.842977730276790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63918622152684"/>
                      <c:h val="0.168964076166379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723-42E5-9250-9BCAD6EEF459}"/>
                </c:ext>
              </c:extLst>
            </c:dLbl>
            <c:dLbl>
              <c:idx val="4"/>
              <c:layout>
                <c:manualLayout>
                  <c:x val="4.3381911713039387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01335341291185"/>
                      <c:h val="0.114858725761772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723-42E5-9250-9BCAD6EEF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Sheet2!$A$21:$A$25</c:f>
              <c:strCache>
                <c:ptCount val="5"/>
                <c:pt idx="0">
                  <c:v>Zero</c:v>
                </c:pt>
                <c:pt idx="1">
                  <c:v>Ten or Under</c:v>
                </c:pt>
                <c:pt idx="2">
                  <c:v>Between Ten and Twenty</c:v>
                </c:pt>
                <c:pt idx="3">
                  <c:v>Between Thirty and Forty</c:v>
                </c:pt>
                <c:pt idx="4">
                  <c:v>Over one hundred</c:v>
                </c:pt>
              </c:strCache>
            </c:strRef>
          </c:cat>
          <c:val>
            <c:numRef>
              <c:f>Sheet2!$B$21:$B$25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23-42E5-9250-9BCAD6EEF45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31611083236445"/>
          <c:y val="7.3794421977173313E-2"/>
          <c:w val="0.79383223763160671"/>
          <c:h val="0.8699463991051751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0A-4C0F-A89B-E8C50B5AA4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0A-4C0F-A89B-E8C50B5AA4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D0A-4C0F-A89B-E8C50B5AA4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D0A-4C0F-A89B-E8C50B5AA4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D0A-4C0F-A89B-E8C50B5AA4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D0A-4C0F-A89B-E8C50B5AA4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D0A-4C0F-A89B-E8C50B5AA40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D0A-4C0F-A89B-E8C50B5AA402}"/>
              </c:ext>
            </c:extLst>
          </c:dPt>
          <c:dLbls>
            <c:dLbl>
              <c:idx val="0"/>
              <c:layout>
                <c:manualLayout>
                  <c:x val="-0.16243971242725094"/>
                  <c:y val="-0.169121290332122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E0CBC9-47ED-44D9-9CA0-5A7EF8E1E3A3}" type="PERCENTAGE">
                      <a:rPr lang="en-US" sz="1800"/>
                      <a:pPr>
                        <a:defRPr sz="1800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17391304347828"/>
                      <c:h val="0.23954727023592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0A-4C0F-A89B-E8C50B5AA40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0A-4C0F-A89B-E8C50B5AA40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0A-4C0F-A89B-E8C50B5AA40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0A-4C0F-A89B-E8C50B5AA40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0A-4C0F-A89B-E8C50B5AA40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0A-4C0F-A89B-E8C50B5AA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'&gt;=5'!$X$88:$X$95</c:f>
              <c:strCache>
                <c:ptCount val="6"/>
                <c:pt idx="0">
                  <c:v>Unlimited</c:v>
                </c:pt>
                <c:pt idx="1">
                  <c:v>Nonlinear</c:v>
                </c:pt>
                <c:pt idx="2">
                  <c:v>12 copies</c:v>
                </c:pt>
                <c:pt idx="3">
                  <c:v>6 users</c:v>
                </c:pt>
                <c:pt idx="4">
                  <c:v>5 users</c:v>
                </c:pt>
                <c:pt idx="5">
                  <c:v>4 users</c:v>
                </c:pt>
              </c:strCache>
            </c:strRef>
          </c:cat>
          <c:val>
            <c:numRef>
              <c:f>'&gt;=5'!$Y$88:$Y$95</c:f>
              <c:numCache>
                <c:formatCode>0%</c:formatCode>
                <c:ptCount val="8"/>
                <c:pt idx="0">
                  <c:v>0.94347224727885015</c:v>
                </c:pt>
                <c:pt idx="1">
                  <c:v>3.7524806061699438E-2</c:v>
                </c:pt>
                <c:pt idx="2">
                  <c:v>1.8702267123699563E-2</c:v>
                </c:pt>
                <c:pt idx="3">
                  <c:v>3.0067953575079679E-4</c:v>
                </c:pt>
                <c:pt idx="4">
                  <c:v>0</c:v>
                </c:pt>
                <c:pt idx="5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D0A-4C0F-A89B-E8C50B5AA40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BR2 Usage Pattern</a:t>
            </a:r>
            <a:br>
              <a:rPr lang="en-US"/>
            </a:br>
            <a:r>
              <a:rPr lang="en-US"/>
              <a:t>All Packages</a:t>
            </a:r>
            <a:endParaRPr lang="en-US" dirty="0"/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'BR2 Tables'!$B$57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'BR2 Tables'!$C$56:$N$56</c:f>
              <c:numCache>
                <c:formatCode>mmm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xVal>
          <c:yVal>
            <c:numRef>
              <c:f>'BR2 Tables'!$C$57:$N$57</c:f>
              <c:numCache>
                <c:formatCode>0%</c:formatCode>
                <c:ptCount val="12"/>
                <c:pt idx="0">
                  <c:v>7.4700603251017794E-2</c:v>
                </c:pt>
                <c:pt idx="1">
                  <c:v>0.10982090675859063</c:v>
                </c:pt>
                <c:pt idx="2">
                  <c:v>0.10040315790516378</c:v>
                </c:pt>
                <c:pt idx="3">
                  <c:v>0.10261705942369222</c:v>
                </c:pt>
                <c:pt idx="4">
                  <c:v>6.2437470902301069E-2</c:v>
                </c:pt>
                <c:pt idx="5">
                  <c:v>5.8628767842461342E-2</c:v>
                </c:pt>
                <c:pt idx="6">
                  <c:v>5.8088912662328011E-2</c:v>
                </c:pt>
                <c:pt idx="7">
                  <c:v>6.1773795726724319E-2</c:v>
                </c:pt>
                <c:pt idx="8">
                  <c:v>0.12314393826830307</c:v>
                </c:pt>
                <c:pt idx="9">
                  <c:v>0.11577417213951047</c:v>
                </c:pt>
                <c:pt idx="10">
                  <c:v>8.2890057749645876E-2</c:v>
                </c:pt>
                <c:pt idx="11">
                  <c:v>4.9721157370261407E-2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087-4B4E-B13D-AD99022B5196}"/>
            </c:ext>
          </c:extLst>
        </c:ser>
        <c:ser>
          <c:idx val="1"/>
          <c:order val="1"/>
          <c:tx>
            <c:strRef>
              <c:f>'BR2 Tables'!$B$58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'BR2 Tables'!$C$56:$N$56</c:f>
              <c:numCache>
                <c:formatCode>mmm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xVal>
          <c:yVal>
            <c:numRef>
              <c:f>'BR2 Tables'!$C$58:$N$58</c:f>
              <c:numCache>
                <c:formatCode>0%</c:formatCode>
                <c:ptCount val="12"/>
                <c:pt idx="0">
                  <c:v>4.7896856985071165E-2</c:v>
                </c:pt>
                <c:pt idx="1">
                  <c:v>8.4835972450654801E-2</c:v>
                </c:pt>
                <c:pt idx="2">
                  <c:v>8.9436057018778034E-2</c:v>
                </c:pt>
                <c:pt idx="3">
                  <c:v>7.4641149765330983E-2</c:v>
                </c:pt>
                <c:pt idx="4">
                  <c:v>5.0906398737196282E-2</c:v>
                </c:pt>
                <c:pt idx="5">
                  <c:v>7.8815384175528511E-2</c:v>
                </c:pt>
                <c:pt idx="6">
                  <c:v>7.3028035386191917E-2</c:v>
                </c:pt>
                <c:pt idx="7">
                  <c:v>8.2572797053056715E-2</c:v>
                </c:pt>
                <c:pt idx="8">
                  <c:v>9.5586055589245697E-2</c:v>
                </c:pt>
                <c:pt idx="9">
                  <c:v>0.13931770678937572</c:v>
                </c:pt>
                <c:pt idx="10">
                  <c:v>0.11951040774776428</c:v>
                </c:pt>
                <c:pt idx="11">
                  <c:v>6.3453178301805871E-2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087-4B4E-B13D-AD99022B5196}"/>
            </c:ext>
          </c:extLst>
        </c:ser>
        <c:ser>
          <c:idx val="2"/>
          <c:order val="2"/>
          <c:tx>
            <c:strRef>
              <c:f>'BR2 Tables'!$B$59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'BR2 Tables'!$C$56:$N$56</c:f>
              <c:numCache>
                <c:formatCode>mmm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xVal>
          <c:yVal>
            <c:numRef>
              <c:f>'BR2 Tables'!$C$59:$N$59</c:f>
              <c:numCache>
                <c:formatCode>0%</c:formatCode>
                <c:ptCount val="12"/>
                <c:pt idx="0">
                  <c:v>7.6495269762102691E-2</c:v>
                </c:pt>
                <c:pt idx="1">
                  <c:v>7.6814895801911032E-2</c:v>
                </c:pt>
                <c:pt idx="2">
                  <c:v>7.6979827388288999E-2</c:v>
                </c:pt>
                <c:pt idx="3">
                  <c:v>7.1505236179756779E-2</c:v>
                </c:pt>
                <c:pt idx="4">
                  <c:v>5.6973057231032985E-2</c:v>
                </c:pt>
                <c:pt idx="5">
                  <c:v>7.4138454265722312E-2</c:v>
                </c:pt>
                <c:pt idx="6">
                  <c:v>7.5663787074914432E-2</c:v>
                </c:pt>
                <c:pt idx="7">
                  <c:v>8.3955864762468954E-2</c:v>
                </c:pt>
                <c:pt idx="8">
                  <c:v>0.1333579934491449</c:v>
                </c:pt>
                <c:pt idx="9">
                  <c:v>0.13618457960189839</c:v>
                </c:pt>
                <c:pt idx="10">
                  <c:v>6.8965517241379323E-2</c:v>
                </c:pt>
                <c:pt idx="11">
                  <c:v>6.8965517241379323E-2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087-4B4E-B13D-AD99022B5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5945247"/>
        <c:axId val="1840810751"/>
      </c:scatterChart>
      <c:valAx>
        <c:axId val="1985945247"/>
        <c:scaling>
          <c:orientation val="minMax"/>
          <c:max val="42730"/>
          <c:min val="42375"/>
        </c:scaling>
        <c:delete val="0"/>
        <c:axPos val="b"/>
        <c:numFmt formatCode="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810751"/>
        <c:crosses val="autoZero"/>
        <c:crossBetween val="midCat"/>
        <c:majorUnit val="30"/>
      </c:valAx>
      <c:valAx>
        <c:axId val="1840810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9452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72469729389881E-2"/>
          <c:y val="0.14178235462054864"/>
          <c:w val="0.60395364526633355"/>
          <c:h val="0.82174795327387329"/>
        </c:manualLayout>
      </c:layout>
      <c:doughnutChart>
        <c:varyColors val="1"/>
        <c:ser>
          <c:idx val="0"/>
          <c:order val="0"/>
          <c:tx>
            <c:strRef>
              <c:f>'&gt;=5'!$E$30</c:f>
              <c:strCache>
                <c:ptCount val="1"/>
                <c:pt idx="0">
                  <c:v>Courses &gt;=5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12-44EB-AE8D-2E17D4DC198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12-44EB-AE8D-2E17D4DC198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12-44EB-AE8D-2E17D4DC19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12-44EB-AE8D-2E17D4DC1983}"/>
              </c:ext>
            </c:extLst>
          </c:dPt>
          <c:dPt>
            <c:idx val="4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12-44EB-AE8D-2E17D4DC1983}"/>
              </c:ext>
            </c:extLst>
          </c:dPt>
          <c:dPt>
            <c:idx val="5"/>
            <c:bubble3D val="0"/>
            <c:spPr>
              <a:solidFill>
                <a:srgbClr val="C1AC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12-44EB-AE8D-2E17D4DC19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12-44EB-AE8D-2E17D4DC19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612-44EB-AE8D-2E17D4DC19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612-44EB-AE8D-2E17D4DC198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612-44EB-AE8D-2E17D4DC1983}"/>
              </c:ext>
            </c:extLst>
          </c:dPt>
          <c:dLbls>
            <c:dLbl>
              <c:idx val="0"/>
              <c:layout>
                <c:manualLayout>
                  <c:x val="1.5203732739491762E-2"/>
                  <c:y val="-9.4029162959795212E-3"/>
                </c:manualLayout>
              </c:layout>
              <c:tx>
                <c:rich>
                  <a:bodyPr/>
                  <a:lstStyle/>
                  <a:p>
                    <a:fld id="{38C85F45-91F7-4A0D-AE0D-ADF5E22756A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12-44EB-AE8D-2E17D4DC198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12-44EB-AE8D-2E17D4DC198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12-44EB-AE8D-2E17D4DC198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12-44EB-AE8D-2E17D4DC198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12-44EB-AE8D-2E17D4DC1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'&gt;=5'!$A$31:$A$40</c:f>
              <c:strCache>
                <c:ptCount val="10"/>
                <c:pt idx="0">
                  <c:v>ProQuest EBL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  <c:pt idx="9">
                  <c:v>ProQuest ebrary</c:v>
                </c:pt>
              </c:strCache>
            </c:strRef>
          </c:cat>
          <c:val>
            <c:numRef>
              <c:f>'&gt;=5'!$E$31:$E$40</c:f>
              <c:numCache>
                <c:formatCode>0%</c:formatCode>
                <c:ptCount val="10"/>
                <c:pt idx="0">
                  <c:v>0.45161290322580644</c:v>
                </c:pt>
                <c:pt idx="1">
                  <c:v>0.24731182795698925</c:v>
                </c:pt>
                <c:pt idx="2">
                  <c:v>6.4516129032258063E-2</c:v>
                </c:pt>
                <c:pt idx="3">
                  <c:v>4.3010752688172046E-2</c:v>
                </c:pt>
                <c:pt idx="4">
                  <c:v>0.11827956989247312</c:v>
                </c:pt>
                <c:pt idx="5">
                  <c:v>3.2258064516129031E-2</c:v>
                </c:pt>
                <c:pt idx="6">
                  <c:v>1.0752688172043012E-2</c:v>
                </c:pt>
                <c:pt idx="7">
                  <c:v>1.0752688172043012E-2</c:v>
                </c:pt>
                <c:pt idx="8">
                  <c:v>1.0752688172043012E-2</c:v>
                </c:pt>
                <c:pt idx="9">
                  <c:v>1.0752688172043012E-2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612-44EB-AE8D-2E17D4DC1983}"/>
            </c:ext>
          </c:extLst>
        </c:ser>
        <c:ser>
          <c:idx val="1"/>
          <c:order val="1"/>
          <c:tx>
            <c:strRef>
              <c:f>'&gt;=5'!$D$30</c:f>
              <c:strCache>
                <c:ptCount val="1"/>
                <c:pt idx="0">
                  <c:v>Enrollment &gt;=5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5612-44EB-AE8D-2E17D4DC198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5612-44EB-AE8D-2E17D4DC198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5612-44EB-AE8D-2E17D4DC19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5612-44EB-AE8D-2E17D4DC1983}"/>
              </c:ext>
            </c:extLst>
          </c:dPt>
          <c:dPt>
            <c:idx val="4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5612-44EB-AE8D-2E17D4DC1983}"/>
              </c:ext>
            </c:extLst>
          </c:dPt>
          <c:dPt>
            <c:idx val="5"/>
            <c:bubble3D val="0"/>
            <c:spPr>
              <a:solidFill>
                <a:srgbClr val="C1AC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5612-44EB-AE8D-2E17D4DC19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5612-44EB-AE8D-2E17D4DC19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5612-44EB-AE8D-2E17D4DC19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5612-44EB-AE8D-2E17D4DC198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5612-44EB-AE8D-2E17D4DC1983}"/>
              </c:ext>
            </c:extLst>
          </c:dPt>
          <c:dLbls>
            <c:dLbl>
              <c:idx val="0"/>
              <c:layout>
                <c:manualLayout>
                  <c:x val="-4.8375513262019137E-2"/>
                  <c:y val="-3.5731081924722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612-44EB-AE8D-2E17D4DC198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612-44EB-AE8D-2E17D4DC198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612-44EB-AE8D-2E17D4DC198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612-44EB-AE8D-2E17D4DC198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12-44EB-AE8D-2E17D4DC1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'&gt;=5'!$A$31:$A$40</c:f>
              <c:strCache>
                <c:ptCount val="10"/>
                <c:pt idx="0">
                  <c:v>ProQuest EBL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  <c:pt idx="9">
                  <c:v>ProQuest ebrary</c:v>
                </c:pt>
              </c:strCache>
            </c:strRef>
          </c:cat>
          <c:val>
            <c:numRef>
              <c:f>'&gt;=5'!$D$31:$D$40</c:f>
              <c:numCache>
                <c:formatCode>0%</c:formatCode>
                <c:ptCount val="10"/>
                <c:pt idx="0">
                  <c:v>0.54976064499874022</c:v>
                </c:pt>
                <c:pt idx="1">
                  <c:v>0.23456790123456789</c:v>
                </c:pt>
                <c:pt idx="2">
                  <c:v>6.8531116150163773E-2</c:v>
                </c:pt>
                <c:pt idx="3">
                  <c:v>5.1650289745527843E-2</c:v>
                </c:pt>
                <c:pt idx="4">
                  <c:v>5.0138573948097759E-2</c:v>
                </c:pt>
                <c:pt idx="5">
                  <c:v>1.8140589569160998E-2</c:v>
                </c:pt>
                <c:pt idx="6">
                  <c:v>1.2093726379440665E-2</c:v>
                </c:pt>
                <c:pt idx="7">
                  <c:v>7.0546737213403876E-3</c:v>
                </c:pt>
                <c:pt idx="8">
                  <c:v>5.039052658100277E-3</c:v>
                </c:pt>
                <c:pt idx="9">
                  <c:v>3.0234315948601664E-3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5612-44EB-AE8D-2E17D4DC1983}"/>
            </c:ext>
          </c:extLst>
        </c:ser>
        <c:ser>
          <c:idx val="2"/>
          <c:order val="2"/>
          <c:tx>
            <c:strRef>
              <c:f>'&gt;=5'!$C$30</c:f>
              <c:strCache>
                <c:ptCount val="1"/>
                <c:pt idx="0">
                  <c:v>BR1 &gt;5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5612-44EB-AE8D-2E17D4DC19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5612-44EB-AE8D-2E17D4DC198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5612-44EB-AE8D-2E17D4DC19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5612-44EB-AE8D-2E17D4DC19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5612-44EB-AE8D-2E17D4DC19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5612-44EB-AE8D-2E17D4DC19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5612-44EB-AE8D-2E17D4DC19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5612-44EB-AE8D-2E17D4DC19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5612-44EB-AE8D-2E17D4DC198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5612-44EB-AE8D-2E17D4DC1983}"/>
              </c:ext>
            </c:extLst>
          </c:dPt>
          <c:dLbls>
            <c:dLbl>
              <c:idx val="0"/>
              <c:layout>
                <c:manualLayout>
                  <c:x val="-9.8133184045810146E-2"/>
                  <c:y val="-7.7103913627032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612-44EB-AE8D-2E17D4DC198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612-44EB-AE8D-2E17D4DC1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'&gt;=5'!$A$31:$A$40</c:f>
              <c:strCache>
                <c:ptCount val="10"/>
                <c:pt idx="0">
                  <c:v>ProQuest EBL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  <c:pt idx="9">
                  <c:v>ProQuest ebrary</c:v>
                </c:pt>
              </c:strCache>
            </c:strRef>
          </c:cat>
          <c:val>
            <c:numRef>
              <c:f>'&gt;=5'!$C$31:$C$40</c:f>
              <c:numCache>
                <c:formatCode>0%</c:formatCode>
                <c:ptCount val="10"/>
                <c:pt idx="0">
                  <c:v>0.58293075684380036</c:v>
                </c:pt>
                <c:pt idx="1">
                  <c:v>0</c:v>
                </c:pt>
                <c:pt idx="2">
                  <c:v>0.40740740740740738</c:v>
                </c:pt>
                <c:pt idx="3">
                  <c:v>0</c:v>
                </c:pt>
                <c:pt idx="4">
                  <c:v>1.6103059581320451E-3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8.0515297906602248E-3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5612-44EB-AE8D-2E17D4DC1983}"/>
            </c:ext>
          </c:extLst>
        </c:ser>
        <c:ser>
          <c:idx val="3"/>
          <c:order val="3"/>
          <c:tx>
            <c:strRef>
              <c:f>'&gt;=5'!$B$30</c:f>
              <c:strCache>
                <c:ptCount val="1"/>
                <c:pt idx="0">
                  <c:v>BR2 &gt;5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5612-44EB-AE8D-2E17D4DC19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5612-44EB-AE8D-2E17D4DC19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5612-44EB-AE8D-2E17D4DC19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5612-44EB-AE8D-2E17D4DC1983}"/>
              </c:ext>
            </c:extLst>
          </c:dPt>
          <c:dPt>
            <c:idx val="4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5612-44EB-AE8D-2E17D4DC19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5612-44EB-AE8D-2E17D4DC19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5612-44EB-AE8D-2E17D4DC19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5612-44EB-AE8D-2E17D4DC19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5612-44EB-AE8D-2E17D4DC198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2-5612-44EB-AE8D-2E17D4DC1983}"/>
              </c:ext>
            </c:extLst>
          </c:dPt>
          <c:dLbls>
            <c:dLbl>
              <c:idx val="0"/>
              <c:layout>
                <c:manualLayout>
                  <c:x val="-0.20314940371874385"/>
                  <c:y val="-0.495957116186283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4FA9D6-5873-473C-AD05-EF0BB101FE85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889567681805137E-2"/>
                      <c:h val="7.1800668836099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0-5612-44EB-AE8D-2E17D4DC198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5612-44EB-AE8D-2E17D4DC1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'&gt;=5'!$A$31:$A$40</c:f>
              <c:strCache>
                <c:ptCount val="10"/>
                <c:pt idx="0">
                  <c:v>ProQuest EBL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  <c:pt idx="9">
                  <c:v>ProQuest ebrary</c:v>
                </c:pt>
              </c:strCache>
            </c:strRef>
          </c:cat>
          <c:val>
            <c:numRef>
              <c:f>'&gt;=5'!$B$31:$B$40</c:f>
              <c:numCache>
                <c:formatCode>0%</c:formatCode>
                <c:ptCount val="10"/>
                <c:pt idx="0">
                  <c:v>0.9542077700645476</c:v>
                </c:pt>
                <c:pt idx="1">
                  <c:v>3.0446961393252952E-4</c:v>
                </c:pt>
                <c:pt idx="2">
                  <c:v>1.0351966873706005E-3</c:v>
                </c:pt>
                <c:pt idx="3">
                  <c:v>0</c:v>
                </c:pt>
                <c:pt idx="4">
                  <c:v>3.7673040230584987E-2</c:v>
                </c:pt>
                <c:pt idx="5">
                  <c:v>1.623837940973491E-4</c:v>
                </c:pt>
                <c:pt idx="6">
                  <c:v>6.3938618925831201E-3</c:v>
                </c:pt>
                <c:pt idx="7">
                  <c:v>0</c:v>
                </c:pt>
                <c:pt idx="8">
                  <c:v>0</c:v>
                </c:pt>
                <c:pt idx="9">
                  <c:v>2.2327771688385498E-4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5612-44EB-AE8D-2E17D4DC1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8"/>
        <c:holeSize val="28"/>
      </c:doughnutChart>
      <c:spPr>
        <a:noFill/>
        <a:ln w="31750">
          <a:solidFill>
            <a:schemeClr val="lt1"/>
          </a:solidFill>
        </a:ln>
        <a:effectLst/>
      </c:spPr>
    </c:plotArea>
    <c:legend>
      <c:legendPos val="r"/>
      <c:layout>
        <c:manualLayout>
          <c:xMode val="edge"/>
          <c:yMode val="edge"/>
          <c:x val="0.75627523310144507"/>
          <c:y val="0.12841125371583217"/>
          <c:w val="0.24372475998072815"/>
          <c:h val="0.84442038350867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BR2 Usage per Enrolled Student</a:t>
            </a:r>
          </a:p>
        </c:rich>
      </c:tx>
      <c:layout>
        <c:manualLayout>
          <c:xMode val="edge"/>
          <c:yMode val="edge"/>
          <c:x val="0.18295822397200351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'Course Tables'!$K$63</c:f>
              <c:strCache>
                <c:ptCount val="1"/>
                <c:pt idx="0">
                  <c:v>ProQuest EBL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488101887178358E-3"/>
                  <c:y val="0.1109360116796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C0-422F-A464-C3EAB1A1E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Tables'!$L$62</c:f>
              <c:strCache>
                <c:ptCount val="1"/>
                <c:pt idx="0">
                  <c:v>BR2 use/Enrolment</c:v>
                </c:pt>
              </c:strCache>
            </c:strRef>
          </c:cat>
          <c:val>
            <c:numRef>
              <c:f>'Course Tables'!$L$63</c:f>
              <c:numCache>
                <c:formatCode>0.0</c:formatCode>
                <c:ptCount val="1"/>
                <c:pt idx="0">
                  <c:v>17.215069146399617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0-422F-A464-C3EAB1A1E7A4}"/>
            </c:ext>
          </c:extLst>
        </c:ser>
        <c:ser>
          <c:idx val="1"/>
          <c:order val="1"/>
          <c:tx>
            <c:strRef>
              <c:f>'Course Tables'!$K$64</c:f>
              <c:strCache>
                <c:ptCount val="1"/>
                <c:pt idx="0">
                  <c:v>Springer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Tables'!$L$62</c:f>
              <c:strCache>
                <c:ptCount val="1"/>
                <c:pt idx="0">
                  <c:v>BR2 use/Enrolment</c:v>
                </c:pt>
              </c:strCache>
            </c:strRef>
          </c:cat>
          <c:val>
            <c:numRef>
              <c:f>'Course Tables'!$L$64</c:f>
              <c:numCache>
                <c:formatCode>0.0</c:formatCode>
                <c:ptCount val="1"/>
                <c:pt idx="0">
                  <c:v>8.7439613526570046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0-422F-A464-C3EAB1A1E7A4}"/>
            </c:ext>
          </c:extLst>
        </c:ser>
        <c:ser>
          <c:idx val="2"/>
          <c:order val="2"/>
          <c:tx>
            <c:strRef>
              <c:f>'Course Tables'!$K$65</c:f>
              <c:strCache>
                <c:ptCount val="1"/>
                <c:pt idx="0">
                  <c:v>Elsevier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Tables'!$L$62</c:f>
              <c:strCache>
                <c:ptCount val="1"/>
                <c:pt idx="0">
                  <c:v>BR2 use/Enrolment</c:v>
                </c:pt>
              </c:strCache>
            </c:strRef>
          </c:cat>
          <c:val>
            <c:numRef>
              <c:f>'Course Tables'!$L$65</c:f>
              <c:numCache>
                <c:formatCode>0.0</c:formatCode>
                <c:ptCount val="1"/>
                <c:pt idx="0">
                  <c:v>6.5625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0-422F-A464-C3EAB1A1E7A4}"/>
            </c:ext>
          </c:extLst>
        </c:ser>
        <c:ser>
          <c:idx val="3"/>
          <c:order val="3"/>
          <c:tx>
            <c:strRef>
              <c:f>'Course Tables'!$K$66</c:f>
              <c:strCache>
                <c:ptCount val="1"/>
                <c:pt idx="0">
                  <c:v>Cambridge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Tables'!$L$62</c:f>
              <c:strCache>
                <c:ptCount val="1"/>
                <c:pt idx="0">
                  <c:v>BR2 use/Enrolment</c:v>
                </c:pt>
              </c:strCache>
            </c:strRef>
          </c:cat>
          <c:val>
            <c:numRef>
              <c:f>'Course Tables'!$L$66</c:f>
              <c:numCache>
                <c:formatCode>0.0</c:formatCode>
                <c:ptCount val="1"/>
                <c:pt idx="0">
                  <c:v>1.9310344827586208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0-422F-A464-C3EAB1A1E7A4}"/>
            </c:ext>
          </c:extLst>
        </c:ser>
        <c:ser>
          <c:idx val="4"/>
          <c:order val="4"/>
          <c:tx>
            <c:strRef>
              <c:f>'Course Tables'!$K$67</c:f>
              <c:strCache>
                <c:ptCount val="1"/>
                <c:pt idx="0">
                  <c:v>Oxford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Tables'!$L$62</c:f>
              <c:strCache>
                <c:ptCount val="1"/>
                <c:pt idx="0">
                  <c:v>BR2 use/Enrolment</c:v>
                </c:pt>
              </c:strCache>
            </c:strRef>
          </c:cat>
          <c:val>
            <c:numRef>
              <c:f>'Course Tables'!$L$67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C0-422F-A464-C3EAB1A1E7A4}"/>
            </c:ext>
          </c:extLst>
        </c:ser>
        <c:ser>
          <c:idx val="5"/>
          <c:order val="5"/>
          <c:tx>
            <c:strRef>
              <c:f>'Course Tables'!$K$68</c:f>
              <c:strCache>
                <c:ptCount val="1"/>
                <c:pt idx="0">
                  <c:v>Taylor &amp; Francis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Tables'!$L$62</c:f>
              <c:strCache>
                <c:ptCount val="1"/>
                <c:pt idx="0">
                  <c:v>BR2 use/Enrolment</c:v>
                </c:pt>
              </c:strCache>
            </c:strRef>
          </c:cat>
          <c:val>
            <c:numRef>
              <c:f>'Course Tables'!$L$68</c:f>
              <c:numCache>
                <c:formatCode>0.0</c:formatCode>
                <c:ptCount val="1"/>
                <c:pt idx="0">
                  <c:v>0.16849816849816851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C0-422F-A464-C3EAB1A1E7A4}"/>
            </c:ext>
          </c:extLst>
        </c:ser>
        <c:ser>
          <c:idx val="6"/>
          <c:order val="6"/>
          <c:tx>
            <c:strRef>
              <c:f>'Course Tables'!$K$69</c:f>
              <c:strCache>
                <c:ptCount val="1"/>
                <c:pt idx="0">
                  <c:v>EBSCO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Tables'!$L$62</c:f>
              <c:strCache>
                <c:ptCount val="1"/>
                <c:pt idx="0">
                  <c:v>BR2 use/Enrolment</c:v>
                </c:pt>
              </c:strCache>
            </c:strRef>
          </c:cat>
          <c:val>
            <c:numRef>
              <c:f>'Course Tables'!$L$69</c:f>
              <c:numCache>
                <c:formatCode>0.0</c:formatCode>
                <c:ptCount val="1"/>
                <c:pt idx="0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C0-422F-A464-C3EAB1A1E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3673648"/>
        <c:axId val="1057943872"/>
      </c:barChart>
      <c:catAx>
        <c:axId val="106367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943872"/>
        <c:crosses val="autoZero"/>
        <c:auto val="1"/>
        <c:lblAlgn val="ctr"/>
        <c:lblOffset val="100"/>
        <c:noMultiLvlLbl val="0"/>
      </c:catAx>
      <c:valAx>
        <c:axId val="105794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67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BR1 Usage per Enrolled Student</a:t>
            </a:r>
            <a:endParaRPr lang="en-US" dirty="0"/>
          </a:p>
        </c:rich>
      </c:tx>
      <c:layout>
        <c:manualLayout>
          <c:xMode val="edge"/>
          <c:yMode val="edge"/>
          <c:x val="0.25715080077090569"/>
          <c:y val="7.5638189781578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'Course Tables'!$U$63</c:f>
              <c:strCache>
                <c:ptCount val="1"/>
                <c:pt idx="0">
                  <c:v>Taylor &amp; Francis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151459646014443E-3"/>
                  <c:y val="0.11597855766508676"/>
                </c:manualLayout>
              </c:layout>
              <c:tx>
                <c:rich>
                  <a:bodyPr/>
                  <a:lstStyle/>
                  <a:p>
                    <a:fld id="{7EF2E6DA-61ED-47E7-8167-DD2E281FB0B1}" type="VALUE">
                      <a:rPr lang="en-US" sz="32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A0B-4B66-B0C8-D95A7D70F7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Tables'!$V$62</c:f>
              <c:strCache>
                <c:ptCount val="1"/>
                <c:pt idx="0">
                  <c:v>BR1/Enrolment</c:v>
                </c:pt>
              </c:strCache>
            </c:strRef>
          </c:cat>
          <c:val>
            <c:numRef>
              <c:f>'Course Tables'!$V$63</c:f>
              <c:numCache>
                <c:formatCode>0.0</c:formatCode>
                <c:ptCount val="1"/>
                <c:pt idx="0">
                  <c:v>0.93040293040293043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B-4B66-B0C8-D95A7D70F7B1}"/>
            </c:ext>
          </c:extLst>
        </c:ser>
        <c:ser>
          <c:idx val="1"/>
          <c:order val="1"/>
          <c:tx>
            <c:strRef>
              <c:f>'Course Tables'!$U$64</c:f>
              <c:strCache>
                <c:ptCount val="1"/>
                <c:pt idx="0">
                  <c:v>ProQuest EBL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Tables'!$V$62</c:f>
              <c:strCache>
                <c:ptCount val="1"/>
                <c:pt idx="0">
                  <c:v>BR1/Enrolment</c:v>
                </c:pt>
              </c:strCache>
            </c:strRef>
          </c:cat>
          <c:val>
            <c:numRef>
              <c:f>'Course Tables'!$V$64</c:f>
              <c:numCache>
                <c:formatCode>0.0</c:formatCode>
                <c:ptCount val="1"/>
                <c:pt idx="0">
                  <c:v>0.11015736766809728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B-4B66-B0C8-D95A7D70F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3693200"/>
        <c:axId val="1113508336"/>
      </c:barChart>
      <c:catAx>
        <c:axId val="106369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508336"/>
        <c:crosses val="autoZero"/>
        <c:auto val="1"/>
        <c:lblAlgn val="ctr"/>
        <c:lblOffset val="100"/>
        <c:noMultiLvlLbl val="0"/>
      </c:catAx>
      <c:valAx>
        <c:axId val="11135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69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BR2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'&gt;=5'!$L$56</c:f>
              <c:strCache>
                <c:ptCount val="1"/>
                <c:pt idx="0">
                  <c:v>1 user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'&gt;=5'!$M$54:$U$55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'&gt;=5'!$M$56:$U$56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3-4AD9-9CBC-9D7FF0406B2D}"/>
            </c:ext>
          </c:extLst>
        </c:ser>
        <c:ser>
          <c:idx val="1"/>
          <c:order val="1"/>
          <c:tx>
            <c:strRef>
              <c:f>'&gt;=5'!$L$57</c:f>
              <c:strCache>
                <c:ptCount val="1"/>
                <c:pt idx="0">
                  <c:v>3 users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'&gt;=5'!$M$54:$U$55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'&gt;=5'!$M$57:$U$57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13-4AD9-9CBC-9D7FF0406B2D}"/>
            </c:ext>
          </c:extLst>
        </c:ser>
        <c:ser>
          <c:idx val="2"/>
          <c:order val="2"/>
          <c:tx>
            <c:strRef>
              <c:f>'&gt;=5'!$L$58</c:f>
              <c:strCache>
                <c:ptCount val="1"/>
                <c:pt idx="0">
                  <c:v>4 users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'&gt;=5'!$M$54:$U$55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'&gt;=5'!$M$58:$U$58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13-4AD9-9CBC-9D7FF0406B2D}"/>
            </c:ext>
          </c:extLst>
        </c:ser>
        <c:ser>
          <c:idx val="3"/>
          <c:order val="3"/>
          <c:tx>
            <c:strRef>
              <c:f>'&gt;=5'!$L$59</c:f>
              <c:strCache>
                <c:ptCount val="1"/>
                <c:pt idx="0">
                  <c:v>5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'&gt;=5'!$M$54:$U$55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'&gt;=5'!$M$59:$U$59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13-4AD9-9CBC-9D7FF0406B2D}"/>
            </c:ext>
          </c:extLst>
        </c:ser>
        <c:ser>
          <c:idx val="4"/>
          <c:order val="4"/>
          <c:tx>
            <c:strRef>
              <c:f>'&gt;=5'!$L$60</c:f>
              <c:strCache>
                <c:ptCount val="1"/>
                <c:pt idx="0">
                  <c:v>6 users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'&gt;=5'!$M$54:$U$55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'&gt;=5'!$M$60:$U$60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13-4AD9-9CBC-9D7FF0406B2D}"/>
            </c:ext>
          </c:extLst>
        </c:ser>
        <c:ser>
          <c:idx val="5"/>
          <c:order val="5"/>
          <c:tx>
            <c:strRef>
              <c:f>'&gt;=5'!$L$61</c:f>
              <c:strCache>
                <c:ptCount val="1"/>
                <c:pt idx="0">
                  <c:v>12 copies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169768753525105E-2"/>
                  <c:y val="1.499063085571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13-4AD9-9CBC-9D7FF0406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'&gt;=5'!$M$54:$U$55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'&gt;=5'!$M$61:$U$61</c:f>
              <c:numCache>
                <c:formatCode>General</c:formatCode>
                <c:ptCount val="9"/>
                <c:pt idx="0">
                  <c:v>925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13-4AD9-9CBC-9D7FF0406B2D}"/>
            </c:ext>
          </c:extLst>
        </c:ser>
        <c:ser>
          <c:idx val="6"/>
          <c:order val="6"/>
          <c:tx>
            <c:strRef>
              <c:f>'&gt;=5'!$L$62</c:f>
              <c:strCache>
                <c:ptCount val="1"/>
                <c:pt idx="0">
                  <c:v>Nonlinear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816694867456308E-2"/>
                  <c:y val="-3.2479700187382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13-4AD9-9CBC-9D7FF0406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'&gt;=5'!$M$54:$U$55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'&gt;=5'!$M$62:$U$62</c:f>
              <c:numCache>
                <c:formatCode>General</c:formatCode>
                <c:ptCount val="9"/>
                <c:pt idx="0">
                  <c:v>1846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13-4AD9-9CBC-9D7FF0406B2D}"/>
            </c:ext>
          </c:extLst>
        </c:ser>
        <c:ser>
          <c:idx val="7"/>
          <c:order val="7"/>
          <c:tx>
            <c:strRef>
              <c:f>'&gt;=5'!$L$63</c:f>
              <c:strCache>
                <c:ptCount val="1"/>
                <c:pt idx="0">
                  <c:v>Unlimited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13-4AD9-9CBC-9D7FF0406B2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13-4AD9-9CBC-9D7FF0406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'&gt;=5'!$M$54:$U$55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'&gt;=5'!$M$63:$U$63</c:f>
              <c:numCache>
                <c:formatCode>General</c:formatCode>
                <c:ptCount val="9"/>
                <c:pt idx="0">
                  <c:v>44250</c:v>
                </c:pt>
                <c:pt idx="1">
                  <c:v>0</c:v>
                </c:pt>
                <c:pt idx="2">
                  <c:v>51</c:v>
                </c:pt>
                <c:pt idx="3">
                  <c:v>0</c:v>
                </c:pt>
                <c:pt idx="4">
                  <c:v>1856</c:v>
                </c:pt>
                <c:pt idx="5">
                  <c:v>8</c:v>
                </c:pt>
                <c:pt idx="6">
                  <c:v>315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13-4AD9-9CBC-9D7FF0406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375391"/>
        <c:axId val="643695295"/>
      </c:barChart>
      <c:catAx>
        <c:axId val="45737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695295"/>
        <c:crosses val="autoZero"/>
        <c:auto val="1"/>
        <c:lblAlgn val="ctr"/>
        <c:lblOffset val="100"/>
        <c:noMultiLvlLbl val="0"/>
      </c:catAx>
      <c:valAx>
        <c:axId val="64369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375391"/>
        <c:crosses val="autoZero"/>
        <c:crossBetween val="between"/>
        <c:min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BR1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'&gt;=5'!$L$67</c:f>
              <c:strCache>
                <c:ptCount val="1"/>
                <c:pt idx="0">
                  <c:v>1 user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'&gt;=5'!$M$65:$U$66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'&gt;=5'!$M$67:$U$67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A-4CD6-9EE5-7D56D6BECFBB}"/>
            </c:ext>
          </c:extLst>
        </c:ser>
        <c:ser>
          <c:idx val="1"/>
          <c:order val="1"/>
          <c:tx>
            <c:strRef>
              <c:f>'&gt;=5'!$L$68</c:f>
              <c:strCache>
                <c:ptCount val="1"/>
                <c:pt idx="0">
                  <c:v>3 users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'&gt;=5'!$M$65:$U$66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'&gt;=5'!$M$68:$U$68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A-4CD6-9EE5-7D56D6BECFBB}"/>
            </c:ext>
          </c:extLst>
        </c:ser>
        <c:ser>
          <c:idx val="2"/>
          <c:order val="2"/>
          <c:tx>
            <c:strRef>
              <c:f>'&gt;=5'!$L$69</c:f>
              <c:strCache>
                <c:ptCount val="1"/>
                <c:pt idx="0">
                  <c:v>4 users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'&gt;=5'!$M$65:$U$66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'&gt;=5'!$M$69:$U$69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A-4CD6-9EE5-7D56D6BECFBB}"/>
            </c:ext>
          </c:extLst>
        </c:ser>
        <c:ser>
          <c:idx val="3"/>
          <c:order val="3"/>
          <c:tx>
            <c:strRef>
              <c:f>'&gt;=5'!$L$70</c:f>
              <c:strCache>
                <c:ptCount val="1"/>
                <c:pt idx="0">
                  <c:v>5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'&gt;=5'!$M$65:$U$66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'&gt;=5'!$M$70:$U$70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CA-4CD6-9EE5-7D56D6BECFBB}"/>
            </c:ext>
          </c:extLst>
        </c:ser>
        <c:ser>
          <c:idx val="4"/>
          <c:order val="4"/>
          <c:tx>
            <c:strRef>
              <c:f>'&gt;=5'!$L$71</c:f>
              <c:strCache>
                <c:ptCount val="1"/>
                <c:pt idx="0">
                  <c:v>6 users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'&gt;=5'!$M$65:$U$66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'&gt;=5'!$M$71:$U$71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CA-4CD6-9EE5-7D56D6BECFBB}"/>
            </c:ext>
          </c:extLst>
        </c:ser>
        <c:ser>
          <c:idx val="5"/>
          <c:order val="5"/>
          <c:tx>
            <c:strRef>
              <c:f>'&gt;=5'!$L$72</c:f>
              <c:strCache>
                <c:ptCount val="1"/>
                <c:pt idx="0">
                  <c:v>12 copies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04216443810714E-2"/>
                  <c:y val="1.2492192379762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CA-4CD6-9EE5-7D56D6BEC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'&gt;=5'!$M$65:$U$66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'&gt;=5'!$M$72:$U$72</c:f>
              <c:numCache>
                <c:formatCode>General</c:formatCode>
                <c:ptCount val="9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CA-4CD6-9EE5-7D56D6BECFBB}"/>
            </c:ext>
          </c:extLst>
        </c:ser>
        <c:ser>
          <c:idx val="6"/>
          <c:order val="6"/>
          <c:tx>
            <c:strRef>
              <c:f>'&gt;=5'!$L$73</c:f>
              <c:strCache>
                <c:ptCount val="1"/>
                <c:pt idx="0">
                  <c:v>Nonlinear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4CA-4CD6-9EE5-7D56D6BEC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'&gt;=5'!$M$65:$U$66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'&gt;=5'!$M$73:$U$73</c:f>
              <c:numCache>
                <c:formatCode>General</c:formatCode>
                <c:ptCount val="9"/>
                <c:pt idx="0">
                  <c:v>26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CA-4CD6-9EE5-7D56D6BECFBB}"/>
            </c:ext>
          </c:extLst>
        </c:ser>
        <c:ser>
          <c:idx val="7"/>
          <c:order val="7"/>
          <c:tx>
            <c:strRef>
              <c:f>'&gt;=5'!$L$74</c:f>
              <c:strCache>
                <c:ptCount val="1"/>
                <c:pt idx="0">
                  <c:v>Unlimited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CA-4CD6-9EE5-7D56D6BECFB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CA-4CD6-9EE5-7D56D6BECFBB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CA-4CD6-9EE5-7D56D6BEC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'&gt;=5'!$M$65:$U$66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'&gt;=5'!$M$74:$U$74</c:f>
              <c:numCache>
                <c:formatCode>General</c:formatCode>
                <c:ptCount val="9"/>
                <c:pt idx="0">
                  <c:v>328</c:v>
                </c:pt>
                <c:pt idx="1">
                  <c:v>0</c:v>
                </c:pt>
                <c:pt idx="2">
                  <c:v>253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CA-4CD6-9EE5-7D56D6BEC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0885599"/>
        <c:axId val="163075631"/>
        <c:extLst>
          <c:ext xmlns:c15="http://schemas.microsoft.com/office/drawing/2012/chart" uri="{02D57815-91ED-43cb-92C2-25804820EDAC}">
            <c15:filteredBar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'&gt;=5'!$L$75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'&gt;=5'!$M$65:$U$66</c15:sqref>
                        </c15:formulaRef>
                      </c:ext>
                    </c:extLst>
                    <c:strCache>
                      <c:ptCount val="9"/>
                      <c:pt idx="0">
                        <c:v>ProQuest</c:v>
                      </c:pt>
                      <c:pt idx="1">
                        <c:v>EBSCO</c:v>
                      </c:pt>
                      <c:pt idx="2">
                        <c:v>Taylor &amp; Francis</c:v>
                      </c:pt>
                      <c:pt idx="3">
                        <c:v>ACLS eBooks</c:v>
                      </c:pt>
                      <c:pt idx="4">
                        <c:v>Springer</c:v>
                      </c:pt>
                      <c:pt idx="5">
                        <c:v>Cambridge</c:v>
                      </c:pt>
                      <c:pt idx="6">
                        <c:v>Elsevier</c:v>
                      </c:pt>
                      <c:pt idx="7">
                        <c:v>Wiley</c:v>
                      </c:pt>
                      <c:pt idx="8">
                        <c:v>SPIE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'&gt;=5'!$M$75:$U$75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362</c:v>
                      </c:pt>
                      <c:pt idx="1">
                        <c:v>0</c:v>
                      </c:pt>
                      <c:pt idx="2">
                        <c:v>253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24CA-4CD6-9EE5-7D56D6BECFBB}"/>
                  </c:ext>
                </c:extLst>
              </c15:ser>
            </c15:filteredBarSeries>
          </c:ext>
        </c:extLst>
      </c:barChart>
      <c:catAx>
        <c:axId val="69088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75631"/>
        <c:crosses val="autoZero"/>
        <c:auto val="1"/>
        <c:lblAlgn val="ctr"/>
        <c:lblOffset val="100"/>
        <c:noMultiLvlLbl val="0"/>
      </c:catAx>
      <c:valAx>
        <c:axId val="16307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8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'&gt;=5'!$L$45</c:f>
              <c:strCache>
                <c:ptCount val="1"/>
                <c:pt idx="0">
                  <c:v>1 user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'&gt;=5'!$M$44:$U$44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'&gt;=5'!$M$45:$U$45</c:f>
              <c:numCache>
                <c:formatCode>General</c:formatCode>
                <c:ptCount val="9"/>
                <c:pt idx="0">
                  <c:v>0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F-49CF-B6C4-40E65E8BE289}"/>
            </c:ext>
          </c:extLst>
        </c:ser>
        <c:ser>
          <c:idx val="1"/>
          <c:order val="1"/>
          <c:tx>
            <c:strRef>
              <c:f>'&gt;=5'!$L$46</c:f>
              <c:strCache>
                <c:ptCount val="1"/>
                <c:pt idx="0">
                  <c:v>3 users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'&gt;=5'!$M$44:$U$44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'&gt;=5'!$M$46:$U$46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4F-49CF-B6C4-40E65E8BE289}"/>
            </c:ext>
          </c:extLst>
        </c:ser>
        <c:ser>
          <c:idx val="2"/>
          <c:order val="2"/>
          <c:tx>
            <c:strRef>
              <c:f>'&gt;=5'!$L$47</c:f>
              <c:strCache>
                <c:ptCount val="1"/>
                <c:pt idx="0">
                  <c:v>4 users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'&gt;=5'!$M$44:$U$44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'&gt;=5'!$M$47:$U$47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4F-49CF-B6C4-40E65E8BE289}"/>
            </c:ext>
          </c:extLst>
        </c:ser>
        <c:ser>
          <c:idx val="3"/>
          <c:order val="3"/>
          <c:tx>
            <c:strRef>
              <c:f>'&gt;=5'!$L$48</c:f>
              <c:strCache>
                <c:ptCount val="1"/>
                <c:pt idx="0">
                  <c:v>5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'&gt;=5'!$M$44:$U$44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'&gt;=5'!$M$48:$U$48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4F-49CF-B6C4-40E65E8BE289}"/>
            </c:ext>
          </c:extLst>
        </c:ser>
        <c:ser>
          <c:idx val="4"/>
          <c:order val="4"/>
          <c:tx>
            <c:strRef>
              <c:f>'&gt;=5'!$L$49</c:f>
              <c:strCache>
                <c:ptCount val="1"/>
                <c:pt idx="0">
                  <c:v>6 users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'&gt;=5'!$M$44:$U$44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'&gt;=5'!$M$49:$U$49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4F-49CF-B6C4-40E65E8BE289}"/>
            </c:ext>
          </c:extLst>
        </c:ser>
        <c:ser>
          <c:idx val="5"/>
          <c:order val="5"/>
          <c:tx>
            <c:strRef>
              <c:f>'&gt;=5'!$L$50</c:f>
              <c:strCache>
                <c:ptCount val="1"/>
                <c:pt idx="0">
                  <c:v>12 copies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'&gt;=5'!$M$44:$U$44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'&gt;=5'!$M$50:$U$50</c:f>
              <c:numCache>
                <c:formatCode>General</c:formatCode>
                <c:ptCount val="9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4F-49CF-B6C4-40E65E8BE289}"/>
            </c:ext>
          </c:extLst>
        </c:ser>
        <c:ser>
          <c:idx val="6"/>
          <c:order val="6"/>
          <c:tx>
            <c:strRef>
              <c:f>'&gt;=5'!$L$51</c:f>
              <c:strCache>
                <c:ptCount val="1"/>
                <c:pt idx="0">
                  <c:v>Nonlinear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'&gt;=5'!$M$44:$U$44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'&gt;=5'!$M$51:$U$51</c:f>
              <c:numCache>
                <c:formatCode>General</c:formatCode>
                <c:ptCount val="9"/>
                <c:pt idx="0">
                  <c:v>14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4F-49CF-B6C4-40E65E8BE289}"/>
            </c:ext>
          </c:extLst>
        </c:ser>
        <c:ser>
          <c:idx val="7"/>
          <c:order val="7"/>
          <c:tx>
            <c:strRef>
              <c:f>'&gt;=5'!$L$52</c:f>
              <c:strCache>
                <c:ptCount val="1"/>
                <c:pt idx="0">
                  <c:v>Unlimited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'&gt;=5'!$M$44:$U$44</c:f>
              <c:strCache>
                <c:ptCount val="9"/>
                <c:pt idx="0">
                  <c:v>ProQuest</c:v>
                </c:pt>
                <c:pt idx="1">
                  <c:v>EBSCO</c:v>
                </c:pt>
                <c:pt idx="2">
                  <c:v>Taylor &amp; Francis</c:v>
                </c:pt>
                <c:pt idx="3">
                  <c:v>ACLS eBooks</c:v>
                </c:pt>
                <c:pt idx="4">
                  <c:v>Springer</c:v>
                </c:pt>
                <c:pt idx="5">
                  <c:v>Cambridge</c:v>
                </c:pt>
                <c:pt idx="6">
                  <c:v>Elsevier</c:v>
                </c:pt>
                <c:pt idx="7">
                  <c:v>Wiley</c:v>
                </c:pt>
                <c:pt idx="8">
                  <c:v>SPIE</c:v>
                </c:pt>
              </c:strCache>
            </c:strRef>
          </c:cat>
          <c:val>
            <c:numRef>
              <c:f>'&gt;=5'!$M$52:$U$52</c:f>
              <c:numCache>
                <c:formatCode>General</c:formatCode>
                <c:ptCount val="9"/>
                <c:pt idx="0">
                  <c:v>22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  <c:pt idx="4">
                  <c:v>11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24F-49CF-B6C4-40E65E8BE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146687"/>
        <c:axId val="661062415"/>
      </c:barChart>
      <c:catAx>
        <c:axId val="51514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62415"/>
        <c:crosses val="autoZero"/>
        <c:auto val="1"/>
        <c:lblAlgn val="ctr"/>
        <c:lblOffset val="100"/>
        <c:noMultiLvlLbl val="0"/>
      </c:catAx>
      <c:valAx>
        <c:axId val="661062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4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>
                <a:effectLst/>
              </a:rPr>
              <a:t>Usage vs. Enrollment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'Usage vs Enrollment'!$A$11</c:f>
              <c:strCache>
                <c:ptCount val="1"/>
                <c:pt idx="0">
                  <c:v>Usage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66-4598-9414-6664AB362C16}"/>
                </c:ext>
              </c:extLst>
            </c:dLbl>
            <c:dLbl>
              <c:idx val="2"/>
              <c:layout>
                <c:manualLayout>
                  <c:x val="-3.3449373100804293E-3"/>
                  <c:y val="9.590837209264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66-4598-9414-6664AB362C1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598-9414-6664AB362C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'Usage vs Enrollment'!$B$10:$G$10</c:f>
              <c:strCache>
                <c:ptCount val="6"/>
                <c:pt idx="0">
                  <c:v>Fall 2018</c:v>
                </c:pt>
                <c:pt idx="1">
                  <c:v>Summer 2018</c:v>
                </c:pt>
                <c:pt idx="2">
                  <c:v>Spring 2018</c:v>
                </c:pt>
                <c:pt idx="3">
                  <c:v>Fall 2017</c:v>
                </c:pt>
                <c:pt idx="4">
                  <c:v>Summer 2017</c:v>
                </c:pt>
                <c:pt idx="5">
                  <c:v>Spring 2017</c:v>
                </c:pt>
              </c:strCache>
            </c:strRef>
          </c:cat>
          <c:val>
            <c:numRef>
              <c:f>'Usage vs Enrollment'!$B$11:$G$11</c:f>
              <c:numCache>
                <c:formatCode>General</c:formatCode>
                <c:ptCount val="6"/>
                <c:pt idx="0">
                  <c:v>129</c:v>
                </c:pt>
                <c:pt idx="1">
                  <c:v>0</c:v>
                </c:pt>
                <c:pt idx="2">
                  <c:v>263</c:v>
                </c:pt>
                <c:pt idx="3">
                  <c:v>45</c:v>
                </c:pt>
                <c:pt idx="4">
                  <c:v>1</c:v>
                </c:pt>
                <c:pt idx="5">
                  <c:v>215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566-4598-9414-6664AB362C16}"/>
            </c:ext>
          </c:extLst>
        </c:ser>
        <c:ser>
          <c:idx val="1"/>
          <c:order val="1"/>
          <c:tx>
            <c:strRef>
              <c:f>'Usage vs Enrollment'!$A$12</c:f>
              <c:strCache>
                <c:ptCount val="1"/>
                <c:pt idx="0">
                  <c:v>Enrolment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598-9414-6664AB362C16}"/>
                </c:ext>
              </c:extLst>
            </c:dLbl>
            <c:dLbl>
              <c:idx val="2"/>
              <c:layout>
                <c:manualLayout>
                  <c:x val="-6.1323850684807918E-2"/>
                  <c:y val="-4.9250245128654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66-4598-9414-6664AB362C1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66-4598-9414-6664AB362C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'Usage vs Enrollment'!$B$10:$G$10</c:f>
              <c:strCache>
                <c:ptCount val="6"/>
                <c:pt idx="0">
                  <c:v>Fall 2018</c:v>
                </c:pt>
                <c:pt idx="1">
                  <c:v>Summer 2018</c:v>
                </c:pt>
                <c:pt idx="2">
                  <c:v>Spring 2018</c:v>
                </c:pt>
                <c:pt idx="3">
                  <c:v>Fall 2017</c:v>
                </c:pt>
                <c:pt idx="4">
                  <c:v>Summer 2017</c:v>
                </c:pt>
                <c:pt idx="5">
                  <c:v>Spring 2017</c:v>
                </c:pt>
              </c:strCache>
            </c:strRef>
          </c:cat>
          <c:val>
            <c:numRef>
              <c:f>'Usage vs Enrollment'!$B$12:$G$12</c:f>
              <c:numCache>
                <c:formatCode>General</c:formatCode>
                <c:ptCount val="6"/>
                <c:pt idx="0">
                  <c:v>390</c:v>
                </c:pt>
                <c:pt idx="1">
                  <c:v>0</c:v>
                </c:pt>
                <c:pt idx="2">
                  <c:v>249</c:v>
                </c:pt>
                <c:pt idx="3">
                  <c:v>446</c:v>
                </c:pt>
                <c:pt idx="4">
                  <c:v>0</c:v>
                </c:pt>
                <c:pt idx="5">
                  <c:v>345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566-4598-9414-6664AB362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5128447"/>
        <c:axId val="1107902959"/>
      </c:lineChart>
      <c:catAx>
        <c:axId val="110512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902959"/>
        <c:crosses val="autoZero"/>
        <c:auto val="1"/>
        <c:lblAlgn val="ctr"/>
        <c:lblOffset val="100"/>
        <c:noMultiLvlLbl val="0"/>
      </c:catAx>
      <c:valAx>
        <c:axId val="1107902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128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4968456753038"/>
          <c:y val="0.15483272877789997"/>
          <c:w val="0.12880256160742412"/>
          <c:h val="0.15641249213179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46631-2579-4EB8-B699-5AA31C5C2504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88C75-4FFA-46A7-8548-28C11196A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/>
              <a:t>Textbook and course data were from prior to semester start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/>
              <a:t>Some courses had low or ZERO enrollment and may have been cancelled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/>
              <a:t>Books in package purchases don’t have individual spend amounts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8C75-4FFA-46A7-8548-28C11196AD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2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8C75-4FFA-46A7-8548-28C11196AD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2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8C75-4FFA-46A7-8548-28C11196AD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7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Monitor for 2nd copy/upgrade to unlimited if necessary</a:t>
            </a:r>
          </a:p>
          <a:p>
            <a:r>
              <a:rPr lang="en-US" sz="1200" dirty="0"/>
              <a:t>If possible, find out from instructor how text will be 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8C75-4FFA-46A7-8548-28C11196AD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4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8C75-4FFA-46A7-8548-28C11196AD6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8C75-4FFA-46A7-8548-28C11196AD6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E143-EE69-499E-AE56-EE1F07783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7C2B0-8CBB-4180-88AA-C8DD388A5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88421-739E-4052-AAF9-51DE102D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676B42-C9DA-46CF-AF71-808C7804195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D0234-11B9-4D10-A9C0-5F8DB0B4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CFA56-8BEF-4C7D-BA7E-363627A7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DA810-0F54-4CBA-B2C7-368F68AC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6D9C-51DA-43B0-A09B-A6F7012C0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6ED5C-61C2-4DCE-AAD1-4C9AFFCAC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15699-BC1D-4026-B2C7-DE169C74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676B42-C9DA-46CF-AF71-808C7804195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21C17-5109-4C2B-A6C9-9527B821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965F6-5856-488F-8EB2-5776FDC2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DA810-0F54-4CBA-B2C7-368F68AC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0D27-FEC2-4424-9D1B-50A60ED8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57C8-9FCE-4EA2-BA34-EAE907F1C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743" y="1094282"/>
            <a:ext cx="5630057" cy="5082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0C4C1-31B7-4CE0-BE6D-F41A30C33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4282"/>
            <a:ext cx="5685018" cy="5082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BEDB8-F4BE-4E56-B04E-F0D53971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3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5662-333D-4E20-95D6-E1BA95C7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63EC9-3573-4821-9421-4B94CAD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676B42-C9DA-46CF-AF71-808C7804195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415AA-C080-4C46-A51A-E551516A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89F3D-40FF-4C80-A78D-E4F989D0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DA810-0F54-4CBA-B2C7-368F68AC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7B8C0-A345-4B46-B7BB-F01FCA76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676B42-C9DA-46CF-AF71-808C7804195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6C940-15A2-493E-A6D1-7BB1B7ED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B2346-83F5-4101-BE55-A7BE3592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DA810-0F54-4CBA-B2C7-368F68AC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9FA6-0616-4D5E-8EE1-47C98326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83" y="264655"/>
            <a:ext cx="11227633" cy="5862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D1BC2B-4D60-4CC3-ABC1-59787F30F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338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29AA1-B4F8-4182-9956-8DDBD7E4F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5330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00988-50D9-4BF3-B19C-4AA7D464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8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76381F-6A0B-4DD1-ABE4-8C76BE11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4" y="136525"/>
            <a:ext cx="11467476" cy="69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3AAF0-5F10-4B11-A183-BA3684ADE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744" y="1139252"/>
            <a:ext cx="11467476" cy="503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8BDC-177C-408A-A167-226645260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743" y="6480512"/>
            <a:ext cx="11467475" cy="37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0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thena@ucf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ra.Duff@ucf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purple meme background">
            <a:extLst>
              <a:ext uri="{FF2B5EF4-FFF2-40B4-BE49-F238E27FC236}">
                <a16:creationId xmlns:a16="http://schemas.microsoft.com/office/drawing/2014/main" id="{A2D20509-E459-4BB7-B182-A141D261C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B6D1EE-9652-467D-9985-AF2EB344E0D2}"/>
              </a:ext>
            </a:extLst>
          </p:cNvPr>
          <p:cNvSpPr/>
          <p:nvPr/>
        </p:nvSpPr>
        <p:spPr>
          <a:xfrm>
            <a:off x="821136" y="456064"/>
            <a:ext cx="10549720" cy="5846765"/>
          </a:xfrm>
          <a:prstGeom prst="rect">
            <a:avLst/>
          </a:prstGeom>
          <a:solidFill>
            <a:srgbClr val="DAE3F3">
              <a:alpha val="25098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A39E8D0-35C2-4ACC-AF2C-37305D20A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900056"/>
            <a:ext cx="9144000" cy="846547"/>
          </a:xfrm>
        </p:spPr>
        <p:txBody>
          <a:bodyPr>
            <a:normAutofit lnSpcReduction="10000"/>
          </a:bodyPr>
          <a:lstStyle/>
          <a:p>
            <a:pPr algn="l"/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Library Assessment Conference 2018 5 December 2018, Houston, TX</a:t>
            </a:r>
          </a:p>
          <a:p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C478631-1253-4890-9445-EE7D9762E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069" y="646055"/>
            <a:ext cx="5038931" cy="2336631"/>
          </a:xfrm>
          <a:solidFill>
            <a:srgbClr val="DAE3F3">
              <a:alpha val="54118"/>
            </a:srgbClr>
          </a:solidFill>
          <a:effectLst>
            <a:softEdge rad="38100"/>
          </a:effectLst>
        </p:spPr>
        <p:txBody>
          <a:bodyPr anchor="t">
            <a:noAutofit/>
          </a:bodyPr>
          <a:lstStyle/>
          <a:p>
            <a:pPr algn="l"/>
            <a:r>
              <a:rPr lang="en-US" sz="4400" b="1" dirty="0">
                <a:solidFill>
                  <a:srgbClr val="23174E"/>
                </a:solidFill>
              </a:rPr>
              <a:t>Textbook Affordability Options</a:t>
            </a:r>
            <a:r>
              <a:rPr lang="en-US" sz="4800" b="1" dirty="0">
                <a:solidFill>
                  <a:srgbClr val="23174E"/>
                </a:solidFill>
              </a:rPr>
              <a:t>:</a:t>
            </a:r>
            <a:br>
              <a:rPr lang="en-US" sz="4800" b="1" dirty="0">
                <a:solidFill>
                  <a:srgbClr val="23174E"/>
                </a:solidFill>
              </a:rPr>
            </a:br>
            <a:r>
              <a:rPr lang="en-US" sz="3200" b="1" dirty="0">
                <a:solidFill>
                  <a:srgbClr val="23174E"/>
                </a:solidFill>
              </a:rPr>
              <a:t>Assessing eBook Purchase Models for Value and Impact</a:t>
            </a:r>
            <a:br>
              <a:rPr lang="en-US" sz="3200" b="1" dirty="0">
                <a:solidFill>
                  <a:srgbClr val="23174E"/>
                </a:solidFill>
              </a:rPr>
            </a:br>
            <a:br>
              <a:rPr lang="en-US" sz="3200" b="1" dirty="0">
                <a:solidFill>
                  <a:srgbClr val="23174E"/>
                </a:solidFill>
              </a:rPr>
            </a:br>
            <a:br>
              <a:rPr lang="en-US" sz="3200" b="1" dirty="0">
                <a:solidFill>
                  <a:srgbClr val="23174E"/>
                </a:solidFill>
              </a:rPr>
            </a:br>
            <a:endParaRPr lang="en-US" sz="3200" dirty="0">
              <a:solidFill>
                <a:srgbClr val="23174E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2B16CF9-4B3D-486E-B05F-C2319DCBD55D}"/>
              </a:ext>
            </a:extLst>
          </p:cNvPr>
          <p:cNvSpPr txBox="1">
            <a:spLocks/>
          </p:cNvSpPr>
          <p:nvPr/>
        </p:nvSpPr>
        <p:spPr>
          <a:xfrm>
            <a:off x="6444343" y="2971799"/>
            <a:ext cx="4575084" cy="2797630"/>
          </a:xfrm>
          <a:prstGeom prst="rect">
            <a:avLst/>
          </a:prstGeom>
          <a:solidFill>
            <a:srgbClr val="DAE3F3">
              <a:alpha val="54118"/>
            </a:srgbClr>
          </a:solidFill>
          <a:effectLst>
            <a:softEdge rad="38100"/>
          </a:effectLst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23174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Athena Hoeppner</a:t>
            </a:r>
            <a:br>
              <a:rPr lang="en-US" sz="2800" dirty="0"/>
            </a:br>
            <a:r>
              <a:rPr lang="en-US" sz="2800" dirty="0"/>
              <a:t>Discovery Services Librarian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athena@ucf.edu</a:t>
            </a:r>
            <a:endParaRPr lang="en-US" sz="2800" dirty="0"/>
          </a:p>
          <a:p>
            <a:br>
              <a:rPr lang="en-US" sz="2800" dirty="0"/>
            </a:br>
            <a:r>
              <a:rPr lang="en-US" sz="2800" dirty="0"/>
              <a:t>Sara Duff</a:t>
            </a:r>
            <a:br>
              <a:rPr lang="en-US" sz="2800" dirty="0"/>
            </a:br>
            <a:r>
              <a:rPr lang="en-US" sz="2800" dirty="0"/>
              <a:t>Acquisitions Librarian 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Sara.Duff@ucf.edu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963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6A5740-72C1-4913-BC46-43DFF9B0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3144" y="1094282"/>
            <a:ext cx="5685018" cy="5082681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2" name="Picture 2" descr="Image result for abed community">
            <a:extLst>
              <a:ext uri="{FF2B5EF4-FFF2-40B4-BE49-F238E27FC236}">
                <a16:creationId xmlns:a16="http://schemas.microsoft.com/office/drawing/2014/main" id="{55B10B83-ED2F-4614-9909-F2F34E5EF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D018D0-8F27-43F5-904E-A40E88873DFE}"/>
              </a:ext>
            </a:extLst>
          </p:cNvPr>
          <p:cNvSpPr/>
          <p:nvPr/>
        </p:nvSpPr>
        <p:spPr>
          <a:xfrm>
            <a:off x="1444752" y="278847"/>
            <a:ext cx="4663440" cy="11887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>
                <a:ln w="1016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IT’S SIMPLE</a:t>
            </a:r>
            <a:endParaRPr lang="en-US" sz="7000" b="1" cap="none" spc="0" dirty="0">
              <a:ln w="1016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26720D-0517-4FD9-B8C8-AA3CEB8DAAAE}"/>
              </a:ext>
            </a:extLst>
          </p:cNvPr>
          <p:cNvSpPr/>
          <p:nvPr/>
        </p:nvSpPr>
        <p:spPr>
          <a:xfrm>
            <a:off x="0" y="5492644"/>
            <a:ext cx="7552944" cy="8617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>
                <a:ln w="1016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JUST FOLLOW THESE STEPS</a:t>
            </a:r>
            <a:endParaRPr lang="en-US" sz="5000" b="1" dirty="0">
              <a:ln w="1016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F952523-F61D-4507-93C3-AC6A1C8E157A}"/>
              </a:ext>
            </a:extLst>
          </p:cNvPr>
          <p:cNvSpPr txBox="1">
            <a:spLocks/>
          </p:cNvSpPr>
          <p:nvPr/>
        </p:nvSpPr>
        <p:spPr>
          <a:xfrm>
            <a:off x="7879346" y="160939"/>
            <a:ext cx="3651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Methodology: Find Meaningful Patterns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06B839D0-6E85-44DD-8D84-D3183990F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34300" y="1970073"/>
            <a:ext cx="3796514" cy="438434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600" b="1"/>
              <a:t>Platform Analyses</a:t>
            </a:r>
            <a:endParaRPr lang="en-US" sz="2400" dirty="0"/>
          </a:p>
          <a:p>
            <a:pPr lvl="1"/>
            <a:r>
              <a:rPr lang="en-US" sz="2400"/>
              <a:t>Textbooks per platform</a:t>
            </a:r>
            <a:endParaRPr lang="en-US" sz="2400" dirty="0"/>
          </a:p>
          <a:p>
            <a:pPr lvl="1"/>
            <a:r>
              <a:rPr lang="en-US" sz="2400"/>
              <a:t>Use per platform</a:t>
            </a:r>
            <a:endParaRPr lang="en-US" sz="2400" dirty="0"/>
          </a:p>
          <a:p>
            <a:pPr lvl="1"/>
            <a:r>
              <a:rPr lang="en-US" sz="2400"/>
              <a:t>Use per Enrollment</a:t>
            </a:r>
            <a:endParaRPr lang="en-US" sz="2400" dirty="0"/>
          </a:p>
          <a:p>
            <a:r>
              <a:rPr lang="en-US" sz="2600" b="1"/>
              <a:t>DRM Analyses</a:t>
            </a:r>
            <a:endParaRPr lang="en-US" sz="2600" b="1" dirty="0"/>
          </a:p>
          <a:p>
            <a:pPr lvl="1"/>
            <a:r>
              <a:rPr lang="en-US" sz="2400"/>
              <a:t>Textbooks per DRM</a:t>
            </a:r>
            <a:endParaRPr lang="en-US" sz="2400" dirty="0"/>
          </a:p>
          <a:p>
            <a:pPr lvl="1"/>
            <a:r>
              <a:rPr lang="en-US" sz="2400"/>
              <a:t>Use per DRM type</a:t>
            </a:r>
            <a:endParaRPr lang="en-US" sz="2400" dirty="0"/>
          </a:p>
          <a:p>
            <a:pPr lvl="1"/>
            <a:r>
              <a:rPr lang="en-US" sz="2400"/>
              <a:t>Use per Enrollment</a:t>
            </a:r>
            <a:endParaRPr lang="en-US" sz="2400" dirty="0"/>
          </a:p>
          <a:p>
            <a:r>
              <a:rPr lang="en-US" sz="2600" b="1" dirty="0"/>
              <a:t>ROI</a:t>
            </a:r>
            <a:endParaRPr lang="en-US" sz="2400" b="1" dirty="0"/>
          </a:p>
          <a:p>
            <a:r>
              <a:rPr lang="en-US" sz="2600" b="1"/>
              <a:t>Potential Student Savings</a:t>
            </a:r>
            <a:endParaRPr lang="en-US" sz="2600" b="1" dirty="0"/>
          </a:p>
          <a:p>
            <a:pPr lvl="1"/>
            <a:r>
              <a:rPr lang="en-US" sz="2400"/>
              <a:t>Use relationship to list price</a:t>
            </a:r>
            <a:endParaRPr lang="en-US" sz="2400" dirty="0"/>
          </a:p>
          <a:p>
            <a:pPr lvl="1"/>
            <a:r>
              <a:rPr lang="en-US" sz="2400"/>
              <a:t>Enrollment x list price</a:t>
            </a:r>
            <a:endParaRPr lang="en-US" sz="2400" dirty="0"/>
          </a:p>
          <a:p>
            <a:endParaRPr lang="en-US" sz="2400" dirty="0"/>
          </a:p>
          <a:p>
            <a:endParaRPr lang="en-US" sz="24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6CE4B-ACB6-4ADD-AB2E-3610B3464465}"/>
              </a:ext>
            </a:extLst>
          </p:cNvPr>
          <p:cNvSpPr txBox="1"/>
          <p:nvPr/>
        </p:nvSpPr>
        <p:spPr>
          <a:xfrm rot="4633859">
            <a:off x="7935952" y="4252947"/>
            <a:ext cx="753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Segoe Print" panose="02000600000000000000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4461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4E6D2A-9BFB-488E-8CB3-AEF97282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270799"/>
            <a:ext cx="4671060" cy="14183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/>
              <a:t>Methodology: </a:t>
            </a:r>
            <a:br>
              <a:rPr lang="en-US"/>
            </a:br>
            <a:r>
              <a:rPr lang="en-US"/>
              <a:t>Two Question Survey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2A12C2-798D-4F58-B909-CBFBC61EC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9300" y="1790699"/>
            <a:ext cx="4582160" cy="479650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/>
              <a:t>Identify faculty for course</a:t>
            </a:r>
            <a:endParaRPr lang="en-US" sz="2400" dirty="0"/>
          </a:p>
          <a:p>
            <a:r>
              <a:rPr lang="en-US" sz="2400"/>
              <a:t>Contact faculty and ask them to distribute the survey</a:t>
            </a:r>
            <a:endParaRPr lang="en-US" sz="2400" dirty="0"/>
          </a:p>
          <a:p>
            <a:r>
              <a:rPr lang="en-US" sz="2400" b="1"/>
              <a:t>How satisfied were you</a:t>
            </a:r>
            <a:r>
              <a:rPr lang="en-US" sz="2400" b="1" dirty="0"/>
              <a:t>…</a:t>
            </a:r>
          </a:p>
          <a:p>
            <a:pPr lvl="1"/>
            <a:r>
              <a:rPr lang="en-US" sz="2000">
                <a:solidFill>
                  <a:srgbClr val="C00000"/>
                </a:solidFill>
              </a:rPr>
              <a:t>Bookstore</a:t>
            </a:r>
            <a:r>
              <a:rPr lang="en-US" sz="2000"/>
              <a:t> version of the textbook</a:t>
            </a:r>
            <a:r>
              <a:rPr lang="en-US" sz="2000" dirty="0"/>
              <a:t>?</a:t>
            </a:r>
          </a:p>
          <a:p>
            <a:pPr lvl="1"/>
            <a:r>
              <a:rPr lang="en-US" sz="2000">
                <a:solidFill>
                  <a:srgbClr val="C00000"/>
                </a:solidFill>
              </a:rPr>
              <a:t>Library</a:t>
            </a:r>
            <a:r>
              <a:rPr lang="en-US" sz="2000"/>
              <a:t> version of the textbook</a:t>
            </a:r>
            <a:r>
              <a:rPr lang="en-US" sz="2000" dirty="0"/>
              <a:t>?</a:t>
            </a:r>
          </a:p>
          <a:p>
            <a:pPr lvl="1"/>
            <a:r>
              <a:rPr lang="en-US" sz="2000"/>
              <a:t>Likert scale, plus Did Not Use</a:t>
            </a:r>
            <a:endParaRPr lang="en-US" sz="2400" dirty="0"/>
          </a:p>
          <a:p>
            <a:r>
              <a:rPr lang="en-US" sz="2400"/>
              <a:t>Determine percent that used library or bookstore</a:t>
            </a:r>
            <a:endParaRPr lang="en-US" sz="2400" dirty="0"/>
          </a:p>
          <a:p>
            <a:pPr lvl="1"/>
            <a:r>
              <a:rPr lang="en-US" sz="2200"/>
              <a:t>Actual student spend on textbook</a:t>
            </a:r>
            <a:endParaRPr lang="en-US" sz="2200" dirty="0"/>
          </a:p>
          <a:p>
            <a:pPr lvl="1"/>
            <a:r>
              <a:rPr lang="en-US" sz="2200"/>
              <a:t>Ratio of students using library text and COUNTER use</a:t>
            </a:r>
            <a:endParaRPr lang="en-US" sz="2200" dirty="0"/>
          </a:p>
          <a:p>
            <a:pPr marL="0" indent="0" algn="ctr">
              <a:buNone/>
            </a:pPr>
            <a:r>
              <a:rPr lang="en-US" sz="3000" i="1">
                <a:solidFill>
                  <a:srgbClr val="C00000"/>
                </a:solidFill>
              </a:rPr>
              <a:t>Awaiting IRB approval</a:t>
            </a:r>
            <a:r>
              <a:rPr lang="en-US" sz="3000" i="1" dirty="0">
                <a:solidFill>
                  <a:srgbClr val="C00000"/>
                </a:solidFill>
              </a:rPr>
              <a:t>…</a:t>
            </a:r>
          </a:p>
        </p:txBody>
      </p:sp>
      <p:pic>
        <p:nvPicPr>
          <p:cNvPr id="7170" name="Picture 2" descr="https://cdn-images-1.medium.com/max/1600/1*lTzqh4QScUO_Ckv3B2TPDQ.png">
            <a:extLst>
              <a:ext uri="{FF2B5EF4-FFF2-40B4-BE49-F238E27FC236}">
                <a16:creationId xmlns:a16="http://schemas.microsoft.com/office/drawing/2014/main" id="{51C81FBC-7AF0-4C77-B6B9-3562E47439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9"/>
            <a:ext cx="6854951" cy="68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4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0D08-7708-431F-A861-78230784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99" y="266233"/>
            <a:ext cx="3990126" cy="1163322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Final Data Set</a:t>
            </a:r>
          </a:p>
        </p:txBody>
      </p:sp>
      <p:sp>
        <p:nvSpPr>
          <p:cNvPr id="2057" name="Content Placeholder 2054">
            <a:extLst>
              <a:ext uri="{FF2B5EF4-FFF2-40B4-BE49-F238E27FC236}">
                <a16:creationId xmlns:a16="http://schemas.microsoft.com/office/drawing/2014/main" id="{4D583FB5-0BD7-49B8-9F9E-6736FBF2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27" y="1451415"/>
            <a:ext cx="3694469" cy="47942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i="1" dirty="0"/>
              <a:t>Courses with </a:t>
            </a:r>
            <a:r>
              <a:rPr lang="en-US" sz="2400" i="1" dirty="0">
                <a:solidFill>
                  <a:srgbClr val="C00000"/>
                </a:solidFill>
              </a:rPr>
              <a:t>5 or more enrolled students</a:t>
            </a:r>
            <a:r>
              <a:rPr lang="en-US" sz="2400" i="1" dirty="0"/>
              <a:t>, according to bookstore textbook data.</a:t>
            </a:r>
          </a:p>
          <a:p>
            <a:pPr marL="0" indent="0" algn="ctr">
              <a:buNone/>
            </a:pPr>
            <a:r>
              <a:rPr lang="en-US" sz="2400" i="1" dirty="0"/>
              <a:t>Platforms for which we </a:t>
            </a:r>
            <a:r>
              <a:rPr lang="en-US" sz="2400" i="1" dirty="0">
                <a:solidFill>
                  <a:srgbClr val="C00000"/>
                </a:solidFill>
              </a:rPr>
              <a:t>gathered usage</a:t>
            </a:r>
            <a:r>
              <a:rPr lang="en-US" sz="2400" i="1" dirty="0"/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defTabSz="1828800" fontAlgn="b">
              <a:buNone/>
              <a:tabLst>
                <a:tab pos="2743200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defTabSz="1828800" fontAlgn="b">
              <a:buNone/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00000, </a:t>
            </a:r>
            <a:r>
              <a:rPr lang="en-US" sz="2400" dirty="0"/>
              <a:t>93   Courses</a:t>
            </a:r>
          </a:p>
          <a:p>
            <a:pPr marL="0" indent="0" defTabSz="1828800" fontAlgn="b">
              <a:buNone/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00000, </a:t>
            </a:r>
            <a:r>
              <a:rPr lang="en-US" sz="2400" dirty="0"/>
              <a:t>98   Books</a:t>
            </a:r>
          </a:p>
          <a:p>
            <a:pPr marL="0" indent="0" defTabSz="1828800" fontAlgn="b">
              <a:buNone/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00000, </a:t>
            </a:r>
            <a:r>
              <a:rPr lang="en-US" sz="2400" dirty="0"/>
              <a:t>9  Platforms</a:t>
            </a:r>
          </a:p>
          <a:p>
            <a:pPr marL="0" indent="0" defTabSz="1828800" fontAlgn="b">
              <a:buNone/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000 </a:t>
            </a:r>
            <a:r>
              <a:rPr lang="en-US" sz="2400" dirty="0"/>
              <a:t>3,969  Enrolled students</a:t>
            </a:r>
          </a:p>
          <a:p>
            <a:pPr marL="0" indent="0" defTabSz="1828800" fontAlgn="b">
              <a:buNone/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00 </a:t>
            </a:r>
            <a:r>
              <a:rPr lang="en-US" sz="2400" dirty="0"/>
              <a:t>38,330  Full text used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000" i="1" dirty="0"/>
          </a:p>
        </p:txBody>
      </p:sp>
      <p:pic>
        <p:nvPicPr>
          <p:cNvPr id="2058" name="Picture 2" descr="Image result for counting meme">
            <a:extLst>
              <a:ext uri="{FF2B5EF4-FFF2-40B4-BE49-F238E27FC236}">
                <a16:creationId xmlns:a16="http://schemas.microsoft.com/office/drawing/2014/main" id="{55EECD1A-04CD-4D6E-995D-EEF2E9C3D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3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2716-D49E-4D5E-94DB-ED93180D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376347"/>
            <a:ext cx="4798558" cy="12773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UCF’s eBook Acquisitions and DRM </a:t>
            </a:r>
          </a:p>
        </p:txBody>
      </p:sp>
      <p:pic>
        <p:nvPicPr>
          <p:cNvPr id="1026" name="Picture 2" descr="Image result for good luck road sign">
            <a:extLst>
              <a:ext uri="{FF2B5EF4-FFF2-40B4-BE49-F238E27FC236}">
                <a16:creationId xmlns:a16="http://schemas.microsoft.com/office/drawing/2014/main" id="{CECFB5B4-37F2-4817-9ACF-BB47C04D7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" r="10623" b="1"/>
          <a:stretch/>
        </p:blipFill>
        <p:spPr bwMode="auto">
          <a:xfrm>
            <a:off x="6005208" y="10"/>
            <a:ext cx="6186792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81156-98C1-401A-AB67-DACB79917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1867711"/>
            <a:ext cx="5177937" cy="47664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Acquisition Methods at UCF</a:t>
            </a:r>
          </a:p>
          <a:p>
            <a:r>
              <a:rPr lang="en-US" dirty="0"/>
              <a:t>Aggregator collections</a:t>
            </a:r>
          </a:p>
          <a:p>
            <a:r>
              <a:rPr lang="en-US" dirty="0"/>
              <a:t>Publisher collections</a:t>
            </a:r>
          </a:p>
          <a:p>
            <a:r>
              <a:rPr lang="en-US" dirty="0"/>
              <a:t>PDAs and EBS</a:t>
            </a:r>
          </a:p>
          <a:p>
            <a:r>
              <a:rPr lang="en-US" dirty="0"/>
              <a:t>Consortia deals for all of the above</a:t>
            </a:r>
          </a:p>
          <a:p>
            <a:pPr marL="0" indent="0">
              <a:buNone/>
            </a:pPr>
            <a:r>
              <a:rPr lang="en-US" b="1" dirty="0"/>
              <a:t>DRM Models at UCF</a:t>
            </a:r>
          </a:p>
          <a:p>
            <a:r>
              <a:rPr lang="en-US" dirty="0"/>
              <a:t>Unlimited Users</a:t>
            </a:r>
          </a:p>
          <a:p>
            <a:r>
              <a:rPr lang="en-US" dirty="0"/>
              <a:t>Nonlinear lending</a:t>
            </a:r>
          </a:p>
          <a:p>
            <a:r>
              <a:rPr lang="en-US" dirty="0"/>
              <a:t>Short term loans</a:t>
            </a:r>
          </a:p>
          <a:p>
            <a:r>
              <a:rPr lang="en-US" dirty="0"/>
              <a:t>1 to 12 users</a:t>
            </a:r>
          </a:p>
        </p:txBody>
      </p:sp>
    </p:spTree>
    <p:extLst>
      <p:ext uri="{BB962C8B-B14F-4D97-AF65-F5344CB8AC3E}">
        <p14:creationId xmlns:p14="http://schemas.microsoft.com/office/powerpoint/2010/main" val="137960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4BC38D-844D-4B48-9136-BDACB867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Purchase and DRM Models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85B209B-F0C2-4122-8065-85171D2C9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488047"/>
              </p:ext>
            </p:extLst>
          </p:nvPr>
        </p:nvGraphicFramePr>
        <p:xfrm>
          <a:off x="254742" y="906361"/>
          <a:ext cx="11682515" cy="5654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322">
                  <a:extLst>
                    <a:ext uri="{9D8B030D-6E8A-4147-A177-3AD203B41FA5}">
                      <a16:colId xmlns:a16="http://schemas.microsoft.com/office/drawing/2014/main" val="584971488"/>
                    </a:ext>
                  </a:extLst>
                </a:gridCol>
                <a:gridCol w="1260457">
                  <a:extLst>
                    <a:ext uri="{9D8B030D-6E8A-4147-A177-3AD203B41FA5}">
                      <a16:colId xmlns:a16="http://schemas.microsoft.com/office/drawing/2014/main" val="1258714063"/>
                    </a:ext>
                  </a:extLst>
                </a:gridCol>
                <a:gridCol w="1133967">
                  <a:extLst>
                    <a:ext uri="{9D8B030D-6E8A-4147-A177-3AD203B41FA5}">
                      <a16:colId xmlns:a16="http://schemas.microsoft.com/office/drawing/2014/main" val="2459416149"/>
                    </a:ext>
                  </a:extLst>
                </a:gridCol>
                <a:gridCol w="1133967">
                  <a:extLst>
                    <a:ext uri="{9D8B030D-6E8A-4147-A177-3AD203B41FA5}">
                      <a16:colId xmlns:a16="http://schemas.microsoft.com/office/drawing/2014/main" val="2341849751"/>
                    </a:ext>
                  </a:extLst>
                </a:gridCol>
                <a:gridCol w="1133967">
                  <a:extLst>
                    <a:ext uri="{9D8B030D-6E8A-4147-A177-3AD203B41FA5}">
                      <a16:colId xmlns:a16="http://schemas.microsoft.com/office/drawing/2014/main" val="2016131324"/>
                    </a:ext>
                  </a:extLst>
                </a:gridCol>
                <a:gridCol w="1133967">
                  <a:extLst>
                    <a:ext uri="{9D8B030D-6E8A-4147-A177-3AD203B41FA5}">
                      <a16:colId xmlns:a16="http://schemas.microsoft.com/office/drawing/2014/main" val="4033923873"/>
                    </a:ext>
                  </a:extLst>
                </a:gridCol>
                <a:gridCol w="1133967">
                  <a:extLst>
                    <a:ext uri="{9D8B030D-6E8A-4147-A177-3AD203B41FA5}">
                      <a16:colId xmlns:a16="http://schemas.microsoft.com/office/drawing/2014/main" val="905926024"/>
                    </a:ext>
                  </a:extLst>
                </a:gridCol>
                <a:gridCol w="1133967">
                  <a:extLst>
                    <a:ext uri="{9D8B030D-6E8A-4147-A177-3AD203B41FA5}">
                      <a16:colId xmlns:a16="http://schemas.microsoft.com/office/drawing/2014/main" val="1727038140"/>
                    </a:ext>
                  </a:extLst>
                </a:gridCol>
                <a:gridCol w="1133967">
                  <a:extLst>
                    <a:ext uri="{9D8B030D-6E8A-4147-A177-3AD203B41FA5}">
                      <a16:colId xmlns:a16="http://schemas.microsoft.com/office/drawing/2014/main" val="1095090177"/>
                    </a:ext>
                  </a:extLst>
                </a:gridCol>
                <a:gridCol w="1133967">
                  <a:extLst>
                    <a:ext uri="{9D8B030D-6E8A-4147-A177-3AD203B41FA5}">
                      <a16:colId xmlns:a16="http://schemas.microsoft.com/office/drawing/2014/main" val="584931564"/>
                    </a:ext>
                  </a:extLst>
                </a:gridCol>
              </a:tblGrid>
              <a:tr h="9081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Platform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Legacy Purchases</a:t>
                      </a: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Collection Purchases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Demand Driven </a:t>
                      </a:r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Acq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Evidence based selection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by Title / Firm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to </a:t>
                      </a:r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6 Simul.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Users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Non-linear and STL</a:t>
                      </a:r>
                    </a:p>
                  </a:txBody>
                  <a:tcPr anchor="b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 Consortia Copies</a:t>
                      </a:r>
                    </a:p>
                  </a:txBody>
                  <a:tcPr anchor="b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Unlimited Users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37743"/>
                  </a:ext>
                </a:extLst>
              </a:tr>
              <a:tr h="49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ACLS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675964"/>
                  </a:ext>
                </a:extLst>
              </a:tr>
              <a:tr h="49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Cambridge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87420"/>
                  </a:ext>
                </a:extLst>
              </a:tr>
              <a:tr h="49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EBSCO 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30090"/>
                  </a:ext>
                </a:extLst>
              </a:tr>
              <a:tr h="49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Wiley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6254"/>
                  </a:ext>
                </a:extLst>
              </a:tr>
              <a:tr h="49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Elsevier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48875"/>
                  </a:ext>
                </a:extLst>
              </a:tr>
              <a:tr h="49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ProQuest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70687"/>
                  </a:ext>
                </a:extLst>
              </a:tr>
              <a:tr h="49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SPIE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59686"/>
                  </a:ext>
                </a:extLst>
              </a:tr>
              <a:tr h="49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Springer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899522"/>
                  </a:ext>
                </a:extLst>
              </a:tr>
              <a:tr h="49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T&amp;F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356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56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4BC38D-844D-4B48-9136-BDACB867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Data Elements per Platform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85B209B-F0C2-4122-8065-85171D2C9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194001"/>
              </p:ext>
            </p:extLst>
          </p:nvPr>
        </p:nvGraphicFramePr>
        <p:xfrm>
          <a:off x="697139" y="1042549"/>
          <a:ext cx="10852686" cy="5410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1870">
                  <a:extLst>
                    <a:ext uri="{9D8B030D-6E8A-4147-A177-3AD203B41FA5}">
                      <a16:colId xmlns:a16="http://schemas.microsoft.com/office/drawing/2014/main" val="584971488"/>
                    </a:ext>
                  </a:extLst>
                </a:gridCol>
                <a:gridCol w="1435136">
                  <a:extLst>
                    <a:ext uri="{9D8B030D-6E8A-4147-A177-3AD203B41FA5}">
                      <a16:colId xmlns:a16="http://schemas.microsoft.com/office/drawing/2014/main" val="2459416149"/>
                    </a:ext>
                  </a:extLst>
                </a:gridCol>
                <a:gridCol w="1435136">
                  <a:extLst>
                    <a:ext uri="{9D8B030D-6E8A-4147-A177-3AD203B41FA5}">
                      <a16:colId xmlns:a16="http://schemas.microsoft.com/office/drawing/2014/main" val="2341849751"/>
                    </a:ext>
                  </a:extLst>
                </a:gridCol>
                <a:gridCol w="1435136">
                  <a:extLst>
                    <a:ext uri="{9D8B030D-6E8A-4147-A177-3AD203B41FA5}">
                      <a16:colId xmlns:a16="http://schemas.microsoft.com/office/drawing/2014/main" val="2016131324"/>
                    </a:ext>
                  </a:extLst>
                </a:gridCol>
                <a:gridCol w="1435136">
                  <a:extLst>
                    <a:ext uri="{9D8B030D-6E8A-4147-A177-3AD203B41FA5}">
                      <a16:colId xmlns:a16="http://schemas.microsoft.com/office/drawing/2014/main" val="4033923873"/>
                    </a:ext>
                  </a:extLst>
                </a:gridCol>
                <a:gridCol w="1435136">
                  <a:extLst>
                    <a:ext uri="{9D8B030D-6E8A-4147-A177-3AD203B41FA5}">
                      <a16:colId xmlns:a16="http://schemas.microsoft.com/office/drawing/2014/main" val="905926024"/>
                    </a:ext>
                  </a:extLst>
                </a:gridCol>
                <a:gridCol w="1435136">
                  <a:extLst>
                    <a:ext uri="{9D8B030D-6E8A-4147-A177-3AD203B41FA5}">
                      <a16:colId xmlns:a16="http://schemas.microsoft.com/office/drawing/2014/main" val="584931564"/>
                    </a:ext>
                  </a:extLst>
                </a:gridCol>
              </a:tblGrid>
              <a:tr h="10520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Platform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Courses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5E31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Course Enrollment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5E31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 Bookstore Price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Potential Student Spend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BR1: </a:t>
                      </a:r>
                      <a:b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Full Book Used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BR2: Chapter Used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37743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ACLS eBooks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$ 24.36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$ 5,298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675964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Cambridge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$ 58.67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$ 2,755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87420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EBSCO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931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$ 50.69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$ 59,458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15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30090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Wiley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$ 82.00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$ 2,296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6254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Elsevier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48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$ 90.95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$ 4,366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315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48875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ProQuest EBL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2,182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$ 54.47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$ 99,675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362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47,010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202998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ProQuest ebrary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$140.00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$ 1,680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70687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SPIE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$ 44.80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$ 896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59686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Springer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199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$109.50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$ 20,932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1,856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899522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Taylor &amp; Francis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$ 87.90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$ 17,840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C1A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253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51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356742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5E31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3,969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5E31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$ 61.46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$ 215,196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621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49,266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520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25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C0FD-D590-44D9-949D-2843E0F0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Findings: Chapter Full Text Use 2016 to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D411EC-3576-427F-85FE-E77F63D37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089624"/>
              </p:ext>
            </p:extLst>
          </p:nvPr>
        </p:nvGraphicFramePr>
        <p:xfrm>
          <a:off x="390525" y="1139825"/>
          <a:ext cx="11466513" cy="503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673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5E43-0D66-4BEB-8C9D-0132549E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4" y="136525"/>
            <a:ext cx="11467476" cy="1003300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Findings: Distribution of Chapter Full Text Use</a:t>
            </a:r>
            <a:br>
              <a:rPr lang="en-US" dirty="0"/>
            </a:br>
            <a:r>
              <a:rPr lang="en-US" dirty="0"/>
              <a:t>throughout the Year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D2F423-C5FA-4D8A-8FD5-188FB001A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492362"/>
              </p:ext>
            </p:extLst>
          </p:nvPr>
        </p:nvGraphicFramePr>
        <p:xfrm>
          <a:off x="390525" y="1139825"/>
          <a:ext cx="11466513" cy="503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9950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696F8E9-68BD-47B2-B386-3E513D104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123837"/>
              </p:ext>
            </p:extLst>
          </p:nvPr>
        </p:nvGraphicFramePr>
        <p:xfrm>
          <a:off x="2495549" y="0"/>
          <a:ext cx="9188533" cy="675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971CD1A-77C0-49AC-BB87-423337CF164A}"/>
              </a:ext>
            </a:extLst>
          </p:cNvPr>
          <p:cNvSpPr txBox="1">
            <a:spLocks/>
          </p:cNvSpPr>
          <p:nvPr/>
        </p:nvSpPr>
        <p:spPr>
          <a:xfrm>
            <a:off x="556127" y="288093"/>
            <a:ext cx="11127955" cy="66856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Findings: </a:t>
            </a:r>
          </a:p>
        </p:txBody>
      </p:sp>
      <p:sp>
        <p:nvSpPr>
          <p:cNvPr id="5" name="Content Placeholder 2054">
            <a:extLst>
              <a:ext uri="{FF2B5EF4-FFF2-40B4-BE49-F238E27FC236}">
                <a16:creationId xmlns:a16="http://schemas.microsoft.com/office/drawing/2014/main" id="{DE82D376-D4D0-42EE-BBB4-BA7060E63615}"/>
              </a:ext>
            </a:extLst>
          </p:cNvPr>
          <p:cNvSpPr txBox="1">
            <a:spLocks/>
          </p:cNvSpPr>
          <p:nvPr/>
        </p:nvSpPr>
        <p:spPr>
          <a:xfrm>
            <a:off x="378823" y="1157550"/>
            <a:ext cx="3127190" cy="4794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fr-FR" sz="2400" dirty="0">
                <a:latin typeface="Arial" panose="020B0604020202020204" pitchFamily="34" charset="0"/>
              </a:rPr>
              <a:t>Courses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latin typeface="Arial" panose="020B0604020202020204" pitchFamily="34" charset="0"/>
              </a:rPr>
              <a:t>Enrollment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latin typeface="Arial" panose="020B0604020202020204" pitchFamily="34" charset="0"/>
              </a:rPr>
              <a:t>BR1 Whole book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latin typeface="Arial" panose="020B0604020202020204" pitchFamily="34" charset="0"/>
              </a:rPr>
              <a:t>BR2 Chapter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56F9F-86FC-4C76-BF29-88F7444AF20F}"/>
              </a:ext>
            </a:extLst>
          </p:cNvPr>
          <p:cNvSpPr txBox="1"/>
          <p:nvPr/>
        </p:nvSpPr>
        <p:spPr>
          <a:xfrm>
            <a:off x="5738163" y="96403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F5D24-665B-4731-B469-FE59413139F9}"/>
              </a:ext>
            </a:extLst>
          </p:cNvPr>
          <p:cNvSpPr txBox="1"/>
          <p:nvPr/>
        </p:nvSpPr>
        <p:spPr>
          <a:xfrm>
            <a:off x="5738163" y="146845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28998-3DF3-4D41-B2AA-1E947A414237}"/>
              </a:ext>
            </a:extLst>
          </p:cNvPr>
          <p:cNvSpPr txBox="1"/>
          <p:nvPr/>
        </p:nvSpPr>
        <p:spPr>
          <a:xfrm>
            <a:off x="5738163" y="197053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484523-B738-41CB-823D-3B15D072A628}"/>
              </a:ext>
            </a:extLst>
          </p:cNvPr>
          <p:cNvSpPr txBox="1"/>
          <p:nvPr/>
        </p:nvSpPr>
        <p:spPr>
          <a:xfrm>
            <a:off x="5717552" y="2445110"/>
            <a:ext cx="49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1837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416830-6CAF-4019-B273-514672B1416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922443"/>
              </p:ext>
            </p:extLst>
          </p:nvPr>
        </p:nvGraphicFramePr>
        <p:xfrm>
          <a:off x="196516" y="96253"/>
          <a:ext cx="11995484" cy="617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24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467D-4844-4683-B629-CAB4D448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80073"/>
            <a:ext cx="6586491" cy="7082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8F1A6-56D9-4258-887F-4D8C18262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1337482"/>
            <a:ext cx="4400743" cy="4886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UCF and Previous Projects</a:t>
            </a:r>
          </a:p>
          <a:p>
            <a:r>
              <a:rPr lang="en-US" sz="2400" dirty="0"/>
              <a:t>Research questions</a:t>
            </a:r>
          </a:p>
          <a:p>
            <a:r>
              <a:rPr lang="en-US" sz="2400" dirty="0"/>
              <a:t>Methodology</a:t>
            </a:r>
          </a:p>
          <a:p>
            <a:r>
              <a:rPr lang="en-US" sz="2400" dirty="0"/>
              <a:t>Findings</a:t>
            </a:r>
          </a:p>
          <a:p>
            <a:r>
              <a:rPr lang="en-US" sz="2400" dirty="0"/>
              <a:t>Insights</a:t>
            </a:r>
          </a:p>
          <a:p>
            <a:r>
              <a:rPr lang="en-US" sz="2400" dirty="0"/>
              <a:t>Future plans</a:t>
            </a:r>
          </a:p>
        </p:txBody>
      </p:sp>
      <p:pic>
        <p:nvPicPr>
          <p:cNvPr id="3076" name="Picture 4" descr="Create A Meme">
            <a:extLst>
              <a:ext uri="{FF2B5EF4-FFF2-40B4-BE49-F238E27FC236}">
                <a16:creationId xmlns:a16="http://schemas.microsoft.com/office/drawing/2014/main" id="{AAAACA67-5E85-42DC-AF94-7C6298AE93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9673" y="0"/>
            <a:ext cx="7142328" cy="69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30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616963-130E-465B-96D2-C497D48DB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908177"/>
              </p:ext>
            </p:extLst>
          </p:nvPr>
        </p:nvGraphicFramePr>
        <p:xfrm>
          <a:off x="390525" y="136525"/>
          <a:ext cx="11466513" cy="604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073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7C3318-2440-4144-A1D7-A357CDCC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Findings: Usage per DRM Model per Platform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9769A2-FAE4-49D1-9A6D-E7BE52898198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90525" y="1093788"/>
          <a:ext cx="5629275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2C71515-5009-431D-9E37-124D11A83C65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093788"/>
          <a:ext cx="5684838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540DBCB-5EF2-449B-BA99-E746D6EB5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2" y="6235700"/>
            <a:ext cx="10353675" cy="4857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54FE9E6-1EA0-4A5D-B357-C4F40192797A}"/>
              </a:ext>
            </a:extLst>
          </p:cNvPr>
          <p:cNvSpPr/>
          <p:nvPr/>
        </p:nvSpPr>
        <p:spPr>
          <a:xfrm>
            <a:off x="6640286" y="6231168"/>
            <a:ext cx="4920343" cy="4077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9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F55E-AE15-4303-B060-C4342C7B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Findings: Titles per DRM per Platform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0935B95-D437-4922-8092-E2F2BFA4C21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0525" y="1139825"/>
          <a:ext cx="11466513" cy="503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C6F2886-BF5A-4833-BE4D-144042EE2D62}"/>
              </a:ext>
            </a:extLst>
          </p:cNvPr>
          <p:cNvSpPr/>
          <p:nvPr/>
        </p:nvSpPr>
        <p:spPr>
          <a:xfrm>
            <a:off x="936172" y="5718175"/>
            <a:ext cx="6030685" cy="4077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944C90-E533-48C5-8394-8AA39C777040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3069771" y="5236029"/>
            <a:ext cx="881744" cy="482146"/>
          </a:xfrm>
          <a:prstGeom prst="straightConnector1">
            <a:avLst/>
          </a:prstGeom>
          <a:ln w="28575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8A652B-8DA2-4C11-9AC3-E5296297EB0A}"/>
              </a:ext>
            </a:extLst>
          </p:cNvPr>
          <p:cNvSpPr txBox="1"/>
          <p:nvPr/>
        </p:nvSpPr>
        <p:spPr>
          <a:xfrm rot="21229935">
            <a:off x="3280797" y="6231923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Segoe Print" panose="02000600000000000000" pitchFamily="2" charset="0"/>
              </a:rPr>
              <a:t>ZERO use</a:t>
            </a:r>
            <a:r>
              <a:rPr lang="en-US" sz="2800" dirty="0">
                <a:solidFill>
                  <a:srgbClr val="C00000"/>
                </a:solidFill>
                <a:latin typeface="Segoe Print" panose="020006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9088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B62977-7517-433A-B01E-95A75C03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Nonlinear Case Study: </a:t>
            </a:r>
            <a:r>
              <a:rPr lang="en-US" sz="2800" i="1" dirty="0"/>
              <a:t>The Design of Everyday Things : Revised and Expanded Edition</a:t>
            </a:r>
            <a:endParaRPr lang="en-US" sz="2400" dirty="0"/>
          </a:p>
        </p:txBody>
      </p:sp>
      <p:pic>
        <p:nvPicPr>
          <p:cNvPr id="1026" name="Picture 2" descr="Cover art">
            <a:extLst>
              <a:ext uri="{FF2B5EF4-FFF2-40B4-BE49-F238E27FC236}">
                <a16:creationId xmlns:a16="http://schemas.microsoft.com/office/drawing/2014/main" id="{94055A45-3853-481B-ABD7-45D5C3B01E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F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A3E24-EBE7-4BB4-B5C8-7831CA81B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+mn-lt"/>
              </a:rPr>
              <a:t>1 Nonlinear copy via ProQuest</a:t>
            </a:r>
          </a:p>
          <a:p>
            <a:r>
              <a:rPr lang="en-US" sz="2400" dirty="0">
                <a:latin typeface="+mn-lt"/>
              </a:rPr>
              <a:t>Strong enrollment over 4 semesters</a:t>
            </a:r>
          </a:p>
          <a:p>
            <a:r>
              <a:rPr lang="en-US" sz="2400" dirty="0">
                <a:latin typeface="+mn-lt"/>
              </a:rPr>
              <a:t>Intro class, likely a pre-requisite </a:t>
            </a:r>
          </a:p>
          <a:p>
            <a:r>
              <a:rPr lang="en-US" sz="2400" dirty="0">
                <a:latin typeface="+mn-lt"/>
              </a:rPr>
              <a:t>Hit our Nonlinear limit (325) in Spring 2018</a:t>
            </a:r>
          </a:p>
          <a:p>
            <a:r>
              <a:rPr lang="en-US" sz="2400" dirty="0">
                <a:latin typeface="+mn-lt"/>
              </a:rPr>
              <a:t>List price of $18.99</a:t>
            </a:r>
          </a:p>
          <a:p>
            <a:r>
              <a:rPr lang="en-US" sz="2400" dirty="0">
                <a:latin typeface="+mn-lt"/>
              </a:rPr>
              <a:t>Online version no longer for sale to libraries!</a:t>
            </a:r>
          </a:p>
        </p:txBody>
      </p:sp>
    </p:spTree>
    <p:extLst>
      <p:ext uri="{BB962C8B-B14F-4D97-AF65-F5344CB8AC3E}">
        <p14:creationId xmlns:p14="http://schemas.microsoft.com/office/powerpoint/2010/main" val="1196106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FCC8-CEA4-49EB-898F-A106F05C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Case Study: Enrollment vs Usage</a:t>
            </a:r>
            <a:endParaRPr lang="en-US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3D01E19-9C27-4467-ABCC-B8F8A7467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84388"/>
              </p:ext>
            </p:extLst>
          </p:nvPr>
        </p:nvGraphicFramePr>
        <p:xfrm>
          <a:off x="985947" y="1222744"/>
          <a:ext cx="4149578" cy="2782176"/>
        </p:xfrm>
        <a:graphic>
          <a:graphicData uri="http://schemas.openxmlformats.org/drawingml/2006/table">
            <a:tbl>
              <a:tblPr firstRow="1" firstCol="1">
                <a:tableStyleId>{2A488322-F2BA-4B5B-9748-0D474271808F}</a:tableStyleId>
              </a:tblPr>
              <a:tblGrid>
                <a:gridCol w="1714877">
                  <a:extLst>
                    <a:ext uri="{9D8B030D-6E8A-4147-A177-3AD203B41FA5}">
                      <a16:colId xmlns:a16="http://schemas.microsoft.com/office/drawing/2014/main" val="4216493719"/>
                    </a:ext>
                  </a:extLst>
                </a:gridCol>
                <a:gridCol w="1016223">
                  <a:extLst>
                    <a:ext uri="{9D8B030D-6E8A-4147-A177-3AD203B41FA5}">
                      <a16:colId xmlns:a16="http://schemas.microsoft.com/office/drawing/2014/main" val="4173658394"/>
                    </a:ext>
                  </a:extLst>
                </a:gridCol>
                <a:gridCol w="1418478">
                  <a:extLst>
                    <a:ext uri="{9D8B030D-6E8A-4147-A177-3AD203B41FA5}">
                      <a16:colId xmlns:a16="http://schemas.microsoft.com/office/drawing/2014/main" val="3752567063"/>
                    </a:ext>
                  </a:extLst>
                </a:gridCol>
              </a:tblGrid>
              <a:tr h="30410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Usage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Enrolment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2716"/>
                  </a:ext>
                </a:extLst>
              </a:tr>
              <a:tr h="3976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Fall 2018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616427574"/>
                  </a:ext>
                </a:extLst>
              </a:tr>
              <a:tr h="3976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Summer 2018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617607671"/>
                  </a:ext>
                </a:extLst>
              </a:tr>
              <a:tr h="3976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Spring 2018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656521573"/>
                  </a:ext>
                </a:extLst>
              </a:tr>
              <a:tr h="3976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Fall 2017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048543010"/>
                  </a:ext>
                </a:extLst>
              </a:tr>
              <a:tr h="3976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Summer 2017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590675054"/>
                  </a:ext>
                </a:extLst>
              </a:tr>
              <a:tr h="3976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Spring 2017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91438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713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CB53-B7C3-42F5-88F2-121E3108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Nonlinear Case Study: Usage vs. Enrollment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28678E8-6B9F-4F8D-9C8F-D47EBD695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276548"/>
              </p:ext>
            </p:extLst>
          </p:nvPr>
        </p:nvGraphicFramePr>
        <p:xfrm>
          <a:off x="390526" y="1139825"/>
          <a:ext cx="11390348" cy="489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6195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7C58506C-BED8-436A-8452-9491F1424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846994"/>
              </p:ext>
            </p:extLst>
          </p:nvPr>
        </p:nvGraphicFramePr>
        <p:xfrm>
          <a:off x="283028" y="128831"/>
          <a:ext cx="11625944" cy="6600337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7400472">
                  <a:extLst>
                    <a:ext uri="{9D8B030D-6E8A-4147-A177-3AD203B41FA5}">
                      <a16:colId xmlns:a16="http://schemas.microsoft.com/office/drawing/2014/main" val="198030747"/>
                    </a:ext>
                  </a:extLst>
                </a:gridCol>
                <a:gridCol w="1056368">
                  <a:extLst>
                    <a:ext uri="{9D8B030D-6E8A-4147-A177-3AD203B41FA5}">
                      <a16:colId xmlns:a16="http://schemas.microsoft.com/office/drawing/2014/main" val="1517768047"/>
                    </a:ext>
                  </a:extLst>
                </a:gridCol>
                <a:gridCol w="1056368">
                  <a:extLst>
                    <a:ext uri="{9D8B030D-6E8A-4147-A177-3AD203B41FA5}">
                      <a16:colId xmlns:a16="http://schemas.microsoft.com/office/drawing/2014/main" val="3264784628"/>
                    </a:ext>
                  </a:extLst>
                </a:gridCol>
                <a:gridCol w="1056368">
                  <a:extLst>
                    <a:ext uri="{9D8B030D-6E8A-4147-A177-3AD203B41FA5}">
                      <a16:colId xmlns:a16="http://schemas.microsoft.com/office/drawing/2014/main" val="35809153"/>
                    </a:ext>
                  </a:extLst>
                </a:gridCol>
                <a:gridCol w="1056368">
                  <a:extLst>
                    <a:ext uri="{9D8B030D-6E8A-4147-A177-3AD203B41FA5}">
                      <a16:colId xmlns:a16="http://schemas.microsoft.com/office/drawing/2014/main" val="798836100"/>
                    </a:ext>
                  </a:extLst>
                </a:gridCol>
              </a:tblGrid>
              <a:tr h="9153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Book Title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NL Renewal Date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Current Days </a:t>
                      </a:r>
                      <a:r>
                        <a:rPr lang="en-US" sz="1800" u="none" strike="noStrike" dirty="0" err="1">
                          <a:effectLst/>
                        </a:rPr>
                        <a:t>Remain’g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Loans used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Upgrade Cost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011712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Abandoned in the heartland work, family, and living in East St. Louis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9/2019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19328255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Black sexual politics : African Americans, gender, and the new racism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6/2019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$ 26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90832463"/>
                  </a:ext>
                </a:extLst>
              </a:tr>
              <a:tr h="663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Business model generation : a handbook for visionaries, game changers, and challengers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12/2018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$ 26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76880234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Directing for animation : everything you didn't learn in art school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5/2019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09634225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Examination of orthopedic &amp; athletic injuries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3/2019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$ 48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05387678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Fundamental mechanics of fluids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1/2019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$ 88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38782748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Holy legionary youth : fascist activism in interwar Romania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12/2019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$ 110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95080221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Information architecture : for the Web and beyond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8/2019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02176536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Jonas' introduction to the U.S. health care system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4/2019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$ 129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01835079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Quality and safety in nursing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12/2018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27040075"/>
                  </a:ext>
                </a:extLst>
              </a:tr>
              <a:tr h="663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Social work practice with groups, communities, and organizations : evidence-based assessments and interventions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2/2019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68130524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Statistics for health care management and administration working with Excel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3/2019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EC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624704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Unholy war : terror in the name of Islam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6/2019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16037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832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F9A8-E8CF-4CB2-91B6-05DBDD4F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Snapshot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F24FD6-382A-457E-AB5A-3417804D3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5342" y="1094282"/>
            <a:ext cx="5031875" cy="5082681"/>
          </a:xfrm>
        </p:spPr>
        <p:txBody>
          <a:bodyPr/>
          <a:lstStyle/>
          <a:p>
            <a:r>
              <a:rPr lang="en-US" dirty="0"/>
              <a:t>4 had zero Nonlinear uses</a:t>
            </a:r>
          </a:p>
          <a:p>
            <a:r>
              <a:rPr lang="en-US" dirty="0"/>
              <a:t>Only 1 had more than 30 uses</a:t>
            </a:r>
          </a:p>
          <a:p>
            <a:r>
              <a:rPr lang="en-US" dirty="0"/>
              <a:t>$481.25 to upgrade all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391237-F67A-4724-91CA-4628626D78D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9237724"/>
              </p:ext>
            </p:extLst>
          </p:nvPr>
        </p:nvGraphicFramePr>
        <p:xfrm>
          <a:off x="334783" y="1336445"/>
          <a:ext cx="7164161" cy="588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414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9EC4-3EF7-4915-900C-9F79C4C9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66" y="173153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DRM Findings</a:t>
            </a:r>
          </a:p>
        </p:txBody>
      </p:sp>
      <p:pic>
        <p:nvPicPr>
          <p:cNvPr id="2050" name="Picture 2" descr="Image result for gatsby cheers">
            <a:extLst>
              <a:ext uri="{FF2B5EF4-FFF2-40B4-BE49-F238E27FC236}">
                <a16:creationId xmlns:a16="http://schemas.microsoft.com/office/drawing/2014/main" id="{9AABF135-F2C7-4513-9256-F53A55BCDC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r="18367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C8B0D2-7C09-446C-9EB5-363F2ABD2787}"/>
              </a:ext>
            </a:extLst>
          </p:cNvPr>
          <p:cNvSpPr/>
          <p:nvPr/>
        </p:nvSpPr>
        <p:spPr>
          <a:xfrm>
            <a:off x="5351612" y="4825099"/>
            <a:ext cx="612783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cs typeface="Dubai" panose="020B0503030403030204" pitchFamily="34" charset="-78"/>
              </a:rPr>
              <a:t>WE HAVE THE</a:t>
            </a:r>
            <a:b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cs typeface="Dubai" panose="020B0503030403030204" pitchFamily="34" charset="-78"/>
              </a:rPr>
            </a:br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cs typeface="Dubai" panose="020B0503030403030204" pitchFamily="34" charset="-78"/>
              </a:rPr>
              <a:t>WINNERS!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D1967B-9679-4638-9D11-F1559293A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743" y="1849756"/>
            <a:ext cx="3651467" cy="457390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94% Unlimited</a:t>
            </a:r>
          </a:p>
          <a:p>
            <a:r>
              <a:rPr lang="en-US" sz="2400" dirty="0"/>
              <a:t>4% Nonlinear</a:t>
            </a:r>
          </a:p>
          <a:p>
            <a:r>
              <a:rPr lang="en-US" sz="2400" dirty="0"/>
              <a:t>2% 12 copies</a:t>
            </a:r>
          </a:p>
          <a:p>
            <a:r>
              <a:rPr lang="en-US" sz="2400" dirty="0"/>
              <a:t>0% 1 to 6 users</a:t>
            </a:r>
          </a:p>
          <a:p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In most cases, Nonlinear is fine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i="1" dirty="0"/>
              <a:t>No copy 2 nonlinear purchases triggered!</a:t>
            </a:r>
          </a:p>
          <a:p>
            <a:pPr marL="0" indent="0" algn="ctr">
              <a:buNone/>
            </a:pPr>
            <a:br>
              <a:rPr lang="en-US" sz="2400" dirty="0"/>
            </a:br>
            <a:r>
              <a:rPr lang="en-US" sz="2400" i="1" dirty="0"/>
              <a:t>No turn aways for the 12 copies titles.</a:t>
            </a:r>
          </a:p>
          <a:p>
            <a:pPr marL="0" indent="0" algn="ctr">
              <a:buNone/>
            </a:pPr>
            <a:r>
              <a:rPr lang="en-US" sz="2400" i="1" dirty="0"/>
              <a:t> </a:t>
            </a:r>
          </a:p>
          <a:p>
            <a:endParaRPr lang="en-US" dirty="0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30B6BBDB-E8D1-42C3-9C87-22D5D3589F3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45595" y="1623060"/>
          <a:ext cx="1979097" cy="180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8258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3A4A6-8665-4464-A09C-6DA2B056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28" y="382323"/>
            <a:ext cx="5029380" cy="1301134"/>
          </a:xfrm>
        </p:spPr>
        <p:txBody>
          <a:bodyPr>
            <a:normAutofit/>
          </a:bodyPr>
          <a:lstStyle/>
          <a:p>
            <a:r>
              <a:rPr lang="en-US" dirty="0"/>
              <a:t>Predictable Findings</a:t>
            </a:r>
          </a:p>
        </p:txBody>
      </p: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0EB8E96E-88C3-410B-8ADB-A80196C3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556657"/>
            <a:ext cx="3651466" cy="4667163"/>
          </a:xfrm>
        </p:spPr>
        <p:txBody>
          <a:bodyPr>
            <a:normAutofit/>
          </a:bodyPr>
          <a:lstStyle/>
          <a:p>
            <a:r>
              <a:rPr lang="en-US" sz="2400" dirty="0"/>
              <a:t>Usage trending upwards for all ebooks and for textbooks</a:t>
            </a:r>
          </a:p>
          <a:p>
            <a:r>
              <a:rPr lang="en-US" sz="2400" dirty="0"/>
              <a:t>Heaviest use in Fall</a:t>
            </a:r>
          </a:p>
          <a:p>
            <a:r>
              <a:rPr lang="en-US" sz="2400" dirty="0"/>
              <a:t> BR1 stats are </a:t>
            </a:r>
            <a:r>
              <a:rPr lang="en-US" sz="2400" b="1" dirty="0"/>
              <a:t>much</a:t>
            </a:r>
            <a:r>
              <a:rPr lang="en-US" sz="2400" dirty="0"/>
              <a:t> lower than BR2 stats</a:t>
            </a:r>
          </a:p>
          <a:p>
            <a:endParaRPr lang="en-US" sz="2400" dirty="0"/>
          </a:p>
        </p:txBody>
      </p:sp>
      <p:pic>
        <p:nvPicPr>
          <p:cNvPr id="1029" name="Picture 2" descr="Image result for predictable meme">
            <a:extLst>
              <a:ext uri="{FF2B5EF4-FFF2-40B4-BE49-F238E27FC236}">
                <a16:creationId xmlns:a16="http://schemas.microsoft.com/office/drawing/2014/main" id="{2F3641D9-19E3-416F-B499-A0F4EDE5C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5" r="2469"/>
          <a:stretch/>
        </p:blipFill>
        <p:spPr bwMode="auto">
          <a:xfrm>
            <a:off x="5475111" y="10"/>
            <a:ext cx="6716889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7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G DEAL | I DON'T KNOW HOW TO PUT THIS BUT.... I'M KIND OF A BIG DEAL. | image tagged in big deal,anchorman | made w/ Imgflip meme maker">
            <a:extLst>
              <a:ext uri="{FF2B5EF4-FFF2-40B4-BE49-F238E27FC236}">
                <a16:creationId xmlns:a16="http://schemas.microsoft.com/office/drawing/2014/main" id="{D4CDD9EF-3D23-4D16-AC93-6FCD3AC410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1500"/>
            <a:ext cx="10023835" cy="68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9CEDC-6A21-4161-88D4-966BD37EC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2369" y="1094283"/>
            <a:ext cx="4367285" cy="4707803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bg1"/>
                </a:solidFill>
              </a:rPr>
              <a:t>67,000 students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57,000 FTE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216 Degree programs </a:t>
            </a:r>
            <a:r>
              <a:rPr lang="en-US" sz="2600">
                <a:solidFill>
                  <a:schemeClr val="bg1"/>
                </a:solidFill>
              </a:rPr>
              <a:t>Bachelor, Masters, and Doctoral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  <a:latin typeface="+mn-lt"/>
              </a:rPr>
              <a:t>78% </a:t>
            </a:r>
            <a:r>
              <a:rPr lang="en-US">
                <a:solidFill>
                  <a:schemeClr val="bg1"/>
                </a:solidFill>
              </a:rPr>
              <a:t>students take online or mixed mode courses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  <a:latin typeface="+mn-lt"/>
              </a:rPr>
              <a:t>38%</a:t>
            </a:r>
            <a:r>
              <a:rPr lang="en-US">
                <a:solidFill>
                  <a:schemeClr val="bg1"/>
                </a:solidFill>
              </a:rPr>
              <a:t> of credits earned online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Multiple OER and TA projects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922F82-C6C7-4D81-9FC4-767B2216127A}"/>
              </a:ext>
            </a:extLst>
          </p:cNvPr>
          <p:cNvSpPr txBox="1"/>
          <p:nvPr/>
        </p:nvSpPr>
        <p:spPr>
          <a:xfrm>
            <a:off x="2001610" y="6397704"/>
            <a:ext cx="1010885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https://www.ucf.edu/about-ucf/facts/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https://sr.ithaka.org/publications/breaking-the-iron-triangle-at-the-university-of-central-florida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49318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8295-7E22-4C06-969A-8DC06057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068" y="212214"/>
            <a:ext cx="5127031" cy="843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Surprising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CFD3D-A3C9-44FA-83E7-9A7D75126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8068" y="1155700"/>
            <a:ext cx="4988745" cy="50681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Aggregator platforms have the highest number and usage of textbooks</a:t>
            </a:r>
          </a:p>
          <a:p>
            <a:r>
              <a:rPr lang="en-US" sz="2400" dirty="0"/>
              <a:t>Vendor platforms have uneven selection and usage</a:t>
            </a:r>
          </a:p>
          <a:p>
            <a:r>
              <a:rPr lang="en-US" sz="2400" dirty="0"/>
              <a:t>Lower than expected selection and use ebooks from Taylor and Francis</a:t>
            </a:r>
          </a:p>
          <a:p>
            <a:r>
              <a:rPr lang="en-US" sz="2400" dirty="0"/>
              <a:t>One nonlinear copy is sufficient to support courses</a:t>
            </a:r>
          </a:p>
        </p:txBody>
      </p:sp>
      <p:pic>
        <p:nvPicPr>
          <p:cNvPr id="7" name="Picture 2" descr="Image result for unexpected meme">
            <a:extLst>
              <a:ext uri="{FF2B5EF4-FFF2-40B4-BE49-F238E27FC236}">
                <a16:creationId xmlns:a16="http://schemas.microsoft.com/office/drawing/2014/main" id="{3473A734-2394-4E49-BB35-8CA702B4081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6067" y="0"/>
            <a:ext cx="671521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12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39B5-B2E3-4309-B171-18067F68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is T</a:t>
            </a:r>
            <a:r>
              <a:rPr lang="en-US" sz="26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&amp;</a:t>
            </a: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 Use So Low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3BC241-E5C4-44E3-954C-1706F0DA4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613" y="1163804"/>
            <a:ext cx="7711307" cy="4530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9E1F449-AA38-4539-8307-2537CB004FB7}"/>
              </a:ext>
            </a:extLst>
          </p:cNvPr>
          <p:cNvSpPr/>
          <p:nvPr/>
        </p:nvSpPr>
        <p:spPr>
          <a:xfrm>
            <a:off x="5822495" y="5043157"/>
            <a:ext cx="3747541" cy="73451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A586B-060E-4E7D-A180-F6D1C0FF7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052" y="280295"/>
            <a:ext cx="8073453" cy="50459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07C935A-2FD0-49C2-B86A-E5A6F25B3B11}"/>
              </a:ext>
            </a:extLst>
          </p:cNvPr>
          <p:cNvSpPr/>
          <p:nvPr/>
        </p:nvSpPr>
        <p:spPr>
          <a:xfrm>
            <a:off x="3066052" y="268018"/>
            <a:ext cx="7711307" cy="5168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09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39B5-B2E3-4309-B171-18067F68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is T</a:t>
            </a:r>
            <a:r>
              <a:rPr lang="en-US" sz="26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&amp;</a:t>
            </a: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 Use So Low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PROXY!?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B2F5BA43-A47F-4FC1-BE35-0A8CE42FF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846" y="1154244"/>
            <a:ext cx="7941074" cy="46052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C215876-20EC-44C6-85F7-C8209604FDF3}"/>
              </a:ext>
            </a:extLst>
          </p:cNvPr>
          <p:cNvSpPr/>
          <p:nvPr/>
        </p:nvSpPr>
        <p:spPr>
          <a:xfrm>
            <a:off x="4833144" y="4957501"/>
            <a:ext cx="3747541" cy="73451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9B043-8AAF-41CD-BC41-169AB7818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833" y="521893"/>
            <a:ext cx="9169087" cy="53839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C022D1D-6C05-4844-A47B-74CBB5E4FEB1}"/>
              </a:ext>
            </a:extLst>
          </p:cNvPr>
          <p:cNvSpPr/>
          <p:nvPr/>
        </p:nvSpPr>
        <p:spPr>
          <a:xfrm>
            <a:off x="2382833" y="543423"/>
            <a:ext cx="7711307" cy="5168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57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1177-0E91-4980-8E5E-0A463FFB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651467" cy="981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AE4AD-F4CD-4B8E-B8F7-8D1F481EE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1491344"/>
            <a:ext cx="3651466" cy="4732476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Unlimited and Nonlinear both are successful models for textbooks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Aggregators work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very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well for textbooks -  there is no need to prefer the publisher hosted version.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Platform characteristics influence usage, such as full book versus chapter use, or use as a textbook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at all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lvl="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sz="1800" dirty="0">
              <a:latin typeface="+mn-lt"/>
            </a:endParaRPr>
          </a:p>
        </p:txBody>
      </p:sp>
      <p:pic>
        <p:nvPicPr>
          <p:cNvPr id="4098" name="Picture 2" descr="Image result for in conclusion meme">
            <a:extLst>
              <a:ext uri="{FF2B5EF4-FFF2-40B4-BE49-F238E27FC236}">
                <a16:creationId xmlns:a16="http://schemas.microsoft.com/office/drawing/2014/main" id="{D91D5A81-9D1E-412B-BB27-B3A08B9CB8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-1" r="12468" b="-1"/>
          <a:stretch/>
        </p:blipFill>
        <p:spPr bwMode="auto">
          <a:xfrm>
            <a:off x="4800600" y="0"/>
            <a:ext cx="739140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65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2EAB-7B34-42D4-BF96-9E6F2E20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06842" cy="10253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There are More Facts to Uncover!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878DD6-6B81-48DA-A42E-E5F3CFFBB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1850572"/>
            <a:ext cx="4597984" cy="43732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Lots of data and not enough time!</a:t>
            </a:r>
          </a:p>
          <a:p>
            <a:r>
              <a:rPr lang="en-US" sz="2400" dirty="0"/>
              <a:t>Many more correlations can be examined</a:t>
            </a:r>
          </a:p>
          <a:p>
            <a:r>
              <a:rPr lang="en-US" sz="2400" dirty="0"/>
              <a:t>Data for more semesters will strengthen conclusions</a:t>
            </a:r>
          </a:p>
          <a:p>
            <a:r>
              <a:rPr lang="en-US" sz="2400" dirty="0"/>
              <a:t>Survey data about which version of textbooks students use will add clarity to findings</a:t>
            </a:r>
          </a:p>
          <a:p>
            <a:endParaRPr lang="en-US" sz="2400" dirty="0"/>
          </a:p>
        </p:txBody>
      </p:sp>
      <p:pic>
        <p:nvPicPr>
          <p:cNvPr id="3074" name="Picture 2" descr="Image result for in conclusion meme">
            <a:extLst>
              <a:ext uri="{FF2B5EF4-FFF2-40B4-BE49-F238E27FC236}">
                <a16:creationId xmlns:a16="http://schemas.microsoft.com/office/drawing/2014/main" id="{3702E8D6-9FB7-45B7-9BFB-141E75D0C6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 bwMode="auto">
          <a:xfrm>
            <a:off x="5463854" y="0"/>
            <a:ext cx="6715239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5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3DCC-88D3-4A64-BD9A-AD054C8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/>
              <a:t>Thank you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7CF06-0D6F-4A9C-BE7D-938A7536F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Athena Hoeppner</a:t>
            </a:r>
            <a:endParaRPr lang="en-US" sz="2400" b="1" dirty="0"/>
          </a:p>
          <a:p>
            <a:pPr marL="0" indent="0">
              <a:buNone/>
            </a:pPr>
            <a:r>
              <a:rPr lang="en-US" sz="2400"/>
              <a:t>Discovery Services Librarian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athena@ucf.edu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/>
              <a:t>Sara Duff</a:t>
            </a:r>
            <a:endParaRPr lang="en-US" sz="2400" b="1" dirty="0"/>
          </a:p>
          <a:p>
            <a:pPr marL="0" indent="0">
              <a:buNone/>
            </a:pPr>
            <a:r>
              <a:rPr lang="en-US" sz="2400"/>
              <a:t>Acquisitions Librarian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Sara.Duff@ucf.edu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565BC09-B15C-4569-8CF7-D8CBE766BC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14" r="28264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545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2716-D49E-4D5E-94DB-ED93180D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916" y="164068"/>
            <a:ext cx="4980315" cy="152321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Textbook Affordability Mandates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6548E-BA80-4F56-8FBE-6F925B941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5390" y="1807029"/>
            <a:ext cx="5401827" cy="4369934"/>
          </a:xfrm>
        </p:spPr>
        <p:txBody>
          <a:bodyPr/>
          <a:lstStyle/>
          <a:p>
            <a:r>
              <a:rPr lang="en-US" sz="2800" dirty="0"/>
              <a:t>Section 1004.085, Florida Statutes, Textbook Affordability</a:t>
            </a:r>
          </a:p>
          <a:p>
            <a:r>
              <a:rPr lang="en-US" sz="2800" dirty="0"/>
              <a:t>Rule 6A-14.092 Textbook Affordability</a:t>
            </a:r>
          </a:p>
          <a:p>
            <a:r>
              <a:rPr lang="en-US" sz="2800" dirty="0"/>
              <a:t>Performance based funding metric includes total cost of education</a:t>
            </a:r>
          </a:p>
          <a:p>
            <a:endParaRPr lang="en-US" sz="2000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" name="Picture 2" descr="High Quality Dory Blank Meme Template">
            <a:extLst>
              <a:ext uri="{FF2B5EF4-FFF2-40B4-BE49-F238E27FC236}">
                <a16:creationId xmlns:a16="http://schemas.microsoft.com/office/drawing/2014/main" id="{8441F79E-CA7E-4CA8-884B-FCAE40C1D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0" y="-57658"/>
            <a:ext cx="5824526" cy="69156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CFB3A2-F1AE-4ED3-81D5-AF04DA8AA869}"/>
              </a:ext>
            </a:extLst>
          </p:cNvPr>
          <p:cNvSpPr/>
          <p:nvPr/>
        </p:nvSpPr>
        <p:spPr>
          <a:xfrm>
            <a:off x="870881" y="2438400"/>
            <a:ext cx="42851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cs typeface="Dubai" panose="020B0503030403030204" pitchFamily="34" charset="-78"/>
              </a:rPr>
              <a:t>WE DO NOT BUY</a:t>
            </a:r>
            <a:endParaRPr lang="en-US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88900">
                  <a:schemeClr val="tx1"/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  <a:cs typeface="Dubai" panose="020B0503030403030204" pitchFamily="34" charset="-78"/>
            </a:endParaRPr>
          </a:p>
          <a:p>
            <a:pPr algn="ctr"/>
            <a:r>
              <a:rPr lang="en-US" sz="3200" b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cs typeface="Dubai" panose="020B0503030403030204" pitchFamily="34" charset="-78"/>
              </a:rPr>
              <a:t>ANY TEXTBOOKS</a:t>
            </a:r>
            <a:endParaRPr lang="en-US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88900">
                  <a:schemeClr val="tx1"/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7BC40B-2726-4FE7-B2F3-0451B4B886BE}"/>
              </a:ext>
            </a:extLst>
          </p:cNvPr>
          <p:cNvSpPr/>
          <p:nvPr/>
        </p:nvSpPr>
        <p:spPr>
          <a:xfrm>
            <a:off x="429959" y="6069333"/>
            <a:ext cx="5013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cs typeface="Dubai" panose="020B0503030403030204" pitchFamily="34" charset="-78"/>
              </a:rPr>
              <a:t>OH, LOOK! TEXTBOOKS</a:t>
            </a:r>
            <a:r>
              <a:rPr lang="en-US" sz="2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cs typeface="Dubai" panose="020B0503030403030204" pitchFamily="34" charset="-7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858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9C8C-73D4-450F-8572-FA6464AB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65" y="431425"/>
            <a:ext cx="3651467" cy="10473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Library </a:t>
            </a:r>
            <a:r>
              <a:rPr lang="en-US" sz="3200" i="1" dirty="0"/>
              <a:t>Acquisitions</a:t>
            </a:r>
            <a:r>
              <a:rPr lang="en-US" sz="3200" dirty="0"/>
              <a:t> TA Projects</a:t>
            </a:r>
            <a:r>
              <a:rPr lang="en-US" sz="2800" baseline="30000" dirty="0"/>
              <a:t>*</a:t>
            </a:r>
            <a:endParaRPr lang="en-US" sz="3200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11D78-1561-4F49-9A07-A1E91FA89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6382" y="3959179"/>
            <a:ext cx="1834786" cy="13596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>
                <a:latin typeface="+mn-lt"/>
              </a:rPr>
              <a:t>Print Reserves</a:t>
            </a:r>
            <a:br>
              <a:rPr lang="en-US" sz="1800">
                <a:latin typeface="+mn-lt"/>
              </a:rPr>
            </a:br>
            <a:r>
              <a:rPr lang="en-US" sz="1600">
                <a:latin typeface="+mn-lt"/>
              </a:rPr>
              <a:t>Purchase print and keep a copy on reserves</a:t>
            </a:r>
            <a:endParaRPr lang="en-US" sz="1800" dirty="0">
              <a:latin typeface="+mn-lt"/>
            </a:endParaRPr>
          </a:p>
        </p:txBody>
      </p:sp>
      <p:pic>
        <p:nvPicPr>
          <p:cNvPr id="5" name="Picture 2" descr="Memes, ð¤, and Did Someone Say: DID SOMEONE SAY&#10; TIMELINE">
            <a:extLst>
              <a:ext uri="{FF2B5EF4-FFF2-40B4-BE49-F238E27FC236}">
                <a16:creationId xmlns:a16="http://schemas.microsoft.com/office/drawing/2014/main" id="{B96E1FA7-435F-474C-A8B2-1B419C8002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" b="5495"/>
          <a:stretch/>
        </p:blipFill>
        <p:spPr bwMode="auto">
          <a:xfrm>
            <a:off x="4199931" y="10"/>
            <a:ext cx="7992069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78AA5A-48CA-4C47-A33A-88515BE7BF02}"/>
              </a:ext>
            </a:extLst>
          </p:cNvPr>
          <p:cNvSpPr/>
          <p:nvPr/>
        </p:nvSpPr>
        <p:spPr>
          <a:xfrm>
            <a:off x="2079580" y="1649483"/>
            <a:ext cx="145366" cy="3943315"/>
          </a:xfrm>
          <a:custGeom>
            <a:avLst/>
            <a:gdLst>
              <a:gd name="connsiteX0" fmla="*/ 133238 w 573455"/>
              <a:gd name="connsiteY0" fmla="*/ 0 h 3416531"/>
              <a:gd name="connsiteX1" fmla="*/ 565499 w 573455"/>
              <a:gd name="connsiteY1" fmla="*/ 515389 h 3416531"/>
              <a:gd name="connsiteX2" fmla="*/ 382619 w 573455"/>
              <a:gd name="connsiteY2" fmla="*/ 1188720 h 3416531"/>
              <a:gd name="connsiteX3" fmla="*/ 234 w 573455"/>
              <a:gd name="connsiteY3" fmla="*/ 1986742 h 3416531"/>
              <a:gd name="connsiteX4" fmla="*/ 324430 w 573455"/>
              <a:gd name="connsiteY4" fmla="*/ 3100647 h 3416531"/>
              <a:gd name="connsiteX5" fmla="*/ 241303 w 573455"/>
              <a:gd name="connsiteY5" fmla="*/ 3416531 h 341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455" h="3416531">
                <a:moveTo>
                  <a:pt x="133238" y="0"/>
                </a:moveTo>
                <a:cubicBezTo>
                  <a:pt x="328587" y="158634"/>
                  <a:pt x="523936" y="317269"/>
                  <a:pt x="565499" y="515389"/>
                </a:cubicBezTo>
                <a:cubicBezTo>
                  <a:pt x="607062" y="713509"/>
                  <a:pt x="476830" y="943495"/>
                  <a:pt x="382619" y="1188720"/>
                </a:cubicBezTo>
                <a:cubicBezTo>
                  <a:pt x="288408" y="1433945"/>
                  <a:pt x="9932" y="1668088"/>
                  <a:pt x="234" y="1986742"/>
                </a:cubicBezTo>
                <a:cubicBezTo>
                  <a:pt x="-9464" y="2305396"/>
                  <a:pt x="284252" y="2862349"/>
                  <a:pt x="324430" y="3100647"/>
                </a:cubicBezTo>
                <a:cubicBezTo>
                  <a:pt x="364608" y="3338945"/>
                  <a:pt x="251001" y="3365269"/>
                  <a:pt x="241303" y="3416531"/>
                </a:cubicBez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0405EE-E8E7-439E-8388-D73A1FA95CE3}"/>
              </a:ext>
            </a:extLst>
          </p:cNvPr>
          <p:cNvSpPr txBox="1"/>
          <p:nvPr/>
        </p:nvSpPr>
        <p:spPr>
          <a:xfrm>
            <a:off x="1077815" y="2177479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211EEDF1-1B28-45A7-864A-F11630BFF78A}"/>
              </a:ext>
            </a:extLst>
          </p:cNvPr>
          <p:cNvSpPr/>
          <p:nvPr/>
        </p:nvSpPr>
        <p:spPr>
          <a:xfrm rot="18036190" flipH="1">
            <a:off x="2753140" y="3090263"/>
            <a:ext cx="572281" cy="598717"/>
          </a:xfrm>
          <a:prstGeom prst="teardrop">
            <a:avLst>
              <a:gd name="adj" fmla="val 129926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35D1D3-A62B-4465-A58B-52F9777A986A}"/>
              </a:ext>
            </a:extLst>
          </p:cNvPr>
          <p:cNvSpPr txBox="1"/>
          <p:nvPr/>
        </p:nvSpPr>
        <p:spPr>
          <a:xfrm>
            <a:off x="2712908" y="32147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F5F8D-C7FC-442C-833E-D826819253BE}"/>
              </a:ext>
            </a:extLst>
          </p:cNvPr>
          <p:cNvSpPr/>
          <p:nvPr/>
        </p:nvSpPr>
        <p:spPr>
          <a:xfrm>
            <a:off x="2335764" y="1703211"/>
            <a:ext cx="18347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/>
              <a:t>Assess ROI </a:t>
            </a:r>
            <a:br>
              <a:rPr lang="en-US"/>
            </a:br>
            <a:r>
              <a:rPr lang="en-US" sz="1600"/>
              <a:t>Library spend v student expense for library-owned ebooks </a:t>
            </a:r>
            <a:endParaRPr lang="en-U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5E9F2-7234-42C8-B492-A57262A040A3}"/>
              </a:ext>
            </a:extLst>
          </p:cNvPr>
          <p:cNvSpPr/>
          <p:nvPr/>
        </p:nvSpPr>
        <p:spPr>
          <a:xfrm>
            <a:off x="-1" y="2819206"/>
            <a:ext cx="20443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Publisher Collaboration</a:t>
            </a:r>
            <a:br>
              <a:rPr lang="en-US" dirty="0"/>
            </a:br>
            <a:r>
              <a:rPr lang="en-US" sz="1600" dirty="0"/>
              <a:t>Identify, purchase, and promote library-owned textbooks</a:t>
            </a:r>
            <a:endParaRPr lang="en-US" dirty="0"/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B5746165-80AF-4662-8C51-ECDFF7144A7A}"/>
              </a:ext>
            </a:extLst>
          </p:cNvPr>
          <p:cNvSpPr/>
          <p:nvPr/>
        </p:nvSpPr>
        <p:spPr>
          <a:xfrm rot="3058099">
            <a:off x="1084795" y="2062787"/>
            <a:ext cx="572281" cy="598717"/>
          </a:xfrm>
          <a:prstGeom prst="teardrop">
            <a:avLst>
              <a:gd name="adj" fmla="val 12992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F42E86-5241-475A-A683-FFE2C412E4AE}"/>
              </a:ext>
            </a:extLst>
          </p:cNvPr>
          <p:cNvSpPr txBox="1"/>
          <p:nvPr/>
        </p:nvSpPr>
        <p:spPr>
          <a:xfrm>
            <a:off x="1115466" y="45538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E42DE9C7-BDAE-41AE-9A38-DB9321D9C190}"/>
              </a:ext>
            </a:extLst>
          </p:cNvPr>
          <p:cNvSpPr/>
          <p:nvPr/>
        </p:nvSpPr>
        <p:spPr>
          <a:xfrm rot="2112196">
            <a:off x="1155698" y="4439178"/>
            <a:ext cx="572281" cy="598717"/>
          </a:xfrm>
          <a:prstGeom prst="teardrop">
            <a:avLst>
              <a:gd name="adj" fmla="val 129926"/>
            </a:avLst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A95D68-E14A-4945-B43B-EC75BE67C265}"/>
              </a:ext>
            </a:extLst>
          </p:cNvPr>
          <p:cNvSpPr txBox="1"/>
          <p:nvPr/>
        </p:nvSpPr>
        <p:spPr>
          <a:xfrm>
            <a:off x="2491762" y="5705066"/>
            <a:ext cx="70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Now!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AF065FE-6330-48D1-814F-878554AA5963}"/>
              </a:ext>
            </a:extLst>
          </p:cNvPr>
          <p:cNvSpPr/>
          <p:nvPr/>
        </p:nvSpPr>
        <p:spPr>
          <a:xfrm rot="19144665">
            <a:off x="1890477" y="4593582"/>
            <a:ext cx="466624" cy="220592"/>
          </a:xfrm>
          <a:prstGeom prst="arc">
            <a:avLst/>
          </a:prstGeom>
          <a:ln w="5715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E339C928-F5DA-4C04-A0F3-D05799CCDC0A}"/>
              </a:ext>
            </a:extLst>
          </p:cNvPr>
          <p:cNvSpPr/>
          <p:nvPr/>
        </p:nvSpPr>
        <p:spPr>
          <a:xfrm rot="19107928">
            <a:off x="1826226" y="2297894"/>
            <a:ext cx="573416" cy="369930"/>
          </a:xfrm>
          <a:prstGeom prst="arc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F364ED-DCC7-44DB-A17A-8092412F494B}"/>
              </a:ext>
            </a:extLst>
          </p:cNvPr>
          <p:cNvSpPr txBox="1"/>
          <p:nvPr/>
        </p:nvSpPr>
        <p:spPr>
          <a:xfrm>
            <a:off x="290916" y="5320564"/>
            <a:ext cx="17589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Assess DRM </a:t>
            </a:r>
            <a:br>
              <a:rPr lang="en-US" sz="2000" b="1" dirty="0"/>
            </a:br>
            <a:r>
              <a:rPr lang="en-US" sz="1600" dirty="0"/>
              <a:t>Investigate DRM, platform, and usage patterns</a:t>
            </a:r>
            <a:endParaRPr lang="en-US" dirty="0"/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33C8378E-BBD3-403A-BB78-45D5C57D482B}"/>
              </a:ext>
            </a:extLst>
          </p:cNvPr>
          <p:cNvSpPr/>
          <p:nvPr/>
        </p:nvSpPr>
        <p:spPr>
          <a:xfrm rot="14640602">
            <a:off x="2557008" y="5568868"/>
            <a:ext cx="689263" cy="708233"/>
          </a:xfrm>
          <a:prstGeom prst="teardrop">
            <a:avLst>
              <a:gd name="adj" fmla="val 12992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8355BCC4-028A-4A60-8787-4FB2E9865964}"/>
              </a:ext>
            </a:extLst>
          </p:cNvPr>
          <p:cNvSpPr/>
          <p:nvPr/>
        </p:nvSpPr>
        <p:spPr>
          <a:xfrm rot="20171638">
            <a:off x="1732681" y="5671901"/>
            <a:ext cx="457812" cy="291588"/>
          </a:xfrm>
          <a:prstGeom prst="arc">
            <a:avLst>
              <a:gd name="adj1" fmla="val 14013164"/>
              <a:gd name="adj2" fmla="val 0"/>
            </a:avLst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3648069C-B5E3-43D8-BB8C-372C856DCE99}"/>
              </a:ext>
            </a:extLst>
          </p:cNvPr>
          <p:cNvSpPr/>
          <p:nvPr/>
        </p:nvSpPr>
        <p:spPr>
          <a:xfrm rot="20171638">
            <a:off x="1958134" y="3457234"/>
            <a:ext cx="457812" cy="291588"/>
          </a:xfrm>
          <a:prstGeom prst="arc">
            <a:avLst>
              <a:gd name="adj1" fmla="val 14013164"/>
              <a:gd name="adj2" fmla="val 0"/>
            </a:avLst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A81CC-A137-4D1E-BAEE-BB3FB230FDD5}"/>
              </a:ext>
            </a:extLst>
          </p:cNvPr>
          <p:cNvSpPr txBox="1"/>
          <p:nvPr/>
        </p:nvSpPr>
        <p:spPr>
          <a:xfrm>
            <a:off x="-9377" y="6527188"/>
            <a:ext cx="428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*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There are additional OER and TA projects at UCF</a:t>
            </a:r>
          </a:p>
        </p:txBody>
      </p:sp>
    </p:spTree>
    <p:extLst>
      <p:ext uri="{BB962C8B-B14F-4D97-AF65-F5344CB8AC3E}">
        <p14:creationId xmlns:p14="http://schemas.microsoft.com/office/powerpoint/2010/main" val="138673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woody and buzz meme">
            <a:extLst>
              <a:ext uri="{FF2B5EF4-FFF2-40B4-BE49-F238E27FC236}">
                <a16:creationId xmlns:a16="http://schemas.microsoft.com/office/drawing/2014/main" id="{937A375D-A49E-4A45-BE5F-51B5D4514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" t="-111"/>
          <a:stretch/>
        </p:blipFill>
        <p:spPr bwMode="auto">
          <a:xfrm>
            <a:off x="-12703" y="0"/>
            <a:ext cx="12314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27A200-6A8C-4F3F-B4C5-4E33AA706665}"/>
              </a:ext>
            </a:extLst>
          </p:cNvPr>
          <p:cNvSpPr/>
          <p:nvPr/>
        </p:nvSpPr>
        <p:spPr>
          <a:xfrm>
            <a:off x="-15289" y="127039"/>
            <a:ext cx="122225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cs typeface="Dubai" panose="020B0503030403030204" pitchFamily="34" charset="-78"/>
              </a:rPr>
              <a:t>RESEARCH QUESTIONS</a:t>
            </a:r>
            <a:endParaRPr lang="en-US" sz="7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88900">
                  <a:schemeClr val="tx1"/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  <a:cs typeface="Dubai" panose="020B0503030403030204" pitchFamily="34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6CE19-3D76-4D2D-BF31-6C76C41CBD4F}"/>
              </a:ext>
            </a:extLst>
          </p:cNvPr>
          <p:cNvSpPr/>
          <p:nvPr/>
        </p:nvSpPr>
        <p:spPr>
          <a:xfrm>
            <a:off x="986812" y="4634599"/>
            <a:ext cx="102183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cs typeface="Dubai" panose="020B0503030403030204" pitchFamily="34" charset="-78"/>
              </a:rPr>
              <a:t>RESEARCH QUESTIONS</a:t>
            </a:r>
          </a:p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cs typeface="Dubai" panose="020B0503030403030204" pitchFamily="34" charset="-78"/>
              </a:rPr>
              <a:t>EVERYWHERE</a:t>
            </a:r>
          </a:p>
        </p:txBody>
      </p:sp>
    </p:spTree>
    <p:extLst>
      <p:ext uri="{BB962C8B-B14F-4D97-AF65-F5344CB8AC3E}">
        <p14:creationId xmlns:p14="http://schemas.microsoft.com/office/powerpoint/2010/main" val="212980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woody and buzz meme">
            <a:extLst>
              <a:ext uri="{FF2B5EF4-FFF2-40B4-BE49-F238E27FC236}">
                <a16:creationId xmlns:a16="http://schemas.microsoft.com/office/drawing/2014/main" id="{F88513E4-C6E5-4F6F-B476-300AD40A17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3"/>
          <a:stretch/>
        </p:blipFill>
        <p:spPr bwMode="auto">
          <a:xfrm>
            <a:off x="0" y="0"/>
            <a:ext cx="9225888" cy="68662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x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067B1A-FE40-4717-B4AD-DFC97F5FC609}"/>
              </a:ext>
            </a:extLst>
          </p:cNvPr>
          <p:cNvSpPr/>
          <p:nvPr/>
        </p:nvSpPr>
        <p:spPr>
          <a:xfrm>
            <a:off x="6172200" y="0"/>
            <a:ext cx="6019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8FC49F-F0A0-4757-8EE7-525A2F92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739" y="164068"/>
            <a:ext cx="4980315" cy="15232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Research Questions Everywhere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A0D7641-F667-4B9F-8A46-8EDDCF5CBC7C}"/>
              </a:ext>
            </a:extLst>
          </p:cNvPr>
          <p:cNvSpPr txBox="1">
            <a:spLocks/>
          </p:cNvSpPr>
          <p:nvPr/>
        </p:nvSpPr>
        <p:spPr>
          <a:xfrm>
            <a:off x="6396739" y="1807029"/>
            <a:ext cx="5538301" cy="4369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Are DRM free </a:t>
            </a:r>
            <a:br>
              <a:rPr lang="en-US" sz="2800" dirty="0"/>
            </a:br>
            <a:r>
              <a:rPr lang="en-US" sz="2800" dirty="0"/>
              <a:t>and unlimited user </a:t>
            </a:r>
            <a:br>
              <a:rPr lang="en-US" sz="2800" dirty="0"/>
            </a:br>
            <a:r>
              <a:rPr lang="en-US" sz="2800" dirty="0"/>
              <a:t>models worth an extra cost?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Should we prefer publisher </a:t>
            </a:r>
            <a:br>
              <a:rPr lang="en-US" sz="2800" dirty="0"/>
            </a:br>
            <a:r>
              <a:rPr lang="en-US" sz="2800" dirty="0"/>
              <a:t>hosted versus aggregator </a:t>
            </a:r>
            <a:br>
              <a:rPr lang="en-US" sz="2800" dirty="0"/>
            </a:br>
            <a:r>
              <a:rPr lang="en-US" sz="2800" dirty="0"/>
              <a:t>hosted ebooks?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What is the tipping point for </a:t>
            </a:r>
            <a:br>
              <a:rPr lang="en-US" sz="2800" dirty="0"/>
            </a:br>
            <a:r>
              <a:rPr lang="en-US" sz="2800" dirty="0"/>
              <a:t>non-linear being a viable model for online courses?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Which subjects yield the </a:t>
            </a:r>
            <a:br>
              <a:rPr lang="en-US" sz="2800" dirty="0"/>
            </a:br>
            <a:r>
              <a:rPr lang="en-US" sz="2800" dirty="0"/>
              <a:t>best ROI or </a:t>
            </a:r>
            <a:br>
              <a:rPr lang="en-US" sz="2800" dirty="0"/>
            </a:br>
            <a:r>
              <a:rPr lang="en-US" sz="2800" dirty="0"/>
              <a:t>usage?</a:t>
            </a:r>
          </a:p>
        </p:txBody>
      </p:sp>
    </p:spTree>
    <p:extLst>
      <p:ext uri="{BB962C8B-B14F-4D97-AF65-F5344CB8AC3E}">
        <p14:creationId xmlns:p14="http://schemas.microsoft.com/office/powerpoint/2010/main" val="399331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8A02-73E5-4571-B45A-5F2BBCE9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97807" cy="12496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Methodology: Gather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ADCCE-C760-4C8D-91C4-E75B0A96A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dirty="0"/>
              <a:t>Course data: IKM</a:t>
            </a:r>
          </a:p>
          <a:p>
            <a:pPr marL="457200" lvl="1" indent="0">
              <a:buNone/>
            </a:pPr>
            <a:r>
              <a:rPr lang="en-US" dirty="0"/>
              <a:t>Enrollments, Sections, Faculty names</a:t>
            </a:r>
          </a:p>
          <a:p>
            <a:r>
              <a:rPr lang="en-US" dirty="0"/>
              <a:t>Assigned textbooks data: Bookstore</a:t>
            </a:r>
          </a:p>
          <a:p>
            <a:pPr marL="457200" lvl="1" indent="0">
              <a:buNone/>
            </a:pPr>
            <a:r>
              <a:rPr lang="en-US" dirty="0"/>
              <a:t>Titles, ISBNs, List price</a:t>
            </a:r>
          </a:p>
          <a:p>
            <a:r>
              <a:rPr lang="en-US" dirty="0"/>
              <a:t>Acquisitions data: GOBI</a:t>
            </a:r>
          </a:p>
          <a:p>
            <a:pPr marL="457200" lvl="1" indent="0">
              <a:buNone/>
            </a:pPr>
            <a:r>
              <a:rPr lang="en-US" dirty="0"/>
              <a:t>Package, Purchase model, DRM, Spend</a:t>
            </a:r>
          </a:p>
          <a:p>
            <a:r>
              <a:rPr lang="en-US" dirty="0"/>
              <a:t>Usage data: Admin modules</a:t>
            </a:r>
          </a:p>
          <a:p>
            <a:pPr marL="457200" lvl="1" indent="0">
              <a:buNone/>
            </a:pPr>
            <a:r>
              <a:rPr lang="en-US" dirty="0"/>
              <a:t>COUNTER BR1 and BR2, Special usage reports</a:t>
            </a:r>
          </a:p>
          <a:p>
            <a:endParaRPr lang="en-US" sz="2000" dirty="0">
              <a:latin typeface="+mn-lt"/>
            </a:endParaRPr>
          </a:p>
        </p:txBody>
      </p:sp>
      <p:pic>
        <p:nvPicPr>
          <p:cNvPr id="6" name="Picture 2" descr="Image result for gotta catch em all pokemon meme">
            <a:extLst>
              <a:ext uri="{FF2B5EF4-FFF2-40B4-BE49-F238E27FC236}">
                <a16:creationId xmlns:a16="http://schemas.microsoft.com/office/drawing/2014/main" id="{67C8F26F-FD8C-499C-A1BA-32BCA5BCEF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0" r="2434" b="2"/>
          <a:stretch/>
        </p:blipFill>
        <p:spPr bwMode="auto">
          <a:xfrm>
            <a:off x="4747097" y="1292659"/>
            <a:ext cx="7052553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2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5BFB-10CF-448A-95FF-2F878FF8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596900"/>
            <a:ext cx="4431070" cy="1326523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Methodology: Clean and Match Data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26AFAA-C9C4-4CCF-9598-58C5DD27F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23423"/>
            <a:ext cx="3651466" cy="4337677"/>
          </a:xfrm>
        </p:spPr>
        <p:txBody>
          <a:bodyPr>
            <a:normAutofit/>
          </a:bodyPr>
          <a:lstStyle/>
          <a:p>
            <a:r>
              <a:rPr lang="en-US" sz="2400"/>
              <a:t>No consistent match point</a:t>
            </a:r>
            <a:endParaRPr lang="en-US" sz="2400" dirty="0"/>
          </a:p>
          <a:p>
            <a:r>
              <a:rPr lang="en-US" sz="2400"/>
              <a:t>Bad and missing ISBNs</a:t>
            </a:r>
            <a:endParaRPr lang="en-US" sz="2400" dirty="0"/>
          </a:p>
          <a:p>
            <a:r>
              <a:rPr lang="en-US" sz="2400"/>
              <a:t>Variable title prestation</a:t>
            </a:r>
            <a:endParaRPr lang="en-US" sz="2400" dirty="0"/>
          </a:p>
          <a:p>
            <a:r>
              <a:rPr lang="en-US" sz="2400"/>
              <a:t>Inconsistent COUNTER availability</a:t>
            </a:r>
            <a:endParaRPr lang="en-US" sz="2400" dirty="0"/>
          </a:p>
          <a:p>
            <a:r>
              <a:rPr lang="en-US" sz="2400"/>
              <a:t>Missing per item spend info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2" descr="Image result for clean all the things">
            <a:extLst>
              <a:ext uri="{FF2B5EF4-FFF2-40B4-BE49-F238E27FC236}">
                <a16:creationId xmlns:a16="http://schemas.microsoft.com/office/drawing/2014/main" id="{48D33EF9-A377-414C-B9E1-7E91734C5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BAAB91-8D6A-4F8D-82E0-B7134F5F4507}"/>
              </a:ext>
            </a:extLst>
          </p:cNvPr>
          <p:cNvSpPr txBox="1"/>
          <p:nvPr/>
        </p:nvSpPr>
        <p:spPr>
          <a:xfrm rot="20252969">
            <a:off x="4291292" y="1865620"/>
            <a:ext cx="39629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Viner Hand ITC" panose="03070502030502020203" pitchFamily="66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179165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5009</TotalTime>
  <Words>1396</Words>
  <Application>Microsoft Office PowerPoint</Application>
  <PresentationFormat>Widescreen</PresentationFormat>
  <Paragraphs>456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Dubai</vt:lpstr>
      <vt:lpstr>Segoe Print</vt:lpstr>
      <vt:lpstr>Viner Hand ITC</vt:lpstr>
      <vt:lpstr>Office Theme</vt:lpstr>
      <vt:lpstr>Textbook Affordability Options: Assessing eBook Purchase Models for Value and Impact   </vt:lpstr>
      <vt:lpstr>Outline</vt:lpstr>
      <vt:lpstr>PowerPoint Presentation</vt:lpstr>
      <vt:lpstr>Textbook Affordability Mandates</vt:lpstr>
      <vt:lpstr>Library Acquisitions TA Projects*</vt:lpstr>
      <vt:lpstr>PowerPoint Presentation</vt:lpstr>
      <vt:lpstr>Research Questions Everywhere</vt:lpstr>
      <vt:lpstr>Methodology: Gather Data</vt:lpstr>
      <vt:lpstr>Methodology: Clean and Match Data</vt:lpstr>
      <vt:lpstr>PowerPoint Presentation</vt:lpstr>
      <vt:lpstr>Methodology:  Two Question Survey</vt:lpstr>
      <vt:lpstr>The Final Data Set</vt:lpstr>
      <vt:lpstr>UCF’s eBook Acquisitions and DRM </vt:lpstr>
      <vt:lpstr>Platform Purchase and DRM Models</vt:lpstr>
      <vt:lpstr>Summary of Data Elements per Platform</vt:lpstr>
      <vt:lpstr>Findings: Chapter Full Text Use 2016 to 2018</vt:lpstr>
      <vt:lpstr>Findings: Distribution of Chapter Full Text Use throughout the Year</vt:lpstr>
      <vt:lpstr>PowerPoint Presentation</vt:lpstr>
      <vt:lpstr>PowerPoint Presentation</vt:lpstr>
      <vt:lpstr>PowerPoint Presentation</vt:lpstr>
      <vt:lpstr>Findings: Usage per DRM Model per Platform</vt:lpstr>
      <vt:lpstr>Findings: Titles per DRM per Platform</vt:lpstr>
      <vt:lpstr>Nonlinear Case Study: The Design of Everyday Things : Revised and Expanded Edition</vt:lpstr>
      <vt:lpstr>Nonlinear Case Study: Enrollment vs Usage</vt:lpstr>
      <vt:lpstr>Nonlinear Case Study: Usage vs. Enrollment</vt:lpstr>
      <vt:lpstr>PowerPoint Presentation</vt:lpstr>
      <vt:lpstr>Nonlinear Snapshot</vt:lpstr>
      <vt:lpstr>DRM Findings</vt:lpstr>
      <vt:lpstr>Predictable Findings</vt:lpstr>
      <vt:lpstr>Surprising Findings</vt:lpstr>
      <vt:lpstr>Why is T&amp;F Use So Low?</vt:lpstr>
      <vt:lpstr>Why is T&amp;F Use So Low? PROXY!?</vt:lpstr>
      <vt:lpstr>Conclusions</vt:lpstr>
      <vt:lpstr>There are More Facts to Uncover!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Athena Hoeppner</dc:creator>
  <cp:lastModifiedBy>Athena Hoeppner</cp:lastModifiedBy>
  <cp:revision>186</cp:revision>
  <dcterms:created xsi:type="dcterms:W3CDTF">2018-09-23T17:54:32Z</dcterms:created>
  <dcterms:modified xsi:type="dcterms:W3CDTF">2018-12-05T14:02:45Z</dcterms:modified>
</cp:coreProperties>
</file>