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2" r:id="rId4"/>
    <p:sldId id="266" r:id="rId5"/>
    <p:sldId id="263" r:id="rId6"/>
    <p:sldId id="26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6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4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444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66A9-5528-F04E-8A88-1EA05E2F8228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5D88-A594-A142-8BFF-FF81312E6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3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66A9-5528-F04E-8A88-1EA05E2F8228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5D88-A594-A142-8BFF-FF81312E6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8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66A9-5528-F04E-8A88-1EA05E2F8228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5D88-A594-A142-8BFF-FF81312E6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37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66A9-5528-F04E-8A88-1EA05E2F8228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5D88-A594-A142-8BFF-FF81312E6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0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66A9-5528-F04E-8A88-1EA05E2F8228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5D88-A594-A142-8BFF-FF81312E6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8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66A9-5528-F04E-8A88-1EA05E2F8228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5D88-A594-A142-8BFF-FF81312E6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71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66A9-5528-F04E-8A88-1EA05E2F8228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5D88-A594-A142-8BFF-FF81312E6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76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66A9-5528-F04E-8A88-1EA05E2F8228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5D88-A594-A142-8BFF-FF81312E6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66A9-5528-F04E-8A88-1EA05E2F8228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5D88-A594-A142-8BFF-FF81312E6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66A9-5528-F04E-8A88-1EA05E2F8228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5D88-A594-A142-8BFF-FF81312E6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5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66A9-5528-F04E-8A88-1EA05E2F8228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5D88-A594-A142-8BFF-FF81312E6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03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866A9-5528-F04E-8A88-1EA05E2F8228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55D88-A594-A142-8BFF-FF81312E6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2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-dev.lib.purdue.edu/walc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nes_blk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5" t="6477" b="30121"/>
          <a:stretch/>
        </p:blipFill>
        <p:spPr>
          <a:xfrm>
            <a:off x="755551" y="580571"/>
            <a:ext cx="11436450" cy="176198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" y="580572"/>
            <a:ext cx="774095" cy="1749893"/>
            <a:chOff x="387046" y="580571"/>
            <a:chExt cx="774095" cy="1749893"/>
          </a:xfrm>
        </p:grpSpPr>
        <p:sp>
          <p:nvSpPr>
            <p:cNvPr id="7" name="Rectangle 6"/>
            <p:cNvSpPr/>
            <p:nvPr/>
          </p:nvSpPr>
          <p:spPr>
            <a:xfrm>
              <a:off x="387046" y="580571"/>
              <a:ext cx="774095" cy="1749892"/>
            </a:xfrm>
            <a:prstGeom prst="rect">
              <a:avLst/>
            </a:prstGeom>
            <a:solidFill>
              <a:srgbClr val="A379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Lines_7404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206" b="65988"/>
            <a:stretch/>
          </p:blipFill>
          <p:spPr>
            <a:xfrm>
              <a:off x="387046" y="580572"/>
              <a:ext cx="774095" cy="1749892"/>
            </a:xfrm>
            <a:prstGeom prst="rect">
              <a:avLst/>
            </a:prstGeom>
          </p:spPr>
        </p:pic>
      </p:grpSp>
      <p:sp>
        <p:nvSpPr>
          <p:cNvPr id="10" name="Title 1"/>
          <p:cNvSpPr txBox="1">
            <a:spLocks/>
          </p:cNvSpPr>
          <p:nvPr/>
        </p:nvSpPr>
        <p:spPr>
          <a:xfrm>
            <a:off x="677009" y="1342246"/>
            <a:ext cx="11350868" cy="988218"/>
          </a:xfrm>
          <a:prstGeom prst="rect">
            <a:avLst/>
          </a:prstGeom>
        </p:spPr>
        <p:txBody>
          <a:bodyPr wrap="none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8900"/>
              </a:lnSpc>
              <a:spcBef>
                <a:spcPts val="0"/>
              </a:spcBef>
            </a:pPr>
            <a:r>
              <a:rPr lang="en-US" sz="6000" dirty="0" smtClean="0">
                <a:latin typeface="Impact"/>
                <a:cs typeface="Impact"/>
              </a:rPr>
              <a:t>DEVELOPING THE METRICS TO ASSESS</a:t>
            </a:r>
            <a:endParaRPr lang="en-US" sz="6000" dirty="0">
              <a:latin typeface="Impact"/>
              <a:cs typeface="Impac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4104" y="3351949"/>
            <a:ext cx="7074740" cy="530060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4000"/>
              </a:lnSpc>
              <a:spcAft>
                <a:spcPts val="1400"/>
              </a:spcAft>
            </a:pPr>
            <a:r>
              <a:rPr lang="en-US" sz="4000" cap="all" dirty="0" smtClean="0">
                <a:solidFill>
                  <a:srgbClr val="A7A9AC"/>
                </a:solidFill>
                <a:latin typeface="Impact"/>
              </a:rPr>
              <a:t>Lac2018</a:t>
            </a:r>
            <a:endParaRPr lang="en-US" sz="4000" cap="all" dirty="0">
              <a:solidFill>
                <a:srgbClr val="A7A9AC"/>
              </a:solidFill>
              <a:latin typeface="Impac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103" y="2342560"/>
            <a:ext cx="10585560" cy="785061"/>
          </a:xfrm>
          <a:prstGeom prst="rect">
            <a:avLst/>
          </a:prstGeom>
          <a:noFill/>
        </p:spPr>
        <p:txBody>
          <a:bodyPr vert="horz" wrap="none" lIns="0" tIns="45720" bIns="0" rtlCol="0" anchor="t" anchorCtr="0">
            <a:noAutofit/>
          </a:bodyPr>
          <a:lstStyle/>
          <a:p>
            <a:pPr>
              <a:lnSpc>
                <a:spcPts val="5000"/>
              </a:lnSpc>
              <a:spcAft>
                <a:spcPts val="3200"/>
              </a:spcAft>
            </a:pPr>
            <a:r>
              <a:rPr lang="en-US" sz="5000" cap="all" spc="90" dirty="0" smtClean="0">
                <a:solidFill>
                  <a:srgbClr val="856024"/>
                </a:solidFill>
                <a:latin typeface="Impact"/>
              </a:rPr>
              <a:t>THE LIBRARY’S ACTIVE LEARNING SPACES</a:t>
            </a:r>
            <a:endParaRPr lang="en-US" sz="5000" cap="all" spc="90" dirty="0">
              <a:solidFill>
                <a:srgbClr val="856024"/>
              </a:solidFill>
              <a:latin typeface="Impac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4103" y="4262565"/>
            <a:ext cx="5072781" cy="1769715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400" b="1" dirty="0" smtClean="0">
                <a:solidFill>
                  <a:srgbClr val="494333">
                    <a:alpha val="70000"/>
                  </a:srgbClr>
                </a:solidFill>
                <a:latin typeface="Arial"/>
                <a:cs typeface="Arial"/>
              </a:rPr>
              <a:t>Karen R. Hum, PhD</a:t>
            </a:r>
            <a:r>
              <a:rPr lang="en-US" b="1" dirty="0">
                <a:solidFill>
                  <a:srgbClr val="494333">
                    <a:alpha val="70000"/>
                  </a:srgbClr>
                </a:solidFill>
                <a:latin typeface="Arial"/>
                <a:cs typeface="Arial"/>
              </a:rPr>
              <a:t/>
            </a:r>
            <a:br>
              <a:rPr lang="en-US" b="1" dirty="0">
                <a:solidFill>
                  <a:srgbClr val="494333">
                    <a:alpha val="70000"/>
                  </a:srgbClr>
                </a:solidFill>
                <a:latin typeface="Arial"/>
                <a:cs typeface="Arial"/>
              </a:rPr>
            </a:br>
            <a:r>
              <a:rPr lang="en-US" sz="1100" dirty="0" smtClean="0">
                <a:solidFill>
                  <a:srgbClr val="494333">
                    <a:alpha val="70000"/>
                  </a:srgbClr>
                </a:solidFill>
                <a:latin typeface="Arial"/>
                <a:cs typeface="Arial"/>
              </a:rPr>
              <a:t>Director of Assessment</a:t>
            </a:r>
          </a:p>
          <a:p>
            <a:pPr>
              <a:spcAft>
                <a:spcPts val="600"/>
              </a:spcAft>
              <a:defRPr/>
            </a:pPr>
            <a:r>
              <a:rPr lang="en-US" sz="1400" b="1" dirty="0" err="1">
                <a:solidFill>
                  <a:srgbClr val="494333">
                    <a:alpha val="70000"/>
                  </a:srgbClr>
                </a:solidFill>
                <a:latin typeface="Arial"/>
                <a:cs typeface="Arial"/>
              </a:rPr>
              <a:t>Ningning</a:t>
            </a:r>
            <a:r>
              <a:rPr lang="en-US" sz="1400" b="1" dirty="0">
                <a:solidFill>
                  <a:srgbClr val="494333">
                    <a:alpha val="70000"/>
                  </a:srgbClr>
                </a:solidFill>
                <a:latin typeface="Arial"/>
                <a:cs typeface="Arial"/>
              </a:rPr>
              <a:t> Kong, PhD</a:t>
            </a:r>
            <a:r>
              <a:rPr lang="en-US" sz="1100" dirty="0" smtClean="0">
                <a:solidFill>
                  <a:srgbClr val="494333">
                    <a:alpha val="70000"/>
                  </a:srgbClr>
                </a:solidFill>
                <a:latin typeface="Arial"/>
                <a:cs typeface="Arial"/>
              </a:rPr>
              <a:t/>
            </a:r>
            <a:br>
              <a:rPr lang="en-US" sz="1100" dirty="0" smtClean="0">
                <a:solidFill>
                  <a:srgbClr val="494333">
                    <a:alpha val="70000"/>
                  </a:srgbClr>
                </a:solidFill>
                <a:latin typeface="Arial"/>
                <a:cs typeface="Arial"/>
              </a:rPr>
            </a:br>
            <a:r>
              <a:rPr lang="en-US" sz="1100" dirty="0" smtClean="0">
                <a:solidFill>
                  <a:srgbClr val="494333">
                    <a:alpha val="70000"/>
                  </a:srgbClr>
                </a:solidFill>
                <a:latin typeface="Arial"/>
                <a:cs typeface="Arial"/>
              </a:rPr>
              <a:t>Associate Professor, GIS Specialist</a:t>
            </a:r>
          </a:p>
          <a:p>
            <a:pPr>
              <a:spcAft>
                <a:spcPts val="600"/>
              </a:spcAft>
              <a:defRPr/>
            </a:pPr>
            <a:r>
              <a:rPr lang="en-US" sz="1400" b="1" dirty="0">
                <a:solidFill>
                  <a:srgbClr val="494333">
                    <a:alpha val="70000"/>
                  </a:srgbClr>
                </a:solidFill>
                <a:latin typeface="Arial"/>
                <a:cs typeface="Arial"/>
              </a:rPr>
              <a:t>Yue Li</a:t>
            </a:r>
            <a:r>
              <a:rPr lang="en-US" sz="1100" dirty="0" smtClean="0">
                <a:solidFill>
                  <a:srgbClr val="494333">
                    <a:alpha val="70000"/>
                  </a:srgbClr>
                </a:solidFill>
                <a:latin typeface="Arial"/>
                <a:cs typeface="Arial"/>
              </a:rPr>
              <a:t/>
            </a:r>
            <a:br>
              <a:rPr lang="en-US" sz="1100" dirty="0" smtClean="0">
                <a:solidFill>
                  <a:srgbClr val="494333">
                    <a:alpha val="70000"/>
                  </a:srgbClr>
                </a:solidFill>
                <a:latin typeface="Arial"/>
                <a:cs typeface="Arial"/>
              </a:rPr>
            </a:br>
            <a:r>
              <a:rPr lang="en-US" sz="1100" dirty="0">
                <a:solidFill>
                  <a:srgbClr val="494333">
                    <a:alpha val="70000"/>
                  </a:srgbClr>
                </a:solidFill>
                <a:latin typeface="Arial"/>
                <a:cs typeface="Arial"/>
              </a:rPr>
              <a:t>Geographic Information Systems (GIS) </a:t>
            </a:r>
            <a:r>
              <a:rPr lang="en-US" sz="1100" dirty="0" smtClean="0">
                <a:solidFill>
                  <a:srgbClr val="494333">
                    <a:alpha val="70000"/>
                  </a:srgbClr>
                </a:solidFill>
                <a:latin typeface="Arial"/>
                <a:cs typeface="Arial"/>
              </a:rPr>
              <a:t>Analyst</a:t>
            </a:r>
          </a:p>
          <a:p>
            <a:pPr>
              <a:spcAft>
                <a:spcPts val="600"/>
              </a:spcAft>
              <a:defRPr/>
            </a:pPr>
            <a:r>
              <a:rPr lang="en-US" sz="1400" b="1" dirty="0">
                <a:solidFill>
                  <a:srgbClr val="494333">
                    <a:alpha val="70000"/>
                  </a:srgbClr>
                </a:solidFill>
                <a:latin typeface="Arial"/>
                <a:cs typeface="Arial"/>
              </a:rPr>
              <a:t>Nanette </a:t>
            </a:r>
            <a:r>
              <a:rPr lang="en-US" sz="1400" b="1" dirty="0" err="1" smtClean="0">
                <a:solidFill>
                  <a:srgbClr val="494333">
                    <a:alpha val="70000"/>
                  </a:srgbClr>
                </a:solidFill>
                <a:latin typeface="Arial"/>
                <a:cs typeface="Arial"/>
              </a:rPr>
              <a:t>Andersson</a:t>
            </a:r>
            <a:r>
              <a:rPr lang="en-US" sz="1400" b="1" dirty="0" smtClean="0">
                <a:solidFill>
                  <a:srgbClr val="494333">
                    <a:alpha val="70000"/>
                  </a:srgbClr>
                </a:solidFill>
                <a:latin typeface="Arial"/>
                <a:cs typeface="Arial"/>
              </a:rPr>
              <a:t>, </a:t>
            </a:r>
            <a:r>
              <a:rPr lang="en-US" sz="1400" b="1" dirty="0">
                <a:solidFill>
                  <a:srgbClr val="494333">
                    <a:alpha val="70000"/>
                  </a:srgbClr>
                </a:solidFill>
                <a:latin typeface="Arial"/>
                <a:cs typeface="Arial"/>
              </a:rPr>
              <a:t>M.ARCH, AIA, NCARB, LEED AP, FMP</a:t>
            </a:r>
            <a:r>
              <a:rPr lang="en-US" sz="1100" dirty="0" smtClean="0">
                <a:solidFill>
                  <a:srgbClr val="494333">
                    <a:alpha val="70000"/>
                  </a:srgbClr>
                </a:solidFill>
                <a:latin typeface="Arial"/>
                <a:cs typeface="Arial"/>
              </a:rPr>
              <a:t/>
            </a:r>
            <a:br>
              <a:rPr lang="en-US" sz="1100" dirty="0" smtClean="0">
                <a:solidFill>
                  <a:srgbClr val="494333">
                    <a:alpha val="70000"/>
                  </a:srgbClr>
                </a:solidFill>
                <a:latin typeface="Arial"/>
                <a:cs typeface="Arial"/>
              </a:rPr>
            </a:br>
            <a:r>
              <a:rPr lang="en-US" sz="1100" dirty="0" smtClean="0">
                <a:solidFill>
                  <a:srgbClr val="494333">
                    <a:alpha val="70000"/>
                  </a:srgbClr>
                </a:solidFill>
                <a:latin typeface="Arial"/>
                <a:cs typeface="Arial"/>
              </a:rPr>
              <a:t>Director of Libraries Facilities</a:t>
            </a:r>
            <a:endParaRPr lang="en-US" sz="1100" dirty="0">
              <a:solidFill>
                <a:srgbClr val="494333">
                  <a:alpha val="7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4" name="Date Placeholder 6"/>
          <p:cNvSpPr>
            <a:spLocks noGrp="1"/>
          </p:cNvSpPr>
          <p:nvPr>
            <p:ph type="dt" sz="half" idx="10"/>
          </p:nvPr>
        </p:nvSpPr>
        <p:spPr>
          <a:xfrm>
            <a:off x="9750669" y="3540618"/>
            <a:ext cx="1793631" cy="365125"/>
          </a:xfrm>
        </p:spPr>
        <p:txBody>
          <a:bodyPr/>
          <a:lstStyle/>
          <a:p>
            <a:r>
              <a:rPr lang="en-US" sz="1400" b="1" dirty="0" smtClean="0">
                <a:solidFill>
                  <a:srgbClr val="856024"/>
                </a:solidFill>
                <a:latin typeface="Arial"/>
                <a:cs typeface="Arial"/>
              </a:rPr>
              <a:t>December 5, 2018</a:t>
            </a:r>
            <a:endParaRPr lang="en-US" b="1" dirty="0">
              <a:solidFill>
                <a:srgbClr val="856024"/>
              </a:solidFill>
              <a:latin typeface="Arial"/>
              <a:cs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116" y="4106337"/>
            <a:ext cx="2357119" cy="16060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116" y="6091951"/>
            <a:ext cx="2460755" cy="3348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6777546"/>
            <a:ext cx="12192000" cy="92906"/>
          </a:xfrm>
          <a:prstGeom prst="rect">
            <a:avLst/>
          </a:prstGeom>
          <a:solidFill>
            <a:srgbClr val="E3A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12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tent pag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51"/>
          <a:stretch/>
        </p:blipFill>
        <p:spPr>
          <a:xfrm>
            <a:off x="0" y="1"/>
            <a:ext cx="12192000" cy="80433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87923"/>
            <a:ext cx="8229600" cy="801079"/>
          </a:xfrm>
          <a:prstGeom prst="rect">
            <a:avLst/>
          </a:prstGeom>
        </p:spPr>
        <p:txBody>
          <a:bodyPr lIns="0" tIns="0" rIns="0" bIns="0" anchor="b"/>
          <a:lstStyle>
            <a:lvl1pPr algn="l" defTabSz="457200" rtl="0" eaLnBrk="1" latinLnBrk="0" hangingPunct="1">
              <a:lnSpc>
                <a:spcPts val="3900"/>
              </a:lnSpc>
              <a:spcBef>
                <a:spcPct val="0"/>
              </a:spcBef>
              <a:buNone/>
              <a:defRPr sz="3800" kern="1200">
                <a:solidFill>
                  <a:srgbClr val="A3792C"/>
                </a:solidFill>
                <a:latin typeface="Impact"/>
                <a:ea typeface="+mj-ea"/>
                <a:cs typeface="Impact"/>
              </a:defRPr>
            </a:lvl1pPr>
          </a:lstStyle>
          <a:p>
            <a:pPr>
              <a:defRPr/>
            </a:pPr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39639" y="1107831"/>
            <a:ext cx="11406883" cy="457799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Arial"/>
                <a:cs typeface="Arial"/>
              </a:rPr>
              <a:t>Usage assessment requested of new building (WALC) opened August 2017</a:t>
            </a:r>
          </a:p>
          <a:p>
            <a:pPr lvl="1">
              <a:spcBef>
                <a:spcPts val="1800"/>
              </a:spcBef>
            </a:pPr>
            <a:r>
              <a:rPr lang="en-US" sz="1700" dirty="0" smtClean="0">
                <a:latin typeface="Arial"/>
                <a:cs typeface="Arial"/>
              </a:rPr>
              <a:t>179,000 sq. ft. facility with library spaces and 27 active learning classrooms on 3 floors plus lower level</a:t>
            </a:r>
          </a:p>
          <a:p>
            <a:pPr lvl="1">
              <a:spcBef>
                <a:spcPts val="600"/>
              </a:spcBef>
            </a:pPr>
            <a:r>
              <a:rPr lang="en-US" sz="1700" dirty="0">
                <a:latin typeface="Arial"/>
                <a:cs typeface="Arial"/>
              </a:rPr>
              <a:t>L</a:t>
            </a:r>
            <a:r>
              <a:rPr lang="en-US" sz="1700" dirty="0" smtClean="0">
                <a:latin typeface="Arial"/>
                <a:cs typeface="Arial"/>
              </a:rPr>
              <a:t>ibrary </a:t>
            </a:r>
            <a:r>
              <a:rPr lang="en-US" sz="1700" dirty="0">
                <a:latin typeface="Arial"/>
                <a:cs typeface="Arial"/>
              </a:rPr>
              <a:t>spaces include collection stacks with 30,000 volumes, study rooms, collaborative spaces, </a:t>
            </a:r>
            <a:r>
              <a:rPr lang="en-US" sz="1700" dirty="0" smtClean="0">
                <a:latin typeface="Arial"/>
                <a:cs typeface="Arial"/>
              </a:rPr>
              <a:t/>
            </a:r>
            <a:br>
              <a:rPr lang="en-US" sz="1700" dirty="0" smtClean="0">
                <a:latin typeface="Arial"/>
                <a:cs typeface="Arial"/>
              </a:rPr>
            </a:br>
            <a:r>
              <a:rPr lang="en-US" sz="1700" dirty="0" smtClean="0">
                <a:latin typeface="Arial"/>
                <a:cs typeface="Arial"/>
              </a:rPr>
              <a:t>quiet </a:t>
            </a:r>
            <a:r>
              <a:rPr lang="en-US" sz="1700" dirty="0">
                <a:latin typeface="Arial"/>
                <a:cs typeface="Arial"/>
              </a:rPr>
              <a:t>study areas, </a:t>
            </a:r>
            <a:r>
              <a:rPr lang="en-US" sz="1700" dirty="0" smtClean="0">
                <a:latin typeface="Arial"/>
                <a:cs typeface="Arial"/>
              </a:rPr>
              <a:t>computer </a:t>
            </a:r>
            <a:r>
              <a:rPr lang="en-US" sz="1700" dirty="0">
                <a:latin typeface="Arial"/>
                <a:cs typeface="Arial"/>
              </a:rPr>
              <a:t>stations, </a:t>
            </a:r>
            <a:r>
              <a:rPr lang="en-US" sz="1700" dirty="0" smtClean="0">
                <a:latin typeface="Arial"/>
                <a:cs typeface="Arial"/>
              </a:rPr>
              <a:t>specialty </a:t>
            </a:r>
            <a:r>
              <a:rPr lang="en-US" sz="1700" dirty="0">
                <a:latin typeface="Arial"/>
                <a:cs typeface="Arial"/>
              </a:rPr>
              <a:t>computer labs, and faculty </a:t>
            </a:r>
            <a:r>
              <a:rPr lang="en-US" sz="1700" dirty="0" smtClean="0">
                <a:latin typeface="Arial"/>
                <a:cs typeface="Arial"/>
              </a:rPr>
              <a:t>offices</a:t>
            </a:r>
          </a:p>
          <a:p>
            <a:pPr lvl="1">
              <a:spcBef>
                <a:spcPts val="600"/>
              </a:spcBef>
            </a:pPr>
            <a:r>
              <a:rPr lang="en-US" sz="1700" dirty="0" smtClean="0">
                <a:latin typeface="Arial"/>
                <a:cs typeface="Arial"/>
              </a:rPr>
              <a:t>Open 24/7</a:t>
            </a:r>
          </a:p>
          <a:p>
            <a:pPr lvl="1">
              <a:spcBef>
                <a:spcPts val="600"/>
              </a:spcBef>
            </a:pPr>
            <a:r>
              <a:rPr lang="en-US" sz="1700" dirty="0" smtClean="0">
                <a:latin typeface="Arial"/>
                <a:cs typeface="Arial"/>
              </a:rPr>
              <a:t>Total unique users:</a:t>
            </a:r>
          </a:p>
          <a:p>
            <a:pPr lvl="2"/>
            <a:r>
              <a:rPr lang="en-US" sz="1700" dirty="0">
                <a:latin typeface="Arial"/>
                <a:cs typeface="Arial"/>
              </a:rPr>
              <a:t>Fall 2017 term: </a:t>
            </a:r>
            <a:r>
              <a:rPr lang="en-US" sz="1700" b="1" dirty="0">
                <a:latin typeface="Arial"/>
                <a:cs typeface="Arial"/>
              </a:rPr>
              <a:t>38,153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i="1" dirty="0">
                <a:latin typeface="Arial"/>
                <a:cs typeface="Arial"/>
              </a:rPr>
              <a:t>(33,182 </a:t>
            </a:r>
            <a:r>
              <a:rPr lang="en-US" sz="1700" i="1" dirty="0" smtClean="0">
                <a:latin typeface="Arial"/>
                <a:cs typeface="Arial"/>
              </a:rPr>
              <a:t>students; </a:t>
            </a:r>
            <a:r>
              <a:rPr lang="en-US" sz="1700" i="1" dirty="0">
                <a:latin typeface="Arial"/>
                <a:cs typeface="Arial"/>
              </a:rPr>
              <a:t>4,971 non-students)</a:t>
            </a:r>
          </a:p>
          <a:p>
            <a:pPr lvl="2"/>
            <a:r>
              <a:rPr lang="en-US" sz="1700" dirty="0">
                <a:latin typeface="Arial"/>
                <a:cs typeface="Arial"/>
              </a:rPr>
              <a:t>Spring 2018 term: </a:t>
            </a:r>
            <a:r>
              <a:rPr lang="en-US" sz="1700" b="1" dirty="0">
                <a:latin typeface="Arial"/>
                <a:cs typeface="Arial"/>
              </a:rPr>
              <a:t>35,190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lang="en-US" sz="1700" i="1" dirty="0">
                <a:latin typeface="Arial"/>
                <a:cs typeface="Arial"/>
              </a:rPr>
              <a:t>(30,856 </a:t>
            </a:r>
            <a:r>
              <a:rPr lang="en-US" sz="1700" i="1" dirty="0" smtClean="0">
                <a:latin typeface="Arial"/>
                <a:cs typeface="Arial"/>
              </a:rPr>
              <a:t>students; </a:t>
            </a:r>
            <a:r>
              <a:rPr lang="en-US" sz="1700" i="1" dirty="0">
                <a:latin typeface="Arial"/>
                <a:cs typeface="Arial"/>
              </a:rPr>
              <a:t>4,334 non-students)</a:t>
            </a:r>
            <a:r>
              <a:rPr lang="en-US" sz="1600" i="1" dirty="0" smtClean="0">
                <a:latin typeface="Arial"/>
                <a:cs typeface="Arial"/>
              </a:rPr>
              <a:t/>
            </a:r>
            <a:br>
              <a:rPr lang="en-US" sz="1600" i="1" dirty="0" smtClean="0">
                <a:latin typeface="Arial"/>
                <a:cs typeface="Arial"/>
              </a:rPr>
            </a:br>
            <a:endParaRPr lang="en-US" sz="1600" i="1" dirty="0" smtClean="0">
              <a:latin typeface="Arial"/>
              <a:cs typeface="Arial"/>
            </a:endParaRPr>
          </a:p>
          <a:p>
            <a:pPr>
              <a:spcBef>
                <a:spcPts val="1200"/>
              </a:spcBef>
            </a:pPr>
            <a:r>
              <a:rPr lang="en-US" sz="1800" dirty="0" smtClean="0">
                <a:latin typeface="Arial"/>
                <a:cs typeface="Arial"/>
              </a:rPr>
              <a:t>Usage assessment included need for observation data to be collected 6 times per day x 5 days x 2 terms</a:t>
            </a:r>
          </a:p>
          <a:p>
            <a:pPr>
              <a:spcBef>
                <a:spcPts val="1800"/>
              </a:spcBef>
            </a:pPr>
            <a:r>
              <a:rPr lang="en-US" sz="1800" dirty="0" smtClean="0">
                <a:latin typeface="Arial"/>
                <a:cs typeface="Arial"/>
              </a:rPr>
              <a:t>Concerns regarding use of </a:t>
            </a:r>
            <a:r>
              <a:rPr lang="en-US" sz="1800" dirty="0">
                <a:latin typeface="Arial"/>
                <a:cs typeface="Arial"/>
              </a:rPr>
              <a:t>paper/pencil methods due to </a:t>
            </a:r>
            <a:r>
              <a:rPr lang="en-US" sz="1800" dirty="0" smtClean="0">
                <a:latin typeface="Arial"/>
                <a:cs typeface="Arial"/>
              </a:rPr>
              <a:t>building size and number </a:t>
            </a:r>
            <a:r>
              <a:rPr lang="en-US" sz="1800" dirty="0">
                <a:latin typeface="Arial"/>
                <a:cs typeface="Arial"/>
              </a:rPr>
              <a:t>of users </a:t>
            </a:r>
            <a:r>
              <a:rPr lang="en-US" sz="1800" dirty="0" smtClean="0">
                <a:latin typeface="Arial"/>
                <a:cs typeface="Arial"/>
              </a:rPr>
              <a:t>to </a:t>
            </a:r>
            <a:r>
              <a:rPr lang="en-US" sz="1800" dirty="0">
                <a:latin typeface="Arial"/>
                <a:cs typeface="Arial"/>
              </a:rPr>
              <a:t>be </a:t>
            </a:r>
            <a:r>
              <a:rPr lang="en-US" sz="1800" dirty="0" smtClean="0">
                <a:latin typeface="Arial"/>
                <a:cs typeface="Arial"/>
              </a:rPr>
              <a:t>observed</a:t>
            </a:r>
          </a:p>
          <a:p>
            <a:pPr>
              <a:spcBef>
                <a:spcPts val="1800"/>
              </a:spcBef>
            </a:pPr>
            <a:r>
              <a:rPr lang="en-US" sz="1800" dirty="0" smtClean="0">
                <a:latin typeface="Arial"/>
                <a:cs typeface="Arial"/>
              </a:rPr>
              <a:t>Evaluated existing GIS and facility inventory tools, but determined a more customized solution was needed</a:t>
            </a:r>
          </a:p>
          <a:p>
            <a:pPr>
              <a:spcBef>
                <a:spcPts val="1800"/>
              </a:spcBef>
            </a:pPr>
            <a:endParaRPr lang="en-US" sz="1800" dirty="0"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6" y="5846702"/>
            <a:ext cx="1474948" cy="10049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312" y="6275770"/>
            <a:ext cx="2012842" cy="273900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472412" y="6344368"/>
            <a:ext cx="476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1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tent pag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51"/>
          <a:stretch/>
        </p:blipFill>
        <p:spPr>
          <a:xfrm>
            <a:off x="0" y="1"/>
            <a:ext cx="12192000" cy="80433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87923"/>
            <a:ext cx="8229600" cy="801079"/>
          </a:xfrm>
          <a:prstGeom prst="rect">
            <a:avLst/>
          </a:prstGeom>
        </p:spPr>
        <p:txBody>
          <a:bodyPr lIns="0" tIns="0" rIns="0" bIns="0" anchor="b"/>
          <a:lstStyle>
            <a:lvl1pPr algn="l" defTabSz="457200" rtl="0" eaLnBrk="1" latinLnBrk="0" hangingPunct="1">
              <a:lnSpc>
                <a:spcPts val="3900"/>
              </a:lnSpc>
              <a:spcBef>
                <a:spcPct val="0"/>
              </a:spcBef>
              <a:buNone/>
              <a:defRPr sz="3800" kern="1200">
                <a:solidFill>
                  <a:srgbClr val="A3792C"/>
                </a:solidFill>
                <a:latin typeface="Impact"/>
                <a:ea typeface="+mj-ea"/>
                <a:cs typeface="Impact"/>
              </a:defRPr>
            </a:lvl1pPr>
          </a:lstStyle>
          <a:p>
            <a:pPr>
              <a:defRPr/>
            </a:pPr>
            <a:r>
              <a:rPr lang="en-US" dirty="0" smtClean="0"/>
              <a:t>THE SOLUTION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39639" y="1151792"/>
            <a:ext cx="11406883" cy="469491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1800" dirty="0" smtClean="0">
                <a:latin typeface="Arial"/>
                <a:cs typeface="Arial"/>
              </a:rPr>
              <a:t>Libraries’ Director of Assessment, Director of Facilities, and GIS faculty collaborated on development of </a:t>
            </a:r>
            <a:br>
              <a:rPr lang="en-US" sz="1800" dirty="0" smtClean="0">
                <a:latin typeface="Arial"/>
                <a:cs typeface="Arial"/>
              </a:rPr>
            </a:br>
            <a:r>
              <a:rPr lang="en-US" sz="1800" dirty="0" smtClean="0">
                <a:latin typeface="Arial"/>
                <a:cs typeface="Arial"/>
              </a:rPr>
              <a:t>an in-house observation data collection system</a:t>
            </a:r>
          </a:p>
          <a:p>
            <a:pPr>
              <a:spcBef>
                <a:spcPts val="1800"/>
              </a:spcBef>
            </a:pPr>
            <a:r>
              <a:rPr lang="en-US" sz="1800" dirty="0" smtClean="0">
                <a:latin typeface="Arial"/>
                <a:cs typeface="Arial"/>
              </a:rPr>
              <a:t>Includes </a:t>
            </a:r>
            <a:r>
              <a:rPr lang="en-US" sz="1800" dirty="0">
                <a:latin typeface="Arial"/>
                <a:cs typeface="Arial"/>
              </a:rPr>
              <a:t>four major components: </a:t>
            </a:r>
            <a:endParaRPr lang="en-US" sz="1800" dirty="0" smtClean="0">
              <a:latin typeface="Arial"/>
              <a:cs typeface="Arial"/>
            </a:endParaRPr>
          </a:p>
          <a:p>
            <a:pPr lvl="1">
              <a:spcBef>
                <a:spcPts val="600"/>
              </a:spcBef>
            </a:pPr>
            <a:r>
              <a:rPr lang="en-US" sz="1700" dirty="0" smtClean="0">
                <a:latin typeface="Arial"/>
                <a:cs typeface="Arial"/>
              </a:rPr>
              <a:t>Mobile </a:t>
            </a:r>
            <a:r>
              <a:rPr lang="en-US" sz="1700" dirty="0">
                <a:latin typeface="Arial"/>
                <a:cs typeface="Arial"/>
              </a:rPr>
              <a:t>interface for data </a:t>
            </a:r>
            <a:r>
              <a:rPr lang="en-US" sz="1700" dirty="0" smtClean="0">
                <a:latin typeface="Arial"/>
                <a:cs typeface="Arial"/>
              </a:rPr>
              <a:t>collection</a:t>
            </a:r>
          </a:p>
          <a:p>
            <a:pPr lvl="1">
              <a:spcBef>
                <a:spcPts val="600"/>
              </a:spcBef>
            </a:pPr>
            <a:r>
              <a:rPr lang="en-US" sz="1700" dirty="0" smtClean="0">
                <a:latin typeface="Arial"/>
                <a:cs typeface="Arial"/>
              </a:rPr>
              <a:t>GIS </a:t>
            </a:r>
            <a:r>
              <a:rPr lang="en-US" sz="1700" dirty="0">
                <a:latin typeface="Arial"/>
                <a:cs typeface="Arial"/>
              </a:rPr>
              <a:t>server for centralized map and data </a:t>
            </a:r>
            <a:r>
              <a:rPr lang="en-US" sz="1700" dirty="0" smtClean="0">
                <a:latin typeface="Arial"/>
                <a:cs typeface="Arial"/>
              </a:rPr>
              <a:t>sharing </a:t>
            </a:r>
          </a:p>
          <a:p>
            <a:pPr lvl="1">
              <a:spcBef>
                <a:spcPts val="600"/>
              </a:spcBef>
            </a:pPr>
            <a:r>
              <a:rPr lang="en-US" sz="1700" dirty="0" smtClean="0">
                <a:latin typeface="Arial"/>
                <a:cs typeface="Arial"/>
              </a:rPr>
              <a:t>Geodatabase </a:t>
            </a:r>
            <a:r>
              <a:rPr lang="en-US" sz="1700" dirty="0">
                <a:latin typeface="Arial"/>
                <a:cs typeface="Arial"/>
              </a:rPr>
              <a:t>with maps and </a:t>
            </a:r>
            <a:r>
              <a:rPr lang="en-US" sz="1700" dirty="0" smtClean="0">
                <a:latin typeface="Arial"/>
                <a:cs typeface="Arial"/>
              </a:rPr>
              <a:t>tables</a:t>
            </a:r>
          </a:p>
          <a:p>
            <a:pPr lvl="1">
              <a:spcBef>
                <a:spcPts val="600"/>
              </a:spcBef>
            </a:pPr>
            <a:r>
              <a:rPr lang="en-US" sz="1700" dirty="0" smtClean="0">
                <a:latin typeface="Arial"/>
                <a:cs typeface="Arial"/>
              </a:rPr>
              <a:t>Reporting </a:t>
            </a:r>
            <a:r>
              <a:rPr lang="en-US" sz="1700" dirty="0">
                <a:latin typeface="Arial"/>
                <a:cs typeface="Arial"/>
              </a:rPr>
              <a:t>engine for data aggregation and </a:t>
            </a:r>
            <a:r>
              <a:rPr lang="en-US" sz="1700" dirty="0" smtClean="0">
                <a:latin typeface="Arial"/>
                <a:cs typeface="Arial"/>
              </a:rPr>
              <a:t>reporting  </a:t>
            </a:r>
          </a:p>
          <a:p>
            <a:pPr>
              <a:spcBef>
                <a:spcPts val="1800"/>
              </a:spcBef>
            </a:pPr>
            <a:r>
              <a:rPr lang="en-US" sz="1800" dirty="0" smtClean="0">
                <a:latin typeface="Arial"/>
                <a:cs typeface="Arial"/>
              </a:rPr>
              <a:t>Mobile </a:t>
            </a:r>
            <a:r>
              <a:rPr lang="en-US" sz="1800" dirty="0">
                <a:latin typeface="Arial"/>
                <a:cs typeface="Arial"/>
              </a:rPr>
              <a:t>interface </a:t>
            </a:r>
            <a:r>
              <a:rPr lang="en-US" sz="1800" dirty="0" smtClean="0">
                <a:latin typeface="Arial"/>
                <a:cs typeface="Arial"/>
              </a:rPr>
              <a:t>developed </a:t>
            </a:r>
            <a:r>
              <a:rPr lang="en-US" sz="1800" dirty="0">
                <a:latin typeface="Arial"/>
                <a:cs typeface="Arial"/>
              </a:rPr>
              <a:t>using JavaScript </a:t>
            </a:r>
            <a:r>
              <a:rPr lang="en-US" sz="1800" dirty="0" smtClean="0">
                <a:latin typeface="Arial"/>
                <a:cs typeface="Arial"/>
              </a:rPr>
              <a:t>and </a:t>
            </a:r>
            <a:r>
              <a:rPr lang="en-US" sz="1800" dirty="0">
                <a:latin typeface="Arial"/>
                <a:cs typeface="Arial"/>
              </a:rPr>
              <a:t>ArcGIS API, </a:t>
            </a:r>
            <a:r>
              <a:rPr lang="en-US" sz="1800" dirty="0" smtClean="0">
                <a:latin typeface="Arial"/>
                <a:cs typeface="Arial"/>
              </a:rPr>
              <a:t/>
            </a:r>
            <a:br>
              <a:rPr lang="en-US" sz="1800" dirty="0" smtClean="0">
                <a:latin typeface="Arial"/>
                <a:cs typeface="Arial"/>
              </a:rPr>
            </a:br>
            <a:r>
              <a:rPr lang="en-US" sz="1800" dirty="0" smtClean="0">
                <a:latin typeface="Arial"/>
                <a:cs typeface="Arial"/>
              </a:rPr>
              <a:t>supported </a:t>
            </a:r>
            <a:r>
              <a:rPr lang="en-US" sz="1800" dirty="0">
                <a:latin typeface="Arial"/>
                <a:cs typeface="Arial"/>
              </a:rPr>
              <a:t>by the map services published from ArcGIS </a:t>
            </a:r>
            <a:r>
              <a:rPr lang="en-US" sz="1800" dirty="0" smtClean="0">
                <a:latin typeface="Arial"/>
                <a:cs typeface="Arial"/>
              </a:rPr>
              <a:t>Server </a:t>
            </a:r>
            <a:r>
              <a:rPr lang="en-US" sz="1600" dirty="0" smtClean="0">
                <a:latin typeface="Arial"/>
                <a:cs typeface="Arial"/>
              </a:rPr>
              <a:t>  </a:t>
            </a:r>
          </a:p>
          <a:p>
            <a:pPr>
              <a:spcBef>
                <a:spcPts val="1800"/>
              </a:spcBef>
            </a:pPr>
            <a:r>
              <a:rPr lang="en-US" sz="1800" dirty="0" smtClean="0">
                <a:latin typeface="Arial"/>
                <a:cs typeface="Arial"/>
              </a:rPr>
              <a:t>For map </a:t>
            </a:r>
            <a:r>
              <a:rPr lang="en-US" sz="1800" dirty="0">
                <a:latin typeface="Arial"/>
                <a:cs typeface="Arial"/>
              </a:rPr>
              <a:t>interface, </a:t>
            </a:r>
            <a:r>
              <a:rPr lang="en-US" sz="1800" dirty="0" smtClean="0">
                <a:latin typeface="Arial"/>
                <a:cs typeface="Arial"/>
              </a:rPr>
              <a:t>building </a:t>
            </a:r>
            <a:r>
              <a:rPr lang="en-US" sz="1800" dirty="0">
                <a:latin typeface="Arial"/>
                <a:cs typeface="Arial"/>
              </a:rPr>
              <a:t>floor plans </a:t>
            </a:r>
            <a:r>
              <a:rPr lang="en-US" sz="1800" dirty="0" smtClean="0">
                <a:latin typeface="Arial"/>
                <a:cs typeface="Arial"/>
              </a:rPr>
              <a:t>were scanned and georeferenced</a:t>
            </a:r>
          </a:p>
          <a:p>
            <a:pPr>
              <a:spcBef>
                <a:spcPts val="1800"/>
              </a:spcBef>
            </a:pPr>
            <a:r>
              <a:rPr lang="en-US" sz="1800" dirty="0" smtClean="0">
                <a:latin typeface="Arial"/>
                <a:cs typeface="Arial"/>
              </a:rPr>
              <a:t>Reporting </a:t>
            </a:r>
            <a:r>
              <a:rPr lang="en-US" sz="1800" dirty="0">
                <a:latin typeface="Arial"/>
                <a:cs typeface="Arial"/>
              </a:rPr>
              <a:t>feature </a:t>
            </a:r>
            <a:r>
              <a:rPr lang="en-US" sz="1800" dirty="0" smtClean="0">
                <a:latin typeface="Arial"/>
                <a:cs typeface="Arial"/>
              </a:rPr>
              <a:t>uses the </a:t>
            </a:r>
            <a:r>
              <a:rPr lang="en-US" sz="1800" dirty="0">
                <a:latin typeface="Arial"/>
                <a:cs typeface="Arial"/>
              </a:rPr>
              <a:t>SQL Server Reporting Service from the database server to aggregate </a:t>
            </a:r>
            <a:r>
              <a:rPr lang="en-US" sz="1800" dirty="0" smtClean="0">
                <a:latin typeface="Arial"/>
                <a:cs typeface="Arial"/>
              </a:rPr>
              <a:t/>
            </a:r>
            <a:br>
              <a:rPr lang="en-US" sz="1800" dirty="0" smtClean="0">
                <a:latin typeface="Arial"/>
                <a:cs typeface="Arial"/>
              </a:rPr>
            </a:br>
            <a:r>
              <a:rPr lang="en-US" sz="1800" dirty="0" smtClean="0">
                <a:latin typeface="Arial"/>
                <a:cs typeface="Arial"/>
              </a:rPr>
              <a:t>collected information </a:t>
            </a:r>
            <a:r>
              <a:rPr lang="en-US" sz="1800" dirty="0">
                <a:latin typeface="Arial"/>
                <a:cs typeface="Arial"/>
              </a:rPr>
              <a:t>and generate </a:t>
            </a:r>
            <a:r>
              <a:rPr lang="en-US" sz="1800" dirty="0" smtClean="0">
                <a:latin typeface="Arial"/>
                <a:cs typeface="Arial"/>
              </a:rPr>
              <a:t>reports to </a:t>
            </a:r>
            <a:r>
              <a:rPr lang="en-US" sz="1800" dirty="0">
                <a:latin typeface="Arial"/>
                <a:cs typeface="Arial"/>
              </a:rPr>
              <a:t>the departmental </a:t>
            </a:r>
            <a:r>
              <a:rPr lang="en-US" sz="1800" dirty="0" smtClean="0">
                <a:latin typeface="Arial"/>
                <a:cs typeface="Arial"/>
              </a:rPr>
              <a:t>server</a:t>
            </a:r>
            <a:endParaRPr lang="en-US" sz="1800" dirty="0">
              <a:latin typeface="Arial"/>
              <a:cs typeface="Arial"/>
            </a:endParaRPr>
          </a:p>
          <a:p>
            <a:pPr>
              <a:spcBef>
                <a:spcPts val="1200"/>
              </a:spcBef>
            </a:pPr>
            <a:endParaRPr lang="en-US" sz="1800" dirty="0" smtClean="0"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6" y="5846702"/>
            <a:ext cx="1474948" cy="10049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312" y="6275770"/>
            <a:ext cx="2012842" cy="273900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472412" y="6344368"/>
            <a:ext cx="476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4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421842" y="1724161"/>
            <a:ext cx="5324680" cy="1876255"/>
            <a:chOff x="0" y="0"/>
            <a:chExt cx="5475709" cy="2164081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0"/>
              <a:ext cx="5475709" cy="2164081"/>
              <a:chOff x="0" y="0"/>
              <a:chExt cx="5556303" cy="229616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3046792" y="60960"/>
                <a:ext cx="1154954" cy="1059411"/>
                <a:chOff x="-36768" y="0"/>
                <a:chExt cx="1154954" cy="1059411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E14486A6-C6A6-4314-A789-34F52612D5D7}"/>
                    </a:ext>
                  </a:extLst>
                </p:cNvPr>
                <p:cNvGrpSpPr/>
                <p:nvPr/>
              </p:nvGrpSpPr>
              <p:grpSpPr>
                <a:xfrm>
                  <a:off x="45720" y="0"/>
                  <a:ext cx="790575" cy="701675"/>
                  <a:chOff x="0" y="0"/>
                  <a:chExt cx="790575" cy="701675"/>
                </a:xfrm>
              </p:grpSpPr>
              <p:sp>
                <p:nvSpPr>
                  <p:cNvPr id="44" name="Freeform 43">
                    <a:extLst>
                      <a:ext uri="{FF2B5EF4-FFF2-40B4-BE49-F238E27FC236}">
                        <a16:creationId xmlns:a16="http://schemas.microsoft.com/office/drawing/2014/main" id="{A2DAF691-1175-4D87-A7CD-3F5C57D3CD5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white">
                  <a:xfrm>
                    <a:off x="0" y="0"/>
                    <a:ext cx="790575" cy="701675"/>
                  </a:xfrm>
                  <a:custGeom>
                    <a:avLst/>
                    <a:gdLst>
                      <a:gd name="T0" fmla="*/ 506 w 3486"/>
                      <a:gd name="T1" fmla="*/ 2025 h 3093"/>
                      <a:gd name="T2" fmla="*/ 513 w 3486"/>
                      <a:gd name="T3" fmla="*/ 1761 h 3093"/>
                      <a:gd name="T4" fmla="*/ 508 w 3486"/>
                      <a:gd name="T5" fmla="*/ 1707 h 3093"/>
                      <a:gd name="T6" fmla="*/ 337 w 3486"/>
                      <a:gd name="T7" fmla="*/ 1519 h 3093"/>
                      <a:gd name="T8" fmla="*/ 506 w 3486"/>
                      <a:gd name="T9" fmla="*/ 1181 h 3093"/>
                      <a:gd name="T10" fmla="*/ 513 w 3486"/>
                      <a:gd name="T11" fmla="*/ 918 h 3093"/>
                      <a:gd name="T12" fmla="*/ 508 w 3486"/>
                      <a:gd name="T13" fmla="*/ 864 h 3093"/>
                      <a:gd name="T14" fmla="*/ 337 w 3486"/>
                      <a:gd name="T15" fmla="*/ 619 h 3093"/>
                      <a:gd name="T16" fmla="*/ 3005 w 3486"/>
                      <a:gd name="T17" fmla="*/ 3 h 3093"/>
                      <a:gd name="T18" fmla="*/ 3068 w 3486"/>
                      <a:gd name="T19" fmla="*/ 42 h 3093"/>
                      <a:gd name="T20" fmla="*/ 3092 w 3486"/>
                      <a:gd name="T21" fmla="*/ 113 h 3093"/>
                      <a:gd name="T22" fmla="*/ 3086 w 3486"/>
                      <a:gd name="T23" fmla="*/ 883 h 3093"/>
                      <a:gd name="T24" fmla="*/ 3091 w 3486"/>
                      <a:gd name="T25" fmla="*/ 936 h 3093"/>
                      <a:gd name="T26" fmla="*/ 3091 w 3486"/>
                      <a:gd name="T27" fmla="*/ 1707 h 3093"/>
                      <a:gd name="T28" fmla="*/ 3077 w 3486"/>
                      <a:gd name="T29" fmla="*/ 1744 h 3093"/>
                      <a:gd name="T30" fmla="*/ 3089 w 3486"/>
                      <a:gd name="T31" fmla="*/ 1771 h 3093"/>
                      <a:gd name="T32" fmla="*/ 3092 w 3486"/>
                      <a:gd name="T33" fmla="*/ 1800 h 3093"/>
                      <a:gd name="T34" fmla="*/ 3189 w 3486"/>
                      <a:gd name="T35" fmla="*/ 2318 h 3093"/>
                      <a:gd name="T36" fmla="*/ 3317 w 3486"/>
                      <a:gd name="T37" fmla="*/ 2377 h 3093"/>
                      <a:gd name="T38" fmla="*/ 3415 w 3486"/>
                      <a:gd name="T39" fmla="*/ 2475 h 3093"/>
                      <a:gd name="T40" fmla="*/ 3474 w 3486"/>
                      <a:gd name="T41" fmla="*/ 2603 h 3093"/>
                      <a:gd name="T42" fmla="*/ 3483 w 3486"/>
                      <a:gd name="T43" fmla="*/ 2749 h 3093"/>
                      <a:gd name="T44" fmla="*/ 3440 w 3486"/>
                      <a:gd name="T45" fmla="*/ 2884 h 3093"/>
                      <a:gd name="T46" fmla="*/ 3354 w 3486"/>
                      <a:gd name="T47" fmla="*/ 2994 h 3093"/>
                      <a:gd name="T48" fmla="*/ 3235 w 3486"/>
                      <a:gd name="T49" fmla="*/ 3067 h 3093"/>
                      <a:gd name="T50" fmla="*/ 3092 w 3486"/>
                      <a:gd name="T51" fmla="*/ 3093 h 3093"/>
                      <a:gd name="T52" fmla="*/ 2958 w 3486"/>
                      <a:gd name="T53" fmla="*/ 3069 h 3093"/>
                      <a:gd name="T54" fmla="*/ 2843 w 3486"/>
                      <a:gd name="T55" fmla="*/ 3003 h 3093"/>
                      <a:gd name="T56" fmla="*/ 2806 w 3486"/>
                      <a:gd name="T57" fmla="*/ 3015 h 3093"/>
                      <a:gd name="T58" fmla="*/ 2767 w 3486"/>
                      <a:gd name="T59" fmla="*/ 3071 h 3093"/>
                      <a:gd name="T60" fmla="*/ 2699 w 3486"/>
                      <a:gd name="T61" fmla="*/ 3093 h 3093"/>
                      <a:gd name="T62" fmla="*/ 1920 w 3486"/>
                      <a:gd name="T63" fmla="*/ 3082 h 3093"/>
                      <a:gd name="T64" fmla="*/ 1869 w 3486"/>
                      <a:gd name="T65" fmla="*/ 3034 h 3093"/>
                      <a:gd name="T66" fmla="*/ 1857 w 3486"/>
                      <a:gd name="T67" fmla="*/ 2964 h 3093"/>
                      <a:gd name="T68" fmla="*/ 2054 w 3486"/>
                      <a:gd name="T69" fmla="*/ 2643 h 3093"/>
                      <a:gd name="T70" fmla="*/ 569 w 3486"/>
                      <a:gd name="T71" fmla="*/ 2631 h 3093"/>
                      <a:gd name="T72" fmla="*/ 518 w 3486"/>
                      <a:gd name="T73" fmla="*/ 2580 h 3093"/>
                      <a:gd name="T74" fmla="*/ 506 w 3486"/>
                      <a:gd name="T75" fmla="*/ 2362 h 3093"/>
                      <a:gd name="T76" fmla="*/ 63 w 3486"/>
                      <a:gd name="T77" fmla="*/ 2350 h 3093"/>
                      <a:gd name="T78" fmla="*/ 12 w 3486"/>
                      <a:gd name="T79" fmla="*/ 2299 h 3093"/>
                      <a:gd name="T80" fmla="*/ 0 w 3486"/>
                      <a:gd name="T81" fmla="*/ 394 h 3093"/>
                      <a:gd name="T82" fmla="*/ 24 w 3486"/>
                      <a:gd name="T83" fmla="*/ 323 h 3093"/>
                      <a:gd name="T84" fmla="*/ 87 w 3486"/>
                      <a:gd name="T85" fmla="*/ 284 h 3093"/>
                      <a:gd name="T86" fmla="*/ 506 w 3486"/>
                      <a:gd name="T87" fmla="*/ 113 h 3093"/>
                      <a:gd name="T88" fmla="*/ 530 w 3486"/>
                      <a:gd name="T89" fmla="*/ 42 h 3093"/>
                      <a:gd name="T90" fmla="*/ 593 w 3486"/>
                      <a:gd name="T91" fmla="*/ 3 h 30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3486" h="3093">
                        <a:moveTo>
                          <a:pt x="337" y="1519"/>
                        </a:moveTo>
                        <a:lnTo>
                          <a:pt x="337" y="2025"/>
                        </a:lnTo>
                        <a:lnTo>
                          <a:pt x="506" y="2025"/>
                        </a:lnTo>
                        <a:lnTo>
                          <a:pt x="506" y="1800"/>
                        </a:lnTo>
                        <a:lnTo>
                          <a:pt x="508" y="1780"/>
                        </a:lnTo>
                        <a:lnTo>
                          <a:pt x="513" y="1761"/>
                        </a:lnTo>
                        <a:lnTo>
                          <a:pt x="522" y="1743"/>
                        </a:lnTo>
                        <a:lnTo>
                          <a:pt x="513" y="1726"/>
                        </a:lnTo>
                        <a:lnTo>
                          <a:pt x="508" y="1707"/>
                        </a:lnTo>
                        <a:lnTo>
                          <a:pt x="506" y="1687"/>
                        </a:lnTo>
                        <a:lnTo>
                          <a:pt x="506" y="1519"/>
                        </a:lnTo>
                        <a:lnTo>
                          <a:pt x="337" y="1519"/>
                        </a:lnTo>
                        <a:close/>
                        <a:moveTo>
                          <a:pt x="337" y="619"/>
                        </a:moveTo>
                        <a:lnTo>
                          <a:pt x="337" y="1181"/>
                        </a:lnTo>
                        <a:lnTo>
                          <a:pt x="506" y="1181"/>
                        </a:lnTo>
                        <a:lnTo>
                          <a:pt x="506" y="956"/>
                        </a:lnTo>
                        <a:lnTo>
                          <a:pt x="508" y="936"/>
                        </a:lnTo>
                        <a:lnTo>
                          <a:pt x="513" y="918"/>
                        </a:lnTo>
                        <a:lnTo>
                          <a:pt x="522" y="900"/>
                        </a:lnTo>
                        <a:lnTo>
                          <a:pt x="513" y="883"/>
                        </a:lnTo>
                        <a:lnTo>
                          <a:pt x="508" y="864"/>
                        </a:lnTo>
                        <a:lnTo>
                          <a:pt x="506" y="844"/>
                        </a:lnTo>
                        <a:lnTo>
                          <a:pt x="506" y="619"/>
                        </a:lnTo>
                        <a:lnTo>
                          <a:pt x="337" y="619"/>
                        </a:lnTo>
                        <a:close/>
                        <a:moveTo>
                          <a:pt x="618" y="0"/>
                        </a:moveTo>
                        <a:lnTo>
                          <a:pt x="2980" y="0"/>
                        </a:lnTo>
                        <a:lnTo>
                          <a:pt x="3005" y="3"/>
                        </a:lnTo>
                        <a:lnTo>
                          <a:pt x="3030" y="12"/>
                        </a:lnTo>
                        <a:lnTo>
                          <a:pt x="3051" y="25"/>
                        </a:lnTo>
                        <a:lnTo>
                          <a:pt x="3068" y="42"/>
                        </a:lnTo>
                        <a:lnTo>
                          <a:pt x="3081" y="63"/>
                        </a:lnTo>
                        <a:lnTo>
                          <a:pt x="3090" y="87"/>
                        </a:lnTo>
                        <a:lnTo>
                          <a:pt x="3092" y="113"/>
                        </a:lnTo>
                        <a:lnTo>
                          <a:pt x="3092" y="844"/>
                        </a:lnTo>
                        <a:lnTo>
                          <a:pt x="3091" y="864"/>
                        </a:lnTo>
                        <a:lnTo>
                          <a:pt x="3086" y="883"/>
                        </a:lnTo>
                        <a:lnTo>
                          <a:pt x="3077" y="900"/>
                        </a:lnTo>
                        <a:lnTo>
                          <a:pt x="3086" y="918"/>
                        </a:lnTo>
                        <a:lnTo>
                          <a:pt x="3091" y="936"/>
                        </a:lnTo>
                        <a:lnTo>
                          <a:pt x="3092" y="956"/>
                        </a:lnTo>
                        <a:lnTo>
                          <a:pt x="3092" y="1687"/>
                        </a:lnTo>
                        <a:lnTo>
                          <a:pt x="3091" y="1707"/>
                        </a:lnTo>
                        <a:lnTo>
                          <a:pt x="3086" y="1726"/>
                        </a:lnTo>
                        <a:lnTo>
                          <a:pt x="3077" y="1743"/>
                        </a:lnTo>
                        <a:lnTo>
                          <a:pt x="3077" y="1744"/>
                        </a:lnTo>
                        <a:lnTo>
                          <a:pt x="3082" y="1756"/>
                        </a:lnTo>
                        <a:lnTo>
                          <a:pt x="3088" y="1767"/>
                        </a:lnTo>
                        <a:lnTo>
                          <a:pt x="3089" y="1771"/>
                        </a:lnTo>
                        <a:lnTo>
                          <a:pt x="3091" y="1785"/>
                        </a:lnTo>
                        <a:lnTo>
                          <a:pt x="3092" y="1799"/>
                        </a:lnTo>
                        <a:lnTo>
                          <a:pt x="3092" y="1800"/>
                        </a:lnTo>
                        <a:lnTo>
                          <a:pt x="3092" y="2306"/>
                        </a:lnTo>
                        <a:lnTo>
                          <a:pt x="3142" y="2309"/>
                        </a:lnTo>
                        <a:lnTo>
                          <a:pt x="3189" y="2318"/>
                        </a:lnTo>
                        <a:lnTo>
                          <a:pt x="3235" y="2332"/>
                        </a:lnTo>
                        <a:lnTo>
                          <a:pt x="3277" y="2351"/>
                        </a:lnTo>
                        <a:lnTo>
                          <a:pt x="3317" y="2377"/>
                        </a:lnTo>
                        <a:lnTo>
                          <a:pt x="3354" y="2405"/>
                        </a:lnTo>
                        <a:lnTo>
                          <a:pt x="3387" y="2438"/>
                        </a:lnTo>
                        <a:lnTo>
                          <a:pt x="3415" y="2475"/>
                        </a:lnTo>
                        <a:lnTo>
                          <a:pt x="3440" y="2514"/>
                        </a:lnTo>
                        <a:lnTo>
                          <a:pt x="3460" y="2557"/>
                        </a:lnTo>
                        <a:lnTo>
                          <a:pt x="3474" y="2603"/>
                        </a:lnTo>
                        <a:lnTo>
                          <a:pt x="3483" y="2650"/>
                        </a:lnTo>
                        <a:lnTo>
                          <a:pt x="3486" y="2699"/>
                        </a:lnTo>
                        <a:lnTo>
                          <a:pt x="3483" y="2749"/>
                        </a:lnTo>
                        <a:lnTo>
                          <a:pt x="3474" y="2796"/>
                        </a:lnTo>
                        <a:lnTo>
                          <a:pt x="3460" y="2842"/>
                        </a:lnTo>
                        <a:lnTo>
                          <a:pt x="3440" y="2884"/>
                        </a:lnTo>
                        <a:lnTo>
                          <a:pt x="3415" y="2924"/>
                        </a:lnTo>
                        <a:lnTo>
                          <a:pt x="3387" y="2961"/>
                        </a:lnTo>
                        <a:lnTo>
                          <a:pt x="3354" y="2994"/>
                        </a:lnTo>
                        <a:lnTo>
                          <a:pt x="3317" y="3022"/>
                        </a:lnTo>
                        <a:lnTo>
                          <a:pt x="3277" y="3047"/>
                        </a:lnTo>
                        <a:lnTo>
                          <a:pt x="3235" y="3067"/>
                        </a:lnTo>
                        <a:lnTo>
                          <a:pt x="3189" y="3080"/>
                        </a:lnTo>
                        <a:lnTo>
                          <a:pt x="3142" y="3090"/>
                        </a:lnTo>
                        <a:lnTo>
                          <a:pt x="3092" y="3093"/>
                        </a:lnTo>
                        <a:lnTo>
                          <a:pt x="3045" y="3090"/>
                        </a:lnTo>
                        <a:lnTo>
                          <a:pt x="3001" y="3082"/>
                        </a:lnTo>
                        <a:lnTo>
                          <a:pt x="2958" y="3069"/>
                        </a:lnTo>
                        <a:lnTo>
                          <a:pt x="2917" y="3052"/>
                        </a:lnTo>
                        <a:lnTo>
                          <a:pt x="2879" y="3030"/>
                        </a:lnTo>
                        <a:lnTo>
                          <a:pt x="2843" y="3003"/>
                        </a:lnTo>
                        <a:lnTo>
                          <a:pt x="2811" y="2974"/>
                        </a:lnTo>
                        <a:lnTo>
                          <a:pt x="2810" y="2995"/>
                        </a:lnTo>
                        <a:lnTo>
                          <a:pt x="2806" y="3015"/>
                        </a:lnTo>
                        <a:lnTo>
                          <a:pt x="2797" y="3034"/>
                        </a:lnTo>
                        <a:lnTo>
                          <a:pt x="2784" y="3054"/>
                        </a:lnTo>
                        <a:lnTo>
                          <a:pt x="2767" y="3071"/>
                        </a:lnTo>
                        <a:lnTo>
                          <a:pt x="2745" y="3082"/>
                        </a:lnTo>
                        <a:lnTo>
                          <a:pt x="2723" y="3090"/>
                        </a:lnTo>
                        <a:lnTo>
                          <a:pt x="2699" y="3093"/>
                        </a:lnTo>
                        <a:lnTo>
                          <a:pt x="1968" y="3093"/>
                        </a:lnTo>
                        <a:lnTo>
                          <a:pt x="1944" y="3090"/>
                        </a:lnTo>
                        <a:lnTo>
                          <a:pt x="1920" y="3082"/>
                        </a:lnTo>
                        <a:lnTo>
                          <a:pt x="1900" y="3071"/>
                        </a:lnTo>
                        <a:lnTo>
                          <a:pt x="1882" y="3054"/>
                        </a:lnTo>
                        <a:lnTo>
                          <a:pt x="1869" y="3034"/>
                        </a:lnTo>
                        <a:lnTo>
                          <a:pt x="1860" y="3012"/>
                        </a:lnTo>
                        <a:lnTo>
                          <a:pt x="1856" y="2988"/>
                        </a:lnTo>
                        <a:lnTo>
                          <a:pt x="1857" y="2964"/>
                        </a:lnTo>
                        <a:lnTo>
                          <a:pt x="1862" y="2941"/>
                        </a:lnTo>
                        <a:lnTo>
                          <a:pt x="1874" y="2919"/>
                        </a:lnTo>
                        <a:lnTo>
                          <a:pt x="2054" y="2643"/>
                        </a:lnTo>
                        <a:lnTo>
                          <a:pt x="618" y="2643"/>
                        </a:lnTo>
                        <a:lnTo>
                          <a:pt x="593" y="2640"/>
                        </a:lnTo>
                        <a:lnTo>
                          <a:pt x="569" y="2631"/>
                        </a:lnTo>
                        <a:lnTo>
                          <a:pt x="548" y="2619"/>
                        </a:lnTo>
                        <a:lnTo>
                          <a:pt x="530" y="2601"/>
                        </a:lnTo>
                        <a:lnTo>
                          <a:pt x="518" y="2580"/>
                        </a:lnTo>
                        <a:lnTo>
                          <a:pt x="509" y="2556"/>
                        </a:lnTo>
                        <a:lnTo>
                          <a:pt x="506" y="2531"/>
                        </a:lnTo>
                        <a:lnTo>
                          <a:pt x="506" y="2362"/>
                        </a:lnTo>
                        <a:lnTo>
                          <a:pt x="112" y="2362"/>
                        </a:lnTo>
                        <a:lnTo>
                          <a:pt x="87" y="2359"/>
                        </a:lnTo>
                        <a:lnTo>
                          <a:pt x="63" y="2350"/>
                        </a:lnTo>
                        <a:lnTo>
                          <a:pt x="42" y="2338"/>
                        </a:lnTo>
                        <a:lnTo>
                          <a:pt x="24" y="2320"/>
                        </a:lnTo>
                        <a:lnTo>
                          <a:pt x="12" y="2299"/>
                        </a:lnTo>
                        <a:lnTo>
                          <a:pt x="3" y="2275"/>
                        </a:lnTo>
                        <a:lnTo>
                          <a:pt x="0" y="2249"/>
                        </a:lnTo>
                        <a:lnTo>
                          <a:pt x="0" y="394"/>
                        </a:lnTo>
                        <a:lnTo>
                          <a:pt x="3" y="369"/>
                        </a:lnTo>
                        <a:lnTo>
                          <a:pt x="12" y="344"/>
                        </a:lnTo>
                        <a:lnTo>
                          <a:pt x="24" y="323"/>
                        </a:lnTo>
                        <a:lnTo>
                          <a:pt x="42" y="306"/>
                        </a:lnTo>
                        <a:lnTo>
                          <a:pt x="63" y="293"/>
                        </a:lnTo>
                        <a:lnTo>
                          <a:pt x="87" y="284"/>
                        </a:lnTo>
                        <a:lnTo>
                          <a:pt x="112" y="282"/>
                        </a:lnTo>
                        <a:lnTo>
                          <a:pt x="506" y="282"/>
                        </a:lnTo>
                        <a:lnTo>
                          <a:pt x="506" y="113"/>
                        </a:lnTo>
                        <a:lnTo>
                          <a:pt x="509" y="87"/>
                        </a:lnTo>
                        <a:lnTo>
                          <a:pt x="518" y="63"/>
                        </a:lnTo>
                        <a:lnTo>
                          <a:pt x="530" y="42"/>
                        </a:lnTo>
                        <a:lnTo>
                          <a:pt x="548" y="25"/>
                        </a:lnTo>
                        <a:lnTo>
                          <a:pt x="569" y="12"/>
                        </a:lnTo>
                        <a:lnTo>
                          <a:pt x="593" y="3"/>
                        </a:lnTo>
                        <a:lnTo>
                          <a:pt x="618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" name="Freeform 44">
                    <a:extLst>
                      <a:ext uri="{FF2B5EF4-FFF2-40B4-BE49-F238E27FC236}">
                        <a16:creationId xmlns:a16="http://schemas.microsoft.com/office/drawing/2014/main" id="{EB8A1D2A-1F34-477A-AA12-5BB65B41F8D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9700" y="25400"/>
                    <a:ext cx="536575" cy="549275"/>
                  </a:xfrm>
                  <a:custGeom>
                    <a:avLst/>
                    <a:gdLst>
                      <a:gd name="T0" fmla="*/ 1069 w 2362"/>
                      <a:gd name="T1" fmla="*/ 2027 h 2418"/>
                      <a:gd name="T2" fmla="*/ 1127 w 2362"/>
                      <a:gd name="T3" fmla="*/ 2136 h 2418"/>
                      <a:gd name="T4" fmla="*/ 1237 w 2362"/>
                      <a:gd name="T5" fmla="*/ 2078 h 2418"/>
                      <a:gd name="T6" fmla="*/ 1179 w 2362"/>
                      <a:gd name="T7" fmla="*/ 1968 h 2418"/>
                      <a:gd name="T8" fmla="*/ 734 w 2362"/>
                      <a:gd name="T9" fmla="*/ 2008 h 2418"/>
                      <a:gd name="T10" fmla="*/ 772 w 2362"/>
                      <a:gd name="T11" fmla="*/ 2134 h 2418"/>
                      <a:gd name="T12" fmla="*/ 897 w 2362"/>
                      <a:gd name="T13" fmla="*/ 2096 h 2418"/>
                      <a:gd name="T14" fmla="*/ 860 w 2362"/>
                      <a:gd name="T15" fmla="*/ 1971 h 2418"/>
                      <a:gd name="T16" fmla="*/ 343 w 2362"/>
                      <a:gd name="T17" fmla="*/ 1935 h 2418"/>
                      <a:gd name="T18" fmla="*/ 284 w 2362"/>
                      <a:gd name="T19" fmla="*/ 2080 h 2418"/>
                      <a:gd name="T20" fmla="*/ 394 w 2362"/>
                      <a:gd name="T21" fmla="*/ 2190 h 2418"/>
                      <a:gd name="T22" fmla="*/ 539 w 2362"/>
                      <a:gd name="T23" fmla="*/ 2131 h 2418"/>
                      <a:gd name="T24" fmla="*/ 539 w 2362"/>
                      <a:gd name="T25" fmla="*/ 1973 h 2418"/>
                      <a:gd name="T26" fmla="*/ 0 w 2362"/>
                      <a:gd name="T27" fmla="*/ 1687 h 2418"/>
                      <a:gd name="T28" fmla="*/ 1642 w 2362"/>
                      <a:gd name="T29" fmla="*/ 1991 h 2418"/>
                      <a:gd name="T30" fmla="*/ 1654 w 2362"/>
                      <a:gd name="T31" fmla="*/ 2125 h 2418"/>
                      <a:gd name="T32" fmla="*/ 1730 w 2362"/>
                      <a:gd name="T33" fmla="*/ 2194 h 2418"/>
                      <a:gd name="T34" fmla="*/ 1621 w 2362"/>
                      <a:gd name="T35" fmla="*/ 2244 h 2418"/>
                      <a:gd name="T36" fmla="*/ 1654 w 2362"/>
                      <a:gd name="T37" fmla="*/ 1136 h 2418"/>
                      <a:gd name="T38" fmla="*/ 1642 w 2362"/>
                      <a:gd name="T39" fmla="*/ 1270 h 2418"/>
                      <a:gd name="T40" fmla="*/ 2058 w 2362"/>
                      <a:gd name="T41" fmla="*/ 1282 h 2418"/>
                      <a:gd name="T42" fmla="*/ 2070 w 2362"/>
                      <a:gd name="T43" fmla="*/ 1147 h 2418"/>
                      <a:gd name="T44" fmla="*/ 1109 w 2362"/>
                      <a:gd name="T45" fmla="*/ 1127 h 2418"/>
                      <a:gd name="T46" fmla="*/ 1072 w 2362"/>
                      <a:gd name="T47" fmla="*/ 1253 h 2418"/>
                      <a:gd name="T48" fmla="*/ 1197 w 2362"/>
                      <a:gd name="T49" fmla="*/ 1290 h 2418"/>
                      <a:gd name="T50" fmla="*/ 1235 w 2362"/>
                      <a:gd name="T51" fmla="*/ 1165 h 2418"/>
                      <a:gd name="T52" fmla="*/ 790 w 2362"/>
                      <a:gd name="T53" fmla="*/ 1124 h 2418"/>
                      <a:gd name="T54" fmla="*/ 731 w 2362"/>
                      <a:gd name="T55" fmla="*/ 1234 h 2418"/>
                      <a:gd name="T56" fmla="*/ 841 w 2362"/>
                      <a:gd name="T57" fmla="*/ 1293 h 2418"/>
                      <a:gd name="T58" fmla="*/ 900 w 2362"/>
                      <a:gd name="T59" fmla="*/ 1183 h 2418"/>
                      <a:gd name="T60" fmla="*/ 790 w 2362"/>
                      <a:gd name="T61" fmla="*/ 1124 h 2418"/>
                      <a:gd name="T62" fmla="*/ 305 w 2362"/>
                      <a:gd name="T63" fmla="*/ 1130 h 2418"/>
                      <a:gd name="T64" fmla="*/ 305 w 2362"/>
                      <a:gd name="T65" fmla="*/ 1288 h 2418"/>
                      <a:gd name="T66" fmla="*/ 450 w 2362"/>
                      <a:gd name="T67" fmla="*/ 1347 h 2418"/>
                      <a:gd name="T68" fmla="*/ 560 w 2362"/>
                      <a:gd name="T69" fmla="*/ 1237 h 2418"/>
                      <a:gd name="T70" fmla="*/ 501 w 2362"/>
                      <a:gd name="T71" fmla="*/ 1092 h 2418"/>
                      <a:gd name="T72" fmla="*/ 2362 w 2362"/>
                      <a:gd name="T73" fmla="*/ 1574 h 2418"/>
                      <a:gd name="T74" fmla="*/ 1642 w 2362"/>
                      <a:gd name="T75" fmla="*/ 304 h 2418"/>
                      <a:gd name="T76" fmla="*/ 1654 w 2362"/>
                      <a:gd name="T77" fmla="*/ 438 h 2418"/>
                      <a:gd name="T78" fmla="*/ 2070 w 2362"/>
                      <a:gd name="T79" fmla="*/ 427 h 2418"/>
                      <a:gd name="T80" fmla="*/ 2058 w 2362"/>
                      <a:gd name="T81" fmla="*/ 292 h 2418"/>
                      <a:gd name="T82" fmla="*/ 1093 w 2362"/>
                      <a:gd name="T83" fmla="*/ 293 h 2418"/>
                      <a:gd name="T84" fmla="*/ 1081 w 2362"/>
                      <a:gd name="T85" fmla="*/ 426 h 2418"/>
                      <a:gd name="T86" fmla="*/ 1214 w 2362"/>
                      <a:gd name="T87" fmla="*/ 438 h 2418"/>
                      <a:gd name="T88" fmla="*/ 1226 w 2362"/>
                      <a:gd name="T89" fmla="*/ 305 h 2418"/>
                      <a:gd name="T90" fmla="*/ 772 w 2362"/>
                      <a:gd name="T91" fmla="*/ 284 h 2418"/>
                      <a:gd name="T92" fmla="*/ 734 w 2362"/>
                      <a:gd name="T93" fmla="*/ 410 h 2418"/>
                      <a:gd name="T94" fmla="*/ 860 w 2362"/>
                      <a:gd name="T95" fmla="*/ 447 h 2418"/>
                      <a:gd name="T96" fmla="*/ 897 w 2362"/>
                      <a:gd name="T97" fmla="*/ 321 h 2418"/>
                      <a:gd name="T98" fmla="*/ 423 w 2362"/>
                      <a:gd name="T99" fmla="*/ 225 h 2418"/>
                      <a:gd name="T100" fmla="*/ 293 w 2362"/>
                      <a:gd name="T101" fmla="*/ 311 h 2418"/>
                      <a:gd name="T102" fmla="*/ 323 w 2362"/>
                      <a:gd name="T103" fmla="*/ 465 h 2418"/>
                      <a:gd name="T104" fmla="*/ 476 w 2362"/>
                      <a:gd name="T105" fmla="*/ 494 h 2418"/>
                      <a:gd name="T106" fmla="*/ 563 w 2362"/>
                      <a:gd name="T107" fmla="*/ 366 h 2418"/>
                      <a:gd name="T108" fmla="*/ 476 w 2362"/>
                      <a:gd name="T109" fmla="*/ 236 h 2418"/>
                      <a:gd name="T110" fmla="*/ 0 w 2362"/>
                      <a:gd name="T111" fmla="*/ 731 h 24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2362" h="2418">
                        <a:moveTo>
                          <a:pt x="1127" y="1968"/>
                        </a:moveTo>
                        <a:lnTo>
                          <a:pt x="1109" y="1971"/>
                        </a:lnTo>
                        <a:lnTo>
                          <a:pt x="1093" y="1980"/>
                        </a:lnTo>
                        <a:lnTo>
                          <a:pt x="1081" y="1992"/>
                        </a:lnTo>
                        <a:lnTo>
                          <a:pt x="1072" y="2008"/>
                        </a:lnTo>
                        <a:lnTo>
                          <a:pt x="1069" y="2027"/>
                        </a:lnTo>
                        <a:lnTo>
                          <a:pt x="1069" y="2078"/>
                        </a:lnTo>
                        <a:lnTo>
                          <a:pt x="1072" y="2096"/>
                        </a:lnTo>
                        <a:lnTo>
                          <a:pt x="1081" y="2113"/>
                        </a:lnTo>
                        <a:lnTo>
                          <a:pt x="1093" y="2125"/>
                        </a:lnTo>
                        <a:lnTo>
                          <a:pt x="1109" y="2134"/>
                        </a:lnTo>
                        <a:lnTo>
                          <a:pt x="1127" y="2136"/>
                        </a:lnTo>
                        <a:lnTo>
                          <a:pt x="1179" y="2136"/>
                        </a:lnTo>
                        <a:lnTo>
                          <a:pt x="1197" y="2134"/>
                        </a:lnTo>
                        <a:lnTo>
                          <a:pt x="1214" y="2125"/>
                        </a:lnTo>
                        <a:lnTo>
                          <a:pt x="1226" y="2113"/>
                        </a:lnTo>
                        <a:lnTo>
                          <a:pt x="1235" y="2096"/>
                        </a:lnTo>
                        <a:lnTo>
                          <a:pt x="1237" y="2078"/>
                        </a:lnTo>
                        <a:lnTo>
                          <a:pt x="1237" y="2027"/>
                        </a:lnTo>
                        <a:lnTo>
                          <a:pt x="1235" y="2008"/>
                        </a:lnTo>
                        <a:lnTo>
                          <a:pt x="1226" y="1992"/>
                        </a:lnTo>
                        <a:lnTo>
                          <a:pt x="1214" y="1980"/>
                        </a:lnTo>
                        <a:lnTo>
                          <a:pt x="1197" y="1971"/>
                        </a:lnTo>
                        <a:lnTo>
                          <a:pt x="1179" y="1968"/>
                        </a:lnTo>
                        <a:lnTo>
                          <a:pt x="1127" y="1968"/>
                        </a:lnTo>
                        <a:close/>
                        <a:moveTo>
                          <a:pt x="790" y="1968"/>
                        </a:moveTo>
                        <a:lnTo>
                          <a:pt x="772" y="1971"/>
                        </a:lnTo>
                        <a:lnTo>
                          <a:pt x="755" y="1980"/>
                        </a:lnTo>
                        <a:lnTo>
                          <a:pt x="743" y="1992"/>
                        </a:lnTo>
                        <a:lnTo>
                          <a:pt x="734" y="2008"/>
                        </a:lnTo>
                        <a:lnTo>
                          <a:pt x="731" y="2027"/>
                        </a:lnTo>
                        <a:lnTo>
                          <a:pt x="731" y="2078"/>
                        </a:lnTo>
                        <a:lnTo>
                          <a:pt x="734" y="2096"/>
                        </a:lnTo>
                        <a:lnTo>
                          <a:pt x="743" y="2113"/>
                        </a:lnTo>
                        <a:lnTo>
                          <a:pt x="755" y="2125"/>
                        </a:lnTo>
                        <a:lnTo>
                          <a:pt x="772" y="2134"/>
                        </a:lnTo>
                        <a:lnTo>
                          <a:pt x="790" y="2136"/>
                        </a:lnTo>
                        <a:lnTo>
                          <a:pt x="841" y="2136"/>
                        </a:lnTo>
                        <a:lnTo>
                          <a:pt x="860" y="2134"/>
                        </a:lnTo>
                        <a:lnTo>
                          <a:pt x="876" y="2125"/>
                        </a:lnTo>
                        <a:lnTo>
                          <a:pt x="888" y="2113"/>
                        </a:lnTo>
                        <a:lnTo>
                          <a:pt x="897" y="2096"/>
                        </a:lnTo>
                        <a:lnTo>
                          <a:pt x="900" y="2078"/>
                        </a:lnTo>
                        <a:lnTo>
                          <a:pt x="900" y="2027"/>
                        </a:lnTo>
                        <a:lnTo>
                          <a:pt x="897" y="2008"/>
                        </a:lnTo>
                        <a:lnTo>
                          <a:pt x="888" y="1992"/>
                        </a:lnTo>
                        <a:lnTo>
                          <a:pt x="876" y="1980"/>
                        </a:lnTo>
                        <a:lnTo>
                          <a:pt x="860" y="1971"/>
                        </a:lnTo>
                        <a:lnTo>
                          <a:pt x="841" y="1968"/>
                        </a:lnTo>
                        <a:lnTo>
                          <a:pt x="790" y="1968"/>
                        </a:lnTo>
                        <a:close/>
                        <a:moveTo>
                          <a:pt x="423" y="1912"/>
                        </a:moveTo>
                        <a:lnTo>
                          <a:pt x="394" y="1914"/>
                        </a:lnTo>
                        <a:lnTo>
                          <a:pt x="368" y="1923"/>
                        </a:lnTo>
                        <a:lnTo>
                          <a:pt x="343" y="1935"/>
                        </a:lnTo>
                        <a:lnTo>
                          <a:pt x="323" y="1953"/>
                        </a:lnTo>
                        <a:lnTo>
                          <a:pt x="305" y="1973"/>
                        </a:lnTo>
                        <a:lnTo>
                          <a:pt x="293" y="1998"/>
                        </a:lnTo>
                        <a:lnTo>
                          <a:pt x="284" y="2024"/>
                        </a:lnTo>
                        <a:lnTo>
                          <a:pt x="282" y="2053"/>
                        </a:lnTo>
                        <a:lnTo>
                          <a:pt x="284" y="2080"/>
                        </a:lnTo>
                        <a:lnTo>
                          <a:pt x="293" y="2106"/>
                        </a:lnTo>
                        <a:lnTo>
                          <a:pt x="305" y="2131"/>
                        </a:lnTo>
                        <a:lnTo>
                          <a:pt x="323" y="2152"/>
                        </a:lnTo>
                        <a:lnTo>
                          <a:pt x="343" y="2169"/>
                        </a:lnTo>
                        <a:lnTo>
                          <a:pt x="368" y="2181"/>
                        </a:lnTo>
                        <a:lnTo>
                          <a:pt x="394" y="2190"/>
                        </a:lnTo>
                        <a:lnTo>
                          <a:pt x="423" y="2193"/>
                        </a:lnTo>
                        <a:lnTo>
                          <a:pt x="450" y="2190"/>
                        </a:lnTo>
                        <a:lnTo>
                          <a:pt x="476" y="2181"/>
                        </a:lnTo>
                        <a:lnTo>
                          <a:pt x="501" y="2169"/>
                        </a:lnTo>
                        <a:lnTo>
                          <a:pt x="522" y="2152"/>
                        </a:lnTo>
                        <a:lnTo>
                          <a:pt x="539" y="2131"/>
                        </a:lnTo>
                        <a:lnTo>
                          <a:pt x="551" y="2106"/>
                        </a:lnTo>
                        <a:lnTo>
                          <a:pt x="560" y="2080"/>
                        </a:lnTo>
                        <a:lnTo>
                          <a:pt x="563" y="2053"/>
                        </a:lnTo>
                        <a:lnTo>
                          <a:pt x="560" y="2024"/>
                        </a:lnTo>
                        <a:lnTo>
                          <a:pt x="551" y="1998"/>
                        </a:lnTo>
                        <a:lnTo>
                          <a:pt x="539" y="1973"/>
                        </a:lnTo>
                        <a:lnTo>
                          <a:pt x="522" y="1953"/>
                        </a:lnTo>
                        <a:lnTo>
                          <a:pt x="501" y="1935"/>
                        </a:lnTo>
                        <a:lnTo>
                          <a:pt x="476" y="1923"/>
                        </a:lnTo>
                        <a:lnTo>
                          <a:pt x="450" y="1914"/>
                        </a:lnTo>
                        <a:lnTo>
                          <a:pt x="423" y="1912"/>
                        </a:lnTo>
                        <a:close/>
                        <a:moveTo>
                          <a:pt x="0" y="1687"/>
                        </a:moveTo>
                        <a:lnTo>
                          <a:pt x="1743" y="1687"/>
                        </a:lnTo>
                        <a:lnTo>
                          <a:pt x="1743" y="1968"/>
                        </a:lnTo>
                        <a:lnTo>
                          <a:pt x="1687" y="1968"/>
                        </a:lnTo>
                        <a:lnTo>
                          <a:pt x="1669" y="1971"/>
                        </a:lnTo>
                        <a:lnTo>
                          <a:pt x="1654" y="1979"/>
                        </a:lnTo>
                        <a:lnTo>
                          <a:pt x="1642" y="1991"/>
                        </a:lnTo>
                        <a:lnTo>
                          <a:pt x="1634" y="2006"/>
                        </a:lnTo>
                        <a:lnTo>
                          <a:pt x="1631" y="2024"/>
                        </a:lnTo>
                        <a:lnTo>
                          <a:pt x="1631" y="2080"/>
                        </a:lnTo>
                        <a:lnTo>
                          <a:pt x="1634" y="2098"/>
                        </a:lnTo>
                        <a:lnTo>
                          <a:pt x="1642" y="2114"/>
                        </a:lnTo>
                        <a:lnTo>
                          <a:pt x="1654" y="2125"/>
                        </a:lnTo>
                        <a:lnTo>
                          <a:pt x="1669" y="2134"/>
                        </a:lnTo>
                        <a:lnTo>
                          <a:pt x="1687" y="2136"/>
                        </a:lnTo>
                        <a:lnTo>
                          <a:pt x="1743" y="2136"/>
                        </a:lnTo>
                        <a:lnTo>
                          <a:pt x="1743" y="2193"/>
                        </a:lnTo>
                        <a:lnTo>
                          <a:pt x="1744" y="2196"/>
                        </a:lnTo>
                        <a:lnTo>
                          <a:pt x="1730" y="2194"/>
                        </a:lnTo>
                        <a:lnTo>
                          <a:pt x="1716" y="2193"/>
                        </a:lnTo>
                        <a:lnTo>
                          <a:pt x="1693" y="2195"/>
                        </a:lnTo>
                        <a:lnTo>
                          <a:pt x="1672" y="2201"/>
                        </a:lnTo>
                        <a:lnTo>
                          <a:pt x="1652" y="2212"/>
                        </a:lnTo>
                        <a:lnTo>
                          <a:pt x="1635" y="2227"/>
                        </a:lnTo>
                        <a:lnTo>
                          <a:pt x="1621" y="2244"/>
                        </a:lnTo>
                        <a:lnTo>
                          <a:pt x="1508" y="2418"/>
                        </a:lnTo>
                        <a:lnTo>
                          <a:pt x="0" y="2418"/>
                        </a:lnTo>
                        <a:lnTo>
                          <a:pt x="0" y="1687"/>
                        </a:lnTo>
                        <a:close/>
                        <a:moveTo>
                          <a:pt x="1687" y="1124"/>
                        </a:moveTo>
                        <a:lnTo>
                          <a:pt x="1669" y="1127"/>
                        </a:lnTo>
                        <a:lnTo>
                          <a:pt x="1654" y="1136"/>
                        </a:lnTo>
                        <a:lnTo>
                          <a:pt x="1642" y="1147"/>
                        </a:lnTo>
                        <a:lnTo>
                          <a:pt x="1634" y="1163"/>
                        </a:lnTo>
                        <a:lnTo>
                          <a:pt x="1631" y="1181"/>
                        </a:lnTo>
                        <a:lnTo>
                          <a:pt x="1631" y="1237"/>
                        </a:lnTo>
                        <a:lnTo>
                          <a:pt x="1634" y="1255"/>
                        </a:lnTo>
                        <a:lnTo>
                          <a:pt x="1642" y="1270"/>
                        </a:lnTo>
                        <a:lnTo>
                          <a:pt x="1654" y="1282"/>
                        </a:lnTo>
                        <a:lnTo>
                          <a:pt x="1669" y="1290"/>
                        </a:lnTo>
                        <a:lnTo>
                          <a:pt x="1687" y="1293"/>
                        </a:lnTo>
                        <a:lnTo>
                          <a:pt x="2025" y="1293"/>
                        </a:lnTo>
                        <a:lnTo>
                          <a:pt x="2042" y="1290"/>
                        </a:lnTo>
                        <a:lnTo>
                          <a:pt x="2058" y="1282"/>
                        </a:lnTo>
                        <a:lnTo>
                          <a:pt x="2070" y="1270"/>
                        </a:lnTo>
                        <a:lnTo>
                          <a:pt x="2078" y="1255"/>
                        </a:lnTo>
                        <a:lnTo>
                          <a:pt x="2081" y="1237"/>
                        </a:lnTo>
                        <a:lnTo>
                          <a:pt x="2081" y="1181"/>
                        </a:lnTo>
                        <a:lnTo>
                          <a:pt x="2078" y="1163"/>
                        </a:lnTo>
                        <a:lnTo>
                          <a:pt x="2070" y="1147"/>
                        </a:lnTo>
                        <a:lnTo>
                          <a:pt x="2058" y="1136"/>
                        </a:lnTo>
                        <a:lnTo>
                          <a:pt x="2042" y="1127"/>
                        </a:lnTo>
                        <a:lnTo>
                          <a:pt x="2025" y="1124"/>
                        </a:lnTo>
                        <a:lnTo>
                          <a:pt x="1687" y="1124"/>
                        </a:lnTo>
                        <a:close/>
                        <a:moveTo>
                          <a:pt x="1127" y="1124"/>
                        </a:moveTo>
                        <a:lnTo>
                          <a:pt x="1109" y="1127"/>
                        </a:lnTo>
                        <a:lnTo>
                          <a:pt x="1093" y="1136"/>
                        </a:lnTo>
                        <a:lnTo>
                          <a:pt x="1081" y="1148"/>
                        </a:lnTo>
                        <a:lnTo>
                          <a:pt x="1072" y="1165"/>
                        </a:lnTo>
                        <a:lnTo>
                          <a:pt x="1069" y="1183"/>
                        </a:lnTo>
                        <a:lnTo>
                          <a:pt x="1069" y="1234"/>
                        </a:lnTo>
                        <a:lnTo>
                          <a:pt x="1072" y="1253"/>
                        </a:lnTo>
                        <a:lnTo>
                          <a:pt x="1081" y="1269"/>
                        </a:lnTo>
                        <a:lnTo>
                          <a:pt x="1093" y="1281"/>
                        </a:lnTo>
                        <a:lnTo>
                          <a:pt x="1109" y="1290"/>
                        </a:lnTo>
                        <a:lnTo>
                          <a:pt x="1127" y="1293"/>
                        </a:lnTo>
                        <a:lnTo>
                          <a:pt x="1179" y="1293"/>
                        </a:lnTo>
                        <a:lnTo>
                          <a:pt x="1197" y="1290"/>
                        </a:lnTo>
                        <a:lnTo>
                          <a:pt x="1214" y="1281"/>
                        </a:lnTo>
                        <a:lnTo>
                          <a:pt x="1226" y="1269"/>
                        </a:lnTo>
                        <a:lnTo>
                          <a:pt x="1235" y="1253"/>
                        </a:lnTo>
                        <a:lnTo>
                          <a:pt x="1237" y="1234"/>
                        </a:lnTo>
                        <a:lnTo>
                          <a:pt x="1237" y="1183"/>
                        </a:lnTo>
                        <a:lnTo>
                          <a:pt x="1235" y="1165"/>
                        </a:lnTo>
                        <a:lnTo>
                          <a:pt x="1226" y="1148"/>
                        </a:lnTo>
                        <a:lnTo>
                          <a:pt x="1214" y="1136"/>
                        </a:lnTo>
                        <a:lnTo>
                          <a:pt x="1197" y="1127"/>
                        </a:lnTo>
                        <a:lnTo>
                          <a:pt x="1179" y="1124"/>
                        </a:lnTo>
                        <a:lnTo>
                          <a:pt x="1127" y="1124"/>
                        </a:lnTo>
                        <a:close/>
                        <a:moveTo>
                          <a:pt x="790" y="1124"/>
                        </a:moveTo>
                        <a:lnTo>
                          <a:pt x="772" y="1127"/>
                        </a:lnTo>
                        <a:lnTo>
                          <a:pt x="755" y="1136"/>
                        </a:lnTo>
                        <a:lnTo>
                          <a:pt x="743" y="1148"/>
                        </a:lnTo>
                        <a:lnTo>
                          <a:pt x="734" y="1165"/>
                        </a:lnTo>
                        <a:lnTo>
                          <a:pt x="731" y="1183"/>
                        </a:lnTo>
                        <a:lnTo>
                          <a:pt x="731" y="1234"/>
                        </a:lnTo>
                        <a:lnTo>
                          <a:pt x="734" y="1253"/>
                        </a:lnTo>
                        <a:lnTo>
                          <a:pt x="743" y="1269"/>
                        </a:lnTo>
                        <a:lnTo>
                          <a:pt x="755" y="1281"/>
                        </a:lnTo>
                        <a:lnTo>
                          <a:pt x="772" y="1290"/>
                        </a:lnTo>
                        <a:lnTo>
                          <a:pt x="790" y="1293"/>
                        </a:lnTo>
                        <a:lnTo>
                          <a:pt x="841" y="1293"/>
                        </a:lnTo>
                        <a:lnTo>
                          <a:pt x="860" y="1290"/>
                        </a:lnTo>
                        <a:lnTo>
                          <a:pt x="876" y="1281"/>
                        </a:lnTo>
                        <a:lnTo>
                          <a:pt x="888" y="1269"/>
                        </a:lnTo>
                        <a:lnTo>
                          <a:pt x="897" y="1253"/>
                        </a:lnTo>
                        <a:lnTo>
                          <a:pt x="900" y="1234"/>
                        </a:lnTo>
                        <a:lnTo>
                          <a:pt x="900" y="1183"/>
                        </a:lnTo>
                        <a:lnTo>
                          <a:pt x="897" y="1165"/>
                        </a:lnTo>
                        <a:lnTo>
                          <a:pt x="888" y="1148"/>
                        </a:lnTo>
                        <a:lnTo>
                          <a:pt x="876" y="1136"/>
                        </a:lnTo>
                        <a:lnTo>
                          <a:pt x="860" y="1127"/>
                        </a:lnTo>
                        <a:lnTo>
                          <a:pt x="841" y="1124"/>
                        </a:lnTo>
                        <a:lnTo>
                          <a:pt x="790" y="1124"/>
                        </a:lnTo>
                        <a:close/>
                        <a:moveTo>
                          <a:pt x="423" y="1068"/>
                        </a:moveTo>
                        <a:lnTo>
                          <a:pt x="394" y="1071"/>
                        </a:lnTo>
                        <a:lnTo>
                          <a:pt x="368" y="1080"/>
                        </a:lnTo>
                        <a:lnTo>
                          <a:pt x="343" y="1092"/>
                        </a:lnTo>
                        <a:lnTo>
                          <a:pt x="323" y="1109"/>
                        </a:lnTo>
                        <a:lnTo>
                          <a:pt x="305" y="1130"/>
                        </a:lnTo>
                        <a:lnTo>
                          <a:pt x="293" y="1154"/>
                        </a:lnTo>
                        <a:lnTo>
                          <a:pt x="284" y="1180"/>
                        </a:lnTo>
                        <a:lnTo>
                          <a:pt x="282" y="1208"/>
                        </a:lnTo>
                        <a:lnTo>
                          <a:pt x="284" y="1237"/>
                        </a:lnTo>
                        <a:lnTo>
                          <a:pt x="293" y="1263"/>
                        </a:lnTo>
                        <a:lnTo>
                          <a:pt x="305" y="1288"/>
                        </a:lnTo>
                        <a:lnTo>
                          <a:pt x="323" y="1308"/>
                        </a:lnTo>
                        <a:lnTo>
                          <a:pt x="343" y="1326"/>
                        </a:lnTo>
                        <a:lnTo>
                          <a:pt x="368" y="1338"/>
                        </a:lnTo>
                        <a:lnTo>
                          <a:pt x="394" y="1347"/>
                        </a:lnTo>
                        <a:lnTo>
                          <a:pt x="423" y="1349"/>
                        </a:lnTo>
                        <a:lnTo>
                          <a:pt x="450" y="1347"/>
                        </a:lnTo>
                        <a:lnTo>
                          <a:pt x="476" y="1338"/>
                        </a:lnTo>
                        <a:lnTo>
                          <a:pt x="501" y="1326"/>
                        </a:lnTo>
                        <a:lnTo>
                          <a:pt x="522" y="1308"/>
                        </a:lnTo>
                        <a:lnTo>
                          <a:pt x="539" y="1288"/>
                        </a:lnTo>
                        <a:lnTo>
                          <a:pt x="551" y="1263"/>
                        </a:lnTo>
                        <a:lnTo>
                          <a:pt x="560" y="1237"/>
                        </a:lnTo>
                        <a:lnTo>
                          <a:pt x="563" y="1208"/>
                        </a:lnTo>
                        <a:lnTo>
                          <a:pt x="560" y="1180"/>
                        </a:lnTo>
                        <a:lnTo>
                          <a:pt x="551" y="1154"/>
                        </a:lnTo>
                        <a:lnTo>
                          <a:pt x="539" y="1130"/>
                        </a:lnTo>
                        <a:lnTo>
                          <a:pt x="522" y="1109"/>
                        </a:lnTo>
                        <a:lnTo>
                          <a:pt x="501" y="1092"/>
                        </a:lnTo>
                        <a:lnTo>
                          <a:pt x="476" y="1080"/>
                        </a:lnTo>
                        <a:lnTo>
                          <a:pt x="450" y="1071"/>
                        </a:lnTo>
                        <a:lnTo>
                          <a:pt x="423" y="1068"/>
                        </a:lnTo>
                        <a:close/>
                        <a:moveTo>
                          <a:pt x="0" y="843"/>
                        </a:moveTo>
                        <a:lnTo>
                          <a:pt x="2362" y="843"/>
                        </a:lnTo>
                        <a:lnTo>
                          <a:pt x="2362" y="1574"/>
                        </a:lnTo>
                        <a:lnTo>
                          <a:pt x="0" y="1574"/>
                        </a:lnTo>
                        <a:lnTo>
                          <a:pt x="0" y="843"/>
                        </a:lnTo>
                        <a:close/>
                        <a:moveTo>
                          <a:pt x="1687" y="281"/>
                        </a:moveTo>
                        <a:lnTo>
                          <a:pt x="1669" y="284"/>
                        </a:lnTo>
                        <a:lnTo>
                          <a:pt x="1654" y="292"/>
                        </a:lnTo>
                        <a:lnTo>
                          <a:pt x="1642" y="304"/>
                        </a:lnTo>
                        <a:lnTo>
                          <a:pt x="1634" y="319"/>
                        </a:lnTo>
                        <a:lnTo>
                          <a:pt x="1631" y="337"/>
                        </a:lnTo>
                        <a:lnTo>
                          <a:pt x="1631" y="393"/>
                        </a:lnTo>
                        <a:lnTo>
                          <a:pt x="1634" y="411"/>
                        </a:lnTo>
                        <a:lnTo>
                          <a:pt x="1642" y="427"/>
                        </a:lnTo>
                        <a:lnTo>
                          <a:pt x="1654" y="438"/>
                        </a:lnTo>
                        <a:lnTo>
                          <a:pt x="1669" y="447"/>
                        </a:lnTo>
                        <a:lnTo>
                          <a:pt x="1687" y="450"/>
                        </a:lnTo>
                        <a:lnTo>
                          <a:pt x="2025" y="450"/>
                        </a:lnTo>
                        <a:lnTo>
                          <a:pt x="2042" y="447"/>
                        </a:lnTo>
                        <a:lnTo>
                          <a:pt x="2058" y="438"/>
                        </a:lnTo>
                        <a:lnTo>
                          <a:pt x="2070" y="427"/>
                        </a:lnTo>
                        <a:lnTo>
                          <a:pt x="2078" y="411"/>
                        </a:lnTo>
                        <a:lnTo>
                          <a:pt x="2081" y="393"/>
                        </a:lnTo>
                        <a:lnTo>
                          <a:pt x="2081" y="337"/>
                        </a:lnTo>
                        <a:lnTo>
                          <a:pt x="2078" y="319"/>
                        </a:lnTo>
                        <a:lnTo>
                          <a:pt x="2070" y="304"/>
                        </a:lnTo>
                        <a:lnTo>
                          <a:pt x="2058" y="292"/>
                        </a:lnTo>
                        <a:lnTo>
                          <a:pt x="2042" y="284"/>
                        </a:lnTo>
                        <a:lnTo>
                          <a:pt x="2025" y="281"/>
                        </a:lnTo>
                        <a:lnTo>
                          <a:pt x="1687" y="281"/>
                        </a:lnTo>
                        <a:close/>
                        <a:moveTo>
                          <a:pt x="1127" y="281"/>
                        </a:moveTo>
                        <a:lnTo>
                          <a:pt x="1109" y="284"/>
                        </a:lnTo>
                        <a:lnTo>
                          <a:pt x="1093" y="293"/>
                        </a:lnTo>
                        <a:lnTo>
                          <a:pt x="1081" y="305"/>
                        </a:lnTo>
                        <a:lnTo>
                          <a:pt x="1072" y="321"/>
                        </a:lnTo>
                        <a:lnTo>
                          <a:pt x="1069" y="340"/>
                        </a:lnTo>
                        <a:lnTo>
                          <a:pt x="1069" y="391"/>
                        </a:lnTo>
                        <a:lnTo>
                          <a:pt x="1072" y="410"/>
                        </a:lnTo>
                        <a:lnTo>
                          <a:pt x="1081" y="426"/>
                        </a:lnTo>
                        <a:lnTo>
                          <a:pt x="1093" y="438"/>
                        </a:lnTo>
                        <a:lnTo>
                          <a:pt x="1109" y="447"/>
                        </a:lnTo>
                        <a:lnTo>
                          <a:pt x="1127" y="450"/>
                        </a:lnTo>
                        <a:lnTo>
                          <a:pt x="1179" y="450"/>
                        </a:lnTo>
                        <a:lnTo>
                          <a:pt x="1197" y="447"/>
                        </a:lnTo>
                        <a:lnTo>
                          <a:pt x="1214" y="438"/>
                        </a:lnTo>
                        <a:lnTo>
                          <a:pt x="1226" y="426"/>
                        </a:lnTo>
                        <a:lnTo>
                          <a:pt x="1235" y="410"/>
                        </a:lnTo>
                        <a:lnTo>
                          <a:pt x="1237" y="391"/>
                        </a:lnTo>
                        <a:lnTo>
                          <a:pt x="1237" y="340"/>
                        </a:lnTo>
                        <a:lnTo>
                          <a:pt x="1235" y="321"/>
                        </a:lnTo>
                        <a:lnTo>
                          <a:pt x="1226" y="305"/>
                        </a:lnTo>
                        <a:lnTo>
                          <a:pt x="1214" y="293"/>
                        </a:lnTo>
                        <a:lnTo>
                          <a:pt x="1197" y="284"/>
                        </a:lnTo>
                        <a:lnTo>
                          <a:pt x="1179" y="281"/>
                        </a:lnTo>
                        <a:lnTo>
                          <a:pt x="1127" y="281"/>
                        </a:lnTo>
                        <a:close/>
                        <a:moveTo>
                          <a:pt x="790" y="281"/>
                        </a:moveTo>
                        <a:lnTo>
                          <a:pt x="772" y="284"/>
                        </a:lnTo>
                        <a:lnTo>
                          <a:pt x="755" y="293"/>
                        </a:lnTo>
                        <a:lnTo>
                          <a:pt x="743" y="305"/>
                        </a:lnTo>
                        <a:lnTo>
                          <a:pt x="734" y="321"/>
                        </a:lnTo>
                        <a:lnTo>
                          <a:pt x="731" y="340"/>
                        </a:lnTo>
                        <a:lnTo>
                          <a:pt x="731" y="391"/>
                        </a:lnTo>
                        <a:lnTo>
                          <a:pt x="734" y="410"/>
                        </a:lnTo>
                        <a:lnTo>
                          <a:pt x="743" y="426"/>
                        </a:lnTo>
                        <a:lnTo>
                          <a:pt x="755" y="438"/>
                        </a:lnTo>
                        <a:lnTo>
                          <a:pt x="772" y="447"/>
                        </a:lnTo>
                        <a:lnTo>
                          <a:pt x="790" y="450"/>
                        </a:lnTo>
                        <a:lnTo>
                          <a:pt x="841" y="450"/>
                        </a:lnTo>
                        <a:lnTo>
                          <a:pt x="860" y="447"/>
                        </a:lnTo>
                        <a:lnTo>
                          <a:pt x="876" y="438"/>
                        </a:lnTo>
                        <a:lnTo>
                          <a:pt x="888" y="426"/>
                        </a:lnTo>
                        <a:lnTo>
                          <a:pt x="897" y="410"/>
                        </a:lnTo>
                        <a:lnTo>
                          <a:pt x="900" y="391"/>
                        </a:lnTo>
                        <a:lnTo>
                          <a:pt x="900" y="340"/>
                        </a:lnTo>
                        <a:lnTo>
                          <a:pt x="897" y="321"/>
                        </a:lnTo>
                        <a:lnTo>
                          <a:pt x="888" y="305"/>
                        </a:lnTo>
                        <a:lnTo>
                          <a:pt x="876" y="293"/>
                        </a:lnTo>
                        <a:lnTo>
                          <a:pt x="860" y="284"/>
                        </a:lnTo>
                        <a:lnTo>
                          <a:pt x="841" y="281"/>
                        </a:lnTo>
                        <a:lnTo>
                          <a:pt x="790" y="281"/>
                        </a:lnTo>
                        <a:close/>
                        <a:moveTo>
                          <a:pt x="423" y="225"/>
                        </a:moveTo>
                        <a:lnTo>
                          <a:pt x="394" y="228"/>
                        </a:lnTo>
                        <a:lnTo>
                          <a:pt x="368" y="236"/>
                        </a:lnTo>
                        <a:lnTo>
                          <a:pt x="343" y="249"/>
                        </a:lnTo>
                        <a:lnTo>
                          <a:pt x="323" y="266"/>
                        </a:lnTo>
                        <a:lnTo>
                          <a:pt x="305" y="286"/>
                        </a:lnTo>
                        <a:lnTo>
                          <a:pt x="293" y="311"/>
                        </a:lnTo>
                        <a:lnTo>
                          <a:pt x="284" y="337"/>
                        </a:lnTo>
                        <a:lnTo>
                          <a:pt x="282" y="366"/>
                        </a:lnTo>
                        <a:lnTo>
                          <a:pt x="284" y="394"/>
                        </a:lnTo>
                        <a:lnTo>
                          <a:pt x="293" y="420"/>
                        </a:lnTo>
                        <a:lnTo>
                          <a:pt x="305" y="444"/>
                        </a:lnTo>
                        <a:lnTo>
                          <a:pt x="323" y="465"/>
                        </a:lnTo>
                        <a:lnTo>
                          <a:pt x="343" y="482"/>
                        </a:lnTo>
                        <a:lnTo>
                          <a:pt x="368" y="494"/>
                        </a:lnTo>
                        <a:lnTo>
                          <a:pt x="394" y="503"/>
                        </a:lnTo>
                        <a:lnTo>
                          <a:pt x="423" y="506"/>
                        </a:lnTo>
                        <a:lnTo>
                          <a:pt x="450" y="503"/>
                        </a:lnTo>
                        <a:lnTo>
                          <a:pt x="476" y="494"/>
                        </a:lnTo>
                        <a:lnTo>
                          <a:pt x="501" y="482"/>
                        </a:lnTo>
                        <a:lnTo>
                          <a:pt x="522" y="465"/>
                        </a:lnTo>
                        <a:lnTo>
                          <a:pt x="539" y="444"/>
                        </a:lnTo>
                        <a:lnTo>
                          <a:pt x="551" y="420"/>
                        </a:lnTo>
                        <a:lnTo>
                          <a:pt x="560" y="394"/>
                        </a:lnTo>
                        <a:lnTo>
                          <a:pt x="563" y="366"/>
                        </a:lnTo>
                        <a:lnTo>
                          <a:pt x="560" y="337"/>
                        </a:lnTo>
                        <a:lnTo>
                          <a:pt x="551" y="311"/>
                        </a:lnTo>
                        <a:lnTo>
                          <a:pt x="539" y="286"/>
                        </a:lnTo>
                        <a:lnTo>
                          <a:pt x="522" y="266"/>
                        </a:lnTo>
                        <a:lnTo>
                          <a:pt x="501" y="249"/>
                        </a:lnTo>
                        <a:lnTo>
                          <a:pt x="476" y="236"/>
                        </a:lnTo>
                        <a:lnTo>
                          <a:pt x="450" y="228"/>
                        </a:lnTo>
                        <a:lnTo>
                          <a:pt x="423" y="225"/>
                        </a:lnTo>
                        <a:close/>
                        <a:moveTo>
                          <a:pt x="0" y="0"/>
                        </a:moveTo>
                        <a:lnTo>
                          <a:pt x="2362" y="0"/>
                        </a:lnTo>
                        <a:lnTo>
                          <a:pt x="2362" y="731"/>
                        </a:lnTo>
                        <a:lnTo>
                          <a:pt x="0" y="73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59595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" name="Freeform 45">
                    <a:extLst>
                      <a:ext uri="{FF2B5EF4-FFF2-40B4-BE49-F238E27FC236}">
                        <a16:creationId xmlns:a16="http://schemas.microsoft.com/office/drawing/2014/main" id="{F6C4058D-AEE8-4811-B764-5D20D3824AE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5400" y="88900"/>
                    <a:ext cx="739775" cy="587375"/>
                  </a:xfrm>
                  <a:custGeom>
                    <a:avLst/>
                    <a:gdLst>
                      <a:gd name="T0" fmla="*/ 3022 w 3262"/>
                      <a:gd name="T1" fmla="*/ 2027 h 2586"/>
                      <a:gd name="T2" fmla="*/ 3099 w 3262"/>
                      <a:gd name="T3" fmla="*/ 2050 h 2586"/>
                      <a:gd name="T4" fmla="*/ 3165 w 3262"/>
                      <a:gd name="T5" fmla="*/ 2093 h 2586"/>
                      <a:gd name="T6" fmla="*/ 3217 w 3262"/>
                      <a:gd name="T7" fmla="*/ 2152 h 2586"/>
                      <a:gd name="T8" fmla="*/ 3249 w 3262"/>
                      <a:gd name="T9" fmla="*/ 2224 h 2586"/>
                      <a:gd name="T10" fmla="*/ 3262 w 3262"/>
                      <a:gd name="T11" fmla="*/ 2305 h 2586"/>
                      <a:gd name="T12" fmla="*/ 3249 w 3262"/>
                      <a:gd name="T13" fmla="*/ 2386 h 2586"/>
                      <a:gd name="T14" fmla="*/ 3217 w 3262"/>
                      <a:gd name="T15" fmla="*/ 2458 h 2586"/>
                      <a:gd name="T16" fmla="*/ 3165 w 3262"/>
                      <a:gd name="T17" fmla="*/ 2517 h 2586"/>
                      <a:gd name="T18" fmla="*/ 3099 w 3262"/>
                      <a:gd name="T19" fmla="*/ 2561 h 2586"/>
                      <a:gd name="T20" fmla="*/ 3022 w 3262"/>
                      <a:gd name="T21" fmla="*/ 2584 h 2586"/>
                      <a:gd name="T22" fmla="*/ 2939 w 3262"/>
                      <a:gd name="T23" fmla="*/ 2584 h 2586"/>
                      <a:gd name="T24" fmla="*/ 2862 w 3262"/>
                      <a:gd name="T25" fmla="*/ 2561 h 2586"/>
                      <a:gd name="T26" fmla="*/ 2796 w 3262"/>
                      <a:gd name="T27" fmla="*/ 2517 h 2586"/>
                      <a:gd name="T28" fmla="*/ 2744 w 3262"/>
                      <a:gd name="T29" fmla="*/ 2458 h 2586"/>
                      <a:gd name="T30" fmla="*/ 2712 w 3262"/>
                      <a:gd name="T31" fmla="*/ 2386 h 2586"/>
                      <a:gd name="T32" fmla="*/ 2699 w 3262"/>
                      <a:gd name="T33" fmla="*/ 2305 h 2586"/>
                      <a:gd name="T34" fmla="*/ 2712 w 3262"/>
                      <a:gd name="T35" fmla="*/ 2224 h 2586"/>
                      <a:gd name="T36" fmla="*/ 2744 w 3262"/>
                      <a:gd name="T37" fmla="*/ 2152 h 2586"/>
                      <a:gd name="T38" fmla="*/ 2796 w 3262"/>
                      <a:gd name="T39" fmla="*/ 2093 h 2586"/>
                      <a:gd name="T40" fmla="*/ 2862 w 3262"/>
                      <a:gd name="T41" fmla="*/ 2050 h 2586"/>
                      <a:gd name="T42" fmla="*/ 2939 w 3262"/>
                      <a:gd name="T43" fmla="*/ 2027 h 2586"/>
                      <a:gd name="T44" fmla="*/ 2222 w 3262"/>
                      <a:gd name="T45" fmla="*/ 2024 h 2586"/>
                      <a:gd name="T46" fmla="*/ 1856 w 3262"/>
                      <a:gd name="T47" fmla="*/ 2586 h 2586"/>
                      <a:gd name="T48" fmla="*/ 2362 w 3262"/>
                      <a:gd name="T49" fmla="*/ 1406 h 2586"/>
                      <a:gd name="T50" fmla="*/ 2868 w 3262"/>
                      <a:gd name="T51" fmla="*/ 1912 h 2586"/>
                      <a:gd name="T52" fmla="*/ 2362 w 3262"/>
                      <a:gd name="T53" fmla="*/ 1406 h 2586"/>
                      <a:gd name="T54" fmla="*/ 394 w 3262"/>
                      <a:gd name="T55" fmla="*/ 0 h 2586"/>
                      <a:gd name="T56" fmla="*/ 113 w 3262"/>
                      <a:gd name="T57" fmla="*/ 112 h 2586"/>
                      <a:gd name="T58" fmla="*/ 394 w 3262"/>
                      <a:gd name="T59" fmla="*/ 900 h 2586"/>
                      <a:gd name="T60" fmla="*/ 113 w 3262"/>
                      <a:gd name="T61" fmla="*/ 1012 h 2586"/>
                      <a:gd name="T62" fmla="*/ 394 w 3262"/>
                      <a:gd name="T63" fmla="*/ 1743 h 2586"/>
                      <a:gd name="T64" fmla="*/ 0 w 3262"/>
                      <a:gd name="T65" fmla="*/ 1855 h 25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262" h="2586">
                        <a:moveTo>
                          <a:pt x="2980" y="2024"/>
                        </a:moveTo>
                        <a:lnTo>
                          <a:pt x="3022" y="2027"/>
                        </a:lnTo>
                        <a:lnTo>
                          <a:pt x="3061" y="2036"/>
                        </a:lnTo>
                        <a:lnTo>
                          <a:pt x="3099" y="2050"/>
                        </a:lnTo>
                        <a:lnTo>
                          <a:pt x="3133" y="2069"/>
                        </a:lnTo>
                        <a:lnTo>
                          <a:pt x="3165" y="2093"/>
                        </a:lnTo>
                        <a:lnTo>
                          <a:pt x="3192" y="2121"/>
                        </a:lnTo>
                        <a:lnTo>
                          <a:pt x="3217" y="2152"/>
                        </a:lnTo>
                        <a:lnTo>
                          <a:pt x="3236" y="2187"/>
                        </a:lnTo>
                        <a:lnTo>
                          <a:pt x="3249" y="2224"/>
                        </a:lnTo>
                        <a:lnTo>
                          <a:pt x="3259" y="2264"/>
                        </a:lnTo>
                        <a:lnTo>
                          <a:pt x="3262" y="2305"/>
                        </a:lnTo>
                        <a:lnTo>
                          <a:pt x="3259" y="2347"/>
                        </a:lnTo>
                        <a:lnTo>
                          <a:pt x="3249" y="2386"/>
                        </a:lnTo>
                        <a:lnTo>
                          <a:pt x="3236" y="2423"/>
                        </a:lnTo>
                        <a:lnTo>
                          <a:pt x="3217" y="2458"/>
                        </a:lnTo>
                        <a:lnTo>
                          <a:pt x="3192" y="2490"/>
                        </a:lnTo>
                        <a:lnTo>
                          <a:pt x="3165" y="2517"/>
                        </a:lnTo>
                        <a:lnTo>
                          <a:pt x="3133" y="2542"/>
                        </a:lnTo>
                        <a:lnTo>
                          <a:pt x="3099" y="2561"/>
                        </a:lnTo>
                        <a:lnTo>
                          <a:pt x="3061" y="2574"/>
                        </a:lnTo>
                        <a:lnTo>
                          <a:pt x="3022" y="2584"/>
                        </a:lnTo>
                        <a:lnTo>
                          <a:pt x="2980" y="2586"/>
                        </a:lnTo>
                        <a:lnTo>
                          <a:pt x="2939" y="2584"/>
                        </a:lnTo>
                        <a:lnTo>
                          <a:pt x="2900" y="2574"/>
                        </a:lnTo>
                        <a:lnTo>
                          <a:pt x="2862" y="2561"/>
                        </a:lnTo>
                        <a:lnTo>
                          <a:pt x="2828" y="2542"/>
                        </a:lnTo>
                        <a:lnTo>
                          <a:pt x="2796" y="2517"/>
                        </a:lnTo>
                        <a:lnTo>
                          <a:pt x="2769" y="2490"/>
                        </a:lnTo>
                        <a:lnTo>
                          <a:pt x="2744" y="2458"/>
                        </a:lnTo>
                        <a:lnTo>
                          <a:pt x="2725" y="2423"/>
                        </a:lnTo>
                        <a:lnTo>
                          <a:pt x="2712" y="2386"/>
                        </a:lnTo>
                        <a:lnTo>
                          <a:pt x="2702" y="2347"/>
                        </a:lnTo>
                        <a:lnTo>
                          <a:pt x="2699" y="2305"/>
                        </a:lnTo>
                        <a:lnTo>
                          <a:pt x="2702" y="2264"/>
                        </a:lnTo>
                        <a:lnTo>
                          <a:pt x="2712" y="2224"/>
                        </a:lnTo>
                        <a:lnTo>
                          <a:pt x="2725" y="2187"/>
                        </a:lnTo>
                        <a:lnTo>
                          <a:pt x="2744" y="2152"/>
                        </a:lnTo>
                        <a:lnTo>
                          <a:pt x="2769" y="2121"/>
                        </a:lnTo>
                        <a:lnTo>
                          <a:pt x="2796" y="2093"/>
                        </a:lnTo>
                        <a:lnTo>
                          <a:pt x="2828" y="2069"/>
                        </a:lnTo>
                        <a:lnTo>
                          <a:pt x="2862" y="2050"/>
                        </a:lnTo>
                        <a:lnTo>
                          <a:pt x="2900" y="2036"/>
                        </a:lnTo>
                        <a:lnTo>
                          <a:pt x="2939" y="2027"/>
                        </a:lnTo>
                        <a:lnTo>
                          <a:pt x="2980" y="2024"/>
                        </a:lnTo>
                        <a:close/>
                        <a:moveTo>
                          <a:pt x="2222" y="2024"/>
                        </a:moveTo>
                        <a:lnTo>
                          <a:pt x="2587" y="2586"/>
                        </a:lnTo>
                        <a:lnTo>
                          <a:pt x="1856" y="2586"/>
                        </a:lnTo>
                        <a:lnTo>
                          <a:pt x="2222" y="2024"/>
                        </a:lnTo>
                        <a:close/>
                        <a:moveTo>
                          <a:pt x="2362" y="1406"/>
                        </a:moveTo>
                        <a:lnTo>
                          <a:pt x="2868" y="1406"/>
                        </a:lnTo>
                        <a:lnTo>
                          <a:pt x="2868" y="1912"/>
                        </a:lnTo>
                        <a:lnTo>
                          <a:pt x="2362" y="1912"/>
                        </a:lnTo>
                        <a:lnTo>
                          <a:pt x="2362" y="1406"/>
                        </a:lnTo>
                        <a:close/>
                        <a:moveTo>
                          <a:pt x="0" y="0"/>
                        </a:moveTo>
                        <a:lnTo>
                          <a:pt x="394" y="0"/>
                        </a:lnTo>
                        <a:lnTo>
                          <a:pt x="394" y="112"/>
                        </a:lnTo>
                        <a:lnTo>
                          <a:pt x="113" y="112"/>
                        </a:lnTo>
                        <a:lnTo>
                          <a:pt x="113" y="900"/>
                        </a:lnTo>
                        <a:lnTo>
                          <a:pt x="394" y="900"/>
                        </a:lnTo>
                        <a:lnTo>
                          <a:pt x="394" y="1012"/>
                        </a:lnTo>
                        <a:lnTo>
                          <a:pt x="113" y="1012"/>
                        </a:lnTo>
                        <a:lnTo>
                          <a:pt x="113" y="1743"/>
                        </a:lnTo>
                        <a:lnTo>
                          <a:pt x="394" y="1743"/>
                        </a:lnTo>
                        <a:lnTo>
                          <a:pt x="394" y="1855"/>
                        </a:lnTo>
                        <a:lnTo>
                          <a:pt x="0" y="185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E9850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3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-36768" y="685800"/>
                  <a:ext cx="1154954" cy="37361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 dirty="0">
                      <a:effectLst/>
                      <a:latin typeface="Calibri" panose="020F0502020204030204" pitchFamily="34" charset="0"/>
                      <a:ea typeface="DengXian"/>
                      <a:cs typeface="Times New Roman" panose="02020603050405020304" pitchFamily="18" charset="0"/>
                    </a:rPr>
                    <a:t>ArcGIS Server</a:t>
                  </a: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3805555" y="1071880"/>
                <a:ext cx="1750748" cy="1221378"/>
                <a:chOff x="-522605" y="0"/>
                <a:chExt cx="1750748" cy="1221378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203200" y="0"/>
                  <a:ext cx="629920" cy="1024379"/>
                  <a:chOff x="0" y="0"/>
                  <a:chExt cx="629920" cy="1024379"/>
                </a:xfrm>
              </p:grpSpPr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0" y="0"/>
                    <a:ext cx="629920" cy="1024379"/>
                    <a:chOff x="0" y="0"/>
                    <a:chExt cx="330200" cy="536575"/>
                  </a:xfrm>
                </p:grpSpPr>
                <p:sp>
                  <p:nvSpPr>
                    <p:cNvPr id="39" name="Freeform 38"/>
                    <p:cNvSpPr>
                      <a:spLocks/>
                    </p:cNvSpPr>
                    <p:nvPr/>
                  </p:nvSpPr>
                  <p:spPr bwMode="white">
                    <a:xfrm>
                      <a:off x="0" y="0"/>
                      <a:ext cx="330200" cy="536575"/>
                    </a:xfrm>
                    <a:custGeom>
                      <a:avLst/>
                      <a:gdLst>
                        <a:gd name="T0" fmla="*/ 1233 w 1461"/>
                        <a:gd name="T1" fmla="*/ 0 h 2362"/>
                        <a:gd name="T2" fmla="*/ 1305 w 1461"/>
                        <a:gd name="T3" fmla="*/ 12 h 2362"/>
                        <a:gd name="T4" fmla="*/ 1368 w 1461"/>
                        <a:gd name="T5" fmla="*/ 44 h 2362"/>
                        <a:gd name="T6" fmla="*/ 1418 w 1461"/>
                        <a:gd name="T7" fmla="*/ 94 h 2362"/>
                        <a:gd name="T8" fmla="*/ 1449 w 1461"/>
                        <a:gd name="T9" fmla="*/ 156 h 2362"/>
                        <a:gd name="T10" fmla="*/ 1461 w 1461"/>
                        <a:gd name="T11" fmla="*/ 229 h 2362"/>
                        <a:gd name="T12" fmla="*/ 1459 w 1461"/>
                        <a:gd name="T13" fmla="*/ 1505 h 2362"/>
                        <a:gd name="T14" fmla="*/ 1436 w 1461"/>
                        <a:gd name="T15" fmla="*/ 1574 h 2362"/>
                        <a:gd name="T16" fmla="*/ 1394 w 1461"/>
                        <a:gd name="T17" fmla="*/ 1630 h 2362"/>
                        <a:gd name="T18" fmla="*/ 1337 w 1461"/>
                        <a:gd name="T19" fmla="*/ 1672 h 2362"/>
                        <a:gd name="T20" fmla="*/ 1270 w 1461"/>
                        <a:gd name="T21" fmla="*/ 1694 h 2362"/>
                        <a:gd name="T22" fmla="*/ 726 w 1461"/>
                        <a:gd name="T23" fmla="*/ 1698 h 2362"/>
                        <a:gd name="T24" fmla="*/ 723 w 1461"/>
                        <a:gd name="T25" fmla="*/ 1697 h 2362"/>
                        <a:gd name="T26" fmla="*/ 700 w 1461"/>
                        <a:gd name="T27" fmla="*/ 2227 h 2362"/>
                        <a:gd name="T28" fmla="*/ 678 w 1461"/>
                        <a:gd name="T29" fmla="*/ 2281 h 2362"/>
                        <a:gd name="T30" fmla="*/ 640 w 1461"/>
                        <a:gd name="T31" fmla="*/ 2324 h 2362"/>
                        <a:gd name="T32" fmla="*/ 591 w 1461"/>
                        <a:gd name="T33" fmla="*/ 2351 h 2362"/>
                        <a:gd name="T34" fmla="*/ 532 w 1461"/>
                        <a:gd name="T35" fmla="*/ 2362 h 2362"/>
                        <a:gd name="T36" fmla="*/ 464 w 1461"/>
                        <a:gd name="T37" fmla="*/ 2359 h 2362"/>
                        <a:gd name="T38" fmla="*/ 409 w 1461"/>
                        <a:gd name="T39" fmla="*/ 2339 h 2362"/>
                        <a:gd name="T40" fmla="*/ 353 w 1461"/>
                        <a:gd name="T41" fmla="*/ 2359 h 2362"/>
                        <a:gd name="T42" fmla="*/ 284 w 1461"/>
                        <a:gd name="T43" fmla="*/ 2362 h 2362"/>
                        <a:gd name="T44" fmla="*/ 226 w 1461"/>
                        <a:gd name="T45" fmla="*/ 2351 h 2362"/>
                        <a:gd name="T46" fmla="*/ 176 w 1461"/>
                        <a:gd name="T47" fmla="*/ 2324 h 2362"/>
                        <a:gd name="T48" fmla="*/ 138 w 1461"/>
                        <a:gd name="T49" fmla="*/ 2282 h 2362"/>
                        <a:gd name="T50" fmla="*/ 116 w 1461"/>
                        <a:gd name="T51" fmla="*/ 2229 h 2362"/>
                        <a:gd name="T52" fmla="*/ 88 w 1461"/>
                        <a:gd name="T53" fmla="*/ 1496 h 2362"/>
                        <a:gd name="T54" fmla="*/ 51 w 1461"/>
                        <a:gd name="T55" fmla="*/ 1465 h 2362"/>
                        <a:gd name="T56" fmla="*/ 17 w 1461"/>
                        <a:gd name="T57" fmla="*/ 1413 h 2362"/>
                        <a:gd name="T58" fmla="*/ 0 w 1461"/>
                        <a:gd name="T59" fmla="*/ 1354 h 2362"/>
                        <a:gd name="T60" fmla="*/ 25 w 1461"/>
                        <a:gd name="T61" fmla="*/ 956 h 2362"/>
                        <a:gd name="T62" fmla="*/ 39 w 1461"/>
                        <a:gd name="T63" fmla="*/ 889 h 2362"/>
                        <a:gd name="T64" fmla="*/ 66 w 1461"/>
                        <a:gd name="T65" fmla="*/ 836 h 2362"/>
                        <a:gd name="T66" fmla="*/ 100 w 1461"/>
                        <a:gd name="T67" fmla="*/ 792 h 2362"/>
                        <a:gd name="T68" fmla="*/ 142 w 1461"/>
                        <a:gd name="T69" fmla="*/ 761 h 2362"/>
                        <a:gd name="T70" fmla="*/ 150 w 1461"/>
                        <a:gd name="T71" fmla="*/ 717 h 2362"/>
                        <a:gd name="T72" fmla="*/ 133 w 1461"/>
                        <a:gd name="T73" fmla="*/ 650 h 2362"/>
                        <a:gd name="T74" fmla="*/ 134 w 1461"/>
                        <a:gd name="T75" fmla="*/ 571 h 2362"/>
                        <a:gd name="T76" fmla="*/ 160 w 1461"/>
                        <a:gd name="T77" fmla="*/ 494 h 2362"/>
                        <a:gd name="T78" fmla="*/ 206 w 1461"/>
                        <a:gd name="T79" fmla="*/ 429 h 2362"/>
                        <a:gd name="T80" fmla="*/ 268 w 1461"/>
                        <a:gd name="T81" fmla="*/ 378 h 2362"/>
                        <a:gd name="T82" fmla="*/ 343 w 1461"/>
                        <a:gd name="T83" fmla="*/ 348 h 2362"/>
                        <a:gd name="T84" fmla="*/ 385 w 1461"/>
                        <a:gd name="T85" fmla="*/ 229 h 2362"/>
                        <a:gd name="T86" fmla="*/ 396 w 1461"/>
                        <a:gd name="T87" fmla="*/ 156 h 2362"/>
                        <a:gd name="T88" fmla="*/ 429 w 1461"/>
                        <a:gd name="T89" fmla="*/ 94 h 2362"/>
                        <a:gd name="T90" fmla="*/ 478 w 1461"/>
                        <a:gd name="T91" fmla="*/ 44 h 2362"/>
                        <a:gd name="T92" fmla="*/ 541 w 1461"/>
                        <a:gd name="T93" fmla="*/ 12 h 2362"/>
                        <a:gd name="T94" fmla="*/ 613 w 1461"/>
                        <a:gd name="T95" fmla="*/ 0 h 23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1461" h="2362">
                          <a:moveTo>
                            <a:pt x="613" y="0"/>
                          </a:moveTo>
                          <a:lnTo>
                            <a:pt x="1233" y="0"/>
                          </a:lnTo>
                          <a:lnTo>
                            <a:pt x="1270" y="3"/>
                          </a:lnTo>
                          <a:lnTo>
                            <a:pt x="1305" y="12"/>
                          </a:lnTo>
                          <a:lnTo>
                            <a:pt x="1337" y="25"/>
                          </a:lnTo>
                          <a:lnTo>
                            <a:pt x="1368" y="44"/>
                          </a:lnTo>
                          <a:lnTo>
                            <a:pt x="1394" y="68"/>
                          </a:lnTo>
                          <a:lnTo>
                            <a:pt x="1418" y="94"/>
                          </a:lnTo>
                          <a:lnTo>
                            <a:pt x="1436" y="124"/>
                          </a:lnTo>
                          <a:lnTo>
                            <a:pt x="1449" y="156"/>
                          </a:lnTo>
                          <a:lnTo>
                            <a:pt x="1459" y="192"/>
                          </a:lnTo>
                          <a:lnTo>
                            <a:pt x="1461" y="229"/>
                          </a:lnTo>
                          <a:lnTo>
                            <a:pt x="1461" y="1468"/>
                          </a:lnTo>
                          <a:lnTo>
                            <a:pt x="1459" y="1505"/>
                          </a:lnTo>
                          <a:lnTo>
                            <a:pt x="1449" y="1541"/>
                          </a:lnTo>
                          <a:lnTo>
                            <a:pt x="1436" y="1574"/>
                          </a:lnTo>
                          <a:lnTo>
                            <a:pt x="1418" y="1604"/>
                          </a:lnTo>
                          <a:lnTo>
                            <a:pt x="1394" y="1630"/>
                          </a:lnTo>
                          <a:lnTo>
                            <a:pt x="1368" y="1653"/>
                          </a:lnTo>
                          <a:lnTo>
                            <a:pt x="1337" y="1672"/>
                          </a:lnTo>
                          <a:lnTo>
                            <a:pt x="1305" y="1686"/>
                          </a:lnTo>
                          <a:lnTo>
                            <a:pt x="1270" y="1694"/>
                          </a:lnTo>
                          <a:lnTo>
                            <a:pt x="1233" y="1698"/>
                          </a:lnTo>
                          <a:lnTo>
                            <a:pt x="726" y="1698"/>
                          </a:lnTo>
                          <a:lnTo>
                            <a:pt x="724" y="1698"/>
                          </a:lnTo>
                          <a:lnTo>
                            <a:pt x="723" y="1697"/>
                          </a:lnTo>
                          <a:lnTo>
                            <a:pt x="705" y="2196"/>
                          </a:lnTo>
                          <a:lnTo>
                            <a:pt x="700" y="2227"/>
                          </a:lnTo>
                          <a:lnTo>
                            <a:pt x="692" y="2255"/>
                          </a:lnTo>
                          <a:lnTo>
                            <a:pt x="678" y="2281"/>
                          </a:lnTo>
                          <a:lnTo>
                            <a:pt x="661" y="2304"/>
                          </a:lnTo>
                          <a:lnTo>
                            <a:pt x="640" y="2324"/>
                          </a:lnTo>
                          <a:lnTo>
                            <a:pt x="617" y="2340"/>
                          </a:lnTo>
                          <a:lnTo>
                            <a:pt x="591" y="2351"/>
                          </a:lnTo>
                          <a:lnTo>
                            <a:pt x="562" y="2359"/>
                          </a:lnTo>
                          <a:lnTo>
                            <a:pt x="532" y="2362"/>
                          </a:lnTo>
                          <a:lnTo>
                            <a:pt x="495" y="2362"/>
                          </a:lnTo>
                          <a:lnTo>
                            <a:pt x="464" y="2359"/>
                          </a:lnTo>
                          <a:lnTo>
                            <a:pt x="435" y="2351"/>
                          </a:lnTo>
                          <a:lnTo>
                            <a:pt x="409" y="2339"/>
                          </a:lnTo>
                          <a:lnTo>
                            <a:pt x="381" y="2351"/>
                          </a:lnTo>
                          <a:lnTo>
                            <a:pt x="353" y="2359"/>
                          </a:lnTo>
                          <a:lnTo>
                            <a:pt x="322" y="2362"/>
                          </a:lnTo>
                          <a:lnTo>
                            <a:pt x="284" y="2362"/>
                          </a:lnTo>
                          <a:lnTo>
                            <a:pt x="255" y="2359"/>
                          </a:lnTo>
                          <a:lnTo>
                            <a:pt x="226" y="2351"/>
                          </a:lnTo>
                          <a:lnTo>
                            <a:pt x="200" y="2340"/>
                          </a:lnTo>
                          <a:lnTo>
                            <a:pt x="176" y="2324"/>
                          </a:lnTo>
                          <a:lnTo>
                            <a:pt x="156" y="2304"/>
                          </a:lnTo>
                          <a:lnTo>
                            <a:pt x="138" y="2282"/>
                          </a:lnTo>
                          <a:lnTo>
                            <a:pt x="126" y="2256"/>
                          </a:lnTo>
                          <a:lnTo>
                            <a:pt x="116" y="2229"/>
                          </a:lnTo>
                          <a:lnTo>
                            <a:pt x="112" y="2199"/>
                          </a:lnTo>
                          <a:lnTo>
                            <a:pt x="88" y="1496"/>
                          </a:lnTo>
                          <a:lnTo>
                            <a:pt x="69" y="1481"/>
                          </a:lnTo>
                          <a:lnTo>
                            <a:pt x="51" y="1465"/>
                          </a:lnTo>
                          <a:lnTo>
                            <a:pt x="32" y="1441"/>
                          </a:lnTo>
                          <a:lnTo>
                            <a:pt x="17" y="1413"/>
                          </a:lnTo>
                          <a:lnTo>
                            <a:pt x="6" y="1384"/>
                          </a:lnTo>
                          <a:lnTo>
                            <a:pt x="0" y="1354"/>
                          </a:lnTo>
                          <a:lnTo>
                            <a:pt x="0" y="1324"/>
                          </a:lnTo>
                          <a:lnTo>
                            <a:pt x="25" y="956"/>
                          </a:lnTo>
                          <a:lnTo>
                            <a:pt x="31" y="921"/>
                          </a:lnTo>
                          <a:lnTo>
                            <a:pt x="39" y="889"/>
                          </a:lnTo>
                          <a:lnTo>
                            <a:pt x="51" y="861"/>
                          </a:lnTo>
                          <a:lnTo>
                            <a:pt x="66" y="836"/>
                          </a:lnTo>
                          <a:lnTo>
                            <a:pt x="82" y="812"/>
                          </a:lnTo>
                          <a:lnTo>
                            <a:pt x="100" y="792"/>
                          </a:lnTo>
                          <a:lnTo>
                            <a:pt x="120" y="775"/>
                          </a:lnTo>
                          <a:lnTo>
                            <a:pt x="142" y="761"/>
                          </a:lnTo>
                          <a:lnTo>
                            <a:pt x="164" y="748"/>
                          </a:lnTo>
                          <a:lnTo>
                            <a:pt x="150" y="717"/>
                          </a:lnTo>
                          <a:lnTo>
                            <a:pt x="139" y="685"/>
                          </a:lnTo>
                          <a:lnTo>
                            <a:pt x="133" y="650"/>
                          </a:lnTo>
                          <a:lnTo>
                            <a:pt x="131" y="614"/>
                          </a:lnTo>
                          <a:lnTo>
                            <a:pt x="134" y="571"/>
                          </a:lnTo>
                          <a:lnTo>
                            <a:pt x="145" y="532"/>
                          </a:lnTo>
                          <a:lnTo>
                            <a:pt x="160" y="494"/>
                          </a:lnTo>
                          <a:lnTo>
                            <a:pt x="181" y="460"/>
                          </a:lnTo>
                          <a:lnTo>
                            <a:pt x="206" y="429"/>
                          </a:lnTo>
                          <a:lnTo>
                            <a:pt x="235" y="401"/>
                          </a:lnTo>
                          <a:lnTo>
                            <a:pt x="268" y="378"/>
                          </a:lnTo>
                          <a:lnTo>
                            <a:pt x="304" y="360"/>
                          </a:lnTo>
                          <a:lnTo>
                            <a:pt x="343" y="348"/>
                          </a:lnTo>
                          <a:lnTo>
                            <a:pt x="385" y="340"/>
                          </a:lnTo>
                          <a:lnTo>
                            <a:pt x="385" y="229"/>
                          </a:lnTo>
                          <a:lnTo>
                            <a:pt x="388" y="192"/>
                          </a:lnTo>
                          <a:lnTo>
                            <a:pt x="396" y="156"/>
                          </a:lnTo>
                          <a:lnTo>
                            <a:pt x="410" y="124"/>
                          </a:lnTo>
                          <a:lnTo>
                            <a:pt x="429" y="94"/>
                          </a:lnTo>
                          <a:lnTo>
                            <a:pt x="451" y="68"/>
                          </a:lnTo>
                          <a:lnTo>
                            <a:pt x="478" y="44"/>
                          </a:lnTo>
                          <a:lnTo>
                            <a:pt x="508" y="25"/>
                          </a:lnTo>
                          <a:lnTo>
                            <a:pt x="541" y="12"/>
                          </a:lnTo>
                          <a:lnTo>
                            <a:pt x="576" y="3"/>
                          </a:lnTo>
                          <a:lnTo>
                            <a:pt x="613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16" tIns="45708" rIns="91416" bIns="4570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" name="Freeform 39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12712" y="25400"/>
                      <a:ext cx="192088" cy="334963"/>
                    </a:xfrm>
                    <a:custGeom>
                      <a:avLst/>
                      <a:gdLst>
                        <a:gd name="T0" fmla="*/ 426 w 852"/>
                        <a:gd name="T1" fmla="*/ 1278 h 1472"/>
                        <a:gd name="T2" fmla="*/ 407 w 852"/>
                        <a:gd name="T3" fmla="*/ 1281 h 1472"/>
                        <a:gd name="T4" fmla="*/ 391 w 852"/>
                        <a:gd name="T5" fmla="*/ 1290 h 1472"/>
                        <a:gd name="T6" fmla="*/ 379 w 852"/>
                        <a:gd name="T7" fmla="*/ 1301 h 1472"/>
                        <a:gd name="T8" fmla="*/ 370 w 852"/>
                        <a:gd name="T9" fmla="*/ 1318 h 1472"/>
                        <a:gd name="T10" fmla="*/ 368 w 852"/>
                        <a:gd name="T11" fmla="*/ 1336 h 1472"/>
                        <a:gd name="T12" fmla="*/ 370 w 852"/>
                        <a:gd name="T13" fmla="*/ 1354 h 1472"/>
                        <a:gd name="T14" fmla="*/ 379 w 852"/>
                        <a:gd name="T15" fmla="*/ 1370 h 1472"/>
                        <a:gd name="T16" fmla="*/ 391 w 852"/>
                        <a:gd name="T17" fmla="*/ 1383 h 1472"/>
                        <a:gd name="T18" fmla="*/ 407 w 852"/>
                        <a:gd name="T19" fmla="*/ 1391 h 1472"/>
                        <a:gd name="T20" fmla="*/ 426 w 852"/>
                        <a:gd name="T21" fmla="*/ 1394 h 1472"/>
                        <a:gd name="T22" fmla="*/ 444 w 852"/>
                        <a:gd name="T23" fmla="*/ 1391 h 1472"/>
                        <a:gd name="T24" fmla="*/ 460 w 852"/>
                        <a:gd name="T25" fmla="*/ 1383 h 1472"/>
                        <a:gd name="T26" fmla="*/ 473 w 852"/>
                        <a:gd name="T27" fmla="*/ 1370 h 1472"/>
                        <a:gd name="T28" fmla="*/ 481 w 852"/>
                        <a:gd name="T29" fmla="*/ 1354 h 1472"/>
                        <a:gd name="T30" fmla="*/ 484 w 852"/>
                        <a:gd name="T31" fmla="*/ 1336 h 1472"/>
                        <a:gd name="T32" fmla="*/ 481 w 852"/>
                        <a:gd name="T33" fmla="*/ 1318 h 1472"/>
                        <a:gd name="T34" fmla="*/ 473 w 852"/>
                        <a:gd name="T35" fmla="*/ 1301 h 1472"/>
                        <a:gd name="T36" fmla="*/ 460 w 852"/>
                        <a:gd name="T37" fmla="*/ 1290 h 1472"/>
                        <a:gd name="T38" fmla="*/ 444 w 852"/>
                        <a:gd name="T39" fmla="*/ 1281 h 1472"/>
                        <a:gd name="T40" fmla="*/ 426 w 852"/>
                        <a:gd name="T41" fmla="*/ 1278 h 1472"/>
                        <a:gd name="T42" fmla="*/ 116 w 852"/>
                        <a:gd name="T43" fmla="*/ 0 h 1472"/>
                        <a:gd name="T44" fmla="*/ 736 w 852"/>
                        <a:gd name="T45" fmla="*/ 0 h 1472"/>
                        <a:gd name="T46" fmla="*/ 762 w 852"/>
                        <a:gd name="T47" fmla="*/ 3 h 1472"/>
                        <a:gd name="T48" fmla="*/ 787 w 852"/>
                        <a:gd name="T49" fmla="*/ 12 h 1472"/>
                        <a:gd name="T50" fmla="*/ 809 w 852"/>
                        <a:gd name="T51" fmla="*/ 25 h 1472"/>
                        <a:gd name="T52" fmla="*/ 827 w 852"/>
                        <a:gd name="T53" fmla="*/ 43 h 1472"/>
                        <a:gd name="T54" fmla="*/ 840 w 852"/>
                        <a:gd name="T55" fmla="*/ 64 h 1472"/>
                        <a:gd name="T56" fmla="*/ 849 w 852"/>
                        <a:gd name="T57" fmla="*/ 90 h 1472"/>
                        <a:gd name="T58" fmla="*/ 852 w 852"/>
                        <a:gd name="T59" fmla="*/ 116 h 1472"/>
                        <a:gd name="T60" fmla="*/ 852 w 852"/>
                        <a:gd name="T61" fmla="*/ 1355 h 1472"/>
                        <a:gd name="T62" fmla="*/ 849 w 852"/>
                        <a:gd name="T63" fmla="*/ 1382 h 1472"/>
                        <a:gd name="T64" fmla="*/ 840 w 852"/>
                        <a:gd name="T65" fmla="*/ 1407 h 1472"/>
                        <a:gd name="T66" fmla="*/ 827 w 852"/>
                        <a:gd name="T67" fmla="*/ 1428 h 1472"/>
                        <a:gd name="T68" fmla="*/ 809 w 852"/>
                        <a:gd name="T69" fmla="*/ 1446 h 1472"/>
                        <a:gd name="T70" fmla="*/ 787 w 852"/>
                        <a:gd name="T71" fmla="*/ 1460 h 1472"/>
                        <a:gd name="T72" fmla="*/ 762 w 852"/>
                        <a:gd name="T73" fmla="*/ 1468 h 1472"/>
                        <a:gd name="T74" fmla="*/ 736 w 852"/>
                        <a:gd name="T75" fmla="*/ 1472 h 1472"/>
                        <a:gd name="T76" fmla="*/ 229 w 852"/>
                        <a:gd name="T77" fmla="*/ 1472 h 1472"/>
                        <a:gd name="T78" fmla="*/ 232 w 852"/>
                        <a:gd name="T79" fmla="*/ 1382 h 1472"/>
                        <a:gd name="T80" fmla="*/ 252 w 852"/>
                        <a:gd name="T81" fmla="*/ 1368 h 1472"/>
                        <a:gd name="T82" fmla="*/ 269 w 852"/>
                        <a:gd name="T83" fmla="*/ 1351 h 1472"/>
                        <a:gd name="T84" fmla="*/ 289 w 852"/>
                        <a:gd name="T85" fmla="*/ 1327 h 1472"/>
                        <a:gd name="T86" fmla="*/ 304 w 852"/>
                        <a:gd name="T87" fmla="*/ 1300 h 1472"/>
                        <a:gd name="T88" fmla="*/ 314 w 852"/>
                        <a:gd name="T89" fmla="*/ 1271 h 1472"/>
                        <a:gd name="T90" fmla="*/ 320 w 852"/>
                        <a:gd name="T91" fmla="*/ 1241 h 1472"/>
                        <a:gd name="T92" fmla="*/ 320 w 852"/>
                        <a:gd name="T93" fmla="*/ 1211 h 1472"/>
                        <a:gd name="T94" fmla="*/ 320 w 852"/>
                        <a:gd name="T95" fmla="*/ 1201 h 1472"/>
                        <a:gd name="T96" fmla="*/ 775 w 852"/>
                        <a:gd name="T97" fmla="*/ 1201 h 1472"/>
                        <a:gd name="T98" fmla="*/ 775 w 852"/>
                        <a:gd name="T99" fmla="*/ 154 h 1472"/>
                        <a:gd name="T100" fmla="*/ 77 w 852"/>
                        <a:gd name="T101" fmla="*/ 154 h 1472"/>
                        <a:gd name="T102" fmla="*/ 77 w 852"/>
                        <a:gd name="T103" fmla="*/ 282 h 1472"/>
                        <a:gd name="T104" fmla="*/ 53 w 852"/>
                        <a:gd name="T105" fmla="*/ 266 h 1472"/>
                        <a:gd name="T106" fmla="*/ 27 w 852"/>
                        <a:gd name="T107" fmla="*/ 252 h 1472"/>
                        <a:gd name="T108" fmla="*/ 0 w 852"/>
                        <a:gd name="T109" fmla="*/ 241 h 1472"/>
                        <a:gd name="T110" fmla="*/ 0 w 852"/>
                        <a:gd name="T111" fmla="*/ 116 h 1472"/>
                        <a:gd name="T112" fmla="*/ 3 w 852"/>
                        <a:gd name="T113" fmla="*/ 90 h 1472"/>
                        <a:gd name="T114" fmla="*/ 11 w 852"/>
                        <a:gd name="T115" fmla="*/ 64 h 1472"/>
                        <a:gd name="T116" fmla="*/ 25 w 852"/>
                        <a:gd name="T117" fmla="*/ 43 h 1472"/>
                        <a:gd name="T118" fmla="*/ 43 w 852"/>
                        <a:gd name="T119" fmla="*/ 25 h 1472"/>
                        <a:gd name="T120" fmla="*/ 65 w 852"/>
                        <a:gd name="T121" fmla="*/ 12 h 1472"/>
                        <a:gd name="T122" fmla="*/ 89 w 852"/>
                        <a:gd name="T123" fmla="*/ 3 h 1472"/>
                        <a:gd name="T124" fmla="*/ 116 w 852"/>
                        <a:gd name="T125" fmla="*/ 0 h 14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  <a:cxn ang="0">
                          <a:pos x="T124" y="T125"/>
                        </a:cxn>
                      </a:cxnLst>
                      <a:rect l="0" t="0" r="r" b="b"/>
                      <a:pathLst>
                        <a:path w="852" h="1472">
                          <a:moveTo>
                            <a:pt x="426" y="1278"/>
                          </a:moveTo>
                          <a:lnTo>
                            <a:pt x="407" y="1281"/>
                          </a:lnTo>
                          <a:lnTo>
                            <a:pt x="391" y="1290"/>
                          </a:lnTo>
                          <a:lnTo>
                            <a:pt x="379" y="1301"/>
                          </a:lnTo>
                          <a:lnTo>
                            <a:pt x="370" y="1318"/>
                          </a:lnTo>
                          <a:lnTo>
                            <a:pt x="368" y="1336"/>
                          </a:lnTo>
                          <a:lnTo>
                            <a:pt x="370" y="1354"/>
                          </a:lnTo>
                          <a:lnTo>
                            <a:pt x="379" y="1370"/>
                          </a:lnTo>
                          <a:lnTo>
                            <a:pt x="391" y="1383"/>
                          </a:lnTo>
                          <a:lnTo>
                            <a:pt x="407" y="1391"/>
                          </a:lnTo>
                          <a:lnTo>
                            <a:pt x="426" y="1394"/>
                          </a:lnTo>
                          <a:lnTo>
                            <a:pt x="444" y="1391"/>
                          </a:lnTo>
                          <a:lnTo>
                            <a:pt x="460" y="1383"/>
                          </a:lnTo>
                          <a:lnTo>
                            <a:pt x="473" y="1370"/>
                          </a:lnTo>
                          <a:lnTo>
                            <a:pt x="481" y="1354"/>
                          </a:lnTo>
                          <a:lnTo>
                            <a:pt x="484" y="1336"/>
                          </a:lnTo>
                          <a:lnTo>
                            <a:pt x="481" y="1318"/>
                          </a:lnTo>
                          <a:lnTo>
                            <a:pt x="473" y="1301"/>
                          </a:lnTo>
                          <a:lnTo>
                            <a:pt x="460" y="1290"/>
                          </a:lnTo>
                          <a:lnTo>
                            <a:pt x="444" y="1281"/>
                          </a:lnTo>
                          <a:lnTo>
                            <a:pt x="426" y="1278"/>
                          </a:lnTo>
                          <a:close/>
                          <a:moveTo>
                            <a:pt x="116" y="0"/>
                          </a:moveTo>
                          <a:lnTo>
                            <a:pt x="736" y="0"/>
                          </a:lnTo>
                          <a:lnTo>
                            <a:pt x="762" y="3"/>
                          </a:lnTo>
                          <a:lnTo>
                            <a:pt x="787" y="12"/>
                          </a:lnTo>
                          <a:lnTo>
                            <a:pt x="809" y="25"/>
                          </a:lnTo>
                          <a:lnTo>
                            <a:pt x="827" y="43"/>
                          </a:lnTo>
                          <a:lnTo>
                            <a:pt x="840" y="64"/>
                          </a:lnTo>
                          <a:lnTo>
                            <a:pt x="849" y="90"/>
                          </a:lnTo>
                          <a:lnTo>
                            <a:pt x="852" y="116"/>
                          </a:lnTo>
                          <a:lnTo>
                            <a:pt x="852" y="1355"/>
                          </a:lnTo>
                          <a:lnTo>
                            <a:pt x="849" y="1382"/>
                          </a:lnTo>
                          <a:lnTo>
                            <a:pt x="840" y="1407"/>
                          </a:lnTo>
                          <a:lnTo>
                            <a:pt x="827" y="1428"/>
                          </a:lnTo>
                          <a:lnTo>
                            <a:pt x="809" y="1446"/>
                          </a:lnTo>
                          <a:lnTo>
                            <a:pt x="787" y="1460"/>
                          </a:lnTo>
                          <a:lnTo>
                            <a:pt x="762" y="1468"/>
                          </a:lnTo>
                          <a:lnTo>
                            <a:pt x="736" y="1472"/>
                          </a:lnTo>
                          <a:lnTo>
                            <a:pt x="229" y="1472"/>
                          </a:lnTo>
                          <a:lnTo>
                            <a:pt x="232" y="1382"/>
                          </a:lnTo>
                          <a:lnTo>
                            <a:pt x="252" y="1368"/>
                          </a:lnTo>
                          <a:lnTo>
                            <a:pt x="269" y="1351"/>
                          </a:lnTo>
                          <a:lnTo>
                            <a:pt x="289" y="1327"/>
                          </a:lnTo>
                          <a:lnTo>
                            <a:pt x="304" y="1300"/>
                          </a:lnTo>
                          <a:lnTo>
                            <a:pt x="314" y="1271"/>
                          </a:lnTo>
                          <a:lnTo>
                            <a:pt x="320" y="1241"/>
                          </a:lnTo>
                          <a:lnTo>
                            <a:pt x="320" y="1211"/>
                          </a:lnTo>
                          <a:lnTo>
                            <a:pt x="320" y="1201"/>
                          </a:lnTo>
                          <a:lnTo>
                            <a:pt x="775" y="1201"/>
                          </a:lnTo>
                          <a:lnTo>
                            <a:pt x="775" y="154"/>
                          </a:lnTo>
                          <a:lnTo>
                            <a:pt x="77" y="154"/>
                          </a:lnTo>
                          <a:lnTo>
                            <a:pt x="77" y="282"/>
                          </a:lnTo>
                          <a:lnTo>
                            <a:pt x="53" y="266"/>
                          </a:lnTo>
                          <a:lnTo>
                            <a:pt x="27" y="252"/>
                          </a:lnTo>
                          <a:lnTo>
                            <a:pt x="0" y="241"/>
                          </a:lnTo>
                          <a:lnTo>
                            <a:pt x="0" y="116"/>
                          </a:lnTo>
                          <a:lnTo>
                            <a:pt x="3" y="90"/>
                          </a:lnTo>
                          <a:lnTo>
                            <a:pt x="11" y="64"/>
                          </a:lnTo>
                          <a:lnTo>
                            <a:pt x="25" y="43"/>
                          </a:lnTo>
                          <a:lnTo>
                            <a:pt x="43" y="25"/>
                          </a:lnTo>
                          <a:lnTo>
                            <a:pt x="65" y="12"/>
                          </a:lnTo>
                          <a:lnTo>
                            <a:pt x="89" y="3"/>
                          </a:lnTo>
                          <a:lnTo>
                            <a:pt x="116" y="0"/>
                          </a:lnTo>
                          <a:close/>
                        </a:path>
                      </a:pathLst>
                    </a:custGeom>
                    <a:solidFill>
                      <a:srgbClr val="EE9850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16" tIns="45708" rIns="91416" bIns="4570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" name="Freeform 4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5400" y="103188"/>
                      <a:ext cx="133350" cy="407988"/>
                    </a:xfrm>
                    <a:custGeom>
                      <a:avLst/>
                      <a:gdLst>
                        <a:gd name="T0" fmla="*/ 317 w 593"/>
                        <a:gd name="T1" fmla="*/ 377 h 1799"/>
                        <a:gd name="T2" fmla="*/ 371 w 593"/>
                        <a:gd name="T3" fmla="*/ 379 h 1799"/>
                        <a:gd name="T4" fmla="*/ 429 w 593"/>
                        <a:gd name="T5" fmla="*/ 383 h 1799"/>
                        <a:gd name="T6" fmla="*/ 470 w 593"/>
                        <a:gd name="T7" fmla="*/ 391 h 1799"/>
                        <a:gd name="T8" fmla="*/ 502 w 593"/>
                        <a:gd name="T9" fmla="*/ 405 h 1799"/>
                        <a:gd name="T10" fmla="*/ 532 w 593"/>
                        <a:gd name="T11" fmla="*/ 429 h 1799"/>
                        <a:gd name="T12" fmla="*/ 556 w 593"/>
                        <a:gd name="T13" fmla="*/ 465 h 1799"/>
                        <a:gd name="T14" fmla="*/ 567 w 593"/>
                        <a:gd name="T15" fmla="*/ 513 h 1799"/>
                        <a:gd name="T16" fmla="*/ 592 w 593"/>
                        <a:gd name="T17" fmla="*/ 897 h 1799"/>
                        <a:gd name="T18" fmla="*/ 581 w 593"/>
                        <a:gd name="T19" fmla="*/ 927 h 1799"/>
                        <a:gd name="T20" fmla="*/ 557 w 593"/>
                        <a:gd name="T21" fmla="*/ 951 h 1799"/>
                        <a:gd name="T22" fmla="*/ 523 w 593"/>
                        <a:gd name="T23" fmla="*/ 959 h 1799"/>
                        <a:gd name="T24" fmla="*/ 481 w 593"/>
                        <a:gd name="T25" fmla="*/ 1743 h 1799"/>
                        <a:gd name="T26" fmla="*/ 468 w 593"/>
                        <a:gd name="T27" fmla="*/ 1777 h 1799"/>
                        <a:gd name="T28" fmla="*/ 439 w 593"/>
                        <a:gd name="T29" fmla="*/ 1797 h 1799"/>
                        <a:gd name="T30" fmla="*/ 383 w 593"/>
                        <a:gd name="T31" fmla="*/ 1799 h 1799"/>
                        <a:gd name="T32" fmla="*/ 348 w 593"/>
                        <a:gd name="T33" fmla="*/ 1787 h 1799"/>
                        <a:gd name="T34" fmla="*/ 326 w 593"/>
                        <a:gd name="T35" fmla="*/ 1758 h 1799"/>
                        <a:gd name="T36" fmla="*/ 323 w 593"/>
                        <a:gd name="T37" fmla="*/ 1140 h 1799"/>
                        <a:gd name="T38" fmla="*/ 269 w 593"/>
                        <a:gd name="T39" fmla="*/ 1740 h 1799"/>
                        <a:gd name="T40" fmla="*/ 258 w 593"/>
                        <a:gd name="T41" fmla="*/ 1775 h 1799"/>
                        <a:gd name="T42" fmla="*/ 229 w 593"/>
                        <a:gd name="T43" fmla="*/ 1796 h 1799"/>
                        <a:gd name="T44" fmla="*/ 172 w 593"/>
                        <a:gd name="T45" fmla="*/ 1799 h 1799"/>
                        <a:gd name="T46" fmla="*/ 138 w 593"/>
                        <a:gd name="T47" fmla="*/ 1788 h 1799"/>
                        <a:gd name="T48" fmla="*/ 116 w 593"/>
                        <a:gd name="T49" fmla="*/ 1761 h 1799"/>
                        <a:gd name="T50" fmla="*/ 86 w 593"/>
                        <a:gd name="T51" fmla="*/ 959 h 1799"/>
                        <a:gd name="T52" fmla="*/ 52 w 593"/>
                        <a:gd name="T53" fmla="*/ 957 h 1799"/>
                        <a:gd name="T54" fmla="*/ 23 w 593"/>
                        <a:gd name="T55" fmla="*/ 940 h 1799"/>
                        <a:gd name="T56" fmla="*/ 5 w 593"/>
                        <a:gd name="T57" fmla="*/ 913 h 1799"/>
                        <a:gd name="T58" fmla="*/ 0 w 593"/>
                        <a:gd name="T59" fmla="*/ 882 h 1799"/>
                        <a:gd name="T60" fmla="*/ 31 w 593"/>
                        <a:gd name="T61" fmla="*/ 487 h 1799"/>
                        <a:gd name="T62" fmla="*/ 49 w 593"/>
                        <a:gd name="T63" fmla="*/ 446 h 1799"/>
                        <a:gd name="T64" fmla="*/ 75 w 593"/>
                        <a:gd name="T65" fmla="*/ 416 h 1799"/>
                        <a:gd name="T66" fmla="*/ 107 w 593"/>
                        <a:gd name="T67" fmla="*/ 396 h 1799"/>
                        <a:gd name="T68" fmla="*/ 139 w 593"/>
                        <a:gd name="T69" fmla="*/ 387 h 1799"/>
                        <a:gd name="T70" fmla="*/ 192 w 593"/>
                        <a:gd name="T71" fmla="*/ 380 h 1799"/>
                        <a:gd name="T72" fmla="*/ 250 w 593"/>
                        <a:gd name="T73" fmla="*/ 378 h 1799"/>
                        <a:gd name="T74" fmla="*/ 297 w 593"/>
                        <a:gd name="T75" fmla="*/ 377 h 1799"/>
                        <a:gd name="T76" fmla="*/ 326 w 593"/>
                        <a:gd name="T77" fmla="*/ 3 h 1799"/>
                        <a:gd name="T78" fmla="*/ 379 w 593"/>
                        <a:gd name="T79" fmla="*/ 23 h 1799"/>
                        <a:gd name="T80" fmla="*/ 423 w 593"/>
                        <a:gd name="T81" fmla="*/ 59 h 1799"/>
                        <a:gd name="T82" fmla="*/ 451 w 593"/>
                        <a:gd name="T83" fmla="*/ 108 h 1799"/>
                        <a:gd name="T84" fmla="*/ 462 w 593"/>
                        <a:gd name="T85" fmla="*/ 165 h 1799"/>
                        <a:gd name="T86" fmla="*/ 451 w 593"/>
                        <a:gd name="T87" fmla="*/ 223 h 1799"/>
                        <a:gd name="T88" fmla="*/ 424 w 593"/>
                        <a:gd name="T89" fmla="*/ 273 h 1799"/>
                        <a:gd name="T90" fmla="*/ 380 w 593"/>
                        <a:gd name="T91" fmla="*/ 310 h 1799"/>
                        <a:gd name="T92" fmla="*/ 326 w 593"/>
                        <a:gd name="T93" fmla="*/ 330 h 1799"/>
                        <a:gd name="T94" fmla="*/ 266 w 593"/>
                        <a:gd name="T95" fmla="*/ 330 h 1799"/>
                        <a:gd name="T96" fmla="*/ 212 w 593"/>
                        <a:gd name="T97" fmla="*/ 310 h 1799"/>
                        <a:gd name="T98" fmla="*/ 170 w 593"/>
                        <a:gd name="T99" fmla="*/ 273 h 1799"/>
                        <a:gd name="T100" fmla="*/ 142 w 593"/>
                        <a:gd name="T101" fmla="*/ 223 h 1799"/>
                        <a:gd name="T102" fmla="*/ 131 w 593"/>
                        <a:gd name="T103" fmla="*/ 165 h 1799"/>
                        <a:gd name="T104" fmla="*/ 143 w 593"/>
                        <a:gd name="T105" fmla="*/ 108 h 1799"/>
                        <a:gd name="T106" fmla="*/ 171 w 593"/>
                        <a:gd name="T107" fmla="*/ 59 h 1799"/>
                        <a:gd name="T108" fmla="*/ 213 w 593"/>
                        <a:gd name="T109" fmla="*/ 23 h 1799"/>
                        <a:gd name="T110" fmla="*/ 267 w 593"/>
                        <a:gd name="T111" fmla="*/ 3 h 17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93" h="1799">
                          <a:moveTo>
                            <a:pt x="297" y="377"/>
                          </a:moveTo>
                          <a:lnTo>
                            <a:pt x="317" y="377"/>
                          </a:lnTo>
                          <a:lnTo>
                            <a:pt x="342" y="378"/>
                          </a:lnTo>
                          <a:lnTo>
                            <a:pt x="371" y="379"/>
                          </a:lnTo>
                          <a:lnTo>
                            <a:pt x="400" y="380"/>
                          </a:lnTo>
                          <a:lnTo>
                            <a:pt x="429" y="383"/>
                          </a:lnTo>
                          <a:lnTo>
                            <a:pt x="454" y="387"/>
                          </a:lnTo>
                          <a:lnTo>
                            <a:pt x="470" y="391"/>
                          </a:lnTo>
                          <a:lnTo>
                            <a:pt x="486" y="396"/>
                          </a:lnTo>
                          <a:lnTo>
                            <a:pt x="502" y="405"/>
                          </a:lnTo>
                          <a:lnTo>
                            <a:pt x="518" y="416"/>
                          </a:lnTo>
                          <a:lnTo>
                            <a:pt x="532" y="429"/>
                          </a:lnTo>
                          <a:lnTo>
                            <a:pt x="545" y="446"/>
                          </a:lnTo>
                          <a:lnTo>
                            <a:pt x="556" y="465"/>
                          </a:lnTo>
                          <a:lnTo>
                            <a:pt x="563" y="487"/>
                          </a:lnTo>
                          <a:lnTo>
                            <a:pt x="567" y="513"/>
                          </a:lnTo>
                          <a:lnTo>
                            <a:pt x="593" y="882"/>
                          </a:lnTo>
                          <a:lnTo>
                            <a:pt x="592" y="897"/>
                          </a:lnTo>
                          <a:lnTo>
                            <a:pt x="588" y="913"/>
                          </a:lnTo>
                          <a:lnTo>
                            <a:pt x="581" y="927"/>
                          </a:lnTo>
                          <a:lnTo>
                            <a:pt x="570" y="940"/>
                          </a:lnTo>
                          <a:lnTo>
                            <a:pt x="557" y="951"/>
                          </a:lnTo>
                          <a:lnTo>
                            <a:pt x="541" y="957"/>
                          </a:lnTo>
                          <a:lnTo>
                            <a:pt x="523" y="959"/>
                          </a:lnTo>
                          <a:lnTo>
                            <a:pt x="508" y="959"/>
                          </a:lnTo>
                          <a:lnTo>
                            <a:pt x="481" y="1743"/>
                          </a:lnTo>
                          <a:lnTo>
                            <a:pt x="476" y="1761"/>
                          </a:lnTo>
                          <a:lnTo>
                            <a:pt x="468" y="1777"/>
                          </a:lnTo>
                          <a:lnTo>
                            <a:pt x="455" y="1788"/>
                          </a:lnTo>
                          <a:lnTo>
                            <a:pt x="439" y="1797"/>
                          </a:lnTo>
                          <a:lnTo>
                            <a:pt x="420" y="1799"/>
                          </a:lnTo>
                          <a:lnTo>
                            <a:pt x="383" y="1799"/>
                          </a:lnTo>
                          <a:lnTo>
                            <a:pt x="364" y="1796"/>
                          </a:lnTo>
                          <a:lnTo>
                            <a:pt x="348" y="1787"/>
                          </a:lnTo>
                          <a:lnTo>
                            <a:pt x="335" y="1775"/>
                          </a:lnTo>
                          <a:lnTo>
                            <a:pt x="326" y="1758"/>
                          </a:lnTo>
                          <a:lnTo>
                            <a:pt x="323" y="1740"/>
                          </a:lnTo>
                          <a:lnTo>
                            <a:pt x="323" y="1140"/>
                          </a:lnTo>
                          <a:lnTo>
                            <a:pt x="269" y="1140"/>
                          </a:lnTo>
                          <a:lnTo>
                            <a:pt x="269" y="1740"/>
                          </a:lnTo>
                          <a:lnTo>
                            <a:pt x="267" y="1758"/>
                          </a:lnTo>
                          <a:lnTo>
                            <a:pt x="258" y="1775"/>
                          </a:lnTo>
                          <a:lnTo>
                            <a:pt x="245" y="1787"/>
                          </a:lnTo>
                          <a:lnTo>
                            <a:pt x="229" y="1796"/>
                          </a:lnTo>
                          <a:lnTo>
                            <a:pt x="210" y="1799"/>
                          </a:lnTo>
                          <a:lnTo>
                            <a:pt x="172" y="1799"/>
                          </a:lnTo>
                          <a:lnTo>
                            <a:pt x="154" y="1797"/>
                          </a:lnTo>
                          <a:lnTo>
                            <a:pt x="138" y="1788"/>
                          </a:lnTo>
                          <a:lnTo>
                            <a:pt x="125" y="1777"/>
                          </a:lnTo>
                          <a:lnTo>
                            <a:pt x="116" y="1761"/>
                          </a:lnTo>
                          <a:lnTo>
                            <a:pt x="112" y="1743"/>
                          </a:lnTo>
                          <a:lnTo>
                            <a:pt x="86" y="959"/>
                          </a:lnTo>
                          <a:lnTo>
                            <a:pt x="70" y="959"/>
                          </a:lnTo>
                          <a:lnTo>
                            <a:pt x="52" y="957"/>
                          </a:lnTo>
                          <a:lnTo>
                            <a:pt x="36" y="951"/>
                          </a:lnTo>
                          <a:lnTo>
                            <a:pt x="23" y="940"/>
                          </a:lnTo>
                          <a:lnTo>
                            <a:pt x="13" y="926"/>
                          </a:lnTo>
                          <a:lnTo>
                            <a:pt x="5" y="913"/>
                          </a:lnTo>
                          <a:lnTo>
                            <a:pt x="1" y="897"/>
                          </a:lnTo>
                          <a:lnTo>
                            <a:pt x="0" y="882"/>
                          </a:lnTo>
                          <a:lnTo>
                            <a:pt x="26" y="513"/>
                          </a:lnTo>
                          <a:lnTo>
                            <a:pt x="31" y="487"/>
                          </a:lnTo>
                          <a:lnTo>
                            <a:pt x="38" y="465"/>
                          </a:lnTo>
                          <a:lnTo>
                            <a:pt x="49" y="446"/>
                          </a:lnTo>
                          <a:lnTo>
                            <a:pt x="61" y="429"/>
                          </a:lnTo>
                          <a:lnTo>
                            <a:pt x="75" y="416"/>
                          </a:lnTo>
                          <a:lnTo>
                            <a:pt x="91" y="405"/>
                          </a:lnTo>
                          <a:lnTo>
                            <a:pt x="107" y="396"/>
                          </a:lnTo>
                          <a:lnTo>
                            <a:pt x="124" y="391"/>
                          </a:lnTo>
                          <a:lnTo>
                            <a:pt x="139" y="387"/>
                          </a:lnTo>
                          <a:lnTo>
                            <a:pt x="165" y="383"/>
                          </a:lnTo>
                          <a:lnTo>
                            <a:pt x="192" y="380"/>
                          </a:lnTo>
                          <a:lnTo>
                            <a:pt x="222" y="379"/>
                          </a:lnTo>
                          <a:lnTo>
                            <a:pt x="250" y="378"/>
                          </a:lnTo>
                          <a:lnTo>
                            <a:pt x="276" y="377"/>
                          </a:lnTo>
                          <a:lnTo>
                            <a:pt x="297" y="377"/>
                          </a:lnTo>
                          <a:close/>
                          <a:moveTo>
                            <a:pt x="297" y="0"/>
                          </a:moveTo>
                          <a:lnTo>
                            <a:pt x="326" y="3"/>
                          </a:lnTo>
                          <a:lnTo>
                            <a:pt x="354" y="11"/>
                          </a:lnTo>
                          <a:lnTo>
                            <a:pt x="379" y="23"/>
                          </a:lnTo>
                          <a:lnTo>
                            <a:pt x="402" y="39"/>
                          </a:lnTo>
                          <a:lnTo>
                            <a:pt x="423" y="59"/>
                          </a:lnTo>
                          <a:lnTo>
                            <a:pt x="438" y="82"/>
                          </a:lnTo>
                          <a:lnTo>
                            <a:pt x="451" y="108"/>
                          </a:lnTo>
                          <a:lnTo>
                            <a:pt x="458" y="135"/>
                          </a:lnTo>
                          <a:lnTo>
                            <a:pt x="462" y="165"/>
                          </a:lnTo>
                          <a:lnTo>
                            <a:pt x="460" y="195"/>
                          </a:lnTo>
                          <a:lnTo>
                            <a:pt x="451" y="223"/>
                          </a:lnTo>
                          <a:lnTo>
                            <a:pt x="439" y="249"/>
                          </a:lnTo>
                          <a:lnTo>
                            <a:pt x="424" y="273"/>
                          </a:lnTo>
                          <a:lnTo>
                            <a:pt x="404" y="293"/>
                          </a:lnTo>
                          <a:lnTo>
                            <a:pt x="380" y="310"/>
                          </a:lnTo>
                          <a:lnTo>
                            <a:pt x="355" y="322"/>
                          </a:lnTo>
                          <a:lnTo>
                            <a:pt x="326" y="330"/>
                          </a:lnTo>
                          <a:lnTo>
                            <a:pt x="297" y="333"/>
                          </a:lnTo>
                          <a:lnTo>
                            <a:pt x="266" y="330"/>
                          </a:lnTo>
                          <a:lnTo>
                            <a:pt x="239" y="322"/>
                          </a:lnTo>
                          <a:lnTo>
                            <a:pt x="212" y="310"/>
                          </a:lnTo>
                          <a:lnTo>
                            <a:pt x="189" y="293"/>
                          </a:lnTo>
                          <a:lnTo>
                            <a:pt x="170" y="273"/>
                          </a:lnTo>
                          <a:lnTo>
                            <a:pt x="153" y="249"/>
                          </a:lnTo>
                          <a:lnTo>
                            <a:pt x="142" y="223"/>
                          </a:lnTo>
                          <a:lnTo>
                            <a:pt x="134" y="195"/>
                          </a:lnTo>
                          <a:lnTo>
                            <a:pt x="131" y="165"/>
                          </a:lnTo>
                          <a:lnTo>
                            <a:pt x="134" y="135"/>
                          </a:lnTo>
                          <a:lnTo>
                            <a:pt x="143" y="108"/>
                          </a:lnTo>
                          <a:lnTo>
                            <a:pt x="154" y="82"/>
                          </a:lnTo>
                          <a:lnTo>
                            <a:pt x="171" y="59"/>
                          </a:lnTo>
                          <a:lnTo>
                            <a:pt x="190" y="39"/>
                          </a:lnTo>
                          <a:lnTo>
                            <a:pt x="213" y="23"/>
                          </a:lnTo>
                          <a:lnTo>
                            <a:pt x="239" y="11"/>
                          </a:lnTo>
                          <a:lnTo>
                            <a:pt x="267" y="3"/>
                          </a:lnTo>
                          <a:lnTo>
                            <a:pt x="297" y="0"/>
                          </a:lnTo>
                          <a:close/>
                        </a:path>
                      </a:pathLst>
                    </a:custGeom>
                    <a:solidFill>
                      <a:srgbClr val="959595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16" tIns="45708" rIns="91416" bIns="4570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320040" y="187960"/>
                    <a:ext cx="187960" cy="236678"/>
                    <a:chOff x="0" y="0"/>
                    <a:chExt cx="363166" cy="457200"/>
                  </a:xfrm>
                </p:grpSpPr>
                <p:sp>
                  <p:nvSpPr>
                    <p:cNvPr id="36" name="Freeform 35"/>
                    <p:cNvSpPr>
                      <a:spLocks noEditPoints="1"/>
                    </p:cNvSpPr>
                    <p:nvPr/>
                  </p:nvSpPr>
                  <p:spPr bwMode="white">
                    <a:xfrm>
                      <a:off x="0" y="0"/>
                      <a:ext cx="363166" cy="457200"/>
                    </a:xfrm>
                    <a:custGeom>
                      <a:avLst/>
                      <a:gdLst>
                        <a:gd name="T0" fmla="*/ 751 w 1574"/>
                        <a:gd name="T1" fmla="*/ 453 h 1968"/>
                        <a:gd name="T2" fmla="*/ 683 w 1574"/>
                        <a:gd name="T3" fmla="*/ 475 h 1968"/>
                        <a:gd name="T4" fmla="*/ 629 w 1574"/>
                        <a:gd name="T5" fmla="*/ 515 h 1968"/>
                        <a:gd name="T6" fmla="*/ 587 w 1574"/>
                        <a:gd name="T7" fmla="*/ 571 h 1968"/>
                        <a:gd name="T8" fmla="*/ 565 w 1574"/>
                        <a:gd name="T9" fmla="*/ 638 h 1968"/>
                        <a:gd name="T10" fmla="*/ 562 w 1574"/>
                        <a:gd name="T11" fmla="*/ 900 h 1968"/>
                        <a:gd name="T12" fmla="*/ 1012 w 1574"/>
                        <a:gd name="T13" fmla="*/ 675 h 1968"/>
                        <a:gd name="T14" fmla="*/ 1000 w 1574"/>
                        <a:gd name="T15" fmla="*/ 604 h 1968"/>
                        <a:gd name="T16" fmla="*/ 969 w 1574"/>
                        <a:gd name="T17" fmla="*/ 542 h 1968"/>
                        <a:gd name="T18" fmla="*/ 920 w 1574"/>
                        <a:gd name="T19" fmla="*/ 493 h 1968"/>
                        <a:gd name="T20" fmla="*/ 858 w 1574"/>
                        <a:gd name="T21" fmla="*/ 462 h 1968"/>
                        <a:gd name="T22" fmla="*/ 787 w 1574"/>
                        <a:gd name="T23" fmla="*/ 450 h 1968"/>
                        <a:gd name="T24" fmla="*/ 851 w 1574"/>
                        <a:gd name="T25" fmla="*/ 3 h 1968"/>
                        <a:gd name="T26" fmla="*/ 976 w 1574"/>
                        <a:gd name="T27" fmla="*/ 27 h 1968"/>
                        <a:gd name="T28" fmla="*/ 1091 w 1574"/>
                        <a:gd name="T29" fmla="*/ 73 h 1968"/>
                        <a:gd name="T30" fmla="*/ 1195 w 1574"/>
                        <a:gd name="T31" fmla="*/ 137 h 1968"/>
                        <a:gd name="T32" fmla="*/ 1285 w 1574"/>
                        <a:gd name="T33" fmla="*/ 220 h 1968"/>
                        <a:gd name="T34" fmla="*/ 1358 w 1574"/>
                        <a:gd name="T35" fmla="*/ 317 h 1968"/>
                        <a:gd name="T36" fmla="*/ 1414 w 1574"/>
                        <a:gd name="T37" fmla="*/ 427 h 1968"/>
                        <a:gd name="T38" fmla="*/ 1449 w 1574"/>
                        <a:gd name="T39" fmla="*/ 547 h 1968"/>
                        <a:gd name="T40" fmla="*/ 1462 w 1574"/>
                        <a:gd name="T41" fmla="*/ 675 h 1968"/>
                        <a:gd name="T42" fmla="*/ 1487 w 1574"/>
                        <a:gd name="T43" fmla="*/ 903 h 1968"/>
                        <a:gd name="T44" fmla="*/ 1532 w 1574"/>
                        <a:gd name="T45" fmla="*/ 924 h 1968"/>
                        <a:gd name="T46" fmla="*/ 1562 w 1574"/>
                        <a:gd name="T47" fmla="*/ 962 h 1968"/>
                        <a:gd name="T48" fmla="*/ 1574 w 1574"/>
                        <a:gd name="T49" fmla="*/ 1012 h 1968"/>
                        <a:gd name="T50" fmla="*/ 1571 w 1574"/>
                        <a:gd name="T51" fmla="*/ 1881 h 1968"/>
                        <a:gd name="T52" fmla="*/ 1550 w 1574"/>
                        <a:gd name="T53" fmla="*/ 1926 h 1968"/>
                        <a:gd name="T54" fmla="*/ 1512 w 1574"/>
                        <a:gd name="T55" fmla="*/ 1956 h 1968"/>
                        <a:gd name="T56" fmla="*/ 1462 w 1574"/>
                        <a:gd name="T57" fmla="*/ 1968 h 1968"/>
                        <a:gd name="T58" fmla="*/ 87 w 1574"/>
                        <a:gd name="T59" fmla="*/ 1965 h 1968"/>
                        <a:gd name="T60" fmla="*/ 42 w 1574"/>
                        <a:gd name="T61" fmla="*/ 1944 h 1968"/>
                        <a:gd name="T62" fmla="*/ 12 w 1574"/>
                        <a:gd name="T63" fmla="*/ 1905 h 1968"/>
                        <a:gd name="T64" fmla="*/ 0 w 1574"/>
                        <a:gd name="T65" fmla="*/ 1856 h 1968"/>
                        <a:gd name="T66" fmla="*/ 3 w 1574"/>
                        <a:gd name="T67" fmla="*/ 987 h 1968"/>
                        <a:gd name="T68" fmla="*/ 24 w 1574"/>
                        <a:gd name="T69" fmla="*/ 942 h 1968"/>
                        <a:gd name="T70" fmla="*/ 62 w 1574"/>
                        <a:gd name="T71" fmla="*/ 912 h 1968"/>
                        <a:gd name="T72" fmla="*/ 112 w 1574"/>
                        <a:gd name="T73" fmla="*/ 900 h 1968"/>
                        <a:gd name="T74" fmla="*/ 115 w 1574"/>
                        <a:gd name="T75" fmla="*/ 610 h 1968"/>
                        <a:gd name="T76" fmla="*/ 139 w 1574"/>
                        <a:gd name="T77" fmla="*/ 486 h 1968"/>
                        <a:gd name="T78" fmla="*/ 185 w 1574"/>
                        <a:gd name="T79" fmla="*/ 371 h 1968"/>
                        <a:gd name="T80" fmla="*/ 250 w 1574"/>
                        <a:gd name="T81" fmla="*/ 267 h 1968"/>
                        <a:gd name="T82" fmla="*/ 332 w 1574"/>
                        <a:gd name="T83" fmla="*/ 176 h 1968"/>
                        <a:gd name="T84" fmla="*/ 429 w 1574"/>
                        <a:gd name="T85" fmla="*/ 104 h 1968"/>
                        <a:gd name="T86" fmla="*/ 539 w 1574"/>
                        <a:gd name="T87" fmla="*/ 48 h 1968"/>
                        <a:gd name="T88" fmla="*/ 659 w 1574"/>
                        <a:gd name="T89" fmla="*/ 13 h 1968"/>
                        <a:gd name="T90" fmla="*/ 787 w 1574"/>
                        <a:gd name="T91" fmla="*/ 0 h 19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</a:cxnLst>
                      <a:rect l="0" t="0" r="r" b="b"/>
                      <a:pathLst>
                        <a:path w="1574" h="1968">
                          <a:moveTo>
                            <a:pt x="787" y="450"/>
                          </a:moveTo>
                          <a:lnTo>
                            <a:pt x="751" y="453"/>
                          </a:lnTo>
                          <a:lnTo>
                            <a:pt x="716" y="462"/>
                          </a:lnTo>
                          <a:lnTo>
                            <a:pt x="683" y="475"/>
                          </a:lnTo>
                          <a:lnTo>
                            <a:pt x="654" y="493"/>
                          </a:lnTo>
                          <a:lnTo>
                            <a:pt x="629" y="515"/>
                          </a:lnTo>
                          <a:lnTo>
                            <a:pt x="605" y="542"/>
                          </a:lnTo>
                          <a:lnTo>
                            <a:pt x="587" y="571"/>
                          </a:lnTo>
                          <a:lnTo>
                            <a:pt x="574" y="604"/>
                          </a:lnTo>
                          <a:lnTo>
                            <a:pt x="565" y="638"/>
                          </a:lnTo>
                          <a:lnTo>
                            <a:pt x="562" y="675"/>
                          </a:lnTo>
                          <a:lnTo>
                            <a:pt x="562" y="900"/>
                          </a:lnTo>
                          <a:lnTo>
                            <a:pt x="1012" y="900"/>
                          </a:lnTo>
                          <a:lnTo>
                            <a:pt x="1012" y="675"/>
                          </a:lnTo>
                          <a:lnTo>
                            <a:pt x="1009" y="638"/>
                          </a:lnTo>
                          <a:lnTo>
                            <a:pt x="1000" y="604"/>
                          </a:lnTo>
                          <a:lnTo>
                            <a:pt x="987" y="571"/>
                          </a:lnTo>
                          <a:lnTo>
                            <a:pt x="969" y="542"/>
                          </a:lnTo>
                          <a:lnTo>
                            <a:pt x="945" y="515"/>
                          </a:lnTo>
                          <a:lnTo>
                            <a:pt x="920" y="493"/>
                          </a:lnTo>
                          <a:lnTo>
                            <a:pt x="891" y="475"/>
                          </a:lnTo>
                          <a:lnTo>
                            <a:pt x="858" y="462"/>
                          </a:lnTo>
                          <a:lnTo>
                            <a:pt x="823" y="453"/>
                          </a:lnTo>
                          <a:lnTo>
                            <a:pt x="787" y="450"/>
                          </a:lnTo>
                          <a:close/>
                          <a:moveTo>
                            <a:pt x="787" y="0"/>
                          </a:moveTo>
                          <a:lnTo>
                            <a:pt x="851" y="3"/>
                          </a:lnTo>
                          <a:lnTo>
                            <a:pt x="915" y="13"/>
                          </a:lnTo>
                          <a:lnTo>
                            <a:pt x="976" y="27"/>
                          </a:lnTo>
                          <a:lnTo>
                            <a:pt x="1035" y="48"/>
                          </a:lnTo>
                          <a:lnTo>
                            <a:pt x="1091" y="73"/>
                          </a:lnTo>
                          <a:lnTo>
                            <a:pt x="1145" y="104"/>
                          </a:lnTo>
                          <a:lnTo>
                            <a:pt x="1195" y="137"/>
                          </a:lnTo>
                          <a:lnTo>
                            <a:pt x="1242" y="176"/>
                          </a:lnTo>
                          <a:lnTo>
                            <a:pt x="1285" y="220"/>
                          </a:lnTo>
                          <a:lnTo>
                            <a:pt x="1324" y="267"/>
                          </a:lnTo>
                          <a:lnTo>
                            <a:pt x="1358" y="317"/>
                          </a:lnTo>
                          <a:lnTo>
                            <a:pt x="1389" y="371"/>
                          </a:lnTo>
                          <a:lnTo>
                            <a:pt x="1414" y="427"/>
                          </a:lnTo>
                          <a:lnTo>
                            <a:pt x="1435" y="486"/>
                          </a:lnTo>
                          <a:lnTo>
                            <a:pt x="1449" y="547"/>
                          </a:lnTo>
                          <a:lnTo>
                            <a:pt x="1459" y="610"/>
                          </a:lnTo>
                          <a:lnTo>
                            <a:pt x="1462" y="675"/>
                          </a:lnTo>
                          <a:lnTo>
                            <a:pt x="1462" y="900"/>
                          </a:lnTo>
                          <a:lnTo>
                            <a:pt x="1487" y="903"/>
                          </a:lnTo>
                          <a:lnTo>
                            <a:pt x="1512" y="912"/>
                          </a:lnTo>
                          <a:lnTo>
                            <a:pt x="1532" y="924"/>
                          </a:lnTo>
                          <a:lnTo>
                            <a:pt x="1550" y="942"/>
                          </a:lnTo>
                          <a:lnTo>
                            <a:pt x="1562" y="962"/>
                          </a:lnTo>
                          <a:lnTo>
                            <a:pt x="1571" y="987"/>
                          </a:lnTo>
                          <a:lnTo>
                            <a:pt x="1574" y="1012"/>
                          </a:lnTo>
                          <a:lnTo>
                            <a:pt x="1574" y="1856"/>
                          </a:lnTo>
                          <a:lnTo>
                            <a:pt x="1571" y="1881"/>
                          </a:lnTo>
                          <a:lnTo>
                            <a:pt x="1562" y="1905"/>
                          </a:lnTo>
                          <a:lnTo>
                            <a:pt x="1550" y="1926"/>
                          </a:lnTo>
                          <a:lnTo>
                            <a:pt x="1532" y="1944"/>
                          </a:lnTo>
                          <a:lnTo>
                            <a:pt x="1512" y="1956"/>
                          </a:lnTo>
                          <a:lnTo>
                            <a:pt x="1487" y="1965"/>
                          </a:lnTo>
                          <a:lnTo>
                            <a:pt x="1462" y="1968"/>
                          </a:lnTo>
                          <a:lnTo>
                            <a:pt x="112" y="1968"/>
                          </a:lnTo>
                          <a:lnTo>
                            <a:pt x="87" y="1965"/>
                          </a:lnTo>
                          <a:lnTo>
                            <a:pt x="62" y="1956"/>
                          </a:lnTo>
                          <a:lnTo>
                            <a:pt x="42" y="1944"/>
                          </a:lnTo>
                          <a:lnTo>
                            <a:pt x="24" y="1926"/>
                          </a:lnTo>
                          <a:lnTo>
                            <a:pt x="12" y="1905"/>
                          </a:lnTo>
                          <a:lnTo>
                            <a:pt x="3" y="1881"/>
                          </a:lnTo>
                          <a:lnTo>
                            <a:pt x="0" y="1856"/>
                          </a:lnTo>
                          <a:lnTo>
                            <a:pt x="0" y="1012"/>
                          </a:lnTo>
                          <a:lnTo>
                            <a:pt x="3" y="987"/>
                          </a:lnTo>
                          <a:lnTo>
                            <a:pt x="12" y="962"/>
                          </a:lnTo>
                          <a:lnTo>
                            <a:pt x="24" y="942"/>
                          </a:lnTo>
                          <a:lnTo>
                            <a:pt x="42" y="924"/>
                          </a:lnTo>
                          <a:lnTo>
                            <a:pt x="62" y="912"/>
                          </a:lnTo>
                          <a:lnTo>
                            <a:pt x="87" y="903"/>
                          </a:lnTo>
                          <a:lnTo>
                            <a:pt x="112" y="900"/>
                          </a:lnTo>
                          <a:lnTo>
                            <a:pt x="112" y="675"/>
                          </a:lnTo>
                          <a:lnTo>
                            <a:pt x="115" y="610"/>
                          </a:lnTo>
                          <a:lnTo>
                            <a:pt x="125" y="547"/>
                          </a:lnTo>
                          <a:lnTo>
                            <a:pt x="139" y="486"/>
                          </a:lnTo>
                          <a:lnTo>
                            <a:pt x="160" y="427"/>
                          </a:lnTo>
                          <a:lnTo>
                            <a:pt x="185" y="371"/>
                          </a:lnTo>
                          <a:lnTo>
                            <a:pt x="216" y="317"/>
                          </a:lnTo>
                          <a:lnTo>
                            <a:pt x="250" y="267"/>
                          </a:lnTo>
                          <a:lnTo>
                            <a:pt x="289" y="220"/>
                          </a:lnTo>
                          <a:lnTo>
                            <a:pt x="332" y="176"/>
                          </a:lnTo>
                          <a:lnTo>
                            <a:pt x="379" y="137"/>
                          </a:lnTo>
                          <a:lnTo>
                            <a:pt x="429" y="104"/>
                          </a:lnTo>
                          <a:lnTo>
                            <a:pt x="483" y="73"/>
                          </a:lnTo>
                          <a:lnTo>
                            <a:pt x="539" y="48"/>
                          </a:lnTo>
                          <a:lnTo>
                            <a:pt x="598" y="27"/>
                          </a:lnTo>
                          <a:lnTo>
                            <a:pt x="659" y="13"/>
                          </a:lnTo>
                          <a:lnTo>
                            <a:pt x="723" y="3"/>
                          </a:lnTo>
                          <a:lnTo>
                            <a:pt x="787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16" tIns="45708" rIns="91416" bIns="4570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51881" y="27562"/>
                      <a:ext cx="259404" cy="181583"/>
                    </a:xfrm>
                    <a:custGeom>
                      <a:avLst/>
                      <a:gdLst>
                        <a:gd name="T0" fmla="*/ 562 w 1124"/>
                        <a:gd name="T1" fmla="*/ 0 h 787"/>
                        <a:gd name="T2" fmla="*/ 623 w 1124"/>
                        <a:gd name="T3" fmla="*/ 3 h 787"/>
                        <a:gd name="T4" fmla="*/ 682 w 1124"/>
                        <a:gd name="T5" fmla="*/ 13 h 787"/>
                        <a:gd name="T6" fmla="*/ 739 w 1124"/>
                        <a:gd name="T7" fmla="*/ 29 h 787"/>
                        <a:gd name="T8" fmla="*/ 794 w 1124"/>
                        <a:gd name="T9" fmla="*/ 50 h 787"/>
                        <a:gd name="T10" fmla="*/ 846 w 1124"/>
                        <a:gd name="T11" fmla="*/ 76 h 787"/>
                        <a:gd name="T12" fmla="*/ 894 w 1124"/>
                        <a:gd name="T13" fmla="*/ 108 h 787"/>
                        <a:gd name="T14" fmla="*/ 939 w 1124"/>
                        <a:gd name="T15" fmla="*/ 145 h 787"/>
                        <a:gd name="T16" fmla="*/ 979 w 1124"/>
                        <a:gd name="T17" fmla="*/ 185 h 787"/>
                        <a:gd name="T18" fmla="*/ 1016 w 1124"/>
                        <a:gd name="T19" fmla="*/ 230 h 787"/>
                        <a:gd name="T20" fmla="*/ 1048 w 1124"/>
                        <a:gd name="T21" fmla="*/ 278 h 787"/>
                        <a:gd name="T22" fmla="*/ 1074 w 1124"/>
                        <a:gd name="T23" fmla="*/ 330 h 787"/>
                        <a:gd name="T24" fmla="*/ 1095 w 1124"/>
                        <a:gd name="T25" fmla="*/ 385 h 787"/>
                        <a:gd name="T26" fmla="*/ 1111 w 1124"/>
                        <a:gd name="T27" fmla="*/ 442 h 787"/>
                        <a:gd name="T28" fmla="*/ 1121 w 1124"/>
                        <a:gd name="T29" fmla="*/ 501 h 787"/>
                        <a:gd name="T30" fmla="*/ 1124 w 1124"/>
                        <a:gd name="T31" fmla="*/ 562 h 787"/>
                        <a:gd name="T32" fmla="*/ 1124 w 1124"/>
                        <a:gd name="T33" fmla="*/ 787 h 787"/>
                        <a:gd name="T34" fmla="*/ 899 w 1124"/>
                        <a:gd name="T35" fmla="*/ 787 h 787"/>
                        <a:gd name="T36" fmla="*/ 899 w 1124"/>
                        <a:gd name="T37" fmla="*/ 562 h 787"/>
                        <a:gd name="T38" fmla="*/ 896 w 1124"/>
                        <a:gd name="T39" fmla="*/ 517 h 787"/>
                        <a:gd name="T40" fmla="*/ 887 w 1124"/>
                        <a:gd name="T41" fmla="*/ 472 h 787"/>
                        <a:gd name="T42" fmla="*/ 873 w 1124"/>
                        <a:gd name="T43" fmla="*/ 431 h 787"/>
                        <a:gd name="T44" fmla="*/ 854 w 1124"/>
                        <a:gd name="T45" fmla="*/ 392 h 787"/>
                        <a:gd name="T46" fmla="*/ 829 w 1124"/>
                        <a:gd name="T47" fmla="*/ 356 h 787"/>
                        <a:gd name="T48" fmla="*/ 801 w 1124"/>
                        <a:gd name="T49" fmla="*/ 323 h 787"/>
                        <a:gd name="T50" fmla="*/ 768 w 1124"/>
                        <a:gd name="T51" fmla="*/ 295 h 787"/>
                        <a:gd name="T52" fmla="*/ 732 w 1124"/>
                        <a:gd name="T53" fmla="*/ 270 h 787"/>
                        <a:gd name="T54" fmla="*/ 693 w 1124"/>
                        <a:gd name="T55" fmla="*/ 251 h 787"/>
                        <a:gd name="T56" fmla="*/ 652 w 1124"/>
                        <a:gd name="T57" fmla="*/ 237 h 787"/>
                        <a:gd name="T58" fmla="*/ 607 w 1124"/>
                        <a:gd name="T59" fmla="*/ 227 h 787"/>
                        <a:gd name="T60" fmla="*/ 562 w 1124"/>
                        <a:gd name="T61" fmla="*/ 225 h 787"/>
                        <a:gd name="T62" fmla="*/ 517 w 1124"/>
                        <a:gd name="T63" fmla="*/ 227 h 787"/>
                        <a:gd name="T64" fmla="*/ 472 w 1124"/>
                        <a:gd name="T65" fmla="*/ 237 h 787"/>
                        <a:gd name="T66" fmla="*/ 431 w 1124"/>
                        <a:gd name="T67" fmla="*/ 251 h 787"/>
                        <a:gd name="T68" fmla="*/ 392 w 1124"/>
                        <a:gd name="T69" fmla="*/ 270 h 787"/>
                        <a:gd name="T70" fmla="*/ 356 w 1124"/>
                        <a:gd name="T71" fmla="*/ 295 h 787"/>
                        <a:gd name="T72" fmla="*/ 323 w 1124"/>
                        <a:gd name="T73" fmla="*/ 323 h 787"/>
                        <a:gd name="T74" fmla="*/ 295 w 1124"/>
                        <a:gd name="T75" fmla="*/ 356 h 787"/>
                        <a:gd name="T76" fmla="*/ 270 w 1124"/>
                        <a:gd name="T77" fmla="*/ 392 h 787"/>
                        <a:gd name="T78" fmla="*/ 251 w 1124"/>
                        <a:gd name="T79" fmla="*/ 431 h 787"/>
                        <a:gd name="T80" fmla="*/ 237 w 1124"/>
                        <a:gd name="T81" fmla="*/ 472 h 787"/>
                        <a:gd name="T82" fmla="*/ 228 w 1124"/>
                        <a:gd name="T83" fmla="*/ 517 h 787"/>
                        <a:gd name="T84" fmla="*/ 225 w 1124"/>
                        <a:gd name="T85" fmla="*/ 562 h 787"/>
                        <a:gd name="T86" fmla="*/ 225 w 1124"/>
                        <a:gd name="T87" fmla="*/ 787 h 787"/>
                        <a:gd name="T88" fmla="*/ 0 w 1124"/>
                        <a:gd name="T89" fmla="*/ 787 h 787"/>
                        <a:gd name="T90" fmla="*/ 0 w 1124"/>
                        <a:gd name="T91" fmla="*/ 562 h 787"/>
                        <a:gd name="T92" fmla="*/ 3 w 1124"/>
                        <a:gd name="T93" fmla="*/ 501 h 787"/>
                        <a:gd name="T94" fmla="*/ 13 w 1124"/>
                        <a:gd name="T95" fmla="*/ 442 h 787"/>
                        <a:gd name="T96" fmla="*/ 29 w 1124"/>
                        <a:gd name="T97" fmla="*/ 385 h 787"/>
                        <a:gd name="T98" fmla="*/ 50 w 1124"/>
                        <a:gd name="T99" fmla="*/ 330 h 787"/>
                        <a:gd name="T100" fmla="*/ 76 w 1124"/>
                        <a:gd name="T101" fmla="*/ 278 h 787"/>
                        <a:gd name="T102" fmla="*/ 108 w 1124"/>
                        <a:gd name="T103" fmla="*/ 230 h 787"/>
                        <a:gd name="T104" fmla="*/ 145 w 1124"/>
                        <a:gd name="T105" fmla="*/ 185 h 787"/>
                        <a:gd name="T106" fmla="*/ 185 w 1124"/>
                        <a:gd name="T107" fmla="*/ 145 h 787"/>
                        <a:gd name="T108" fmla="*/ 230 w 1124"/>
                        <a:gd name="T109" fmla="*/ 108 h 787"/>
                        <a:gd name="T110" fmla="*/ 278 w 1124"/>
                        <a:gd name="T111" fmla="*/ 76 h 787"/>
                        <a:gd name="T112" fmla="*/ 330 w 1124"/>
                        <a:gd name="T113" fmla="*/ 50 h 787"/>
                        <a:gd name="T114" fmla="*/ 385 w 1124"/>
                        <a:gd name="T115" fmla="*/ 29 h 787"/>
                        <a:gd name="T116" fmla="*/ 442 w 1124"/>
                        <a:gd name="T117" fmla="*/ 13 h 787"/>
                        <a:gd name="T118" fmla="*/ 501 w 1124"/>
                        <a:gd name="T119" fmla="*/ 3 h 787"/>
                        <a:gd name="T120" fmla="*/ 562 w 1124"/>
                        <a:gd name="T121" fmla="*/ 0 h 78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</a:cxnLst>
                      <a:rect l="0" t="0" r="r" b="b"/>
                      <a:pathLst>
                        <a:path w="1124" h="787">
                          <a:moveTo>
                            <a:pt x="562" y="0"/>
                          </a:moveTo>
                          <a:lnTo>
                            <a:pt x="623" y="3"/>
                          </a:lnTo>
                          <a:lnTo>
                            <a:pt x="682" y="13"/>
                          </a:lnTo>
                          <a:lnTo>
                            <a:pt x="739" y="29"/>
                          </a:lnTo>
                          <a:lnTo>
                            <a:pt x="794" y="50"/>
                          </a:lnTo>
                          <a:lnTo>
                            <a:pt x="846" y="76"/>
                          </a:lnTo>
                          <a:lnTo>
                            <a:pt x="894" y="108"/>
                          </a:lnTo>
                          <a:lnTo>
                            <a:pt x="939" y="145"/>
                          </a:lnTo>
                          <a:lnTo>
                            <a:pt x="979" y="185"/>
                          </a:lnTo>
                          <a:lnTo>
                            <a:pt x="1016" y="230"/>
                          </a:lnTo>
                          <a:lnTo>
                            <a:pt x="1048" y="278"/>
                          </a:lnTo>
                          <a:lnTo>
                            <a:pt x="1074" y="330"/>
                          </a:lnTo>
                          <a:lnTo>
                            <a:pt x="1095" y="385"/>
                          </a:lnTo>
                          <a:lnTo>
                            <a:pt x="1111" y="442"/>
                          </a:lnTo>
                          <a:lnTo>
                            <a:pt x="1121" y="501"/>
                          </a:lnTo>
                          <a:lnTo>
                            <a:pt x="1124" y="562"/>
                          </a:lnTo>
                          <a:lnTo>
                            <a:pt x="1124" y="787"/>
                          </a:lnTo>
                          <a:lnTo>
                            <a:pt x="899" y="787"/>
                          </a:lnTo>
                          <a:lnTo>
                            <a:pt x="899" y="562"/>
                          </a:lnTo>
                          <a:lnTo>
                            <a:pt x="896" y="517"/>
                          </a:lnTo>
                          <a:lnTo>
                            <a:pt x="887" y="472"/>
                          </a:lnTo>
                          <a:lnTo>
                            <a:pt x="873" y="431"/>
                          </a:lnTo>
                          <a:lnTo>
                            <a:pt x="854" y="392"/>
                          </a:lnTo>
                          <a:lnTo>
                            <a:pt x="829" y="356"/>
                          </a:lnTo>
                          <a:lnTo>
                            <a:pt x="801" y="323"/>
                          </a:lnTo>
                          <a:lnTo>
                            <a:pt x="768" y="295"/>
                          </a:lnTo>
                          <a:lnTo>
                            <a:pt x="732" y="270"/>
                          </a:lnTo>
                          <a:lnTo>
                            <a:pt x="693" y="251"/>
                          </a:lnTo>
                          <a:lnTo>
                            <a:pt x="652" y="237"/>
                          </a:lnTo>
                          <a:lnTo>
                            <a:pt x="607" y="227"/>
                          </a:lnTo>
                          <a:lnTo>
                            <a:pt x="562" y="225"/>
                          </a:lnTo>
                          <a:lnTo>
                            <a:pt x="517" y="227"/>
                          </a:lnTo>
                          <a:lnTo>
                            <a:pt x="472" y="237"/>
                          </a:lnTo>
                          <a:lnTo>
                            <a:pt x="431" y="251"/>
                          </a:lnTo>
                          <a:lnTo>
                            <a:pt x="392" y="270"/>
                          </a:lnTo>
                          <a:lnTo>
                            <a:pt x="356" y="295"/>
                          </a:lnTo>
                          <a:lnTo>
                            <a:pt x="323" y="323"/>
                          </a:lnTo>
                          <a:lnTo>
                            <a:pt x="295" y="356"/>
                          </a:lnTo>
                          <a:lnTo>
                            <a:pt x="270" y="392"/>
                          </a:lnTo>
                          <a:lnTo>
                            <a:pt x="251" y="431"/>
                          </a:lnTo>
                          <a:lnTo>
                            <a:pt x="237" y="472"/>
                          </a:lnTo>
                          <a:lnTo>
                            <a:pt x="228" y="517"/>
                          </a:lnTo>
                          <a:lnTo>
                            <a:pt x="225" y="562"/>
                          </a:lnTo>
                          <a:lnTo>
                            <a:pt x="225" y="787"/>
                          </a:lnTo>
                          <a:lnTo>
                            <a:pt x="0" y="787"/>
                          </a:lnTo>
                          <a:lnTo>
                            <a:pt x="0" y="562"/>
                          </a:lnTo>
                          <a:lnTo>
                            <a:pt x="3" y="501"/>
                          </a:lnTo>
                          <a:lnTo>
                            <a:pt x="13" y="442"/>
                          </a:lnTo>
                          <a:lnTo>
                            <a:pt x="29" y="385"/>
                          </a:lnTo>
                          <a:lnTo>
                            <a:pt x="50" y="330"/>
                          </a:lnTo>
                          <a:lnTo>
                            <a:pt x="76" y="278"/>
                          </a:lnTo>
                          <a:lnTo>
                            <a:pt x="108" y="230"/>
                          </a:lnTo>
                          <a:lnTo>
                            <a:pt x="145" y="185"/>
                          </a:lnTo>
                          <a:lnTo>
                            <a:pt x="185" y="145"/>
                          </a:lnTo>
                          <a:lnTo>
                            <a:pt x="230" y="108"/>
                          </a:lnTo>
                          <a:lnTo>
                            <a:pt x="278" y="76"/>
                          </a:lnTo>
                          <a:lnTo>
                            <a:pt x="330" y="50"/>
                          </a:lnTo>
                          <a:lnTo>
                            <a:pt x="385" y="29"/>
                          </a:lnTo>
                          <a:lnTo>
                            <a:pt x="442" y="13"/>
                          </a:lnTo>
                          <a:lnTo>
                            <a:pt x="501" y="3"/>
                          </a:lnTo>
                          <a:lnTo>
                            <a:pt x="562" y="0"/>
                          </a:lnTo>
                          <a:close/>
                        </a:path>
                      </a:pathLst>
                    </a:custGeom>
                    <a:solidFill>
                      <a:srgbClr val="EE9850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16" tIns="45708" rIns="91416" bIns="4570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" name="Freeform 37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5940" y="235085"/>
                      <a:ext cx="311285" cy="196174"/>
                    </a:xfrm>
                    <a:custGeom>
                      <a:avLst/>
                      <a:gdLst>
                        <a:gd name="T0" fmla="*/ 675 w 1350"/>
                        <a:gd name="T1" fmla="*/ 225 h 844"/>
                        <a:gd name="T2" fmla="*/ 650 w 1350"/>
                        <a:gd name="T3" fmla="*/ 228 h 844"/>
                        <a:gd name="T4" fmla="*/ 625 w 1350"/>
                        <a:gd name="T5" fmla="*/ 237 h 844"/>
                        <a:gd name="T6" fmla="*/ 604 w 1350"/>
                        <a:gd name="T7" fmla="*/ 250 h 844"/>
                        <a:gd name="T8" fmla="*/ 587 w 1350"/>
                        <a:gd name="T9" fmla="*/ 267 h 844"/>
                        <a:gd name="T10" fmla="*/ 574 w 1350"/>
                        <a:gd name="T11" fmla="*/ 288 h 844"/>
                        <a:gd name="T12" fmla="*/ 565 w 1350"/>
                        <a:gd name="T13" fmla="*/ 312 h 844"/>
                        <a:gd name="T14" fmla="*/ 563 w 1350"/>
                        <a:gd name="T15" fmla="*/ 338 h 844"/>
                        <a:gd name="T16" fmla="*/ 565 w 1350"/>
                        <a:gd name="T17" fmla="*/ 361 h 844"/>
                        <a:gd name="T18" fmla="*/ 573 w 1350"/>
                        <a:gd name="T19" fmla="*/ 385 h 844"/>
                        <a:gd name="T20" fmla="*/ 584 w 1350"/>
                        <a:gd name="T21" fmla="*/ 404 h 844"/>
                        <a:gd name="T22" fmla="*/ 600 w 1350"/>
                        <a:gd name="T23" fmla="*/ 420 h 844"/>
                        <a:gd name="T24" fmla="*/ 619 w 1350"/>
                        <a:gd name="T25" fmla="*/ 434 h 844"/>
                        <a:gd name="T26" fmla="*/ 619 w 1350"/>
                        <a:gd name="T27" fmla="*/ 619 h 844"/>
                        <a:gd name="T28" fmla="*/ 731 w 1350"/>
                        <a:gd name="T29" fmla="*/ 619 h 844"/>
                        <a:gd name="T30" fmla="*/ 731 w 1350"/>
                        <a:gd name="T31" fmla="*/ 434 h 844"/>
                        <a:gd name="T32" fmla="*/ 750 w 1350"/>
                        <a:gd name="T33" fmla="*/ 420 h 844"/>
                        <a:gd name="T34" fmla="*/ 766 w 1350"/>
                        <a:gd name="T35" fmla="*/ 404 h 844"/>
                        <a:gd name="T36" fmla="*/ 777 w 1350"/>
                        <a:gd name="T37" fmla="*/ 385 h 844"/>
                        <a:gd name="T38" fmla="*/ 785 w 1350"/>
                        <a:gd name="T39" fmla="*/ 361 h 844"/>
                        <a:gd name="T40" fmla="*/ 787 w 1350"/>
                        <a:gd name="T41" fmla="*/ 338 h 844"/>
                        <a:gd name="T42" fmla="*/ 785 w 1350"/>
                        <a:gd name="T43" fmla="*/ 312 h 844"/>
                        <a:gd name="T44" fmla="*/ 776 w 1350"/>
                        <a:gd name="T45" fmla="*/ 288 h 844"/>
                        <a:gd name="T46" fmla="*/ 763 w 1350"/>
                        <a:gd name="T47" fmla="*/ 267 h 844"/>
                        <a:gd name="T48" fmla="*/ 746 w 1350"/>
                        <a:gd name="T49" fmla="*/ 250 h 844"/>
                        <a:gd name="T50" fmla="*/ 725 w 1350"/>
                        <a:gd name="T51" fmla="*/ 237 h 844"/>
                        <a:gd name="T52" fmla="*/ 700 w 1350"/>
                        <a:gd name="T53" fmla="*/ 228 h 844"/>
                        <a:gd name="T54" fmla="*/ 675 w 1350"/>
                        <a:gd name="T55" fmla="*/ 225 h 844"/>
                        <a:gd name="T56" fmla="*/ 0 w 1350"/>
                        <a:gd name="T57" fmla="*/ 0 h 844"/>
                        <a:gd name="T58" fmla="*/ 1350 w 1350"/>
                        <a:gd name="T59" fmla="*/ 0 h 844"/>
                        <a:gd name="T60" fmla="*/ 1350 w 1350"/>
                        <a:gd name="T61" fmla="*/ 844 h 844"/>
                        <a:gd name="T62" fmla="*/ 0 w 1350"/>
                        <a:gd name="T63" fmla="*/ 844 h 844"/>
                        <a:gd name="T64" fmla="*/ 0 w 1350"/>
                        <a:gd name="T65" fmla="*/ 0 h 8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350" h="844">
                          <a:moveTo>
                            <a:pt x="675" y="225"/>
                          </a:moveTo>
                          <a:lnTo>
                            <a:pt x="650" y="228"/>
                          </a:lnTo>
                          <a:lnTo>
                            <a:pt x="625" y="237"/>
                          </a:lnTo>
                          <a:lnTo>
                            <a:pt x="604" y="250"/>
                          </a:lnTo>
                          <a:lnTo>
                            <a:pt x="587" y="267"/>
                          </a:lnTo>
                          <a:lnTo>
                            <a:pt x="574" y="288"/>
                          </a:lnTo>
                          <a:lnTo>
                            <a:pt x="565" y="312"/>
                          </a:lnTo>
                          <a:lnTo>
                            <a:pt x="563" y="338"/>
                          </a:lnTo>
                          <a:lnTo>
                            <a:pt x="565" y="361"/>
                          </a:lnTo>
                          <a:lnTo>
                            <a:pt x="573" y="385"/>
                          </a:lnTo>
                          <a:lnTo>
                            <a:pt x="584" y="404"/>
                          </a:lnTo>
                          <a:lnTo>
                            <a:pt x="600" y="420"/>
                          </a:lnTo>
                          <a:lnTo>
                            <a:pt x="619" y="434"/>
                          </a:lnTo>
                          <a:lnTo>
                            <a:pt x="619" y="619"/>
                          </a:lnTo>
                          <a:lnTo>
                            <a:pt x="731" y="619"/>
                          </a:lnTo>
                          <a:lnTo>
                            <a:pt x="731" y="434"/>
                          </a:lnTo>
                          <a:lnTo>
                            <a:pt x="750" y="420"/>
                          </a:lnTo>
                          <a:lnTo>
                            <a:pt x="766" y="404"/>
                          </a:lnTo>
                          <a:lnTo>
                            <a:pt x="777" y="385"/>
                          </a:lnTo>
                          <a:lnTo>
                            <a:pt x="785" y="361"/>
                          </a:lnTo>
                          <a:lnTo>
                            <a:pt x="787" y="338"/>
                          </a:lnTo>
                          <a:lnTo>
                            <a:pt x="785" y="312"/>
                          </a:lnTo>
                          <a:lnTo>
                            <a:pt x="776" y="288"/>
                          </a:lnTo>
                          <a:lnTo>
                            <a:pt x="763" y="267"/>
                          </a:lnTo>
                          <a:lnTo>
                            <a:pt x="746" y="250"/>
                          </a:lnTo>
                          <a:lnTo>
                            <a:pt x="725" y="237"/>
                          </a:lnTo>
                          <a:lnTo>
                            <a:pt x="700" y="228"/>
                          </a:lnTo>
                          <a:lnTo>
                            <a:pt x="675" y="225"/>
                          </a:lnTo>
                          <a:close/>
                          <a:moveTo>
                            <a:pt x="0" y="0"/>
                          </a:moveTo>
                          <a:lnTo>
                            <a:pt x="1350" y="0"/>
                          </a:lnTo>
                          <a:lnTo>
                            <a:pt x="1350" y="844"/>
                          </a:lnTo>
                          <a:lnTo>
                            <a:pt x="0" y="8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959595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16" tIns="45708" rIns="91416" bIns="4570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3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-522605" y="1037808"/>
                  <a:ext cx="1750748" cy="18357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 dirty="0">
                      <a:effectLst/>
                      <a:latin typeface="Calibri" panose="020F0502020204030204" pitchFamily="34" charset="0"/>
                      <a:ea typeface="DengXian"/>
                      <a:cs typeface="Times New Roman" panose="02020603050405020304" pitchFamily="18" charset="0"/>
                    </a:rPr>
                    <a:t>Secured Mobile Interface</a:t>
                  </a: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1109099" y="0"/>
                <a:ext cx="1817315" cy="1241243"/>
                <a:chOff x="118499" y="0"/>
                <a:chExt cx="1817315" cy="1241243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820C2B5F-0F15-4E0D-9117-261AA60638BD}"/>
                    </a:ext>
                  </a:extLst>
                </p:cNvPr>
                <p:cNvGrpSpPr/>
                <p:nvPr/>
              </p:nvGrpSpPr>
              <p:grpSpPr>
                <a:xfrm>
                  <a:off x="345440" y="0"/>
                  <a:ext cx="935389" cy="986155"/>
                  <a:chOff x="0" y="0"/>
                  <a:chExt cx="550069" cy="580073"/>
                </a:xfrm>
              </p:grpSpPr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BCB38F76-C64E-4DB4-80E6-6D29A646DD9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white">
                  <a:xfrm>
                    <a:off x="0" y="0"/>
                    <a:ext cx="550069" cy="580073"/>
                  </a:xfrm>
                  <a:custGeom>
                    <a:avLst/>
                    <a:gdLst>
                      <a:gd name="T0" fmla="*/ 4400 w 5429"/>
                      <a:gd name="T1" fmla="*/ 3867 h 5828"/>
                      <a:gd name="T2" fmla="*/ 4400 w 5429"/>
                      <a:gd name="T3" fmla="*/ 2667 h 5828"/>
                      <a:gd name="T4" fmla="*/ 4134 w 5429"/>
                      <a:gd name="T5" fmla="*/ 2400 h 5828"/>
                      <a:gd name="T6" fmla="*/ 3600 w 5429"/>
                      <a:gd name="T7" fmla="*/ 2400 h 5828"/>
                      <a:gd name="T8" fmla="*/ 3600 w 5429"/>
                      <a:gd name="T9" fmla="*/ 734 h 5828"/>
                      <a:gd name="T10" fmla="*/ 1800 w 5429"/>
                      <a:gd name="T11" fmla="*/ 0 h 5828"/>
                      <a:gd name="T12" fmla="*/ 0 w 5429"/>
                      <a:gd name="T13" fmla="*/ 734 h 5828"/>
                      <a:gd name="T14" fmla="*/ 0 w 5429"/>
                      <a:gd name="T15" fmla="*/ 3134 h 5828"/>
                      <a:gd name="T16" fmla="*/ 1800 w 5429"/>
                      <a:gd name="T17" fmla="*/ 3974 h 5828"/>
                      <a:gd name="T18" fmla="*/ 2452 w 5429"/>
                      <a:gd name="T19" fmla="*/ 3914 h 5828"/>
                      <a:gd name="T20" fmla="*/ 2377 w 5429"/>
                      <a:gd name="T21" fmla="*/ 3988 h 5828"/>
                      <a:gd name="T22" fmla="*/ 1510 w 5429"/>
                      <a:gd name="T23" fmla="*/ 5322 h 5828"/>
                      <a:gd name="T24" fmla="*/ 1588 w 5429"/>
                      <a:gd name="T25" fmla="*/ 5690 h 5828"/>
                      <a:gd name="T26" fmla="*/ 1734 w 5429"/>
                      <a:gd name="T27" fmla="*/ 5734 h 5828"/>
                      <a:gd name="T28" fmla="*/ 3467 w 5429"/>
                      <a:gd name="T29" fmla="*/ 5734 h 5828"/>
                      <a:gd name="T30" fmla="*/ 3733 w 5429"/>
                      <a:gd name="T31" fmla="*/ 5469 h 5828"/>
                      <a:gd name="T32" fmla="*/ 3732 w 5429"/>
                      <a:gd name="T33" fmla="*/ 5451 h 5828"/>
                      <a:gd name="T34" fmla="*/ 5052 w 5429"/>
                      <a:gd name="T35" fmla="*/ 5468 h 5828"/>
                      <a:gd name="T36" fmla="*/ 5069 w 5429"/>
                      <a:gd name="T37" fmla="*/ 4149 h 5828"/>
                      <a:gd name="T38" fmla="*/ 4400 w 5429"/>
                      <a:gd name="T39" fmla="*/ 3867 h 5828"/>
                      <a:gd name="T40" fmla="*/ 2645 w 5429"/>
                      <a:gd name="T41" fmla="*/ 3873 h 5828"/>
                      <a:gd name="T42" fmla="*/ 2667 w 5429"/>
                      <a:gd name="T43" fmla="*/ 3867 h 5828"/>
                      <a:gd name="T44" fmla="*/ 2668 w 5429"/>
                      <a:gd name="T45" fmla="*/ 3876 h 5828"/>
                      <a:gd name="T46" fmla="*/ 2645 w 5429"/>
                      <a:gd name="T47" fmla="*/ 3873 h 5828"/>
                      <a:gd name="T48" fmla="*/ 3467 w 5429"/>
                      <a:gd name="T49" fmla="*/ 4800 h 5828"/>
                      <a:gd name="T50" fmla="*/ 3494 w 5429"/>
                      <a:gd name="T51" fmla="*/ 5019 h 5828"/>
                      <a:gd name="T52" fmla="*/ 2917 w 5429"/>
                      <a:gd name="T53" fmla="*/ 4132 h 5828"/>
                      <a:gd name="T54" fmla="*/ 2934 w 5429"/>
                      <a:gd name="T55" fmla="*/ 4134 h 5828"/>
                      <a:gd name="T56" fmla="*/ 3748 w 5429"/>
                      <a:gd name="T57" fmla="*/ 4134 h 5828"/>
                      <a:gd name="T58" fmla="*/ 3467 w 5429"/>
                      <a:gd name="T59" fmla="*/ 4800 h 58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5429" h="5828">
                        <a:moveTo>
                          <a:pt x="4400" y="3867"/>
                        </a:moveTo>
                        <a:cubicBezTo>
                          <a:pt x="4400" y="2667"/>
                          <a:pt x="4400" y="2667"/>
                          <a:pt x="4400" y="2667"/>
                        </a:cubicBezTo>
                        <a:cubicBezTo>
                          <a:pt x="4400" y="2520"/>
                          <a:pt x="4281" y="2400"/>
                          <a:pt x="4134" y="2400"/>
                        </a:cubicBezTo>
                        <a:cubicBezTo>
                          <a:pt x="3600" y="2400"/>
                          <a:pt x="3600" y="2400"/>
                          <a:pt x="3600" y="2400"/>
                        </a:cubicBezTo>
                        <a:cubicBezTo>
                          <a:pt x="3600" y="734"/>
                          <a:pt x="3600" y="734"/>
                          <a:pt x="3600" y="734"/>
                        </a:cubicBezTo>
                        <a:cubicBezTo>
                          <a:pt x="3600" y="192"/>
                          <a:pt x="2631" y="0"/>
                          <a:pt x="1800" y="0"/>
                        </a:cubicBezTo>
                        <a:cubicBezTo>
                          <a:pt x="970" y="0"/>
                          <a:pt x="0" y="192"/>
                          <a:pt x="0" y="734"/>
                        </a:cubicBezTo>
                        <a:cubicBezTo>
                          <a:pt x="0" y="3134"/>
                          <a:pt x="0" y="3134"/>
                          <a:pt x="0" y="3134"/>
                        </a:cubicBezTo>
                        <a:cubicBezTo>
                          <a:pt x="0" y="3675"/>
                          <a:pt x="970" y="3974"/>
                          <a:pt x="1800" y="3974"/>
                        </a:cubicBezTo>
                        <a:cubicBezTo>
                          <a:pt x="2019" y="3973"/>
                          <a:pt x="2237" y="3953"/>
                          <a:pt x="2452" y="3914"/>
                        </a:cubicBezTo>
                        <a:cubicBezTo>
                          <a:pt x="2422" y="3934"/>
                          <a:pt x="2397" y="3959"/>
                          <a:pt x="2377" y="3988"/>
                        </a:cubicBezTo>
                        <a:cubicBezTo>
                          <a:pt x="1510" y="5322"/>
                          <a:pt x="1510" y="5322"/>
                          <a:pt x="1510" y="5322"/>
                        </a:cubicBezTo>
                        <a:cubicBezTo>
                          <a:pt x="1430" y="5445"/>
                          <a:pt x="1465" y="5610"/>
                          <a:pt x="1588" y="5690"/>
                        </a:cubicBezTo>
                        <a:cubicBezTo>
                          <a:pt x="1632" y="5719"/>
                          <a:pt x="1682" y="5734"/>
                          <a:pt x="1734" y="5734"/>
                        </a:cubicBezTo>
                        <a:cubicBezTo>
                          <a:pt x="3467" y="5734"/>
                          <a:pt x="3467" y="5734"/>
                          <a:pt x="3467" y="5734"/>
                        </a:cubicBezTo>
                        <a:cubicBezTo>
                          <a:pt x="3613" y="5734"/>
                          <a:pt x="3733" y="5616"/>
                          <a:pt x="3733" y="5469"/>
                        </a:cubicBezTo>
                        <a:cubicBezTo>
                          <a:pt x="3733" y="5463"/>
                          <a:pt x="3733" y="5457"/>
                          <a:pt x="3732" y="5451"/>
                        </a:cubicBezTo>
                        <a:cubicBezTo>
                          <a:pt x="4092" y="5820"/>
                          <a:pt x="4683" y="5828"/>
                          <a:pt x="5052" y="5468"/>
                        </a:cubicBezTo>
                        <a:cubicBezTo>
                          <a:pt x="5421" y="5109"/>
                          <a:pt x="5429" y="4518"/>
                          <a:pt x="5069" y="4149"/>
                        </a:cubicBezTo>
                        <a:cubicBezTo>
                          <a:pt x="4893" y="3968"/>
                          <a:pt x="4652" y="3867"/>
                          <a:pt x="4400" y="3867"/>
                        </a:cubicBezTo>
                        <a:close/>
                        <a:moveTo>
                          <a:pt x="2645" y="3873"/>
                        </a:moveTo>
                        <a:cubicBezTo>
                          <a:pt x="2653" y="3871"/>
                          <a:pt x="2660" y="3869"/>
                          <a:pt x="2667" y="3867"/>
                        </a:cubicBezTo>
                        <a:cubicBezTo>
                          <a:pt x="2667" y="3870"/>
                          <a:pt x="2668" y="3873"/>
                          <a:pt x="2668" y="3876"/>
                        </a:cubicBezTo>
                        <a:cubicBezTo>
                          <a:pt x="2661" y="3874"/>
                          <a:pt x="2653" y="3874"/>
                          <a:pt x="2645" y="3873"/>
                        </a:cubicBezTo>
                        <a:close/>
                        <a:moveTo>
                          <a:pt x="3467" y="4800"/>
                        </a:moveTo>
                        <a:cubicBezTo>
                          <a:pt x="3467" y="4874"/>
                          <a:pt x="3476" y="4948"/>
                          <a:pt x="3494" y="5019"/>
                        </a:cubicBezTo>
                        <a:cubicBezTo>
                          <a:pt x="2917" y="4132"/>
                          <a:pt x="2917" y="4132"/>
                          <a:pt x="2917" y="4132"/>
                        </a:cubicBezTo>
                        <a:cubicBezTo>
                          <a:pt x="2923" y="4132"/>
                          <a:pt x="2928" y="4134"/>
                          <a:pt x="2934" y="4134"/>
                        </a:cubicBezTo>
                        <a:cubicBezTo>
                          <a:pt x="3748" y="4134"/>
                          <a:pt x="3748" y="4134"/>
                          <a:pt x="3748" y="4134"/>
                        </a:cubicBezTo>
                        <a:cubicBezTo>
                          <a:pt x="3568" y="4309"/>
                          <a:pt x="3467" y="4549"/>
                          <a:pt x="3467" y="4800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" name="Freeform 29">
                    <a:extLst>
                      <a:ext uri="{FF2B5EF4-FFF2-40B4-BE49-F238E27FC236}">
                        <a16:creationId xmlns:a16="http://schemas.microsoft.com/office/drawing/2014/main" id="{38E6CF78-5FCA-471C-9999-3690064F496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5717" y="115729"/>
                    <a:ext cx="487204" cy="428625"/>
                  </a:xfrm>
                  <a:custGeom>
                    <a:avLst/>
                    <a:gdLst>
                      <a:gd name="T0" fmla="*/ 3067 w 4800"/>
                      <a:gd name="T1" fmla="*/ 668 h 4315"/>
                      <a:gd name="T2" fmla="*/ 1533 w 4800"/>
                      <a:gd name="T3" fmla="*/ 982 h 4315"/>
                      <a:gd name="T4" fmla="*/ 0 w 4800"/>
                      <a:gd name="T5" fmla="*/ 668 h 4315"/>
                      <a:gd name="T6" fmla="*/ 0 w 4800"/>
                      <a:gd name="T7" fmla="*/ 0 h 4315"/>
                      <a:gd name="T8" fmla="*/ 1533 w 4800"/>
                      <a:gd name="T9" fmla="*/ 315 h 4315"/>
                      <a:gd name="T10" fmla="*/ 3067 w 4800"/>
                      <a:gd name="T11" fmla="*/ 0 h 4315"/>
                      <a:gd name="T12" fmla="*/ 3067 w 4800"/>
                      <a:gd name="T13" fmla="*/ 668 h 4315"/>
                      <a:gd name="T14" fmla="*/ 3867 w 4800"/>
                      <a:gd name="T15" fmla="*/ 1515 h 4315"/>
                      <a:gd name="T16" fmla="*/ 2667 w 4800"/>
                      <a:gd name="T17" fmla="*/ 1515 h 4315"/>
                      <a:gd name="T18" fmla="*/ 2667 w 4800"/>
                      <a:gd name="T19" fmla="*/ 2715 h 4315"/>
                      <a:gd name="T20" fmla="*/ 3867 w 4800"/>
                      <a:gd name="T21" fmla="*/ 2715 h 4315"/>
                      <a:gd name="T22" fmla="*/ 3867 w 4800"/>
                      <a:gd name="T23" fmla="*/ 1515 h 4315"/>
                      <a:gd name="T24" fmla="*/ 2333 w 4800"/>
                      <a:gd name="T25" fmla="*/ 2982 h 4315"/>
                      <a:gd name="T26" fmla="*/ 3200 w 4800"/>
                      <a:gd name="T27" fmla="*/ 4315 h 4315"/>
                      <a:gd name="T28" fmla="*/ 1467 w 4800"/>
                      <a:gd name="T29" fmla="*/ 4315 h 4315"/>
                      <a:gd name="T30" fmla="*/ 2333 w 4800"/>
                      <a:gd name="T31" fmla="*/ 2982 h 4315"/>
                      <a:gd name="T32" fmla="*/ 4800 w 4800"/>
                      <a:gd name="T33" fmla="*/ 3648 h 4315"/>
                      <a:gd name="T34" fmla="*/ 4133 w 4800"/>
                      <a:gd name="T35" fmla="*/ 4315 h 4315"/>
                      <a:gd name="T36" fmla="*/ 3467 w 4800"/>
                      <a:gd name="T37" fmla="*/ 3648 h 4315"/>
                      <a:gd name="T38" fmla="*/ 4133 w 4800"/>
                      <a:gd name="T39" fmla="*/ 2982 h 4315"/>
                      <a:gd name="T40" fmla="*/ 4800 w 4800"/>
                      <a:gd name="T41" fmla="*/ 3648 h 43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4800" h="4315">
                        <a:moveTo>
                          <a:pt x="3067" y="668"/>
                        </a:moveTo>
                        <a:cubicBezTo>
                          <a:pt x="2721" y="893"/>
                          <a:pt x="2096" y="982"/>
                          <a:pt x="1533" y="982"/>
                        </a:cubicBezTo>
                        <a:cubicBezTo>
                          <a:pt x="971" y="982"/>
                          <a:pt x="346" y="893"/>
                          <a:pt x="0" y="668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45" y="226"/>
                          <a:pt x="971" y="315"/>
                          <a:pt x="1533" y="315"/>
                        </a:cubicBezTo>
                        <a:cubicBezTo>
                          <a:pt x="2096" y="315"/>
                          <a:pt x="2721" y="226"/>
                          <a:pt x="3067" y="0"/>
                        </a:cubicBezTo>
                        <a:lnTo>
                          <a:pt x="3067" y="668"/>
                        </a:lnTo>
                        <a:close/>
                        <a:moveTo>
                          <a:pt x="3867" y="1515"/>
                        </a:moveTo>
                        <a:cubicBezTo>
                          <a:pt x="2667" y="1515"/>
                          <a:pt x="2667" y="1515"/>
                          <a:pt x="2667" y="1515"/>
                        </a:cubicBezTo>
                        <a:cubicBezTo>
                          <a:pt x="2667" y="2715"/>
                          <a:pt x="2667" y="2715"/>
                          <a:pt x="2667" y="2715"/>
                        </a:cubicBezTo>
                        <a:cubicBezTo>
                          <a:pt x="3867" y="2715"/>
                          <a:pt x="3867" y="2715"/>
                          <a:pt x="3867" y="2715"/>
                        </a:cubicBezTo>
                        <a:lnTo>
                          <a:pt x="3867" y="1515"/>
                        </a:lnTo>
                        <a:close/>
                        <a:moveTo>
                          <a:pt x="2333" y="2982"/>
                        </a:moveTo>
                        <a:cubicBezTo>
                          <a:pt x="3200" y="4315"/>
                          <a:pt x="3200" y="4315"/>
                          <a:pt x="3200" y="4315"/>
                        </a:cubicBezTo>
                        <a:cubicBezTo>
                          <a:pt x="1467" y="4315"/>
                          <a:pt x="1467" y="4315"/>
                          <a:pt x="1467" y="4315"/>
                        </a:cubicBezTo>
                        <a:lnTo>
                          <a:pt x="2333" y="2982"/>
                        </a:lnTo>
                        <a:close/>
                        <a:moveTo>
                          <a:pt x="4800" y="3648"/>
                        </a:moveTo>
                        <a:cubicBezTo>
                          <a:pt x="4800" y="4016"/>
                          <a:pt x="4501" y="4315"/>
                          <a:pt x="4133" y="4315"/>
                        </a:cubicBezTo>
                        <a:cubicBezTo>
                          <a:pt x="3765" y="4315"/>
                          <a:pt x="3467" y="4016"/>
                          <a:pt x="3467" y="3648"/>
                        </a:cubicBezTo>
                        <a:cubicBezTo>
                          <a:pt x="3467" y="3280"/>
                          <a:pt x="3765" y="2982"/>
                          <a:pt x="4133" y="2982"/>
                        </a:cubicBezTo>
                        <a:cubicBezTo>
                          <a:pt x="4501" y="2982"/>
                          <a:pt x="4800" y="3280"/>
                          <a:pt x="4800" y="3648"/>
                        </a:cubicBezTo>
                        <a:close/>
                      </a:path>
                    </a:pathLst>
                  </a:custGeom>
                  <a:solidFill>
                    <a:srgbClr val="EE98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50E4688D-8F89-44D5-AA1F-556D1DA4E13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5717" y="27147"/>
                    <a:ext cx="311467" cy="342900"/>
                  </a:xfrm>
                  <a:custGeom>
                    <a:avLst/>
                    <a:gdLst>
                      <a:gd name="T0" fmla="*/ 1533 w 3067"/>
                      <a:gd name="T1" fmla="*/ 3440 h 3441"/>
                      <a:gd name="T2" fmla="*/ 0 w 3067"/>
                      <a:gd name="T3" fmla="*/ 2867 h 3441"/>
                      <a:gd name="T4" fmla="*/ 0 w 3067"/>
                      <a:gd name="T5" fmla="*/ 1820 h 3441"/>
                      <a:gd name="T6" fmla="*/ 1533 w 3067"/>
                      <a:gd name="T7" fmla="*/ 2133 h 3441"/>
                      <a:gd name="T8" fmla="*/ 3067 w 3067"/>
                      <a:gd name="T9" fmla="*/ 1820 h 3441"/>
                      <a:gd name="T10" fmla="*/ 3067 w 3067"/>
                      <a:gd name="T11" fmla="*/ 2133 h 3441"/>
                      <a:gd name="T12" fmla="*/ 2667 w 3067"/>
                      <a:gd name="T13" fmla="*/ 2133 h 3441"/>
                      <a:gd name="T14" fmla="*/ 2400 w 3067"/>
                      <a:gd name="T15" fmla="*/ 2400 h 3441"/>
                      <a:gd name="T16" fmla="*/ 2400 w 3067"/>
                      <a:gd name="T17" fmla="*/ 3324 h 3441"/>
                      <a:gd name="T18" fmla="*/ 1533 w 3067"/>
                      <a:gd name="T19" fmla="*/ 3440 h 3441"/>
                      <a:gd name="T20" fmla="*/ 1533 w 3067"/>
                      <a:gd name="T21" fmla="*/ 933 h 3441"/>
                      <a:gd name="T22" fmla="*/ 3067 w 3067"/>
                      <a:gd name="T23" fmla="*/ 467 h 3441"/>
                      <a:gd name="T24" fmla="*/ 1533 w 3067"/>
                      <a:gd name="T25" fmla="*/ 0 h 3441"/>
                      <a:gd name="T26" fmla="*/ 0 w 3067"/>
                      <a:gd name="T27" fmla="*/ 467 h 3441"/>
                      <a:gd name="T28" fmla="*/ 1533 w 3067"/>
                      <a:gd name="T29" fmla="*/ 933 h 34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067" h="3441">
                        <a:moveTo>
                          <a:pt x="1533" y="3440"/>
                        </a:moveTo>
                        <a:cubicBezTo>
                          <a:pt x="686" y="3440"/>
                          <a:pt x="0" y="3124"/>
                          <a:pt x="0" y="2867"/>
                        </a:cubicBezTo>
                        <a:cubicBezTo>
                          <a:pt x="0" y="1820"/>
                          <a:pt x="0" y="1820"/>
                          <a:pt x="0" y="1820"/>
                        </a:cubicBezTo>
                        <a:cubicBezTo>
                          <a:pt x="346" y="2045"/>
                          <a:pt x="971" y="2133"/>
                          <a:pt x="1533" y="2133"/>
                        </a:cubicBezTo>
                        <a:cubicBezTo>
                          <a:pt x="2096" y="2133"/>
                          <a:pt x="2721" y="2045"/>
                          <a:pt x="3067" y="1820"/>
                        </a:cubicBezTo>
                        <a:cubicBezTo>
                          <a:pt x="3067" y="2133"/>
                          <a:pt x="3067" y="2133"/>
                          <a:pt x="3067" y="2133"/>
                        </a:cubicBezTo>
                        <a:cubicBezTo>
                          <a:pt x="2667" y="2133"/>
                          <a:pt x="2667" y="2133"/>
                          <a:pt x="2667" y="2133"/>
                        </a:cubicBezTo>
                        <a:cubicBezTo>
                          <a:pt x="2519" y="2133"/>
                          <a:pt x="2400" y="2253"/>
                          <a:pt x="2400" y="2400"/>
                        </a:cubicBezTo>
                        <a:cubicBezTo>
                          <a:pt x="2400" y="3324"/>
                          <a:pt x="2400" y="3324"/>
                          <a:pt x="2400" y="3324"/>
                        </a:cubicBezTo>
                        <a:cubicBezTo>
                          <a:pt x="2118" y="3402"/>
                          <a:pt x="1826" y="3441"/>
                          <a:pt x="1533" y="3440"/>
                        </a:cubicBezTo>
                        <a:close/>
                        <a:moveTo>
                          <a:pt x="1533" y="933"/>
                        </a:moveTo>
                        <a:cubicBezTo>
                          <a:pt x="2380" y="933"/>
                          <a:pt x="3067" y="724"/>
                          <a:pt x="3067" y="467"/>
                        </a:cubicBezTo>
                        <a:cubicBezTo>
                          <a:pt x="3067" y="209"/>
                          <a:pt x="2380" y="0"/>
                          <a:pt x="1533" y="0"/>
                        </a:cubicBezTo>
                        <a:cubicBezTo>
                          <a:pt x="686" y="0"/>
                          <a:pt x="0" y="209"/>
                          <a:pt x="0" y="467"/>
                        </a:cubicBezTo>
                        <a:cubicBezTo>
                          <a:pt x="0" y="724"/>
                          <a:pt x="686" y="933"/>
                          <a:pt x="1533" y="933"/>
                        </a:cubicBezTo>
                        <a:close/>
                      </a:path>
                    </a:pathLst>
                  </a:custGeom>
                  <a:solidFill>
                    <a:srgbClr val="95959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18499" y="924559"/>
                  <a:ext cx="1817315" cy="31668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 dirty="0">
                      <a:effectLst/>
                      <a:latin typeface="Calibri" panose="020F0502020204030204" pitchFamily="34" charset="0"/>
                      <a:ea typeface="DengXian"/>
                      <a:cs typeface="Times New Roman" panose="02020603050405020304" pitchFamily="18" charset="0"/>
                    </a:rPr>
                    <a:t>Relational Geodatabase</a:t>
                  </a: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0" y="1183640"/>
                <a:ext cx="1081666" cy="1112520"/>
                <a:chOff x="0" y="0"/>
                <a:chExt cx="1081666" cy="1112520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0" y="0"/>
                  <a:ext cx="894080" cy="739928"/>
                  <a:chOff x="0" y="0"/>
                  <a:chExt cx="589856" cy="487827"/>
                </a:xfrm>
              </p:grpSpPr>
              <p:sp>
                <p:nvSpPr>
                  <p:cNvPr id="24" name="Freeform 23"/>
                  <p:cNvSpPr>
                    <a:spLocks/>
                  </p:cNvSpPr>
                  <p:nvPr/>
                </p:nvSpPr>
                <p:spPr bwMode="white">
                  <a:xfrm>
                    <a:off x="0" y="0"/>
                    <a:ext cx="589856" cy="487827"/>
                  </a:xfrm>
                  <a:custGeom>
                    <a:avLst/>
                    <a:gdLst>
                      <a:gd name="T0" fmla="*/ 112 w 2586"/>
                      <a:gd name="T1" fmla="*/ 0 h 2136"/>
                      <a:gd name="T2" fmla="*/ 2474 w 2586"/>
                      <a:gd name="T3" fmla="*/ 0 h 2136"/>
                      <a:gd name="T4" fmla="*/ 2499 w 2586"/>
                      <a:gd name="T5" fmla="*/ 3 h 2136"/>
                      <a:gd name="T6" fmla="*/ 2524 w 2586"/>
                      <a:gd name="T7" fmla="*/ 12 h 2136"/>
                      <a:gd name="T8" fmla="*/ 2544 w 2586"/>
                      <a:gd name="T9" fmla="*/ 24 h 2136"/>
                      <a:gd name="T10" fmla="*/ 2562 w 2586"/>
                      <a:gd name="T11" fmla="*/ 42 h 2136"/>
                      <a:gd name="T12" fmla="*/ 2574 w 2586"/>
                      <a:gd name="T13" fmla="*/ 62 h 2136"/>
                      <a:gd name="T14" fmla="*/ 2583 w 2586"/>
                      <a:gd name="T15" fmla="*/ 87 h 2136"/>
                      <a:gd name="T16" fmla="*/ 2586 w 2586"/>
                      <a:gd name="T17" fmla="*/ 112 h 2136"/>
                      <a:gd name="T18" fmla="*/ 2586 w 2586"/>
                      <a:gd name="T19" fmla="*/ 2024 h 2136"/>
                      <a:gd name="T20" fmla="*/ 2583 w 2586"/>
                      <a:gd name="T21" fmla="*/ 2049 h 2136"/>
                      <a:gd name="T22" fmla="*/ 2574 w 2586"/>
                      <a:gd name="T23" fmla="*/ 2074 h 2136"/>
                      <a:gd name="T24" fmla="*/ 2562 w 2586"/>
                      <a:gd name="T25" fmla="*/ 2094 h 2136"/>
                      <a:gd name="T26" fmla="*/ 2544 w 2586"/>
                      <a:gd name="T27" fmla="*/ 2112 h 2136"/>
                      <a:gd name="T28" fmla="*/ 2524 w 2586"/>
                      <a:gd name="T29" fmla="*/ 2124 h 2136"/>
                      <a:gd name="T30" fmla="*/ 2499 w 2586"/>
                      <a:gd name="T31" fmla="*/ 2133 h 2136"/>
                      <a:gd name="T32" fmla="*/ 2474 w 2586"/>
                      <a:gd name="T33" fmla="*/ 2136 h 2136"/>
                      <a:gd name="T34" fmla="*/ 112 w 2586"/>
                      <a:gd name="T35" fmla="*/ 2136 h 2136"/>
                      <a:gd name="T36" fmla="*/ 87 w 2586"/>
                      <a:gd name="T37" fmla="*/ 2133 h 2136"/>
                      <a:gd name="T38" fmla="*/ 62 w 2586"/>
                      <a:gd name="T39" fmla="*/ 2124 h 2136"/>
                      <a:gd name="T40" fmla="*/ 42 w 2586"/>
                      <a:gd name="T41" fmla="*/ 2112 h 2136"/>
                      <a:gd name="T42" fmla="*/ 24 w 2586"/>
                      <a:gd name="T43" fmla="*/ 2094 h 2136"/>
                      <a:gd name="T44" fmla="*/ 12 w 2586"/>
                      <a:gd name="T45" fmla="*/ 2074 h 2136"/>
                      <a:gd name="T46" fmla="*/ 3 w 2586"/>
                      <a:gd name="T47" fmla="*/ 2049 h 2136"/>
                      <a:gd name="T48" fmla="*/ 0 w 2586"/>
                      <a:gd name="T49" fmla="*/ 2024 h 2136"/>
                      <a:gd name="T50" fmla="*/ 0 w 2586"/>
                      <a:gd name="T51" fmla="*/ 112 h 2136"/>
                      <a:gd name="T52" fmla="*/ 3 w 2586"/>
                      <a:gd name="T53" fmla="*/ 87 h 2136"/>
                      <a:gd name="T54" fmla="*/ 12 w 2586"/>
                      <a:gd name="T55" fmla="*/ 62 h 2136"/>
                      <a:gd name="T56" fmla="*/ 24 w 2586"/>
                      <a:gd name="T57" fmla="*/ 42 h 2136"/>
                      <a:gd name="T58" fmla="*/ 42 w 2586"/>
                      <a:gd name="T59" fmla="*/ 24 h 2136"/>
                      <a:gd name="T60" fmla="*/ 62 w 2586"/>
                      <a:gd name="T61" fmla="*/ 12 h 2136"/>
                      <a:gd name="T62" fmla="*/ 87 w 2586"/>
                      <a:gd name="T63" fmla="*/ 3 h 2136"/>
                      <a:gd name="T64" fmla="*/ 112 w 2586"/>
                      <a:gd name="T65" fmla="*/ 0 h 2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586" h="2136">
                        <a:moveTo>
                          <a:pt x="112" y="0"/>
                        </a:moveTo>
                        <a:lnTo>
                          <a:pt x="2474" y="0"/>
                        </a:lnTo>
                        <a:lnTo>
                          <a:pt x="2499" y="3"/>
                        </a:lnTo>
                        <a:lnTo>
                          <a:pt x="2524" y="12"/>
                        </a:lnTo>
                        <a:lnTo>
                          <a:pt x="2544" y="24"/>
                        </a:lnTo>
                        <a:lnTo>
                          <a:pt x="2562" y="42"/>
                        </a:lnTo>
                        <a:lnTo>
                          <a:pt x="2574" y="62"/>
                        </a:lnTo>
                        <a:lnTo>
                          <a:pt x="2583" y="87"/>
                        </a:lnTo>
                        <a:lnTo>
                          <a:pt x="2586" y="112"/>
                        </a:lnTo>
                        <a:lnTo>
                          <a:pt x="2586" y="2024"/>
                        </a:lnTo>
                        <a:lnTo>
                          <a:pt x="2583" y="2049"/>
                        </a:lnTo>
                        <a:lnTo>
                          <a:pt x="2574" y="2074"/>
                        </a:lnTo>
                        <a:lnTo>
                          <a:pt x="2562" y="2094"/>
                        </a:lnTo>
                        <a:lnTo>
                          <a:pt x="2544" y="2112"/>
                        </a:lnTo>
                        <a:lnTo>
                          <a:pt x="2524" y="2124"/>
                        </a:lnTo>
                        <a:lnTo>
                          <a:pt x="2499" y="2133"/>
                        </a:lnTo>
                        <a:lnTo>
                          <a:pt x="2474" y="2136"/>
                        </a:lnTo>
                        <a:lnTo>
                          <a:pt x="112" y="2136"/>
                        </a:lnTo>
                        <a:lnTo>
                          <a:pt x="87" y="2133"/>
                        </a:lnTo>
                        <a:lnTo>
                          <a:pt x="62" y="2124"/>
                        </a:lnTo>
                        <a:lnTo>
                          <a:pt x="42" y="2112"/>
                        </a:lnTo>
                        <a:lnTo>
                          <a:pt x="24" y="2094"/>
                        </a:lnTo>
                        <a:lnTo>
                          <a:pt x="12" y="2074"/>
                        </a:lnTo>
                        <a:lnTo>
                          <a:pt x="3" y="2049"/>
                        </a:lnTo>
                        <a:lnTo>
                          <a:pt x="0" y="2024"/>
                        </a:lnTo>
                        <a:lnTo>
                          <a:pt x="0" y="112"/>
                        </a:lnTo>
                        <a:lnTo>
                          <a:pt x="3" y="87"/>
                        </a:lnTo>
                        <a:lnTo>
                          <a:pt x="12" y="62"/>
                        </a:lnTo>
                        <a:lnTo>
                          <a:pt x="24" y="42"/>
                        </a:lnTo>
                        <a:lnTo>
                          <a:pt x="42" y="24"/>
                        </a:lnTo>
                        <a:lnTo>
                          <a:pt x="62" y="12"/>
                        </a:lnTo>
                        <a:lnTo>
                          <a:pt x="87" y="3"/>
                        </a:lnTo>
                        <a:lnTo>
                          <a:pt x="112" y="0"/>
                        </a:lnTo>
                        <a:close/>
                      </a:path>
                    </a:pathLst>
                  </a:custGeom>
                  <a:no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16" tIns="45708" rIns="91416" bIns="4570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25507" y="25507"/>
                    <a:ext cx="538841" cy="436812"/>
                  </a:xfrm>
                  <a:custGeom>
                    <a:avLst/>
                    <a:gdLst>
                      <a:gd name="T0" fmla="*/ 1687 w 2362"/>
                      <a:gd name="T1" fmla="*/ 1181 h 1912"/>
                      <a:gd name="T2" fmla="*/ 2081 w 2362"/>
                      <a:gd name="T3" fmla="*/ 1181 h 1912"/>
                      <a:gd name="T4" fmla="*/ 2081 w 2362"/>
                      <a:gd name="T5" fmla="*/ 1631 h 1912"/>
                      <a:gd name="T6" fmla="*/ 1687 w 2362"/>
                      <a:gd name="T7" fmla="*/ 1631 h 1912"/>
                      <a:gd name="T8" fmla="*/ 1687 w 2362"/>
                      <a:gd name="T9" fmla="*/ 1181 h 1912"/>
                      <a:gd name="T10" fmla="*/ 1181 w 2362"/>
                      <a:gd name="T11" fmla="*/ 1181 h 1912"/>
                      <a:gd name="T12" fmla="*/ 1575 w 2362"/>
                      <a:gd name="T13" fmla="*/ 1181 h 1912"/>
                      <a:gd name="T14" fmla="*/ 1575 w 2362"/>
                      <a:gd name="T15" fmla="*/ 1631 h 1912"/>
                      <a:gd name="T16" fmla="*/ 1181 w 2362"/>
                      <a:gd name="T17" fmla="*/ 1631 h 1912"/>
                      <a:gd name="T18" fmla="*/ 1181 w 2362"/>
                      <a:gd name="T19" fmla="*/ 1181 h 1912"/>
                      <a:gd name="T20" fmla="*/ 675 w 2362"/>
                      <a:gd name="T21" fmla="*/ 1181 h 1912"/>
                      <a:gd name="T22" fmla="*/ 1069 w 2362"/>
                      <a:gd name="T23" fmla="*/ 1181 h 1912"/>
                      <a:gd name="T24" fmla="*/ 1069 w 2362"/>
                      <a:gd name="T25" fmla="*/ 1631 h 1912"/>
                      <a:gd name="T26" fmla="*/ 675 w 2362"/>
                      <a:gd name="T27" fmla="*/ 1631 h 1912"/>
                      <a:gd name="T28" fmla="*/ 675 w 2362"/>
                      <a:gd name="T29" fmla="*/ 1181 h 1912"/>
                      <a:gd name="T30" fmla="*/ 1687 w 2362"/>
                      <a:gd name="T31" fmla="*/ 619 h 1912"/>
                      <a:gd name="T32" fmla="*/ 2081 w 2362"/>
                      <a:gd name="T33" fmla="*/ 619 h 1912"/>
                      <a:gd name="T34" fmla="*/ 2081 w 2362"/>
                      <a:gd name="T35" fmla="*/ 1068 h 1912"/>
                      <a:gd name="T36" fmla="*/ 1687 w 2362"/>
                      <a:gd name="T37" fmla="*/ 1068 h 1912"/>
                      <a:gd name="T38" fmla="*/ 1687 w 2362"/>
                      <a:gd name="T39" fmla="*/ 619 h 1912"/>
                      <a:gd name="T40" fmla="*/ 1181 w 2362"/>
                      <a:gd name="T41" fmla="*/ 619 h 1912"/>
                      <a:gd name="T42" fmla="*/ 1575 w 2362"/>
                      <a:gd name="T43" fmla="*/ 619 h 1912"/>
                      <a:gd name="T44" fmla="*/ 1575 w 2362"/>
                      <a:gd name="T45" fmla="*/ 1068 h 1912"/>
                      <a:gd name="T46" fmla="*/ 1181 w 2362"/>
                      <a:gd name="T47" fmla="*/ 1068 h 1912"/>
                      <a:gd name="T48" fmla="*/ 1181 w 2362"/>
                      <a:gd name="T49" fmla="*/ 619 h 1912"/>
                      <a:gd name="T50" fmla="*/ 675 w 2362"/>
                      <a:gd name="T51" fmla="*/ 619 h 1912"/>
                      <a:gd name="T52" fmla="*/ 1069 w 2362"/>
                      <a:gd name="T53" fmla="*/ 619 h 1912"/>
                      <a:gd name="T54" fmla="*/ 1069 w 2362"/>
                      <a:gd name="T55" fmla="*/ 1068 h 1912"/>
                      <a:gd name="T56" fmla="*/ 675 w 2362"/>
                      <a:gd name="T57" fmla="*/ 1068 h 1912"/>
                      <a:gd name="T58" fmla="*/ 675 w 2362"/>
                      <a:gd name="T59" fmla="*/ 619 h 1912"/>
                      <a:gd name="T60" fmla="*/ 169 w 2362"/>
                      <a:gd name="T61" fmla="*/ 169 h 1912"/>
                      <a:gd name="T62" fmla="*/ 169 w 2362"/>
                      <a:gd name="T63" fmla="*/ 1743 h 1912"/>
                      <a:gd name="T64" fmla="*/ 2193 w 2362"/>
                      <a:gd name="T65" fmla="*/ 1743 h 1912"/>
                      <a:gd name="T66" fmla="*/ 2193 w 2362"/>
                      <a:gd name="T67" fmla="*/ 169 h 1912"/>
                      <a:gd name="T68" fmla="*/ 169 w 2362"/>
                      <a:gd name="T69" fmla="*/ 169 h 1912"/>
                      <a:gd name="T70" fmla="*/ 0 w 2362"/>
                      <a:gd name="T71" fmla="*/ 0 h 1912"/>
                      <a:gd name="T72" fmla="*/ 2362 w 2362"/>
                      <a:gd name="T73" fmla="*/ 0 h 1912"/>
                      <a:gd name="T74" fmla="*/ 2362 w 2362"/>
                      <a:gd name="T75" fmla="*/ 1912 h 1912"/>
                      <a:gd name="T76" fmla="*/ 0 w 2362"/>
                      <a:gd name="T77" fmla="*/ 1912 h 1912"/>
                      <a:gd name="T78" fmla="*/ 0 w 2362"/>
                      <a:gd name="T79" fmla="*/ 0 h 19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2362" h="1912">
                        <a:moveTo>
                          <a:pt x="1687" y="1181"/>
                        </a:moveTo>
                        <a:lnTo>
                          <a:pt x="2081" y="1181"/>
                        </a:lnTo>
                        <a:lnTo>
                          <a:pt x="2081" y="1631"/>
                        </a:lnTo>
                        <a:lnTo>
                          <a:pt x="1687" y="1631"/>
                        </a:lnTo>
                        <a:lnTo>
                          <a:pt x="1687" y="1181"/>
                        </a:lnTo>
                        <a:close/>
                        <a:moveTo>
                          <a:pt x="1181" y="1181"/>
                        </a:moveTo>
                        <a:lnTo>
                          <a:pt x="1575" y="1181"/>
                        </a:lnTo>
                        <a:lnTo>
                          <a:pt x="1575" y="1631"/>
                        </a:lnTo>
                        <a:lnTo>
                          <a:pt x="1181" y="1631"/>
                        </a:lnTo>
                        <a:lnTo>
                          <a:pt x="1181" y="1181"/>
                        </a:lnTo>
                        <a:close/>
                        <a:moveTo>
                          <a:pt x="675" y="1181"/>
                        </a:moveTo>
                        <a:lnTo>
                          <a:pt x="1069" y="1181"/>
                        </a:lnTo>
                        <a:lnTo>
                          <a:pt x="1069" y="1631"/>
                        </a:lnTo>
                        <a:lnTo>
                          <a:pt x="675" y="1631"/>
                        </a:lnTo>
                        <a:lnTo>
                          <a:pt x="675" y="1181"/>
                        </a:lnTo>
                        <a:close/>
                        <a:moveTo>
                          <a:pt x="1687" y="619"/>
                        </a:moveTo>
                        <a:lnTo>
                          <a:pt x="2081" y="619"/>
                        </a:lnTo>
                        <a:lnTo>
                          <a:pt x="2081" y="1068"/>
                        </a:lnTo>
                        <a:lnTo>
                          <a:pt x="1687" y="1068"/>
                        </a:lnTo>
                        <a:lnTo>
                          <a:pt x="1687" y="619"/>
                        </a:lnTo>
                        <a:close/>
                        <a:moveTo>
                          <a:pt x="1181" y="619"/>
                        </a:moveTo>
                        <a:lnTo>
                          <a:pt x="1575" y="619"/>
                        </a:lnTo>
                        <a:lnTo>
                          <a:pt x="1575" y="1068"/>
                        </a:lnTo>
                        <a:lnTo>
                          <a:pt x="1181" y="1068"/>
                        </a:lnTo>
                        <a:lnTo>
                          <a:pt x="1181" y="619"/>
                        </a:lnTo>
                        <a:close/>
                        <a:moveTo>
                          <a:pt x="675" y="619"/>
                        </a:moveTo>
                        <a:lnTo>
                          <a:pt x="1069" y="619"/>
                        </a:lnTo>
                        <a:lnTo>
                          <a:pt x="1069" y="1068"/>
                        </a:lnTo>
                        <a:lnTo>
                          <a:pt x="675" y="1068"/>
                        </a:lnTo>
                        <a:lnTo>
                          <a:pt x="675" y="619"/>
                        </a:lnTo>
                        <a:close/>
                        <a:moveTo>
                          <a:pt x="169" y="169"/>
                        </a:moveTo>
                        <a:lnTo>
                          <a:pt x="169" y="1743"/>
                        </a:lnTo>
                        <a:lnTo>
                          <a:pt x="2193" y="1743"/>
                        </a:lnTo>
                        <a:lnTo>
                          <a:pt x="2193" y="169"/>
                        </a:lnTo>
                        <a:lnTo>
                          <a:pt x="169" y="169"/>
                        </a:lnTo>
                        <a:close/>
                        <a:moveTo>
                          <a:pt x="0" y="0"/>
                        </a:moveTo>
                        <a:lnTo>
                          <a:pt x="2362" y="0"/>
                        </a:lnTo>
                        <a:lnTo>
                          <a:pt x="2362" y="1912"/>
                        </a:lnTo>
                        <a:lnTo>
                          <a:pt x="0" y="19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59595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16" tIns="45708" rIns="91416" bIns="4570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" name="Freeform 25"/>
                  <p:cNvSpPr>
                    <a:spLocks noEditPoints="1"/>
                  </p:cNvSpPr>
                  <p:nvPr/>
                </p:nvSpPr>
                <p:spPr bwMode="auto">
                  <a:xfrm>
                    <a:off x="89276" y="90870"/>
                    <a:ext cx="411305" cy="306088"/>
                  </a:xfrm>
                  <a:custGeom>
                    <a:avLst/>
                    <a:gdLst>
                      <a:gd name="T0" fmla="*/ 0 w 1800"/>
                      <a:gd name="T1" fmla="*/ 900 h 1350"/>
                      <a:gd name="T2" fmla="*/ 282 w 1800"/>
                      <a:gd name="T3" fmla="*/ 900 h 1350"/>
                      <a:gd name="T4" fmla="*/ 282 w 1800"/>
                      <a:gd name="T5" fmla="*/ 1350 h 1350"/>
                      <a:gd name="T6" fmla="*/ 0 w 1800"/>
                      <a:gd name="T7" fmla="*/ 1350 h 1350"/>
                      <a:gd name="T8" fmla="*/ 0 w 1800"/>
                      <a:gd name="T9" fmla="*/ 900 h 1350"/>
                      <a:gd name="T10" fmla="*/ 0 w 1800"/>
                      <a:gd name="T11" fmla="*/ 338 h 1350"/>
                      <a:gd name="T12" fmla="*/ 282 w 1800"/>
                      <a:gd name="T13" fmla="*/ 338 h 1350"/>
                      <a:gd name="T14" fmla="*/ 282 w 1800"/>
                      <a:gd name="T15" fmla="*/ 787 h 1350"/>
                      <a:gd name="T16" fmla="*/ 0 w 1800"/>
                      <a:gd name="T17" fmla="*/ 787 h 1350"/>
                      <a:gd name="T18" fmla="*/ 0 w 1800"/>
                      <a:gd name="T19" fmla="*/ 338 h 1350"/>
                      <a:gd name="T20" fmla="*/ 1406 w 1800"/>
                      <a:gd name="T21" fmla="*/ 0 h 1350"/>
                      <a:gd name="T22" fmla="*/ 1800 w 1800"/>
                      <a:gd name="T23" fmla="*/ 0 h 1350"/>
                      <a:gd name="T24" fmla="*/ 1800 w 1800"/>
                      <a:gd name="T25" fmla="*/ 225 h 1350"/>
                      <a:gd name="T26" fmla="*/ 1406 w 1800"/>
                      <a:gd name="T27" fmla="*/ 225 h 1350"/>
                      <a:gd name="T28" fmla="*/ 1406 w 1800"/>
                      <a:gd name="T29" fmla="*/ 0 h 1350"/>
                      <a:gd name="T30" fmla="*/ 900 w 1800"/>
                      <a:gd name="T31" fmla="*/ 0 h 1350"/>
                      <a:gd name="T32" fmla="*/ 1294 w 1800"/>
                      <a:gd name="T33" fmla="*/ 0 h 1350"/>
                      <a:gd name="T34" fmla="*/ 1294 w 1800"/>
                      <a:gd name="T35" fmla="*/ 225 h 1350"/>
                      <a:gd name="T36" fmla="*/ 900 w 1800"/>
                      <a:gd name="T37" fmla="*/ 225 h 1350"/>
                      <a:gd name="T38" fmla="*/ 900 w 1800"/>
                      <a:gd name="T39" fmla="*/ 0 h 1350"/>
                      <a:gd name="T40" fmla="*/ 394 w 1800"/>
                      <a:gd name="T41" fmla="*/ 0 h 1350"/>
                      <a:gd name="T42" fmla="*/ 788 w 1800"/>
                      <a:gd name="T43" fmla="*/ 0 h 1350"/>
                      <a:gd name="T44" fmla="*/ 788 w 1800"/>
                      <a:gd name="T45" fmla="*/ 225 h 1350"/>
                      <a:gd name="T46" fmla="*/ 394 w 1800"/>
                      <a:gd name="T47" fmla="*/ 225 h 1350"/>
                      <a:gd name="T48" fmla="*/ 394 w 1800"/>
                      <a:gd name="T49" fmla="*/ 0 h 1350"/>
                      <a:gd name="T50" fmla="*/ 0 w 1800"/>
                      <a:gd name="T51" fmla="*/ 0 h 1350"/>
                      <a:gd name="T52" fmla="*/ 282 w 1800"/>
                      <a:gd name="T53" fmla="*/ 0 h 1350"/>
                      <a:gd name="T54" fmla="*/ 282 w 1800"/>
                      <a:gd name="T55" fmla="*/ 225 h 1350"/>
                      <a:gd name="T56" fmla="*/ 0 w 1800"/>
                      <a:gd name="T57" fmla="*/ 225 h 1350"/>
                      <a:gd name="T58" fmla="*/ 0 w 1800"/>
                      <a:gd name="T59" fmla="*/ 0 h 13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800" h="1350">
                        <a:moveTo>
                          <a:pt x="0" y="900"/>
                        </a:moveTo>
                        <a:lnTo>
                          <a:pt x="282" y="900"/>
                        </a:lnTo>
                        <a:lnTo>
                          <a:pt x="282" y="1350"/>
                        </a:lnTo>
                        <a:lnTo>
                          <a:pt x="0" y="1350"/>
                        </a:lnTo>
                        <a:lnTo>
                          <a:pt x="0" y="900"/>
                        </a:lnTo>
                        <a:close/>
                        <a:moveTo>
                          <a:pt x="0" y="338"/>
                        </a:moveTo>
                        <a:lnTo>
                          <a:pt x="282" y="338"/>
                        </a:lnTo>
                        <a:lnTo>
                          <a:pt x="282" y="787"/>
                        </a:lnTo>
                        <a:lnTo>
                          <a:pt x="0" y="787"/>
                        </a:lnTo>
                        <a:lnTo>
                          <a:pt x="0" y="338"/>
                        </a:lnTo>
                        <a:close/>
                        <a:moveTo>
                          <a:pt x="1406" y="0"/>
                        </a:moveTo>
                        <a:lnTo>
                          <a:pt x="1800" y="0"/>
                        </a:lnTo>
                        <a:lnTo>
                          <a:pt x="1800" y="225"/>
                        </a:lnTo>
                        <a:lnTo>
                          <a:pt x="1406" y="225"/>
                        </a:lnTo>
                        <a:lnTo>
                          <a:pt x="1406" y="0"/>
                        </a:lnTo>
                        <a:close/>
                        <a:moveTo>
                          <a:pt x="900" y="0"/>
                        </a:moveTo>
                        <a:lnTo>
                          <a:pt x="1294" y="0"/>
                        </a:lnTo>
                        <a:lnTo>
                          <a:pt x="1294" y="225"/>
                        </a:lnTo>
                        <a:lnTo>
                          <a:pt x="900" y="225"/>
                        </a:lnTo>
                        <a:lnTo>
                          <a:pt x="900" y="0"/>
                        </a:lnTo>
                        <a:close/>
                        <a:moveTo>
                          <a:pt x="394" y="0"/>
                        </a:moveTo>
                        <a:lnTo>
                          <a:pt x="788" y="0"/>
                        </a:lnTo>
                        <a:lnTo>
                          <a:pt x="788" y="225"/>
                        </a:lnTo>
                        <a:lnTo>
                          <a:pt x="394" y="225"/>
                        </a:lnTo>
                        <a:lnTo>
                          <a:pt x="394" y="0"/>
                        </a:lnTo>
                        <a:close/>
                        <a:moveTo>
                          <a:pt x="0" y="0"/>
                        </a:moveTo>
                        <a:lnTo>
                          <a:pt x="282" y="0"/>
                        </a:lnTo>
                        <a:lnTo>
                          <a:pt x="282" y="225"/>
                        </a:lnTo>
                        <a:lnTo>
                          <a:pt x="0" y="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E9850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16" tIns="45708" rIns="91416" bIns="4570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751839"/>
                  <a:ext cx="1081666" cy="36068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 dirty="0">
                      <a:effectLst/>
                      <a:latin typeface="Calibri" panose="020F0502020204030204" pitchFamily="34" charset="0"/>
                      <a:ea typeface="DengXian"/>
                      <a:cs typeface="Times New Roman" panose="02020603050405020304" pitchFamily="18" charset="0"/>
                    </a:rPr>
                    <a:t>Daily Report</a:t>
                  </a:r>
                </a:p>
              </p:txBody>
            </p:sp>
          </p:grpSp>
          <p:sp>
            <p:nvSpPr>
              <p:cNvPr id="19" name="Up-Down Arrow 18"/>
              <p:cNvSpPr/>
              <p:nvPr/>
            </p:nvSpPr>
            <p:spPr>
              <a:xfrm rot="18729121">
                <a:off x="4185920" y="381000"/>
                <a:ext cx="284480" cy="864270"/>
              </a:xfrm>
              <a:prstGeom prst="upDownArrow">
                <a:avLst/>
              </a:prstGeom>
              <a:solidFill>
                <a:srgbClr val="FDBA69">
                  <a:alpha val="98824"/>
                </a:srgb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" name="Up-Down Arrow 19"/>
              <p:cNvSpPr/>
              <p:nvPr/>
            </p:nvSpPr>
            <p:spPr>
              <a:xfrm rot="16200000">
                <a:off x="2506980" y="17780"/>
                <a:ext cx="284480" cy="864270"/>
              </a:xfrm>
              <a:prstGeom prst="upDownArrow">
                <a:avLst/>
              </a:prstGeom>
              <a:solidFill>
                <a:srgbClr val="FDBA69">
                  <a:alpha val="98824"/>
                </a:srgb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" name="Down Arrow 20"/>
              <p:cNvSpPr/>
              <p:nvPr/>
            </p:nvSpPr>
            <p:spPr>
              <a:xfrm rot="2658524">
                <a:off x="762000" y="345440"/>
                <a:ext cx="284480" cy="921095"/>
              </a:xfrm>
              <a:prstGeom prst="downArrow">
                <a:avLst/>
              </a:prstGeom>
              <a:solidFill>
                <a:srgbClr val="FDBA69">
                  <a:alpha val="98824"/>
                </a:srgb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1303058" y="1483128"/>
              <a:ext cx="2702908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 dirty="0" smtClean="0">
                  <a:effectLst/>
                  <a:latin typeface="Calibri" panose="020F0502020204030204" pitchFamily="34" charset="0"/>
                  <a:ea typeface="DengXian"/>
                  <a:cs typeface="Times New Roman" panose="02020603050405020304" pitchFamily="18" charset="0"/>
                </a:rPr>
                <a:t>Data collection </a:t>
              </a:r>
              <a:r>
                <a:rPr lang="en-US" sz="1100" b="1" dirty="0">
                  <a:effectLst/>
                  <a:latin typeface="Calibri" panose="020F0502020204030204" pitchFamily="34" charset="0"/>
                  <a:ea typeface="DengXian"/>
                  <a:cs typeface="Times New Roman" panose="02020603050405020304" pitchFamily="18" charset="0"/>
                </a:rPr>
                <a:t>system components.</a:t>
              </a:r>
              <a:endParaRPr lang="en-US" sz="11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970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tent pag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51"/>
          <a:stretch/>
        </p:blipFill>
        <p:spPr>
          <a:xfrm>
            <a:off x="0" y="1"/>
            <a:ext cx="12192000" cy="80433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87923"/>
            <a:ext cx="8229600" cy="801079"/>
          </a:xfrm>
          <a:prstGeom prst="rect">
            <a:avLst/>
          </a:prstGeom>
        </p:spPr>
        <p:txBody>
          <a:bodyPr lIns="0" tIns="0" rIns="0" bIns="0" anchor="b"/>
          <a:lstStyle>
            <a:lvl1pPr algn="l" defTabSz="457200" rtl="0" eaLnBrk="1" latinLnBrk="0" hangingPunct="1">
              <a:lnSpc>
                <a:spcPts val="3900"/>
              </a:lnSpc>
              <a:spcBef>
                <a:spcPct val="0"/>
              </a:spcBef>
              <a:buNone/>
              <a:defRPr sz="3800" kern="1200">
                <a:solidFill>
                  <a:srgbClr val="A3792C"/>
                </a:solidFill>
                <a:latin typeface="Impact"/>
                <a:ea typeface="+mj-ea"/>
                <a:cs typeface="Impact"/>
              </a:defRPr>
            </a:lvl1pPr>
          </a:lstStyle>
          <a:p>
            <a:pPr>
              <a:defRPr/>
            </a:pPr>
            <a:r>
              <a:rPr lang="en-US" dirty="0" smtClean="0"/>
              <a:t>THE MOBILE DATA COLLECTION INTERFACE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39639" y="1292469"/>
            <a:ext cx="11406883" cy="439335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endParaRPr lang="en-US" sz="1800" dirty="0"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6" y="5846702"/>
            <a:ext cx="1474948" cy="10049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312" y="6275770"/>
            <a:ext cx="2012842" cy="273900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472412" y="6344368"/>
            <a:ext cx="476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5" y="1125415"/>
            <a:ext cx="10577145" cy="456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38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tent pag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51"/>
          <a:stretch/>
        </p:blipFill>
        <p:spPr>
          <a:xfrm>
            <a:off x="0" y="1"/>
            <a:ext cx="12192000" cy="80433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87923"/>
            <a:ext cx="10295792" cy="801079"/>
          </a:xfrm>
          <a:prstGeom prst="rect">
            <a:avLst/>
          </a:prstGeom>
        </p:spPr>
        <p:txBody>
          <a:bodyPr lIns="0" tIns="0" rIns="0" bIns="0" anchor="b"/>
          <a:lstStyle>
            <a:lvl1pPr algn="l" defTabSz="457200" rtl="0" eaLnBrk="1" latinLnBrk="0" hangingPunct="1">
              <a:lnSpc>
                <a:spcPts val="3900"/>
              </a:lnSpc>
              <a:spcBef>
                <a:spcPct val="0"/>
              </a:spcBef>
              <a:buNone/>
              <a:defRPr sz="3800" kern="1200">
                <a:solidFill>
                  <a:srgbClr val="A3792C"/>
                </a:solidFill>
                <a:latin typeface="Impact"/>
                <a:ea typeface="+mj-ea"/>
                <a:cs typeface="Impact"/>
              </a:defRPr>
            </a:lvl1pPr>
          </a:lstStyle>
          <a:p>
            <a:pPr>
              <a:defRPr/>
            </a:pPr>
            <a:r>
              <a:rPr lang="en-US" dirty="0" smtClean="0"/>
              <a:t>DEVELOPMENT PROCESS AND SYSTEM LIMITATIONS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39639" y="1169377"/>
            <a:ext cx="11406883" cy="451644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Arial"/>
                <a:cs typeface="Arial"/>
              </a:rPr>
              <a:t>Development process: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latin typeface="Arial"/>
                <a:cs typeface="Arial"/>
              </a:rPr>
              <a:t>Collaboration team met regularly to determine “wish list,” map out needs/preferences, </a:t>
            </a:r>
            <a:br>
              <a:rPr lang="en-US" sz="2000" dirty="0" smtClean="0">
                <a:latin typeface="Arial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>review progress, and recommend revisions 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latin typeface="Arial"/>
                <a:cs typeface="Arial"/>
              </a:rPr>
              <a:t>Final product was beta tested using real-world data collection scenario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latin typeface="Arial"/>
                <a:cs typeface="Arial"/>
              </a:rPr>
              <a:t>User </a:t>
            </a:r>
            <a:r>
              <a:rPr lang="en-US" sz="2000" dirty="0">
                <a:latin typeface="Arial"/>
                <a:cs typeface="Arial"/>
              </a:rPr>
              <a:t>feedback</a:t>
            </a:r>
            <a:r>
              <a:rPr lang="en-US" sz="2000" dirty="0" smtClean="0">
                <a:latin typeface="Arial"/>
                <a:cs typeface="Arial"/>
              </a:rPr>
              <a:t> was evaluated, issues were addressed, and improvements were implemented</a:t>
            </a:r>
            <a:br>
              <a:rPr lang="en-US" sz="2000" dirty="0" smtClean="0">
                <a:latin typeface="Arial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/>
            </a:r>
            <a:br>
              <a:rPr lang="en-US" sz="2000" dirty="0" smtClean="0">
                <a:latin typeface="Arial"/>
                <a:cs typeface="Arial"/>
              </a:rPr>
            </a:br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System limitations:</a:t>
            </a:r>
            <a:endParaRPr lang="en-US" sz="2000" dirty="0">
              <a:latin typeface="Arial"/>
              <a:cs typeface="Arial"/>
            </a:endParaRP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latin typeface="Arial"/>
                <a:cs typeface="Arial"/>
              </a:rPr>
              <a:t>Highly dependent on Wi-Fi connection and stable server environment</a:t>
            </a:r>
            <a:r>
              <a:rPr lang="en-US" sz="1800" dirty="0" smtClean="0">
                <a:latin typeface="Arial"/>
                <a:cs typeface="Arial"/>
              </a:rPr>
              <a:t/>
            </a:r>
            <a:br>
              <a:rPr lang="en-US" sz="1800" dirty="0" smtClean="0">
                <a:latin typeface="Arial"/>
                <a:cs typeface="Arial"/>
              </a:rPr>
            </a:br>
            <a:endParaRPr lang="en-US" sz="1800" dirty="0">
              <a:latin typeface="Arial"/>
              <a:cs typeface="Arial"/>
            </a:endParaRPr>
          </a:p>
          <a:p>
            <a:pPr marL="0" indent="0">
              <a:spcBef>
                <a:spcPts val="1800"/>
              </a:spcBef>
              <a:buNone/>
            </a:pPr>
            <a:endParaRPr lang="en-US" sz="2000" u="sng" dirty="0" smtClean="0"/>
          </a:p>
          <a:p>
            <a:pPr marL="0" indent="0">
              <a:spcBef>
                <a:spcPts val="1800"/>
              </a:spcBef>
              <a:buNone/>
            </a:pPr>
            <a:endParaRPr lang="en-US" sz="1800" dirty="0"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6" y="5846702"/>
            <a:ext cx="1474948" cy="10049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312" y="6275770"/>
            <a:ext cx="2012842" cy="273900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472412" y="6344368"/>
            <a:ext cx="476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745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tent pag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51"/>
          <a:stretch/>
        </p:blipFill>
        <p:spPr>
          <a:xfrm>
            <a:off x="0" y="1"/>
            <a:ext cx="12192000" cy="80433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87923"/>
            <a:ext cx="8229600" cy="801079"/>
          </a:xfrm>
          <a:prstGeom prst="rect">
            <a:avLst/>
          </a:prstGeom>
        </p:spPr>
        <p:txBody>
          <a:bodyPr lIns="0" tIns="0" rIns="0" bIns="0" anchor="b"/>
          <a:lstStyle>
            <a:lvl1pPr algn="l" defTabSz="457200" rtl="0" eaLnBrk="1" latinLnBrk="0" hangingPunct="1">
              <a:lnSpc>
                <a:spcPts val="3900"/>
              </a:lnSpc>
              <a:spcBef>
                <a:spcPct val="0"/>
              </a:spcBef>
              <a:buNone/>
              <a:defRPr sz="3800" kern="1200">
                <a:solidFill>
                  <a:srgbClr val="A3792C"/>
                </a:solidFill>
                <a:latin typeface="Impact"/>
                <a:ea typeface="+mj-ea"/>
                <a:cs typeface="Impact"/>
              </a:defRPr>
            </a:lvl1pPr>
          </a:lstStyle>
          <a:p>
            <a:pPr>
              <a:defRPr/>
            </a:pPr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39639" y="1230923"/>
            <a:ext cx="11406883" cy="44548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Arial"/>
                <a:cs typeface="Arial"/>
              </a:rPr>
              <a:t>Expand system to include all Purdue Libraries locations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latin typeface="Arial"/>
                <a:cs typeface="Arial"/>
              </a:rPr>
              <a:t>Will require </a:t>
            </a:r>
            <a:r>
              <a:rPr lang="en-US" sz="2000" dirty="0">
                <a:latin typeface="Arial"/>
                <a:cs typeface="Arial"/>
              </a:rPr>
              <a:t>changes to the mobile data collection interface to accommodate floorplans for different </a:t>
            </a:r>
            <a:r>
              <a:rPr lang="en-US" sz="2000" dirty="0" smtClean="0">
                <a:latin typeface="Arial"/>
                <a:cs typeface="Arial"/>
              </a:rPr>
              <a:t>buildings and to </a:t>
            </a:r>
            <a:r>
              <a:rPr lang="en-US" sz="2000" dirty="0">
                <a:latin typeface="Arial"/>
                <a:cs typeface="Arial"/>
              </a:rPr>
              <a:t>allow the user to choose a specific </a:t>
            </a:r>
            <a:r>
              <a:rPr lang="en-US" sz="2000" dirty="0" smtClean="0">
                <a:latin typeface="Arial"/>
                <a:cs typeface="Arial"/>
              </a:rPr>
              <a:t>library</a:t>
            </a:r>
            <a:br>
              <a:rPr lang="en-US" sz="2000" dirty="0" smtClean="0">
                <a:latin typeface="Arial"/>
                <a:cs typeface="Arial"/>
              </a:rPr>
            </a:br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Later developments could include making the system available as a library resource and extending its use to non-library </a:t>
            </a:r>
            <a:r>
              <a:rPr lang="en-US" sz="2000" dirty="0" smtClean="0">
                <a:latin typeface="Arial"/>
                <a:cs typeface="Arial"/>
              </a:rPr>
              <a:t>locations</a:t>
            </a:r>
          </a:p>
          <a:p>
            <a:endParaRPr lang="en-US" sz="1800" dirty="0">
              <a:latin typeface="Arial"/>
              <a:cs typeface="Arial"/>
            </a:endParaRPr>
          </a:p>
          <a:p>
            <a:r>
              <a:rPr lang="en-US" sz="2000" u="sng" dirty="0">
                <a:hlinkClick r:id="rId3"/>
              </a:rPr>
              <a:t>https://maps-dev.lib.purdue.edu/walc/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6" y="5846702"/>
            <a:ext cx="1474948" cy="10049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312" y="6275770"/>
            <a:ext cx="2012842" cy="273900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472412" y="6344368"/>
            <a:ext cx="476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537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170</Words>
  <Application>Microsoft Office PowerPoint</Application>
  <PresentationFormat>Widescreen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DengXian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Purdue Marketing Communications</dc:creator>
  <cp:lastModifiedBy>Hum, Karen R</cp:lastModifiedBy>
  <cp:revision>51</cp:revision>
  <dcterms:created xsi:type="dcterms:W3CDTF">2011-09-20T16:06:38Z</dcterms:created>
  <dcterms:modified xsi:type="dcterms:W3CDTF">2018-11-29T22:01:33Z</dcterms:modified>
</cp:coreProperties>
</file>