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93" r:id="rId4"/>
    <p:sldId id="294" r:id="rId5"/>
    <p:sldId id="300" r:id="rId6"/>
    <p:sldId id="295" r:id="rId7"/>
    <p:sldId id="296" r:id="rId8"/>
    <p:sldId id="301" r:id="rId9"/>
    <p:sldId id="302" r:id="rId10"/>
    <p:sldId id="298" r:id="rId11"/>
    <p:sldId id="299" r:id="rId12"/>
    <p:sldId id="303" r:id="rId13"/>
    <p:sldId id="304" r:id="rId14"/>
    <p:sldId id="291" r:id="rId15"/>
    <p:sldId id="276" r:id="rId1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lena.Killick" initials="S" lastIdx="4" clrIdx="0">
    <p:extLst/>
  </p:cmAuthor>
  <p:cmAuthor id="2" name="Richard.Nurse" initials="Ri" lastIdx="7" clrIdx="1">
    <p:extLst/>
  </p:cmAuthor>
  <p:cmAuthor id="3" name="Helen.Clough" initials="H" lastIdx="2" clrIdx="2">
    <p:extLst/>
  </p:cmAuthor>
  <p:cmAuthor id="4" name="Selena" initials="SK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83304" autoAdjust="0"/>
  </p:normalViewPr>
  <p:slideViewPr>
    <p:cSldViewPr snapToGrid="0">
      <p:cViewPr varScale="1">
        <p:scale>
          <a:sx n="126" d="100"/>
          <a:sy n="126" d="100"/>
        </p:scale>
        <p:origin x="282" y="114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4EA6A9-E5AE-4BBA-8E08-AF18D2DFED40}" type="doc">
      <dgm:prSet loTypeId="urn:microsoft.com/office/officeart/2005/8/layout/default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8F50DE7C-1854-4EA9-BE4A-43B6356EEE37}">
      <dgm:prSet phldrT="[Text]"/>
      <dgm:spPr/>
      <dgm:t>
        <a:bodyPr/>
        <a:lstStyle/>
        <a:p>
          <a:r>
            <a:rPr lang="en-GB" dirty="0">
              <a:latin typeface="Segoe UI Light" panose="020B0502040204020203" pitchFamily="34" charset="0"/>
              <a:cs typeface="Segoe UI Light" panose="020B0502040204020203" pitchFamily="34" charset="0"/>
            </a:rPr>
            <a:t>Stakeholder Advocacy</a:t>
          </a:r>
        </a:p>
      </dgm:t>
    </dgm:pt>
    <dgm:pt modelId="{344BA836-270A-46C0-86A1-E7C455F7AF35}" type="parTrans" cxnId="{19D74E86-648E-4CE6-AA10-E7EF4C2EFCA5}">
      <dgm:prSet/>
      <dgm:spPr/>
      <dgm:t>
        <a:bodyPr/>
        <a:lstStyle/>
        <a:p>
          <a:endParaRPr lang="en-GB"/>
        </a:p>
      </dgm:t>
    </dgm:pt>
    <dgm:pt modelId="{ADA92A9A-F03E-4EA6-B9E3-61B1F14EB74B}" type="sibTrans" cxnId="{19D74E86-648E-4CE6-AA10-E7EF4C2EFCA5}">
      <dgm:prSet/>
      <dgm:spPr/>
      <dgm:t>
        <a:bodyPr/>
        <a:lstStyle/>
        <a:p>
          <a:endParaRPr lang="en-GB"/>
        </a:p>
      </dgm:t>
    </dgm:pt>
    <dgm:pt modelId="{A1796DD9-7691-4A63-A51C-616401C4FC1D}">
      <dgm:prSet phldrT="[Text]"/>
      <dgm:spPr/>
      <dgm:t>
        <a:bodyPr/>
        <a:lstStyle/>
        <a:p>
          <a:r>
            <a:rPr lang="en-GB" dirty="0">
              <a:latin typeface="Segoe UI Light" panose="020B0502040204020203" pitchFamily="34" charset="0"/>
              <a:cs typeface="Segoe UI Light" panose="020B0502040204020203" pitchFamily="34" charset="0"/>
            </a:rPr>
            <a:t>Supporting Institutional Strategic Aims</a:t>
          </a:r>
        </a:p>
      </dgm:t>
    </dgm:pt>
    <dgm:pt modelId="{661C2362-0763-4B54-8A76-50952BB8C31B}" type="parTrans" cxnId="{622EB8A0-2749-4630-80B7-21188F8F128C}">
      <dgm:prSet/>
      <dgm:spPr/>
      <dgm:t>
        <a:bodyPr/>
        <a:lstStyle/>
        <a:p>
          <a:endParaRPr lang="en-GB"/>
        </a:p>
      </dgm:t>
    </dgm:pt>
    <dgm:pt modelId="{221529E3-0CB4-406E-B45A-C2EDD48FCCAA}" type="sibTrans" cxnId="{622EB8A0-2749-4630-80B7-21188F8F128C}">
      <dgm:prSet/>
      <dgm:spPr/>
      <dgm:t>
        <a:bodyPr/>
        <a:lstStyle/>
        <a:p>
          <a:endParaRPr lang="en-GB"/>
        </a:p>
      </dgm:t>
    </dgm:pt>
    <dgm:pt modelId="{256272B1-B4DD-4EB6-9800-DD9A58D59A8C}">
      <dgm:prSet phldrT="[Text]"/>
      <dgm:spPr/>
      <dgm:t>
        <a:bodyPr/>
        <a:lstStyle/>
        <a:p>
          <a:r>
            <a:rPr lang="en-GB" dirty="0">
              <a:latin typeface="Segoe UI Light" panose="020B0502040204020203" pitchFamily="34" charset="0"/>
              <a:cs typeface="Segoe UI Light" panose="020B0502040204020203" pitchFamily="34" charset="0"/>
            </a:rPr>
            <a:t>Service Promotion</a:t>
          </a:r>
        </a:p>
      </dgm:t>
    </dgm:pt>
    <dgm:pt modelId="{A016158F-83FE-4D4E-8674-889BA123F52E}" type="parTrans" cxnId="{4738C7CB-17FF-4E2A-B402-2B57F145EDD2}">
      <dgm:prSet/>
      <dgm:spPr/>
      <dgm:t>
        <a:bodyPr/>
        <a:lstStyle/>
        <a:p>
          <a:endParaRPr lang="en-GB"/>
        </a:p>
      </dgm:t>
    </dgm:pt>
    <dgm:pt modelId="{A2A64C4A-60E1-4732-A7C6-DE73C38DB0F9}" type="sibTrans" cxnId="{4738C7CB-17FF-4E2A-B402-2B57F145EDD2}">
      <dgm:prSet/>
      <dgm:spPr/>
      <dgm:t>
        <a:bodyPr/>
        <a:lstStyle/>
        <a:p>
          <a:endParaRPr lang="en-GB"/>
        </a:p>
      </dgm:t>
    </dgm:pt>
    <dgm:pt modelId="{E8980E90-B865-4767-AA2C-2A87E63667D3}">
      <dgm:prSet phldrT="[Text]"/>
      <dgm:spPr/>
      <dgm:t>
        <a:bodyPr/>
        <a:lstStyle/>
        <a:p>
          <a:r>
            <a:rPr lang="en-GB" dirty="0">
              <a:latin typeface="Segoe UI Light" panose="020B0502040204020203" pitchFamily="34" charset="0"/>
              <a:cs typeface="Segoe UI Light" panose="020B0502040204020203" pitchFamily="34" charset="0"/>
            </a:rPr>
            <a:t>Impact Visibility</a:t>
          </a:r>
        </a:p>
      </dgm:t>
    </dgm:pt>
    <dgm:pt modelId="{CB6AAE9B-B4AF-4192-9234-303D18DAD603}" type="parTrans" cxnId="{FA7C089A-FFE2-4356-9CC6-AA4EC34B4A83}">
      <dgm:prSet/>
      <dgm:spPr/>
      <dgm:t>
        <a:bodyPr/>
        <a:lstStyle/>
        <a:p>
          <a:endParaRPr lang="en-GB"/>
        </a:p>
      </dgm:t>
    </dgm:pt>
    <dgm:pt modelId="{4A54A931-1312-46B8-B593-DCCB21055419}" type="sibTrans" cxnId="{FA7C089A-FFE2-4356-9CC6-AA4EC34B4A83}">
      <dgm:prSet/>
      <dgm:spPr/>
      <dgm:t>
        <a:bodyPr/>
        <a:lstStyle/>
        <a:p>
          <a:endParaRPr lang="en-GB"/>
        </a:p>
      </dgm:t>
    </dgm:pt>
    <dgm:pt modelId="{48369463-7E39-4B49-BCEE-BDD17572C81C}">
      <dgm:prSet phldrT="[Text]"/>
      <dgm:spPr/>
      <dgm:t>
        <a:bodyPr/>
        <a:lstStyle/>
        <a:p>
          <a:r>
            <a:rPr lang="en-GB" dirty="0">
              <a:latin typeface="Segoe UI Light" panose="020B0502040204020203" pitchFamily="34" charset="0"/>
              <a:cs typeface="Segoe UI Light" panose="020B0502040204020203" pitchFamily="34" charset="0"/>
            </a:rPr>
            <a:t>Improving Student Success</a:t>
          </a:r>
        </a:p>
      </dgm:t>
    </dgm:pt>
    <dgm:pt modelId="{29BACEDD-C34E-46E7-982E-D33985B31F78}" type="parTrans" cxnId="{42B0C246-EC55-4F53-BF1F-8331DE04BC82}">
      <dgm:prSet/>
      <dgm:spPr/>
      <dgm:t>
        <a:bodyPr/>
        <a:lstStyle/>
        <a:p>
          <a:endParaRPr lang="en-GB"/>
        </a:p>
      </dgm:t>
    </dgm:pt>
    <dgm:pt modelId="{238917C3-7EAD-4747-ABB1-776BBB4C3CA3}" type="sibTrans" cxnId="{42B0C246-EC55-4F53-BF1F-8331DE04BC82}">
      <dgm:prSet/>
      <dgm:spPr/>
      <dgm:t>
        <a:bodyPr/>
        <a:lstStyle/>
        <a:p>
          <a:endParaRPr lang="en-GB"/>
        </a:p>
      </dgm:t>
    </dgm:pt>
    <dgm:pt modelId="{3CC3E301-6962-498D-BB71-9159F5925767}" type="pres">
      <dgm:prSet presAssocID="{A14EA6A9-E5AE-4BBA-8E08-AF18D2DFED40}" presName="diagram" presStyleCnt="0">
        <dgm:presLayoutVars>
          <dgm:dir/>
          <dgm:resizeHandles val="exact"/>
        </dgm:presLayoutVars>
      </dgm:prSet>
      <dgm:spPr/>
    </dgm:pt>
    <dgm:pt modelId="{4309CE94-CD64-4F08-ACDC-DC7570F16070}" type="pres">
      <dgm:prSet presAssocID="{8F50DE7C-1854-4EA9-BE4A-43B6356EEE37}" presName="node" presStyleLbl="node1" presStyleIdx="0" presStyleCnt="5">
        <dgm:presLayoutVars>
          <dgm:bulletEnabled val="1"/>
        </dgm:presLayoutVars>
      </dgm:prSet>
      <dgm:spPr/>
    </dgm:pt>
    <dgm:pt modelId="{22164523-6F74-466D-BD32-A7915787AE99}" type="pres">
      <dgm:prSet presAssocID="{ADA92A9A-F03E-4EA6-B9E3-61B1F14EB74B}" presName="sibTrans" presStyleCnt="0"/>
      <dgm:spPr/>
    </dgm:pt>
    <dgm:pt modelId="{97FA5CAD-F7D7-4394-87FA-0FFF2BF72B13}" type="pres">
      <dgm:prSet presAssocID="{A1796DD9-7691-4A63-A51C-616401C4FC1D}" presName="node" presStyleLbl="node1" presStyleIdx="1" presStyleCnt="5">
        <dgm:presLayoutVars>
          <dgm:bulletEnabled val="1"/>
        </dgm:presLayoutVars>
      </dgm:prSet>
      <dgm:spPr/>
    </dgm:pt>
    <dgm:pt modelId="{D881B15E-32C5-45DB-ADF3-915ED1869E8A}" type="pres">
      <dgm:prSet presAssocID="{221529E3-0CB4-406E-B45A-C2EDD48FCCAA}" presName="sibTrans" presStyleCnt="0"/>
      <dgm:spPr/>
    </dgm:pt>
    <dgm:pt modelId="{C68C3519-E2CB-45A9-BD5A-162FAF4B26D1}" type="pres">
      <dgm:prSet presAssocID="{256272B1-B4DD-4EB6-9800-DD9A58D59A8C}" presName="node" presStyleLbl="node1" presStyleIdx="2" presStyleCnt="5">
        <dgm:presLayoutVars>
          <dgm:bulletEnabled val="1"/>
        </dgm:presLayoutVars>
      </dgm:prSet>
      <dgm:spPr/>
    </dgm:pt>
    <dgm:pt modelId="{1CB4AE37-DFD6-4EBE-A7A8-2BE4D48A2009}" type="pres">
      <dgm:prSet presAssocID="{A2A64C4A-60E1-4732-A7C6-DE73C38DB0F9}" presName="sibTrans" presStyleCnt="0"/>
      <dgm:spPr/>
    </dgm:pt>
    <dgm:pt modelId="{C31B0FBD-314F-4836-A657-5164AF7B46CA}" type="pres">
      <dgm:prSet presAssocID="{E8980E90-B865-4767-AA2C-2A87E63667D3}" presName="node" presStyleLbl="node1" presStyleIdx="3" presStyleCnt="5">
        <dgm:presLayoutVars>
          <dgm:bulletEnabled val="1"/>
        </dgm:presLayoutVars>
      </dgm:prSet>
      <dgm:spPr/>
    </dgm:pt>
    <dgm:pt modelId="{5AF4EE32-87D5-481E-95F2-DE220B07CCCC}" type="pres">
      <dgm:prSet presAssocID="{4A54A931-1312-46B8-B593-DCCB21055419}" presName="sibTrans" presStyleCnt="0"/>
      <dgm:spPr/>
    </dgm:pt>
    <dgm:pt modelId="{6CB828C4-B5E0-471E-8EE6-1B61640C1D1A}" type="pres">
      <dgm:prSet presAssocID="{48369463-7E39-4B49-BCEE-BDD17572C81C}" presName="node" presStyleLbl="node1" presStyleIdx="4" presStyleCnt="5">
        <dgm:presLayoutVars>
          <dgm:bulletEnabled val="1"/>
        </dgm:presLayoutVars>
      </dgm:prSet>
      <dgm:spPr/>
    </dgm:pt>
  </dgm:ptLst>
  <dgm:cxnLst>
    <dgm:cxn modelId="{09187B3E-9A8A-4F07-8983-2A80C76E8786}" type="presOf" srcId="{A14EA6A9-E5AE-4BBA-8E08-AF18D2DFED40}" destId="{3CC3E301-6962-498D-BB71-9159F5925767}" srcOrd="0" destOrd="0" presId="urn:microsoft.com/office/officeart/2005/8/layout/default"/>
    <dgm:cxn modelId="{CDCEE85E-5892-4DE9-8BCE-0C3B06295173}" type="presOf" srcId="{8F50DE7C-1854-4EA9-BE4A-43B6356EEE37}" destId="{4309CE94-CD64-4F08-ACDC-DC7570F16070}" srcOrd="0" destOrd="0" presId="urn:microsoft.com/office/officeart/2005/8/layout/default"/>
    <dgm:cxn modelId="{42B0C246-EC55-4F53-BF1F-8331DE04BC82}" srcId="{A14EA6A9-E5AE-4BBA-8E08-AF18D2DFED40}" destId="{48369463-7E39-4B49-BCEE-BDD17572C81C}" srcOrd="4" destOrd="0" parTransId="{29BACEDD-C34E-46E7-982E-D33985B31F78}" sibTransId="{238917C3-7EAD-4747-ABB1-776BBB4C3CA3}"/>
    <dgm:cxn modelId="{F0062A6B-864F-48C6-AF0C-3EDD127F8295}" type="presOf" srcId="{E8980E90-B865-4767-AA2C-2A87E63667D3}" destId="{C31B0FBD-314F-4836-A657-5164AF7B46CA}" srcOrd="0" destOrd="0" presId="urn:microsoft.com/office/officeart/2005/8/layout/default"/>
    <dgm:cxn modelId="{3B808F6B-B0B5-498C-937B-E5A0D6DBF6B2}" type="presOf" srcId="{A1796DD9-7691-4A63-A51C-616401C4FC1D}" destId="{97FA5CAD-F7D7-4394-87FA-0FFF2BF72B13}" srcOrd="0" destOrd="0" presId="urn:microsoft.com/office/officeart/2005/8/layout/default"/>
    <dgm:cxn modelId="{E86C8576-CD4C-434F-8B01-D88A382DAD56}" type="presOf" srcId="{48369463-7E39-4B49-BCEE-BDD17572C81C}" destId="{6CB828C4-B5E0-471E-8EE6-1B61640C1D1A}" srcOrd="0" destOrd="0" presId="urn:microsoft.com/office/officeart/2005/8/layout/default"/>
    <dgm:cxn modelId="{19D74E86-648E-4CE6-AA10-E7EF4C2EFCA5}" srcId="{A14EA6A9-E5AE-4BBA-8E08-AF18D2DFED40}" destId="{8F50DE7C-1854-4EA9-BE4A-43B6356EEE37}" srcOrd="0" destOrd="0" parTransId="{344BA836-270A-46C0-86A1-E7C455F7AF35}" sibTransId="{ADA92A9A-F03E-4EA6-B9E3-61B1F14EB74B}"/>
    <dgm:cxn modelId="{FA7C089A-FFE2-4356-9CC6-AA4EC34B4A83}" srcId="{A14EA6A9-E5AE-4BBA-8E08-AF18D2DFED40}" destId="{E8980E90-B865-4767-AA2C-2A87E63667D3}" srcOrd="3" destOrd="0" parTransId="{CB6AAE9B-B4AF-4192-9234-303D18DAD603}" sibTransId="{4A54A931-1312-46B8-B593-DCCB21055419}"/>
    <dgm:cxn modelId="{622EB8A0-2749-4630-80B7-21188F8F128C}" srcId="{A14EA6A9-E5AE-4BBA-8E08-AF18D2DFED40}" destId="{A1796DD9-7691-4A63-A51C-616401C4FC1D}" srcOrd="1" destOrd="0" parTransId="{661C2362-0763-4B54-8A76-50952BB8C31B}" sibTransId="{221529E3-0CB4-406E-B45A-C2EDD48FCCAA}"/>
    <dgm:cxn modelId="{4738C7CB-17FF-4E2A-B402-2B57F145EDD2}" srcId="{A14EA6A9-E5AE-4BBA-8E08-AF18D2DFED40}" destId="{256272B1-B4DD-4EB6-9800-DD9A58D59A8C}" srcOrd="2" destOrd="0" parTransId="{A016158F-83FE-4D4E-8674-889BA123F52E}" sibTransId="{A2A64C4A-60E1-4732-A7C6-DE73C38DB0F9}"/>
    <dgm:cxn modelId="{A42D55EA-1804-41DF-97A1-88BDAA9845E2}" type="presOf" srcId="{256272B1-B4DD-4EB6-9800-DD9A58D59A8C}" destId="{C68C3519-E2CB-45A9-BD5A-162FAF4B26D1}" srcOrd="0" destOrd="0" presId="urn:microsoft.com/office/officeart/2005/8/layout/default"/>
    <dgm:cxn modelId="{7D1FA373-B6AA-439A-9EE8-F18354143550}" type="presParOf" srcId="{3CC3E301-6962-498D-BB71-9159F5925767}" destId="{4309CE94-CD64-4F08-ACDC-DC7570F16070}" srcOrd="0" destOrd="0" presId="urn:microsoft.com/office/officeart/2005/8/layout/default"/>
    <dgm:cxn modelId="{238300E4-70A2-4C83-91B9-95547E10310D}" type="presParOf" srcId="{3CC3E301-6962-498D-BB71-9159F5925767}" destId="{22164523-6F74-466D-BD32-A7915787AE99}" srcOrd="1" destOrd="0" presId="urn:microsoft.com/office/officeart/2005/8/layout/default"/>
    <dgm:cxn modelId="{F0D0E9AC-0BF3-4750-857E-AE4251E49BA0}" type="presParOf" srcId="{3CC3E301-6962-498D-BB71-9159F5925767}" destId="{97FA5CAD-F7D7-4394-87FA-0FFF2BF72B13}" srcOrd="2" destOrd="0" presId="urn:microsoft.com/office/officeart/2005/8/layout/default"/>
    <dgm:cxn modelId="{04FEB6FC-47C7-4538-993B-3BB10561FF74}" type="presParOf" srcId="{3CC3E301-6962-498D-BB71-9159F5925767}" destId="{D881B15E-32C5-45DB-ADF3-915ED1869E8A}" srcOrd="3" destOrd="0" presId="urn:microsoft.com/office/officeart/2005/8/layout/default"/>
    <dgm:cxn modelId="{5156AB86-99EE-4007-9D76-25A0551AACB7}" type="presParOf" srcId="{3CC3E301-6962-498D-BB71-9159F5925767}" destId="{C68C3519-E2CB-45A9-BD5A-162FAF4B26D1}" srcOrd="4" destOrd="0" presId="urn:microsoft.com/office/officeart/2005/8/layout/default"/>
    <dgm:cxn modelId="{B2EF8D34-2C8F-4939-AABB-E24674173D33}" type="presParOf" srcId="{3CC3E301-6962-498D-BB71-9159F5925767}" destId="{1CB4AE37-DFD6-4EBE-A7A8-2BE4D48A2009}" srcOrd="5" destOrd="0" presId="urn:microsoft.com/office/officeart/2005/8/layout/default"/>
    <dgm:cxn modelId="{802E208C-2F93-4692-8560-F9293CF17A43}" type="presParOf" srcId="{3CC3E301-6962-498D-BB71-9159F5925767}" destId="{C31B0FBD-314F-4836-A657-5164AF7B46CA}" srcOrd="6" destOrd="0" presId="urn:microsoft.com/office/officeart/2005/8/layout/default"/>
    <dgm:cxn modelId="{9AA8DC26-80D9-4CF6-8306-CB0ED4B7726F}" type="presParOf" srcId="{3CC3E301-6962-498D-BB71-9159F5925767}" destId="{5AF4EE32-87D5-481E-95F2-DE220B07CCCC}" srcOrd="7" destOrd="0" presId="urn:microsoft.com/office/officeart/2005/8/layout/default"/>
    <dgm:cxn modelId="{F5C256FC-BC54-4093-BF54-0CE02A538398}" type="presParOf" srcId="{3CC3E301-6962-498D-BB71-9159F5925767}" destId="{6CB828C4-B5E0-471E-8EE6-1B61640C1D1A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4EA6A9-E5AE-4BBA-8E08-AF18D2DFED40}" type="doc">
      <dgm:prSet loTypeId="urn:microsoft.com/office/officeart/2005/8/layout/hList1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8F50DE7C-1854-4EA9-BE4A-43B6356EEE37}">
      <dgm:prSet phldrT="[Text]"/>
      <dgm:spPr/>
      <dgm:t>
        <a:bodyPr/>
        <a:lstStyle/>
        <a:p>
          <a:r>
            <a:rPr lang="en-GB" dirty="0">
              <a:latin typeface="Segoe UI Light" panose="020B0502040204020203" pitchFamily="34" charset="0"/>
              <a:cs typeface="Segoe UI Light" panose="020B0502040204020203" pitchFamily="34" charset="0"/>
            </a:rPr>
            <a:t>Generic</a:t>
          </a:r>
        </a:p>
      </dgm:t>
    </dgm:pt>
    <dgm:pt modelId="{344BA836-270A-46C0-86A1-E7C455F7AF35}" type="parTrans" cxnId="{19D74E86-648E-4CE6-AA10-E7EF4C2EFCA5}">
      <dgm:prSet/>
      <dgm:spPr/>
      <dgm:t>
        <a:bodyPr/>
        <a:lstStyle/>
        <a:p>
          <a:endParaRPr lang="en-GB"/>
        </a:p>
      </dgm:t>
    </dgm:pt>
    <dgm:pt modelId="{ADA92A9A-F03E-4EA6-B9E3-61B1F14EB74B}" type="sibTrans" cxnId="{19D74E86-648E-4CE6-AA10-E7EF4C2EFCA5}">
      <dgm:prSet/>
      <dgm:spPr/>
      <dgm:t>
        <a:bodyPr/>
        <a:lstStyle/>
        <a:p>
          <a:endParaRPr lang="en-GB"/>
        </a:p>
      </dgm:t>
    </dgm:pt>
    <dgm:pt modelId="{A1796DD9-7691-4A63-A51C-616401C4FC1D}">
      <dgm:prSet phldrT="[Text]"/>
      <dgm:spPr/>
      <dgm:t>
        <a:bodyPr/>
        <a:lstStyle/>
        <a:p>
          <a:r>
            <a:rPr lang="en-GB" dirty="0">
              <a:latin typeface="Segoe UI Light" panose="020B0502040204020203" pitchFamily="34" charset="0"/>
              <a:cs typeface="Segoe UI Light" panose="020B0502040204020203" pitchFamily="34" charset="0"/>
            </a:rPr>
            <a:t>Targeted at Module</a:t>
          </a:r>
        </a:p>
      </dgm:t>
    </dgm:pt>
    <dgm:pt modelId="{661C2362-0763-4B54-8A76-50952BB8C31B}" type="parTrans" cxnId="{622EB8A0-2749-4630-80B7-21188F8F128C}">
      <dgm:prSet/>
      <dgm:spPr/>
      <dgm:t>
        <a:bodyPr/>
        <a:lstStyle/>
        <a:p>
          <a:endParaRPr lang="en-GB"/>
        </a:p>
      </dgm:t>
    </dgm:pt>
    <dgm:pt modelId="{221529E3-0CB4-406E-B45A-C2EDD48FCCAA}" type="sibTrans" cxnId="{622EB8A0-2749-4630-80B7-21188F8F128C}">
      <dgm:prSet/>
      <dgm:spPr/>
      <dgm:t>
        <a:bodyPr/>
        <a:lstStyle/>
        <a:p>
          <a:endParaRPr lang="en-GB"/>
        </a:p>
      </dgm:t>
    </dgm:pt>
    <dgm:pt modelId="{48369463-7E39-4B49-BCEE-BDD17572C81C}">
      <dgm:prSet phldrT="[Text]"/>
      <dgm:spPr/>
      <dgm:t>
        <a:bodyPr/>
        <a:lstStyle/>
        <a:p>
          <a:r>
            <a:rPr lang="en-GB" dirty="0">
              <a:latin typeface="Segoe UI Light" panose="020B0502040204020203" pitchFamily="34" charset="0"/>
              <a:cs typeface="Segoe UI Light" panose="020B0502040204020203" pitchFamily="34" charset="0"/>
            </a:rPr>
            <a:t>Targeted at Assignment</a:t>
          </a:r>
        </a:p>
      </dgm:t>
    </dgm:pt>
    <dgm:pt modelId="{29BACEDD-C34E-46E7-982E-D33985B31F78}" type="parTrans" cxnId="{42B0C246-EC55-4F53-BF1F-8331DE04BC82}">
      <dgm:prSet/>
      <dgm:spPr/>
      <dgm:t>
        <a:bodyPr/>
        <a:lstStyle/>
        <a:p>
          <a:endParaRPr lang="en-GB"/>
        </a:p>
      </dgm:t>
    </dgm:pt>
    <dgm:pt modelId="{238917C3-7EAD-4747-ABB1-776BBB4C3CA3}" type="sibTrans" cxnId="{42B0C246-EC55-4F53-BF1F-8331DE04BC82}">
      <dgm:prSet/>
      <dgm:spPr/>
      <dgm:t>
        <a:bodyPr/>
        <a:lstStyle/>
        <a:p>
          <a:endParaRPr lang="en-GB"/>
        </a:p>
      </dgm:t>
    </dgm:pt>
    <dgm:pt modelId="{AC59288C-163C-4120-BB1A-EE41A7E38E99}">
      <dgm:prSet/>
      <dgm:spPr/>
      <dgm:t>
        <a:bodyPr/>
        <a:lstStyle/>
        <a:p>
          <a:r>
            <a:rPr lang="en-GB" dirty="0">
              <a:latin typeface="Segoe UI Light" panose="020B0502040204020203" pitchFamily="34" charset="0"/>
            </a:rPr>
            <a:t>Any Student</a:t>
          </a:r>
        </a:p>
      </dgm:t>
    </dgm:pt>
    <dgm:pt modelId="{5E376F44-151D-4F43-A6B7-360F4A7CC984}" type="parTrans" cxnId="{AD392C30-8FE0-4A05-83AF-E40B7AA11D65}">
      <dgm:prSet/>
      <dgm:spPr/>
      <dgm:t>
        <a:bodyPr/>
        <a:lstStyle/>
        <a:p>
          <a:endParaRPr lang="en-GB"/>
        </a:p>
      </dgm:t>
    </dgm:pt>
    <dgm:pt modelId="{1446DDFB-47BB-44A2-A466-6305C91A2284}" type="sibTrans" cxnId="{AD392C30-8FE0-4A05-83AF-E40B7AA11D65}">
      <dgm:prSet/>
      <dgm:spPr/>
      <dgm:t>
        <a:bodyPr/>
        <a:lstStyle/>
        <a:p>
          <a:endParaRPr lang="en-GB"/>
        </a:p>
      </dgm:t>
    </dgm:pt>
    <dgm:pt modelId="{62A13FCA-45D6-4457-AA1C-7AD6B061F169}">
      <dgm:prSet/>
      <dgm:spPr/>
      <dgm:t>
        <a:bodyPr/>
        <a:lstStyle/>
        <a:p>
          <a:r>
            <a:rPr lang="en-GB" dirty="0">
              <a:latin typeface="Segoe UI Light" panose="020B0502040204020203" pitchFamily="34" charset="0"/>
            </a:rPr>
            <a:t>5 standalone sessions</a:t>
          </a:r>
        </a:p>
      </dgm:t>
    </dgm:pt>
    <dgm:pt modelId="{386C42FF-E738-448B-BCCF-CCC032725EDA}" type="parTrans" cxnId="{2A96E301-3797-4395-B402-1E9ED9F6969C}">
      <dgm:prSet/>
      <dgm:spPr/>
      <dgm:t>
        <a:bodyPr/>
        <a:lstStyle/>
        <a:p>
          <a:endParaRPr lang="en-GB"/>
        </a:p>
      </dgm:t>
    </dgm:pt>
    <dgm:pt modelId="{BDC3A0FC-F008-4CC6-AE3F-403A9FE38407}" type="sibTrans" cxnId="{2A96E301-3797-4395-B402-1E9ED9F6969C}">
      <dgm:prSet/>
      <dgm:spPr/>
      <dgm:t>
        <a:bodyPr/>
        <a:lstStyle/>
        <a:p>
          <a:endParaRPr lang="en-GB"/>
        </a:p>
      </dgm:t>
    </dgm:pt>
    <dgm:pt modelId="{88988812-3657-4B44-8ECF-905A038F4F68}">
      <dgm:prSet/>
      <dgm:spPr/>
      <dgm:t>
        <a:bodyPr/>
        <a:lstStyle/>
        <a:p>
          <a:endParaRPr lang="en-GB" dirty="0"/>
        </a:p>
      </dgm:t>
    </dgm:pt>
    <dgm:pt modelId="{E794A7F5-8943-4F03-8617-B8FE2E6DF94D}" type="parTrans" cxnId="{CA1AC994-B12F-42BD-B6E1-E1BC1FF2476C}">
      <dgm:prSet/>
      <dgm:spPr/>
      <dgm:t>
        <a:bodyPr/>
        <a:lstStyle/>
        <a:p>
          <a:endParaRPr lang="en-GB"/>
        </a:p>
      </dgm:t>
    </dgm:pt>
    <dgm:pt modelId="{AE0EB8AE-B979-414E-AFD6-D5FBF72CF62D}" type="sibTrans" cxnId="{CA1AC994-B12F-42BD-B6E1-E1BC1FF2476C}">
      <dgm:prSet/>
      <dgm:spPr/>
      <dgm:t>
        <a:bodyPr/>
        <a:lstStyle/>
        <a:p>
          <a:endParaRPr lang="en-GB"/>
        </a:p>
      </dgm:t>
    </dgm:pt>
    <dgm:pt modelId="{AC1F19B9-785E-4491-A4F7-E85C52D3A3C7}">
      <dgm:prSet/>
      <dgm:spPr/>
      <dgm:t>
        <a:bodyPr/>
        <a:lstStyle/>
        <a:p>
          <a:r>
            <a:rPr lang="en-GB" dirty="0">
              <a:latin typeface="Segoe UI Light" panose="020B0502040204020203" pitchFamily="34" charset="0"/>
            </a:rPr>
            <a:t>Run throughout the year</a:t>
          </a:r>
        </a:p>
      </dgm:t>
    </dgm:pt>
    <dgm:pt modelId="{1EDECB94-E665-418F-8603-0F3BB7C24CC2}" type="parTrans" cxnId="{E24E90C3-F379-4019-AF40-B33B82174018}">
      <dgm:prSet/>
      <dgm:spPr/>
      <dgm:t>
        <a:bodyPr/>
        <a:lstStyle/>
        <a:p>
          <a:endParaRPr lang="en-GB"/>
        </a:p>
      </dgm:t>
    </dgm:pt>
    <dgm:pt modelId="{559B6214-D31C-4B3E-85CC-57D1540D7C68}" type="sibTrans" cxnId="{E24E90C3-F379-4019-AF40-B33B82174018}">
      <dgm:prSet/>
      <dgm:spPr/>
      <dgm:t>
        <a:bodyPr/>
        <a:lstStyle/>
        <a:p>
          <a:endParaRPr lang="en-GB"/>
        </a:p>
      </dgm:t>
    </dgm:pt>
    <dgm:pt modelId="{B6F9C592-FFFD-4E7B-9D4F-D6D0C2B804C4}">
      <dgm:prSet/>
      <dgm:spPr/>
      <dgm:t>
        <a:bodyPr/>
        <a:lstStyle/>
        <a:p>
          <a:r>
            <a:rPr lang="en-GB" dirty="0">
              <a:latin typeface="Segoe UI Light" panose="020B0502040204020203" pitchFamily="34" charset="0"/>
            </a:rPr>
            <a:t>Specific class of students</a:t>
          </a:r>
        </a:p>
      </dgm:t>
    </dgm:pt>
    <dgm:pt modelId="{3539596E-D5EA-4272-9B6D-1C4DF0573547}" type="parTrans" cxnId="{9AC1928C-344D-4282-849D-18CED507AA64}">
      <dgm:prSet/>
      <dgm:spPr/>
      <dgm:t>
        <a:bodyPr/>
        <a:lstStyle/>
        <a:p>
          <a:endParaRPr lang="en-GB"/>
        </a:p>
      </dgm:t>
    </dgm:pt>
    <dgm:pt modelId="{CDAC9764-403D-4153-8829-B711D3F2BA6E}" type="sibTrans" cxnId="{9AC1928C-344D-4282-849D-18CED507AA64}">
      <dgm:prSet/>
      <dgm:spPr/>
      <dgm:t>
        <a:bodyPr/>
        <a:lstStyle/>
        <a:p>
          <a:endParaRPr lang="en-GB"/>
        </a:p>
      </dgm:t>
    </dgm:pt>
    <dgm:pt modelId="{6DF995F3-7B2F-4605-8B80-1CF72B1FBF57}">
      <dgm:prSet/>
      <dgm:spPr/>
      <dgm:t>
        <a:bodyPr/>
        <a:lstStyle/>
        <a:p>
          <a:r>
            <a:rPr lang="en-GB" dirty="0">
              <a:latin typeface="Segoe UI Light" panose="020B0502040204020203" pitchFamily="34" charset="0"/>
            </a:rPr>
            <a:t>Scheduled into curriculum</a:t>
          </a:r>
        </a:p>
      </dgm:t>
    </dgm:pt>
    <dgm:pt modelId="{67AED62E-2EC0-481B-9104-28F1143F16D5}" type="parTrans" cxnId="{A3665362-C38C-4344-B526-6E9021AAA7E3}">
      <dgm:prSet/>
      <dgm:spPr/>
      <dgm:t>
        <a:bodyPr/>
        <a:lstStyle/>
        <a:p>
          <a:endParaRPr lang="en-GB"/>
        </a:p>
      </dgm:t>
    </dgm:pt>
    <dgm:pt modelId="{04F00E4E-8745-4A2A-A284-C015BC7A6719}" type="sibTrans" cxnId="{A3665362-C38C-4344-B526-6E9021AAA7E3}">
      <dgm:prSet/>
      <dgm:spPr/>
      <dgm:t>
        <a:bodyPr/>
        <a:lstStyle/>
        <a:p>
          <a:endParaRPr lang="en-GB"/>
        </a:p>
      </dgm:t>
    </dgm:pt>
    <dgm:pt modelId="{45D3C574-0125-4F34-A520-B8E5E3F6C2CE}">
      <dgm:prSet/>
      <dgm:spPr/>
      <dgm:t>
        <a:bodyPr/>
        <a:lstStyle/>
        <a:p>
          <a:r>
            <a:rPr lang="en-GB" dirty="0">
              <a:latin typeface="Segoe UI Light" panose="020B0502040204020203" pitchFamily="34" charset="0"/>
            </a:rPr>
            <a:t>Standalone session</a:t>
          </a:r>
        </a:p>
      </dgm:t>
    </dgm:pt>
    <dgm:pt modelId="{E57E6B91-DECD-4CE6-AD36-AB06C124970B}" type="parTrans" cxnId="{4D91CC9C-63E6-4582-AA4C-063EB92F424F}">
      <dgm:prSet/>
      <dgm:spPr/>
      <dgm:t>
        <a:bodyPr/>
        <a:lstStyle/>
        <a:p>
          <a:endParaRPr lang="en-GB"/>
        </a:p>
      </dgm:t>
    </dgm:pt>
    <dgm:pt modelId="{164CE647-FA86-48C5-8416-80BC3C5B8CE3}" type="sibTrans" cxnId="{4D91CC9C-63E6-4582-AA4C-063EB92F424F}">
      <dgm:prSet/>
      <dgm:spPr/>
      <dgm:t>
        <a:bodyPr/>
        <a:lstStyle/>
        <a:p>
          <a:endParaRPr lang="en-GB"/>
        </a:p>
      </dgm:t>
    </dgm:pt>
    <dgm:pt modelId="{7F8E5A2A-44BE-47B8-B129-33C78D738F61}">
      <dgm:prSet/>
      <dgm:spPr/>
      <dgm:t>
        <a:bodyPr/>
        <a:lstStyle/>
        <a:p>
          <a:r>
            <a:rPr lang="en-GB" dirty="0">
              <a:latin typeface="Segoe UI Light" panose="020B0502040204020203" pitchFamily="34" charset="0"/>
            </a:rPr>
            <a:t>Specific class of students</a:t>
          </a:r>
          <a:endParaRPr lang="en-GB" dirty="0"/>
        </a:p>
      </dgm:t>
    </dgm:pt>
    <dgm:pt modelId="{0C50C8D9-9704-4BDE-A42E-7164A55A12E0}" type="parTrans" cxnId="{4EAEC001-5D4E-4F25-B0A7-53EEC2D3F60C}">
      <dgm:prSet/>
      <dgm:spPr/>
      <dgm:t>
        <a:bodyPr/>
        <a:lstStyle/>
        <a:p>
          <a:endParaRPr lang="en-GB"/>
        </a:p>
      </dgm:t>
    </dgm:pt>
    <dgm:pt modelId="{DA72B6B8-637C-401C-9A92-4140AA744989}" type="sibTrans" cxnId="{4EAEC001-5D4E-4F25-B0A7-53EEC2D3F60C}">
      <dgm:prSet/>
      <dgm:spPr/>
      <dgm:t>
        <a:bodyPr/>
        <a:lstStyle/>
        <a:p>
          <a:endParaRPr lang="en-GB"/>
        </a:p>
      </dgm:t>
    </dgm:pt>
    <dgm:pt modelId="{9A552DC3-8F1E-4C67-ABC2-A28F8E07ED9E}">
      <dgm:prSet/>
      <dgm:spPr/>
      <dgm:t>
        <a:bodyPr/>
        <a:lstStyle/>
        <a:p>
          <a:r>
            <a:rPr lang="en-GB" dirty="0">
              <a:latin typeface="Segoe UI Light" panose="020B0502040204020203" pitchFamily="34" charset="0"/>
            </a:rPr>
            <a:t>Informing a specific assignment</a:t>
          </a:r>
        </a:p>
      </dgm:t>
    </dgm:pt>
    <dgm:pt modelId="{AD7E6C21-0E4E-45AB-AE7F-A606E526AF01}" type="sibTrans" cxnId="{02AA03F8-721D-40BD-8DC6-728BADCE82BA}">
      <dgm:prSet/>
      <dgm:spPr/>
      <dgm:t>
        <a:bodyPr/>
        <a:lstStyle/>
        <a:p>
          <a:endParaRPr lang="en-GB"/>
        </a:p>
      </dgm:t>
    </dgm:pt>
    <dgm:pt modelId="{4F8213B9-9E80-41A1-9160-129BB43CBC81}" type="parTrans" cxnId="{02AA03F8-721D-40BD-8DC6-728BADCE82BA}">
      <dgm:prSet/>
      <dgm:spPr/>
      <dgm:t>
        <a:bodyPr/>
        <a:lstStyle/>
        <a:p>
          <a:endParaRPr lang="en-GB"/>
        </a:p>
      </dgm:t>
    </dgm:pt>
    <dgm:pt modelId="{22ED3E9F-4152-4067-A635-B97E29E54AA5}">
      <dgm:prSet/>
      <dgm:spPr/>
      <dgm:t>
        <a:bodyPr/>
        <a:lstStyle/>
        <a:p>
          <a:r>
            <a:rPr lang="en-GB" dirty="0">
              <a:latin typeface="Segoe UI Light" panose="020B0502040204020203" pitchFamily="34" charset="0"/>
            </a:rPr>
            <a:t>Scheduled into curriculum</a:t>
          </a:r>
        </a:p>
      </dgm:t>
    </dgm:pt>
    <dgm:pt modelId="{399FBEAF-92E4-4D46-8B6D-CD1BBE0BA153}" type="sibTrans" cxnId="{D8DC5DFA-EB5D-4108-AD79-B003181605B1}">
      <dgm:prSet/>
      <dgm:spPr/>
      <dgm:t>
        <a:bodyPr/>
        <a:lstStyle/>
        <a:p>
          <a:endParaRPr lang="en-GB"/>
        </a:p>
      </dgm:t>
    </dgm:pt>
    <dgm:pt modelId="{7C6B4D74-6109-4A0F-9862-D3DF21F7565E}" type="parTrans" cxnId="{D8DC5DFA-EB5D-4108-AD79-B003181605B1}">
      <dgm:prSet/>
      <dgm:spPr/>
      <dgm:t>
        <a:bodyPr/>
        <a:lstStyle/>
        <a:p>
          <a:endParaRPr lang="en-GB"/>
        </a:p>
      </dgm:t>
    </dgm:pt>
    <dgm:pt modelId="{347191B3-51EE-4274-B055-71E9B7DC8028}" type="pres">
      <dgm:prSet presAssocID="{A14EA6A9-E5AE-4BBA-8E08-AF18D2DFED40}" presName="Name0" presStyleCnt="0">
        <dgm:presLayoutVars>
          <dgm:dir/>
          <dgm:animLvl val="lvl"/>
          <dgm:resizeHandles val="exact"/>
        </dgm:presLayoutVars>
      </dgm:prSet>
      <dgm:spPr/>
    </dgm:pt>
    <dgm:pt modelId="{E3417584-0D89-4553-8CCD-12C5ADD02038}" type="pres">
      <dgm:prSet presAssocID="{8F50DE7C-1854-4EA9-BE4A-43B6356EEE37}" presName="composite" presStyleCnt="0"/>
      <dgm:spPr/>
    </dgm:pt>
    <dgm:pt modelId="{44BAA6CC-25E5-4DCA-BB40-9F486DB09084}" type="pres">
      <dgm:prSet presAssocID="{8F50DE7C-1854-4EA9-BE4A-43B6356EEE3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5147A12E-C9F7-4030-88A6-74E0F075BEB4}" type="pres">
      <dgm:prSet presAssocID="{8F50DE7C-1854-4EA9-BE4A-43B6356EEE37}" presName="desTx" presStyleLbl="alignAccFollowNode1" presStyleIdx="0" presStyleCnt="3">
        <dgm:presLayoutVars>
          <dgm:bulletEnabled val="1"/>
        </dgm:presLayoutVars>
      </dgm:prSet>
      <dgm:spPr/>
    </dgm:pt>
    <dgm:pt modelId="{DBE8398F-CC6A-4F5B-BE02-35D79419084D}" type="pres">
      <dgm:prSet presAssocID="{ADA92A9A-F03E-4EA6-B9E3-61B1F14EB74B}" presName="space" presStyleCnt="0"/>
      <dgm:spPr/>
    </dgm:pt>
    <dgm:pt modelId="{DBDEA8CE-0D9F-4159-B732-EB5A5A6BE5C7}" type="pres">
      <dgm:prSet presAssocID="{A1796DD9-7691-4A63-A51C-616401C4FC1D}" presName="composite" presStyleCnt="0"/>
      <dgm:spPr/>
    </dgm:pt>
    <dgm:pt modelId="{FD452D28-5A36-4C4B-A7B4-734C6CB73219}" type="pres">
      <dgm:prSet presAssocID="{A1796DD9-7691-4A63-A51C-616401C4FC1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E4CBECB8-E9ED-483A-893D-949B6727C1B7}" type="pres">
      <dgm:prSet presAssocID="{A1796DD9-7691-4A63-A51C-616401C4FC1D}" presName="desTx" presStyleLbl="alignAccFollowNode1" presStyleIdx="1" presStyleCnt="3">
        <dgm:presLayoutVars>
          <dgm:bulletEnabled val="1"/>
        </dgm:presLayoutVars>
      </dgm:prSet>
      <dgm:spPr/>
    </dgm:pt>
    <dgm:pt modelId="{8D40C757-56C8-4137-B773-99157D2BA56C}" type="pres">
      <dgm:prSet presAssocID="{221529E3-0CB4-406E-B45A-C2EDD48FCCAA}" presName="space" presStyleCnt="0"/>
      <dgm:spPr/>
    </dgm:pt>
    <dgm:pt modelId="{8E0AF332-EA4A-4B71-9298-2004A1F8183A}" type="pres">
      <dgm:prSet presAssocID="{48369463-7E39-4B49-BCEE-BDD17572C81C}" presName="composite" presStyleCnt="0"/>
      <dgm:spPr/>
    </dgm:pt>
    <dgm:pt modelId="{071A1CFF-680A-41CA-A671-1C65383381A7}" type="pres">
      <dgm:prSet presAssocID="{48369463-7E39-4B49-BCEE-BDD17572C81C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E16E81D7-9E6A-455F-913F-42D8A63692F5}" type="pres">
      <dgm:prSet presAssocID="{48369463-7E39-4B49-BCEE-BDD17572C81C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4EAEC001-5D4E-4F25-B0A7-53EEC2D3F60C}" srcId="{48369463-7E39-4B49-BCEE-BDD17572C81C}" destId="{7F8E5A2A-44BE-47B8-B129-33C78D738F61}" srcOrd="0" destOrd="0" parTransId="{0C50C8D9-9704-4BDE-A42E-7164A55A12E0}" sibTransId="{DA72B6B8-637C-401C-9A92-4140AA744989}"/>
    <dgm:cxn modelId="{2A96E301-3797-4395-B402-1E9ED9F6969C}" srcId="{8F50DE7C-1854-4EA9-BE4A-43B6356EEE37}" destId="{62A13FCA-45D6-4457-AA1C-7AD6B061F169}" srcOrd="1" destOrd="0" parTransId="{386C42FF-E738-448B-BCCF-CCC032725EDA}" sibTransId="{BDC3A0FC-F008-4CC6-AE3F-403A9FE38407}"/>
    <dgm:cxn modelId="{CF91E108-97B1-4800-B692-8DB40C75EA85}" type="presOf" srcId="{A1796DD9-7691-4A63-A51C-616401C4FC1D}" destId="{FD452D28-5A36-4C4B-A7B4-734C6CB73219}" srcOrd="0" destOrd="0" presId="urn:microsoft.com/office/officeart/2005/8/layout/hList1"/>
    <dgm:cxn modelId="{2961C01D-47F6-47C7-A6CB-19B1F83DC2C4}" type="presOf" srcId="{88988812-3657-4B44-8ECF-905A038F4F68}" destId="{5147A12E-C9F7-4030-88A6-74E0F075BEB4}" srcOrd="0" destOrd="3" presId="urn:microsoft.com/office/officeart/2005/8/layout/hList1"/>
    <dgm:cxn modelId="{DC54CF29-982D-4E9C-8C90-41696FCC728E}" type="presOf" srcId="{8F50DE7C-1854-4EA9-BE4A-43B6356EEE37}" destId="{44BAA6CC-25E5-4DCA-BB40-9F486DB09084}" srcOrd="0" destOrd="0" presId="urn:microsoft.com/office/officeart/2005/8/layout/hList1"/>
    <dgm:cxn modelId="{3CE2C02D-EB21-4B5C-AABF-20B9090CE009}" type="presOf" srcId="{AC59288C-163C-4120-BB1A-EE41A7E38E99}" destId="{5147A12E-C9F7-4030-88A6-74E0F075BEB4}" srcOrd="0" destOrd="0" presId="urn:microsoft.com/office/officeart/2005/8/layout/hList1"/>
    <dgm:cxn modelId="{AD392C30-8FE0-4A05-83AF-E40B7AA11D65}" srcId="{8F50DE7C-1854-4EA9-BE4A-43B6356EEE37}" destId="{AC59288C-163C-4120-BB1A-EE41A7E38E99}" srcOrd="0" destOrd="0" parTransId="{5E376F44-151D-4F43-A6B7-360F4A7CC984}" sibTransId="{1446DDFB-47BB-44A2-A466-6305C91A2284}"/>
    <dgm:cxn modelId="{CEBDAC3F-8886-4244-81DC-4355857C5109}" type="presOf" srcId="{45D3C574-0125-4F34-A520-B8E5E3F6C2CE}" destId="{E4CBECB8-E9ED-483A-893D-949B6727C1B7}" srcOrd="0" destOrd="2" presId="urn:microsoft.com/office/officeart/2005/8/layout/hList1"/>
    <dgm:cxn modelId="{A3665362-C38C-4344-B526-6E9021AAA7E3}" srcId="{A1796DD9-7691-4A63-A51C-616401C4FC1D}" destId="{6DF995F3-7B2F-4605-8B80-1CF72B1FBF57}" srcOrd="1" destOrd="0" parTransId="{67AED62E-2EC0-481B-9104-28F1143F16D5}" sibTransId="{04F00E4E-8745-4A2A-A284-C015BC7A6719}"/>
    <dgm:cxn modelId="{42B0C246-EC55-4F53-BF1F-8331DE04BC82}" srcId="{A14EA6A9-E5AE-4BBA-8E08-AF18D2DFED40}" destId="{48369463-7E39-4B49-BCEE-BDD17572C81C}" srcOrd="2" destOrd="0" parTransId="{29BACEDD-C34E-46E7-982E-D33985B31F78}" sibTransId="{238917C3-7EAD-4747-ABB1-776BBB4C3CA3}"/>
    <dgm:cxn modelId="{49F1014C-E0F0-4353-90AE-0B449BE87EE5}" type="presOf" srcId="{9A552DC3-8F1E-4C67-ABC2-A28F8E07ED9E}" destId="{E16E81D7-9E6A-455F-913F-42D8A63692F5}" srcOrd="0" destOrd="2" presId="urn:microsoft.com/office/officeart/2005/8/layout/hList1"/>
    <dgm:cxn modelId="{FF33246E-3A86-4383-87B8-7F5FD5E3A190}" type="presOf" srcId="{B6F9C592-FFFD-4E7B-9D4F-D6D0C2B804C4}" destId="{E4CBECB8-E9ED-483A-893D-949B6727C1B7}" srcOrd="0" destOrd="0" presId="urn:microsoft.com/office/officeart/2005/8/layout/hList1"/>
    <dgm:cxn modelId="{255F5B4E-B186-44CC-9E75-AF9533396588}" type="presOf" srcId="{48369463-7E39-4B49-BCEE-BDD17572C81C}" destId="{071A1CFF-680A-41CA-A671-1C65383381A7}" srcOrd="0" destOrd="0" presId="urn:microsoft.com/office/officeart/2005/8/layout/hList1"/>
    <dgm:cxn modelId="{19D74E86-648E-4CE6-AA10-E7EF4C2EFCA5}" srcId="{A14EA6A9-E5AE-4BBA-8E08-AF18D2DFED40}" destId="{8F50DE7C-1854-4EA9-BE4A-43B6356EEE37}" srcOrd="0" destOrd="0" parTransId="{344BA836-270A-46C0-86A1-E7C455F7AF35}" sibTransId="{ADA92A9A-F03E-4EA6-B9E3-61B1F14EB74B}"/>
    <dgm:cxn modelId="{9AC1928C-344D-4282-849D-18CED507AA64}" srcId="{A1796DD9-7691-4A63-A51C-616401C4FC1D}" destId="{B6F9C592-FFFD-4E7B-9D4F-D6D0C2B804C4}" srcOrd="0" destOrd="0" parTransId="{3539596E-D5EA-4272-9B6D-1C4DF0573547}" sibTransId="{CDAC9764-403D-4153-8829-B711D3F2BA6E}"/>
    <dgm:cxn modelId="{CA1AC994-B12F-42BD-B6E1-E1BC1FF2476C}" srcId="{8F50DE7C-1854-4EA9-BE4A-43B6356EEE37}" destId="{88988812-3657-4B44-8ECF-905A038F4F68}" srcOrd="3" destOrd="0" parTransId="{E794A7F5-8943-4F03-8617-B8FE2E6DF94D}" sibTransId="{AE0EB8AE-B979-414E-AFD6-D5FBF72CF62D}"/>
    <dgm:cxn modelId="{5B852495-30CB-4B00-B090-CF14C7C6209A}" type="presOf" srcId="{AC1F19B9-785E-4491-A4F7-E85C52D3A3C7}" destId="{5147A12E-C9F7-4030-88A6-74E0F075BEB4}" srcOrd="0" destOrd="2" presId="urn:microsoft.com/office/officeart/2005/8/layout/hList1"/>
    <dgm:cxn modelId="{6213B798-CC4E-4FD3-B594-C731D44CCE81}" type="presOf" srcId="{62A13FCA-45D6-4457-AA1C-7AD6B061F169}" destId="{5147A12E-C9F7-4030-88A6-74E0F075BEB4}" srcOrd="0" destOrd="1" presId="urn:microsoft.com/office/officeart/2005/8/layout/hList1"/>
    <dgm:cxn modelId="{4D91CC9C-63E6-4582-AA4C-063EB92F424F}" srcId="{A1796DD9-7691-4A63-A51C-616401C4FC1D}" destId="{45D3C574-0125-4F34-A520-B8E5E3F6C2CE}" srcOrd="2" destOrd="0" parTransId="{E57E6B91-DECD-4CE6-AD36-AB06C124970B}" sibTransId="{164CE647-FA86-48C5-8416-80BC3C5B8CE3}"/>
    <dgm:cxn modelId="{622EB8A0-2749-4630-80B7-21188F8F128C}" srcId="{A14EA6A9-E5AE-4BBA-8E08-AF18D2DFED40}" destId="{A1796DD9-7691-4A63-A51C-616401C4FC1D}" srcOrd="1" destOrd="0" parTransId="{661C2362-0763-4B54-8A76-50952BB8C31B}" sibTransId="{221529E3-0CB4-406E-B45A-C2EDD48FCCAA}"/>
    <dgm:cxn modelId="{E24E90C3-F379-4019-AF40-B33B82174018}" srcId="{8F50DE7C-1854-4EA9-BE4A-43B6356EEE37}" destId="{AC1F19B9-785E-4491-A4F7-E85C52D3A3C7}" srcOrd="2" destOrd="0" parTransId="{1EDECB94-E665-418F-8603-0F3BB7C24CC2}" sibTransId="{559B6214-D31C-4B3E-85CC-57D1540D7C68}"/>
    <dgm:cxn modelId="{13CA4EC6-D87A-49FB-A3D8-BC448C436955}" type="presOf" srcId="{22ED3E9F-4152-4067-A635-B97E29E54AA5}" destId="{E16E81D7-9E6A-455F-913F-42D8A63692F5}" srcOrd="0" destOrd="1" presId="urn:microsoft.com/office/officeart/2005/8/layout/hList1"/>
    <dgm:cxn modelId="{B627A2D2-4FD2-4474-9BD5-D0A5CE31BA39}" type="presOf" srcId="{A14EA6A9-E5AE-4BBA-8E08-AF18D2DFED40}" destId="{347191B3-51EE-4274-B055-71E9B7DC8028}" srcOrd="0" destOrd="0" presId="urn:microsoft.com/office/officeart/2005/8/layout/hList1"/>
    <dgm:cxn modelId="{A84C7EE1-E5C0-44F9-A3BF-A902C15A481E}" type="presOf" srcId="{6DF995F3-7B2F-4605-8B80-1CF72B1FBF57}" destId="{E4CBECB8-E9ED-483A-893D-949B6727C1B7}" srcOrd="0" destOrd="1" presId="urn:microsoft.com/office/officeart/2005/8/layout/hList1"/>
    <dgm:cxn modelId="{6C986EE9-9289-4757-A2E2-B67F9F128486}" type="presOf" srcId="{7F8E5A2A-44BE-47B8-B129-33C78D738F61}" destId="{E16E81D7-9E6A-455F-913F-42D8A63692F5}" srcOrd="0" destOrd="0" presId="urn:microsoft.com/office/officeart/2005/8/layout/hList1"/>
    <dgm:cxn modelId="{02AA03F8-721D-40BD-8DC6-728BADCE82BA}" srcId="{48369463-7E39-4B49-BCEE-BDD17572C81C}" destId="{9A552DC3-8F1E-4C67-ABC2-A28F8E07ED9E}" srcOrd="2" destOrd="0" parTransId="{4F8213B9-9E80-41A1-9160-129BB43CBC81}" sibTransId="{AD7E6C21-0E4E-45AB-AE7F-A606E526AF01}"/>
    <dgm:cxn modelId="{D8DC5DFA-EB5D-4108-AD79-B003181605B1}" srcId="{48369463-7E39-4B49-BCEE-BDD17572C81C}" destId="{22ED3E9F-4152-4067-A635-B97E29E54AA5}" srcOrd="1" destOrd="0" parTransId="{7C6B4D74-6109-4A0F-9862-D3DF21F7565E}" sibTransId="{399FBEAF-92E4-4D46-8B6D-CD1BBE0BA153}"/>
    <dgm:cxn modelId="{B6CFD4D3-A0BF-4040-86EB-3A1F69B0333F}" type="presParOf" srcId="{347191B3-51EE-4274-B055-71E9B7DC8028}" destId="{E3417584-0D89-4553-8CCD-12C5ADD02038}" srcOrd="0" destOrd="0" presId="urn:microsoft.com/office/officeart/2005/8/layout/hList1"/>
    <dgm:cxn modelId="{C20067E0-5091-4AAF-BE58-90D1F0145323}" type="presParOf" srcId="{E3417584-0D89-4553-8CCD-12C5ADD02038}" destId="{44BAA6CC-25E5-4DCA-BB40-9F486DB09084}" srcOrd="0" destOrd="0" presId="urn:microsoft.com/office/officeart/2005/8/layout/hList1"/>
    <dgm:cxn modelId="{074920E3-B398-44CB-92D6-C95D940AC04C}" type="presParOf" srcId="{E3417584-0D89-4553-8CCD-12C5ADD02038}" destId="{5147A12E-C9F7-4030-88A6-74E0F075BEB4}" srcOrd="1" destOrd="0" presId="urn:microsoft.com/office/officeart/2005/8/layout/hList1"/>
    <dgm:cxn modelId="{88CCAC6C-73BB-46B2-973A-5C4A63E5CD5C}" type="presParOf" srcId="{347191B3-51EE-4274-B055-71E9B7DC8028}" destId="{DBE8398F-CC6A-4F5B-BE02-35D79419084D}" srcOrd="1" destOrd="0" presId="urn:microsoft.com/office/officeart/2005/8/layout/hList1"/>
    <dgm:cxn modelId="{AB552AEF-BF23-48FD-9EF7-EF5293BA8D3C}" type="presParOf" srcId="{347191B3-51EE-4274-B055-71E9B7DC8028}" destId="{DBDEA8CE-0D9F-4159-B732-EB5A5A6BE5C7}" srcOrd="2" destOrd="0" presId="urn:microsoft.com/office/officeart/2005/8/layout/hList1"/>
    <dgm:cxn modelId="{77B0FAF1-8F77-4E25-8C3A-61DAD328E47D}" type="presParOf" srcId="{DBDEA8CE-0D9F-4159-B732-EB5A5A6BE5C7}" destId="{FD452D28-5A36-4C4B-A7B4-734C6CB73219}" srcOrd="0" destOrd="0" presId="urn:microsoft.com/office/officeart/2005/8/layout/hList1"/>
    <dgm:cxn modelId="{7002D41C-8375-4079-B3FE-FBF6A3BBCF9E}" type="presParOf" srcId="{DBDEA8CE-0D9F-4159-B732-EB5A5A6BE5C7}" destId="{E4CBECB8-E9ED-483A-893D-949B6727C1B7}" srcOrd="1" destOrd="0" presId="urn:microsoft.com/office/officeart/2005/8/layout/hList1"/>
    <dgm:cxn modelId="{A7C71248-A949-4804-A957-11C51DA6F159}" type="presParOf" srcId="{347191B3-51EE-4274-B055-71E9B7DC8028}" destId="{8D40C757-56C8-4137-B773-99157D2BA56C}" srcOrd="3" destOrd="0" presId="urn:microsoft.com/office/officeart/2005/8/layout/hList1"/>
    <dgm:cxn modelId="{9807011B-D71B-48FF-B34A-AFCCDC42C97B}" type="presParOf" srcId="{347191B3-51EE-4274-B055-71E9B7DC8028}" destId="{8E0AF332-EA4A-4B71-9298-2004A1F8183A}" srcOrd="4" destOrd="0" presId="urn:microsoft.com/office/officeart/2005/8/layout/hList1"/>
    <dgm:cxn modelId="{FC0CBE2E-B2DC-4686-80DC-5E50F0B2BFA8}" type="presParOf" srcId="{8E0AF332-EA4A-4B71-9298-2004A1F8183A}" destId="{071A1CFF-680A-41CA-A671-1C65383381A7}" srcOrd="0" destOrd="0" presId="urn:microsoft.com/office/officeart/2005/8/layout/hList1"/>
    <dgm:cxn modelId="{A85B74F4-CD42-45B2-BE31-8C14F142C5E0}" type="presParOf" srcId="{8E0AF332-EA4A-4B71-9298-2004A1F8183A}" destId="{E16E81D7-9E6A-455F-913F-42D8A63692F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09CE94-CD64-4F08-ACDC-DC7570F16070}">
      <dsp:nvSpPr>
        <dsp:cNvPr id="0" name=""/>
        <dsp:cNvSpPr/>
      </dsp:nvSpPr>
      <dsp:spPr>
        <a:xfrm>
          <a:off x="0" y="29766"/>
          <a:ext cx="2464593" cy="147875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>
              <a:latin typeface="Segoe UI Light" panose="020B0502040204020203" pitchFamily="34" charset="0"/>
              <a:cs typeface="Segoe UI Light" panose="020B0502040204020203" pitchFamily="34" charset="0"/>
            </a:rPr>
            <a:t>Stakeholder Advocacy</a:t>
          </a:r>
        </a:p>
      </dsp:txBody>
      <dsp:txXfrm>
        <a:off x="0" y="29766"/>
        <a:ext cx="2464593" cy="1478756"/>
      </dsp:txXfrm>
    </dsp:sp>
    <dsp:sp modelId="{97FA5CAD-F7D7-4394-87FA-0FFF2BF72B13}">
      <dsp:nvSpPr>
        <dsp:cNvPr id="0" name=""/>
        <dsp:cNvSpPr/>
      </dsp:nvSpPr>
      <dsp:spPr>
        <a:xfrm>
          <a:off x="2711053" y="29766"/>
          <a:ext cx="2464593" cy="147875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>
              <a:latin typeface="Segoe UI Light" panose="020B0502040204020203" pitchFamily="34" charset="0"/>
              <a:cs typeface="Segoe UI Light" panose="020B0502040204020203" pitchFamily="34" charset="0"/>
            </a:rPr>
            <a:t>Supporting Institutional Strategic Aims</a:t>
          </a:r>
        </a:p>
      </dsp:txBody>
      <dsp:txXfrm>
        <a:off x="2711053" y="29766"/>
        <a:ext cx="2464593" cy="1478756"/>
      </dsp:txXfrm>
    </dsp:sp>
    <dsp:sp modelId="{C68C3519-E2CB-45A9-BD5A-162FAF4B26D1}">
      <dsp:nvSpPr>
        <dsp:cNvPr id="0" name=""/>
        <dsp:cNvSpPr/>
      </dsp:nvSpPr>
      <dsp:spPr>
        <a:xfrm>
          <a:off x="5422106" y="29766"/>
          <a:ext cx="2464593" cy="147875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>
              <a:latin typeface="Segoe UI Light" panose="020B0502040204020203" pitchFamily="34" charset="0"/>
              <a:cs typeface="Segoe UI Light" panose="020B0502040204020203" pitchFamily="34" charset="0"/>
            </a:rPr>
            <a:t>Service Promotion</a:t>
          </a:r>
        </a:p>
      </dsp:txBody>
      <dsp:txXfrm>
        <a:off x="5422106" y="29766"/>
        <a:ext cx="2464593" cy="1478756"/>
      </dsp:txXfrm>
    </dsp:sp>
    <dsp:sp modelId="{C31B0FBD-314F-4836-A657-5164AF7B46CA}">
      <dsp:nvSpPr>
        <dsp:cNvPr id="0" name=""/>
        <dsp:cNvSpPr/>
      </dsp:nvSpPr>
      <dsp:spPr>
        <a:xfrm>
          <a:off x="1355526" y="1754981"/>
          <a:ext cx="2464593" cy="1478756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>
              <a:latin typeface="Segoe UI Light" panose="020B0502040204020203" pitchFamily="34" charset="0"/>
              <a:cs typeface="Segoe UI Light" panose="020B0502040204020203" pitchFamily="34" charset="0"/>
            </a:rPr>
            <a:t>Impact Visibility</a:t>
          </a:r>
        </a:p>
      </dsp:txBody>
      <dsp:txXfrm>
        <a:off x="1355526" y="1754981"/>
        <a:ext cx="2464593" cy="1478756"/>
      </dsp:txXfrm>
    </dsp:sp>
    <dsp:sp modelId="{6CB828C4-B5E0-471E-8EE6-1B61640C1D1A}">
      <dsp:nvSpPr>
        <dsp:cNvPr id="0" name=""/>
        <dsp:cNvSpPr/>
      </dsp:nvSpPr>
      <dsp:spPr>
        <a:xfrm>
          <a:off x="4066579" y="1754981"/>
          <a:ext cx="2464593" cy="1478756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>
              <a:latin typeface="Segoe UI Light" panose="020B0502040204020203" pitchFamily="34" charset="0"/>
              <a:cs typeface="Segoe UI Light" panose="020B0502040204020203" pitchFamily="34" charset="0"/>
            </a:rPr>
            <a:t>Improving Student Success</a:t>
          </a:r>
        </a:p>
      </dsp:txBody>
      <dsp:txXfrm>
        <a:off x="4066579" y="1754981"/>
        <a:ext cx="2464593" cy="14787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AA6CC-25E5-4DCA-BB40-9F486DB09084}">
      <dsp:nvSpPr>
        <dsp:cNvPr id="0" name=""/>
        <dsp:cNvSpPr/>
      </dsp:nvSpPr>
      <dsp:spPr>
        <a:xfrm>
          <a:off x="2712" y="2419"/>
          <a:ext cx="2644680" cy="93182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latin typeface="Segoe UI Light" panose="020B0502040204020203" pitchFamily="34" charset="0"/>
              <a:cs typeface="Segoe UI Light" panose="020B0502040204020203" pitchFamily="34" charset="0"/>
            </a:rPr>
            <a:t>Generic</a:t>
          </a:r>
        </a:p>
      </dsp:txBody>
      <dsp:txXfrm>
        <a:off x="2712" y="2419"/>
        <a:ext cx="2644680" cy="931828"/>
      </dsp:txXfrm>
    </dsp:sp>
    <dsp:sp modelId="{5147A12E-C9F7-4030-88A6-74E0F075BEB4}">
      <dsp:nvSpPr>
        <dsp:cNvPr id="0" name=""/>
        <dsp:cNvSpPr/>
      </dsp:nvSpPr>
      <dsp:spPr>
        <a:xfrm>
          <a:off x="2712" y="934248"/>
          <a:ext cx="2644680" cy="303871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>
              <a:latin typeface="Segoe UI Light" panose="020B0502040204020203" pitchFamily="34" charset="0"/>
            </a:rPr>
            <a:t>Any Student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>
              <a:latin typeface="Segoe UI Light" panose="020B0502040204020203" pitchFamily="34" charset="0"/>
            </a:rPr>
            <a:t>5 standalone sessions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>
              <a:latin typeface="Segoe UI Light" panose="020B0502040204020203" pitchFamily="34" charset="0"/>
            </a:rPr>
            <a:t>Run throughout the year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400" kern="1200" dirty="0"/>
        </a:p>
      </dsp:txBody>
      <dsp:txXfrm>
        <a:off x="2712" y="934248"/>
        <a:ext cx="2644680" cy="3038715"/>
      </dsp:txXfrm>
    </dsp:sp>
    <dsp:sp modelId="{FD452D28-5A36-4C4B-A7B4-734C6CB73219}">
      <dsp:nvSpPr>
        <dsp:cNvPr id="0" name=""/>
        <dsp:cNvSpPr/>
      </dsp:nvSpPr>
      <dsp:spPr>
        <a:xfrm>
          <a:off x="3017647" y="2419"/>
          <a:ext cx="2644680" cy="93182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latin typeface="Segoe UI Light" panose="020B0502040204020203" pitchFamily="34" charset="0"/>
              <a:cs typeface="Segoe UI Light" panose="020B0502040204020203" pitchFamily="34" charset="0"/>
            </a:rPr>
            <a:t>Targeted at Module</a:t>
          </a:r>
        </a:p>
      </dsp:txBody>
      <dsp:txXfrm>
        <a:off x="3017647" y="2419"/>
        <a:ext cx="2644680" cy="931828"/>
      </dsp:txXfrm>
    </dsp:sp>
    <dsp:sp modelId="{E4CBECB8-E9ED-483A-893D-949B6727C1B7}">
      <dsp:nvSpPr>
        <dsp:cNvPr id="0" name=""/>
        <dsp:cNvSpPr/>
      </dsp:nvSpPr>
      <dsp:spPr>
        <a:xfrm>
          <a:off x="3017647" y="934248"/>
          <a:ext cx="2644680" cy="303871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>
              <a:latin typeface="Segoe UI Light" panose="020B0502040204020203" pitchFamily="34" charset="0"/>
            </a:rPr>
            <a:t>Specific class of students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>
              <a:latin typeface="Segoe UI Light" panose="020B0502040204020203" pitchFamily="34" charset="0"/>
            </a:rPr>
            <a:t>Scheduled into curriculum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>
              <a:latin typeface="Segoe UI Light" panose="020B0502040204020203" pitchFamily="34" charset="0"/>
            </a:rPr>
            <a:t>Standalone session</a:t>
          </a:r>
        </a:p>
      </dsp:txBody>
      <dsp:txXfrm>
        <a:off x="3017647" y="934248"/>
        <a:ext cx="2644680" cy="3038715"/>
      </dsp:txXfrm>
    </dsp:sp>
    <dsp:sp modelId="{071A1CFF-680A-41CA-A671-1C65383381A7}">
      <dsp:nvSpPr>
        <dsp:cNvPr id="0" name=""/>
        <dsp:cNvSpPr/>
      </dsp:nvSpPr>
      <dsp:spPr>
        <a:xfrm>
          <a:off x="6032583" y="2419"/>
          <a:ext cx="2644680" cy="93182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latin typeface="Segoe UI Light" panose="020B0502040204020203" pitchFamily="34" charset="0"/>
              <a:cs typeface="Segoe UI Light" panose="020B0502040204020203" pitchFamily="34" charset="0"/>
            </a:rPr>
            <a:t>Targeted at Assignment</a:t>
          </a:r>
        </a:p>
      </dsp:txBody>
      <dsp:txXfrm>
        <a:off x="6032583" y="2419"/>
        <a:ext cx="2644680" cy="931828"/>
      </dsp:txXfrm>
    </dsp:sp>
    <dsp:sp modelId="{E16E81D7-9E6A-455F-913F-42D8A63692F5}">
      <dsp:nvSpPr>
        <dsp:cNvPr id="0" name=""/>
        <dsp:cNvSpPr/>
      </dsp:nvSpPr>
      <dsp:spPr>
        <a:xfrm>
          <a:off x="6032583" y="934248"/>
          <a:ext cx="2644680" cy="3038715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>
              <a:latin typeface="Segoe UI Light" panose="020B0502040204020203" pitchFamily="34" charset="0"/>
            </a:rPr>
            <a:t>Specific class of students</a:t>
          </a:r>
          <a:endParaRPr lang="en-GB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>
              <a:latin typeface="Segoe UI Light" panose="020B0502040204020203" pitchFamily="34" charset="0"/>
            </a:rPr>
            <a:t>Scheduled into curriculum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>
              <a:latin typeface="Segoe UI Light" panose="020B0502040204020203" pitchFamily="34" charset="0"/>
            </a:rPr>
            <a:t>Informing a specific assignment</a:t>
          </a:r>
        </a:p>
      </dsp:txBody>
      <dsp:txXfrm>
        <a:off x="6032583" y="934248"/>
        <a:ext cx="2644680" cy="3038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9DCBE9-7C78-4188-86D2-29D6A4A2874B}" type="datetimeFigureOut">
              <a:rPr lang="en-GB" smtClean="0"/>
              <a:t>27/11/2018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E58CF-3F21-44FB-B701-F6C36641CC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913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58CF-3F21-44FB-B701-F6C36641CC1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910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58CF-3F21-44FB-B701-F6C36641CC1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635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58CF-3F21-44FB-B701-F6C36641CC1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244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58CF-3F21-44FB-B701-F6C36641CC1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7098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58CF-3F21-44FB-B701-F6C36641CC1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3627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58CF-3F21-44FB-B701-F6C36641CC1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4948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58CF-3F21-44FB-B701-F6C36641CC1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43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26F3-E12F-4286-99FC-C917EA9F5B8D}" type="datetimeFigureOut">
              <a:rPr lang="en-GB" smtClean="0"/>
              <a:t>27/11/2018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0A55-4CE5-42AA-A86F-A224E92D59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864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26F3-E12F-4286-99FC-C917EA9F5B8D}" type="datetimeFigureOut">
              <a:rPr lang="en-GB" smtClean="0"/>
              <a:t>27/11/2018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0A55-4CE5-42AA-A86F-A224E92D59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179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3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3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26F3-E12F-4286-99FC-C917EA9F5B8D}" type="datetimeFigureOut">
              <a:rPr lang="en-GB" smtClean="0"/>
              <a:t>27/11/2018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0A55-4CE5-42AA-A86F-A224E92D59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386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26F3-E12F-4286-99FC-C917EA9F5B8D}" type="datetimeFigureOut">
              <a:rPr lang="en-GB" smtClean="0"/>
              <a:t>27/11/2018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0A55-4CE5-42AA-A86F-A224E92D59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472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26F3-E12F-4286-99FC-C917EA9F5B8D}" type="datetimeFigureOut">
              <a:rPr lang="en-GB" smtClean="0"/>
              <a:t>27/11/2018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0A55-4CE5-42AA-A86F-A224E92D59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480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26F3-E12F-4286-99FC-C917EA9F5B8D}" type="datetimeFigureOut">
              <a:rPr lang="en-GB" smtClean="0"/>
              <a:t>27/11/2018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0A55-4CE5-42AA-A86F-A224E92D59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243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26F3-E12F-4286-99FC-C917EA9F5B8D}" type="datetimeFigureOut">
              <a:rPr lang="en-GB" smtClean="0"/>
              <a:t>27/11/2018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0A55-4CE5-42AA-A86F-A224E92D59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26F3-E12F-4286-99FC-C917EA9F5B8D}" type="datetimeFigureOut">
              <a:rPr lang="en-GB" smtClean="0"/>
              <a:t>27/11/2018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0A55-4CE5-42AA-A86F-A224E92D59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88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26F3-E12F-4286-99FC-C917EA9F5B8D}" type="datetimeFigureOut">
              <a:rPr lang="en-GB" smtClean="0"/>
              <a:t>27/11/2018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0A55-4CE5-42AA-A86F-A224E92D59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821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26F3-E12F-4286-99FC-C917EA9F5B8D}" type="datetimeFigureOut">
              <a:rPr lang="en-GB" smtClean="0"/>
              <a:t>27/11/2018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0A55-4CE5-42AA-A86F-A224E92D59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729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26F3-E12F-4286-99FC-C917EA9F5B8D}" type="datetimeFigureOut">
              <a:rPr lang="en-GB" smtClean="0"/>
              <a:t>27/11/2018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0A55-4CE5-42AA-A86F-A224E92D59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028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egoe UI Light" panose="020B0502040204020203" pitchFamily="34" charset="0"/>
              </a:defRPr>
            </a:lvl1pPr>
          </a:lstStyle>
          <a:p>
            <a:fld id="{BCA726F3-E12F-4286-99FC-C917EA9F5B8D}" type="datetimeFigureOut">
              <a:rPr lang="en-GB" smtClean="0"/>
              <a:pPr/>
              <a:t>27/11/2018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egoe UI Light" panose="020B0502040204020203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egoe UI Light" panose="020B0502040204020203" pitchFamily="34" charset="0"/>
              </a:defRPr>
            </a:lvl1pPr>
          </a:lstStyle>
          <a:p>
            <a:fld id="{187B0A55-4CE5-42AA-A86F-A224E92D59E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9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 Light" panose="020B05020402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504712"/>
            <a:ext cx="7772400" cy="1790700"/>
          </a:xfrm>
        </p:spPr>
        <p:txBody>
          <a:bodyPr>
            <a:noAutofit/>
          </a:bodyPr>
          <a:lstStyle/>
          <a:p>
            <a:pPr algn="l"/>
            <a:r>
              <a:rPr lang="en-GB" sz="3600" dirty="0"/>
              <a:t>The Continuing Adventures of Library Learning Analytics: Exploring the Relationship between Library Skills Training and Student Success.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3695700"/>
            <a:ext cx="2034540" cy="108966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2000" b="1" dirty="0"/>
              <a:t>Selena Killick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2000" b="1" dirty="0"/>
              <a:t>Richard Nurse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2000" b="1" dirty="0"/>
              <a:t>Helen Clough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2000" dirty="0"/>
          </a:p>
        </p:txBody>
      </p:sp>
      <p:pic>
        <p:nvPicPr>
          <p:cNvPr id="4" name="Picture 3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EE3F6B18-8F69-4207-ABDD-F5F81B879D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6528" y="146796"/>
            <a:ext cx="1239014" cy="114300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CFAF9B1-2E42-41CB-81BF-934DE368A506}"/>
              </a:ext>
            </a:extLst>
          </p:cNvPr>
          <p:cNvSpPr/>
          <p:nvPr/>
        </p:nvSpPr>
        <p:spPr>
          <a:xfrm>
            <a:off x="7023419" y="4137660"/>
            <a:ext cx="1547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Segoe UI Light" panose="020B0502040204020203" pitchFamily="34" charset="0"/>
                <a:cs typeface="Segoe UI Light" panose="020B0502040204020203" pitchFamily="34" charset="0"/>
              </a:rPr>
              <a:t>@</a:t>
            </a:r>
            <a:r>
              <a:rPr lang="en-GB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SelenaKillick</a:t>
            </a:r>
            <a:endParaRPr lang="en-GB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186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00C3B41-41EB-45FC-B0D8-C76CFC079FA9}"/>
              </a:ext>
            </a:extLst>
          </p:cNvPr>
          <p:cNvGrpSpPr/>
          <p:nvPr/>
        </p:nvGrpSpPr>
        <p:grpSpPr>
          <a:xfrm>
            <a:off x="245203" y="169918"/>
            <a:ext cx="1800000" cy="786835"/>
            <a:chOff x="3017647" y="84141"/>
            <a:chExt cx="2644680" cy="104911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1535E99-39AA-488B-9B56-DE40D3B89527}"/>
                </a:ext>
              </a:extLst>
            </p:cNvPr>
            <p:cNvSpPr/>
            <p:nvPr/>
          </p:nvSpPr>
          <p:spPr>
            <a:xfrm>
              <a:off x="3017647" y="84141"/>
              <a:ext cx="2644680" cy="1049113"/>
            </a:xfrm>
            <a:prstGeom prst="rect">
              <a:avLst/>
            </a:prstGeom>
          </p:spPr>
          <p:style>
            <a:lnRef idx="1">
              <a:schemeClr val="accent3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A663A3F-8676-44C4-896E-A9B235EE42EC}"/>
                </a:ext>
              </a:extLst>
            </p:cNvPr>
            <p:cNvSpPr txBox="1"/>
            <p:nvPr/>
          </p:nvSpPr>
          <p:spPr>
            <a:xfrm>
              <a:off x="3017647" y="84141"/>
              <a:ext cx="2644680" cy="10491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92024" tIns="109728" rIns="192024" bIns="109728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600" kern="1200" dirty="0">
                  <a:latin typeface="Segoe UI Light" panose="020B0502040204020203" pitchFamily="34" charset="0"/>
                  <a:cs typeface="Segoe UI Light" panose="020B0502040204020203" pitchFamily="34" charset="0"/>
                </a:rPr>
                <a:t>Targeted at Module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64006D12-CADB-472F-9C01-9DA6793D6946}"/>
              </a:ext>
            </a:extLst>
          </p:cNvPr>
          <p:cNvGrpSpPr/>
          <p:nvPr/>
        </p:nvGrpSpPr>
        <p:grpSpPr>
          <a:xfrm>
            <a:off x="2045203" y="169918"/>
            <a:ext cx="6853594" cy="786835"/>
            <a:chOff x="3017647" y="1133254"/>
            <a:chExt cx="2644680" cy="383545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92567A6-9473-4E29-8491-2A71C3405947}"/>
                </a:ext>
              </a:extLst>
            </p:cNvPr>
            <p:cNvSpPr/>
            <p:nvPr/>
          </p:nvSpPr>
          <p:spPr>
            <a:xfrm>
              <a:off x="3017647" y="1133254"/>
              <a:ext cx="2644680" cy="3835451"/>
            </a:xfrm>
            <a:prstGeom prst="rect">
              <a:avLst/>
            </a:prstGeom>
          </p:spPr>
          <p:style>
            <a:lnRef idx="1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46514AB-E318-4181-BD6C-3600BFD1F77C}"/>
                </a:ext>
              </a:extLst>
            </p:cNvPr>
            <p:cNvSpPr txBox="1"/>
            <p:nvPr/>
          </p:nvSpPr>
          <p:spPr>
            <a:xfrm>
              <a:off x="3017647" y="1133254"/>
              <a:ext cx="2644680" cy="38354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018" tIns="144018" rIns="192024" bIns="216027" numCol="1" spcCol="1270" anchor="ctr" anchorCtr="0">
              <a:noAutofit/>
            </a:bodyPr>
            <a:lstStyle/>
            <a:p>
              <a:pPr marL="0" lvl="1" defTabSz="1200150">
                <a:lnSpc>
                  <a:spcPct val="90000"/>
                </a:lnSpc>
                <a:spcBef>
                  <a:spcPct val="0"/>
                </a:spcBef>
              </a:pPr>
              <a:r>
                <a:rPr lang="en-GB" sz="2400" dirty="0">
                  <a:latin typeface="Segoe UI Light" panose="020B0502040204020203" pitchFamily="34" charset="0"/>
                  <a:cs typeface="Segoe UI Light" panose="020B0502040204020203" pitchFamily="34" charset="0"/>
                </a:rPr>
                <a:t>Same pattern as the generic sessions, more students are gaining distinctions </a:t>
              </a: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5DC5DA78-B8A1-4D1D-9621-79BA56C26F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203" y="956753"/>
            <a:ext cx="8669263" cy="3981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851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CD341E2-9343-4841-AF24-644D8140A6C8}"/>
              </a:ext>
            </a:extLst>
          </p:cNvPr>
          <p:cNvGrpSpPr/>
          <p:nvPr/>
        </p:nvGrpSpPr>
        <p:grpSpPr>
          <a:xfrm>
            <a:off x="190774" y="186247"/>
            <a:ext cx="1800000" cy="786835"/>
            <a:chOff x="6032583" y="84141"/>
            <a:chExt cx="2644680" cy="104911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69FE0E0-D6C8-4551-9127-298104CAD1B9}"/>
                </a:ext>
              </a:extLst>
            </p:cNvPr>
            <p:cNvSpPr/>
            <p:nvPr/>
          </p:nvSpPr>
          <p:spPr>
            <a:xfrm>
              <a:off x="6032583" y="84141"/>
              <a:ext cx="2644680" cy="1049113"/>
            </a:xfrm>
            <a:prstGeom prst="rect">
              <a:avLst/>
            </a:prstGeom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6B94A15-BD62-47B2-AEE9-EB1775DDAB02}"/>
                </a:ext>
              </a:extLst>
            </p:cNvPr>
            <p:cNvSpPr txBox="1"/>
            <p:nvPr/>
          </p:nvSpPr>
          <p:spPr>
            <a:xfrm>
              <a:off x="6032583" y="84141"/>
              <a:ext cx="2644680" cy="10491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92024" tIns="109728" rIns="192024" bIns="109728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200" kern="1200" dirty="0">
                  <a:latin typeface="Segoe UI Light" panose="020B0502040204020203" pitchFamily="34" charset="0"/>
                  <a:cs typeface="Segoe UI Light" panose="020B0502040204020203" pitchFamily="34" charset="0"/>
                </a:rPr>
                <a:t>Targeted at Assignment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323EDC1-3CDA-4020-B681-47BA889E20AA}"/>
              </a:ext>
            </a:extLst>
          </p:cNvPr>
          <p:cNvGrpSpPr/>
          <p:nvPr/>
        </p:nvGrpSpPr>
        <p:grpSpPr>
          <a:xfrm>
            <a:off x="1990774" y="186247"/>
            <a:ext cx="6962452" cy="786835"/>
            <a:chOff x="6032583" y="1133254"/>
            <a:chExt cx="2644680" cy="383545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9F471DE-733C-497E-B2E1-5883C433FE05}"/>
                </a:ext>
              </a:extLst>
            </p:cNvPr>
            <p:cNvSpPr/>
            <p:nvPr/>
          </p:nvSpPr>
          <p:spPr>
            <a:xfrm>
              <a:off x="6032583" y="1133254"/>
              <a:ext cx="2644680" cy="3835451"/>
            </a:xfrm>
            <a:prstGeom prst="rect">
              <a:avLst/>
            </a:prstGeom>
          </p:spPr>
          <p:style>
            <a:lnRef idx="1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D143DA5-6BB7-4B41-A3B7-AFAF753C151D}"/>
                </a:ext>
              </a:extLst>
            </p:cNvPr>
            <p:cNvSpPr txBox="1"/>
            <p:nvPr/>
          </p:nvSpPr>
          <p:spPr>
            <a:xfrm>
              <a:off x="6032583" y="1133254"/>
              <a:ext cx="2644680" cy="38354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018" tIns="144018" rIns="192024" bIns="216027" numCol="1" spcCol="1270" anchor="ctr" anchorCtr="0">
              <a:noAutofit/>
            </a:bodyPr>
            <a:lstStyle/>
            <a:p>
              <a:pPr marL="0" lvl="1" algn="l" defTabSz="1200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GB" sz="2700" kern="1200" dirty="0">
                  <a:latin typeface="Segoe UI Light" panose="020B0502040204020203" pitchFamily="34" charset="0"/>
                </a:rPr>
                <a:t>Students attending live sessions had a higher assignment score on average.</a:t>
              </a: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7F6353A5-FB94-4700-A168-F3B35BD92E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774" y="973082"/>
            <a:ext cx="8766808" cy="406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993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C2240-F86E-4B90-8A2E-FC40DA966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Segoe UI Light" panose="020B0502040204020203" pitchFamily="34" charset="0"/>
              </a:rPr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Segoe UI Light" panose="020B0502040204020203" pitchFamily="34" charset="0"/>
              </a:rPr>
              <a:t>Students engaging with library training sessions are gaining higher results. </a:t>
            </a:r>
            <a:r>
              <a:rPr lang="en-GB" dirty="0"/>
              <a:t>Assignment </a:t>
            </a:r>
            <a:endParaRPr lang="en-GB" dirty="0">
              <a:latin typeface="Segoe UI Light" panose="020B0502040204020203" pitchFamily="34" charset="0"/>
            </a:endParaRPr>
          </a:p>
          <a:p>
            <a:endParaRPr lang="en-GB" dirty="0">
              <a:latin typeface="Segoe UI Light" panose="020B0502040204020203" pitchFamily="34" charset="0"/>
            </a:endParaRPr>
          </a:p>
          <a:p>
            <a:r>
              <a:rPr lang="en-GB" dirty="0">
                <a:latin typeface="Segoe UI Light" panose="020B0502040204020203" pitchFamily="34" charset="0"/>
              </a:rPr>
              <a:t>Live training better than viewing recordings.</a:t>
            </a:r>
          </a:p>
          <a:p>
            <a:pPr marL="0" indent="0">
              <a:buNone/>
            </a:pPr>
            <a:endParaRPr lang="en-GB" dirty="0">
              <a:latin typeface="Segoe UI Light" panose="020B0502040204020203" pitchFamily="34" charset="0"/>
            </a:endParaRPr>
          </a:p>
          <a:p>
            <a:r>
              <a:rPr lang="en-GB" dirty="0">
                <a:latin typeface="Segoe UI Light" panose="020B0502040204020203" pitchFamily="34" charset="0"/>
              </a:rPr>
              <a:t>Either is better than neither.</a:t>
            </a:r>
          </a:p>
          <a:p>
            <a:endParaRPr lang="en-GB" dirty="0">
              <a:latin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1244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FAB56-FAE5-453D-9CF2-15465D722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Segoe UI Light" panose="020B0502040204020203" pitchFamily="34" charset="0"/>
              </a:rPr>
              <a:t>The unanswered questions…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Segoe UI Light" panose="020B0502040204020203" pitchFamily="34" charset="0"/>
              </a:rPr>
              <a:t>Are these the motivated, more engaged students?</a:t>
            </a:r>
          </a:p>
          <a:p>
            <a:r>
              <a:rPr lang="en-GB" dirty="0">
                <a:latin typeface="Segoe UI Light" panose="020B0502040204020203" pitchFamily="34" charset="0"/>
              </a:rPr>
              <a:t>Are these the students with higher or lower prior education experience?</a:t>
            </a:r>
          </a:p>
          <a:p>
            <a:r>
              <a:rPr lang="en-GB" dirty="0">
                <a:latin typeface="Segoe UI Light" panose="020B0502040204020203" pitchFamily="34" charset="0"/>
              </a:rPr>
              <a:t>What other factors are impacting on student success?</a:t>
            </a:r>
          </a:p>
          <a:p>
            <a:r>
              <a:rPr lang="en-GB" dirty="0">
                <a:latin typeface="Segoe UI Light" panose="020B0502040204020203" pitchFamily="34" charset="0"/>
              </a:rPr>
              <a:t>How good a predictor of student success is attendance at the library sessions? </a:t>
            </a:r>
          </a:p>
        </p:txBody>
      </p:sp>
    </p:spTree>
    <p:extLst>
      <p:ext uri="{BB962C8B-B14F-4D97-AF65-F5344CB8AC3E}">
        <p14:creationId xmlns:p14="http://schemas.microsoft.com/office/powerpoint/2010/main" val="2236075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My amazing co-authors:</a:t>
            </a:r>
          </a:p>
          <a:p>
            <a:r>
              <a:rPr lang="en-GB" dirty="0"/>
              <a:t>Richard Nurse</a:t>
            </a:r>
          </a:p>
          <a:p>
            <a:r>
              <a:rPr lang="en-GB" dirty="0"/>
              <a:t>Helen Clough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Others who’ve helped along the way:</a:t>
            </a:r>
          </a:p>
          <a:p>
            <a:r>
              <a:rPr lang="en-GB" dirty="0"/>
              <a:t>Matthew Taylor</a:t>
            </a:r>
          </a:p>
          <a:p>
            <a:pPr marL="0" indent="0">
              <a:buNone/>
            </a:pPr>
            <a:r>
              <a:rPr lang="en-GB" dirty="0"/>
              <a:t>And the rest of the OU Library team.</a:t>
            </a:r>
          </a:p>
        </p:txBody>
      </p:sp>
    </p:spTree>
    <p:extLst>
      <p:ext uri="{BB962C8B-B14F-4D97-AF65-F5344CB8AC3E}">
        <p14:creationId xmlns:p14="http://schemas.microsoft.com/office/powerpoint/2010/main" val="4109206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8825"/>
            <a:ext cx="7772400" cy="651362"/>
          </a:xfrm>
        </p:spPr>
        <p:txBody>
          <a:bodyPr>
            <a:normAutofit fontScale="90000"/>
          </a:bodyPr>
          <a:lstStyle/>
          <a:p>
            <a:r>
              <a:rPr lang="en-GB" sz="4800" dirty="0"/>
              <a:t>Thank you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086100"/>
            <a:ext cx="6858000" cy="1678975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2000" b="1" dirty="0"/>
              <a:t>Selena Killick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Senior Library Manager (Engagement &amp; Insight)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20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Selena.Killick@open.ac.uk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20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@</a:t>
            </a:r>
            <a:r>
              <a:rPr lang="en-GB" sz="2000" dirty="0" err="1"/>
              <a:t>SelenaKillick</a:t>
            </a:r>
            <a:endParaRPr lang="en-GB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E70E74-2448-4A31-9A8F-F65C90EA7B5F}"/>
              </a:ext>
            </a:extLst>
          </p:cNvPr>
          <p:cNvSpPr txBox="1"/>
          <p:nvPr/>
        </p:nvSpPr>
        <p:spPr>
          <a:xfrm>
            <a:off x="634287" y="1276108"/>
            <a:ext cx="78343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Ethical use of Student Data for Learning Analytics:</a:t>
            </a:r>
          </a:p>
          <a:p>
            <a:r>
              <a:rPr lang="en-GB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https://help.open.ac.uk/documents/policies/ethical-use-of-student-data</a:t>
            </a:r>
          </a:p>
        </p:txBody>
      </p:sp>
    </p:spTree>
    <p:extLst>
      <p:ext uri="{BB962C8B-B14F-4D97-AF65-F5344CB8AC3E}">
        <p14:creationId xmlns:p14="http://schemas.microsoft.com/office/powerpoint/2010/main" val="3666445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n-GB"/>
              <a:t>The Open University </a:t>
            </a:r>
            <a:br>
              <a:rPr lang="en-GB"/>
            </a:br>
            <a:r>
              <a:rPr lang="en-GB" sz="3200"/>
              <a:t>(in Stats)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40217"/>
            <a:ext cx="7886700" cy="2892505"/>
          </a:xfrm>
        </p:spPr>
        <p:txBody>
          <a:bodyPr>
            <a:normAutofit fontScale="92500" lnSpcReduction="10000"/>
          </a:bodyPr>
          <a:lstStyle/>
          <a:p>
            <a:r>
              <a:rPr lang="en-GB" sz="2400">
                <a:latin typeface="Segoe UI Light" panose="020B0502040204020203" pitchFamily="34" charset="0"/>
                <a:cs typeface="Segoe UI Light" panose="020B0502040204020203" pitchFamily="34" charset="0"/>
              </a:rPr>
              <a:t>49 ⅔</a:t>
            </a:r>
          </a:p>
          <a:p>
            <a:r>
              <a:rPr lang="en-GB" sz="2400">
                <a:latin typeface="Segoe UI Light" panose="020B0502040204020203" pitchFamily="34" charset="0"/>
                <a:cs typeface="Segoe UI Light" panose="020B0502040204020203" pitchFamily="34" charset="0"/>
              </a:rPr>
              <a:t>173,000</a:t>
            </a:r>
          </a:p>
          <a:p>
            <a:r>
              <a:rPr lang="en-GB" sz="2400">
                <a:latin typeface="Segoe UI Light" panose="020B0502040204020203" pitchFamily="34" charset="0"/>
                <a:cs typeface="Segoe UI Light" panose="020B0502040204020203" pitchFamily="34" charset="0"/>
              </a:rPr>
              <a:t>180 &amp; 600</a:t>
            </a:r>
          </a:p>
          <a:p>
            <a:r>
              <a:rPr lang="en-GB" sz="2400">
                <a:latin typeface="Segoe UI Light" panose="020B0502040204020203" pitchFamily="34" charset="0"/>
                <a:cs typeface="Segoe UI Light" panose="020B0502040204020203" pitchFamily="34" charset="0"/>
              </a:rPr>
              <a:t>87%</a:t>
            </a:r>
          </a:p>
          <a:p>
            <a:r>
              <a:rPr lang="en-GB" sz="2400">
                <a:latin typeface="Segoe UI Light" panose="020B0502040204020203" pitchFamily="34" charset="0"/>
                <a:cs typeface="Segoe UI Light" panose="020B0502040204020203" pitchFamily="34" charset="0"/>
              </a:rPr>
              <a:t>78</a:t>
            </a:r>
          </a:p>
          <a:p>
            <a:r>
              <a:rPr lang="en-GB" sz="2400">
                <a:latin typeface="Segoe UI Light" panose="020B0502040204020203" pitchFamily="34" charset="0"/>
                <a:cs typeface="Segoe UI Light" panose="020B0502040204020203" pitchFamily="34" charset="0"/>
              </a:rPr>
              <a:t>70% &amp; 100%</a:t>
            </a:r>
          </a:p>
          <a:p>
            <a:r>
              <a:rPr lang="en-GB" sz="2400">
                <a:latin typeface="Segoe UI Light" panose="020B0502040204020203" pitchFamily="34" charset="0"/>
                <a:cs typeface="Segoe UI Light" panose="020B0502040204020203" pitchFamily="34" charset="0"/>
              </a:rPr>
              <a:t>24/7</a:t>
            </a:r>
          </a:p>
          <a:p>
            <a:endParaRPr lang="en-GB" sz="2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5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EE3F6B18-8F69-4207-ABDD-F5F81B879D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6528" y="146796"/>
            <a:ext cx="1239014" cy="114300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5572B61-1D16-44E2-8962-AE8D57EC6E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984" y="2900946"/>
            <a:ext cx="4889558" cy="19687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75997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01034-EA6F-4D66-8317-1F42FFA51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14013"/>
            <a:ext cx="7886700" cy="3715474"/>
          </a:xfrm>
        </p:spPr>
        <p:txBody>
          <a:bodyPr>
            <a:normAutofit fontScale="90000"/>
          </a:bodyPr>
          <a:lstStyle/>
          <a:p>
            <a:r>
              <a:rPr lang="en-GB" dirty="0"/>
              <a:t>What is the relationship between students attending online library training sessions and their attainment scores?</a:t>
            </a:r>
          </a:p>
        </p:txBody>
      </p:sp>
    </p:spTree>
    <p:extLst>
      <p:ext uri="{BB962C8B-B14F-4D97-AF65-F5344CB8AC3E}">
        <p14:creationId xmlns:p14="http://schemas.microsoft.com/office/powerpoint/2010/main" val="3561760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F92DE-9EC3-43DB-AB53-06DA5455C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709CDE0-9B9C-4E0D-A277-269C9209DD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3573103"/>
              </p:ext>
            </p:extLst>
          </p:nvPr>
        </p:nvGraphicFramePr>
        <p:xfrm>
          <a:off x="613151" y="1451442"/>
          <a:ext cx="7886700" cy="3263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01680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65179" y="165357"/>
            <a:ext cx="7886700" cy="647380"/>
          </a:xfrm>
        </p:spPr>
        <p:txBody>
          <a:bodyPr>
            <a:normAutofit fontScale="90000"/>
          </a:bodyPr>
          <a:lstStyle/>
          <a:p>
            <a:r>
              <a:rPr lang="en-GB" dirty="0"/>
              <a:t>Our Training Sessions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B709CDE0-9B9C-4E0D-A277-269C9209DD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9915024"/>
              </p:ext>
            </p:extLst>
          </p:nvPr>
        </p:nvGraphicFramePr>
        <p:xfrm>
          <a:off x="216514" y="1015071"/>
          <a:ext cx="8679976" cy="3975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93051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18A2F-A05E-4E15-A65E-56A1592C2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1945"/>
            <a:ext cx="7886700" cy="994172"/>
          </a:xfrm>
        </p:spPr>
        <p:txBody>
          <a:bodyPr/>
          <a:lstStyle/>
          <a:p>
            <a:r>
              <a:rPr lang="en-GB" dirty="0">
                <a:cs typeface="Segoe UI Light" panose="020B0502040204020203" pitchFamily="34" charset="0"/>
              </a:rPr>
              <a:t>How</a:t>
            </a:r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08161879-CA8C-4FF7-A51C-6A9D26EA378B}"/>
              </a:ext>
            </a:extLst>
          </p:cNvPr>
          <p:cNvSpPr/>
          <p:nvPr/>
        </p:nvSpPr>
        <p:spPr>
          <a:xfrm>
            <a:off x="3732836" y="1365678"/>
            <a:ext cx="1678329" cy="1206072"/>
          </a:xfrm>
          <a:prstGeom prst="flowChartConnec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Segoe UI Light" panose="020B0502040204020203" pitchFamily="34" charset="0"/>
                <a:cs typeface="Segoe UI Light" panose="020B0502040204020203" pitchFamily="34" charset="0"/>
              </a:rPr>
              <a:t>Student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29B63A2-641B-4176-87D1-44C8EE8979D5}"/>
              </a:ext>
            </a:extLst>
          </p:cNvPr>
          <p:cNvGrpSpPr/>
          <p:nvPr/>
        </p:nvGrpSpPr>
        <p:grpSpPr>
          <a:xfrm>
            <a:off x="628651" y="1056117"/>
            <a:ext cx="3104185" cy="3813539"/>
            <a:chOff x="628650" y="1408156"/>
            <a:chExt cx="3104185" cy="5084718"/>
          </a:xfrm>
        </p:grpSpPr>
        <p:sp>
          <p:nvSpPr>
            <p:cNvPr id="4" name="Flowchart: Connector 3">
              <a:extLst>
                <a:ext uri="{FF2B5EF4-FFF2-40B4-BE49-F238E27FC236}">
                  <a16:creationId xmlns:a16="http://schemas.microsoft.com/office/drawing/2014/main" id="{16C19262-1BB7-4323-8EC8-FF4BC7CC1D65}"/>
                </a:ext>
              </a:extLst>
            </p:cNvPr>
            <p:cNvSpPr/>
            <p:nvPr/>
          </p:nvSpPr>
          <p:spPr>
            <a:xfrm>
              <a:off x="628650" y="1408156"/>
              <a:ext cx="1678329" cy="1608096"/>
            </a:xfrm>
            <a:prstGeom prst="flowChartConnector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latin typeface="Segoe UI Light" panose="020B0502040204020203" pitchFamily="34" charset="0"/>
                  <a:cs typeface="Segoe UI Light" panose="020B0502040204020203" pitchFamily="34" charset="0"/>
                </a:rPr>
                <a:t>Pass with Distinction</a:t>
              </a:r>
            </a:p>
          </p:txBody>
        </p:sp>
        <p:sp>
          <p:nvSpPr>
            <p:cNvPr id="5" name="Flowchart: Connector 4">
              <a:extLst>
                <a:ext uri="{FF2B5EF4-FFF2-40B4-BE49-F238E27FC236}">
                  <a16:creationId xmlns:a16="http://schemas.microsoft.com/office/drawing/2014/main" id="{69D2D5F7-1E25-4A87-8898-CFCF1DD491CD}"/>
                </a:ext>
              </a:extLst>
            </p:cNvPr>
            <p:cNvSpPr/>
            <p:nvPr/>
          </p:nvSpPr>
          <p:spPr>
            <a:xfrm>
              <a:off x="628650" y="3146467"/>
              <a:ext cx="1678329" cy="1608096"/>
            </a:xfrm>
            <a:prstGeom prst="flowChartConnector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latin typeface="Segoe UI Light" panose="020B0502040204020203" pitchFamily="34" charset="0"/>
                  <a:cs typeface="Segoe UI Light" panose="020B0502040204020203" pitchFamily="34" charset="0"/>
                </a:rPr>
                <a:t>Pass</a:t>
              </a:r>
            </a:p>
          </p:txBody>
        </p:sp>
        <p:sp>
          <p:nvSpPr>
            <p:cNvPr id="6" name="Flowchart: Connector 5">
              <a:extLst>
                <a:ext uri="{FF2B5EF4-FFF2-40B4-BE49-F238E27FC236}">
                  <a16:creationId xmlns:a16="http://schemas.microsoft.com/office/drawing/2014/main" id="{14C9E14A-B45E-4AF6-99C4-0D48B476CDB0}"/>
                </a:ext>
              </a:extLst>
            </p:cNvPr>
            <p:cNvSpPr/>
            <p:nvPr/>
          </p:nvSpPr>
          <p:spPr>
            <a:xfrm>
              <a:off x="628650" y="4884778"/>
              <a:ext cx="1678329" cy="1608096"/>
            </a:xfrm>
            <a:prstGeom prst="flowChartConnector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latin typeface="Segoe UI Light" panose="020B0502040204020203" pitchFamily="34" charset="0"/>
                  <a:cs typeface="Segoe UI Light" panose="020B0502040204020203" pitchFamily="34" charset="0"/>
                </a:rPr>
                <a:t>Fail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A14EAAC-1D4A-4B07-BE73-FEC040B54C81}"/>
                </a:ext>
              </a:extLst>
            </p:cNvPr>
            <p:cNvCxnSpPr>
              <a:stCxn id="7" idx="2"/>
              <a:endCxn id="4" idx="6"/>
            </p:cNvCxnSpPr>
            <p:nvPr/>
          </p:nvCxnSpPr>
          <p:spPr>
            <a:xfrm flipH="1" flipV="1">
              <a:off x="2306979" y="2212204"/>
              <a:ext cx="1425856" cy="412748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9AA4A7B-F4BB-46E2-92B8-9B0B84AC5556}"/>
                </a:ext>
              </a:extLst>
            </p:cNvPr>
            <p:cNvCxnSpPr>
              <a:stCxn id="7" idx="2"/>
              <a:endCxn id="5" idx="6"/>
            </p:cNvCxnSpPr>
            <p:nvPr/>
          </p:nvCxnSpPr>
          <p:spPr>
            <a:xfrm flipH="1">
              <a:off x="2306979" y="2624952"/>
              <a:ext cx="1425856" cy="1325563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85522DE-11A1-4151-8A48-57E852ACC67B}"/>
                </a:ext>
              </a:extLst>
            </p:cNvPr>
            <p:cNvCxnSpPr>
              <a:stCxn id="7" idx="2"/>
              <a:endCxn id="6" idx="6"/>
            </p:cNvCxnSpPr>
            <p:nvPr/>
          </p:nvCxnSpPr>
          <p:spPr>
            <a:xfrm flipH="1">
              <a:off x="2306979" y="2624952"/>
              <a:ext cx="1425856" cy="3063874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3556321" y="2571750"/>
            <a:ext cx="2031358" cy="1091833"/>
            <a:chOff x="3556321" y="3429000"/>
            <a:chExt cx="2031358" cy="1455777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1E8EC34-34BD-407D-973B-18029326A83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56321" y="4313392"/>
              <a:ext cx="2031358" cy="57138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latin typeface="Segoe UI Light" panose="020B0502040204020203" pitchFamily="34" charset="0"/>
                  <a:cs typeface="Segoe UI Light" panose="020B0502040204020203" pitchFamily="34" charset="0"/>
                </a:rPr>
                <a:t>Assessment Score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87F8896-2E19-4165-BC88-F4157EBBB68B}"/>
                </a:ext>
              </a:extLst>
            </p:cNvPr>
            <p:cNvCxnSpPr>
              <a:stCxn id="7" idx="4"/>
            </p:cNvCxnSpPr>
            <p:nvPr/>
          </p:nvCxnSpPr>
          <p:spPr>
            <a:xfrm>
              <a:off x="4572000" y="3429000"/>
              <a:ext cx="0" cy="884392"/>
            </a:xfrm>
            <a:prstGeom prst="lin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5411164" y="1056117"/>
            <a:ext cx="3104186" cy="3813539"/>
            <a:chOff x="5411164" y="1408156"/>
            <a:chExt cx="3104186" cy="5084718"/>
          </a:xfrm>
        </p:grpSpPr>
        <p:sp>
          <p:nvSpPr>
            <p:cNvPr id="10" name="Flowchart: Connector 9">
              <a:extLst>
                <a:ext uri="{FF2B5EF4-FFF2-40B4-BE49-F238E27FC236}">
                  <a16:creationId xmlns:a16="http://schemas.microsoft.com/office/drawing/2014/main" id="{EFA8F6AC-24F1-4A72-8451-5EC03765D930}"/>
                </a:ext>
              </a:extLst>
            </p:cNvPr>
            <p:cNvSpPr/>
            <p:nvPr/>
          </p:nvSpPr>
          <p:spPr>
            <a:xfrm>
              <a:off x="6837021" y="1408156"/>
              <a:ext cx="1678329" cy="1608096"/>
            </a:xfrm>
            <a:prstGeom prst="flowChartConnecto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latin typeface="Segoe UI Light" panose="020B0502040204020203" pitchFamily="34" charset="0"/>
                  <a:cs typeface="Segoe UI Light" panose="020B0502040204020203" pitchFamily="34" charset="0"/>
                </a:rPr>
                <a:t>Attended Live</a:t>
              </a:r>
            </a:p>
          </p:txBody>
        </p:sp>
        <p:sp>
          <p:nvSpPr>
            <p:cNvPr id="12" name="Flowchart: Connector 11">
              <a:extLst>
                <a:ext uri="{FF2B5EF4-FFF2-40B4-BE49-F238E27FC236}">
                  <a16:creationId xmlns:a16="http://schemas.microsoft.com/office/drawing/2014/main" id="{3905EC4F-D453-41F4-83AB-3EE16CE3F7FE}"/>
                </a:ext>
              </a:extLst>
            </p:cNvPr>
            <p:cNvSpPr/>
            <p:nvPr/>
          </p:nvSpPr>
          <p:spPr>
            <a:xfrm>
              <a:off x="6837021" y="4884778"/>
              <a:ext cx="1678329" cy="1608096"/>
            </a:xfrm>
            <a:prstGeom prst="flowChartConnecto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latin typeface="Segoe UI Light" panose="020B0502040204020203" pitchFamily="34" charset="0"/>
                  <a:cs typeface="Segoe UI Light" panose="020B0502040204020203" pitchFamily="34" charset="0"/>
                </a:rPr>
                <a:t>Did not engage</a:t>
              </a:r>
            </a:p>
          </p:txBody>
        </p:sp>
        <p:sp>
          <p:nvSpPr>
            <p:cNvPr id="13" name="Flowchart: Connector 12">
              <a:extLst>
                <a:ext uri="{FF2B5EF4-FFF2-40B4-BE49-F238E27FC236}">
                  <a16:creationId xmlns:a16="http://schemas.microsoft.com/office/drawing/2014/main" id="{7204DDF4-78DD-4742-8EFC-672A64F9EBAD}"/>
                </a:ext>
              </a:extLst>
            </p:cNvPr>
            <p:cNvSpPr/>
            <p:nvPr/>
          </p:nvSpPr>
          <p:spPr>
            <a:xfrm>
              <a:off x="6837021" y="3146467"/>
              <a:ext cx="1678329" cy="1608096"/>
            </a:xfrm>
            <a:prstGeom prst="flowChartConnecto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latin typeface="Segoe UI Light" panose="020B0502040204020203" pitchFamily="34" charset="0"/>
                  <a:cs typeface="Segoe UI Light" panose="020B0502040204020203" pitchFamily="34" charset="0"/>
                </a:rPr>
                <a:t>Watched  Recording</a:t>
              </a: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08B2BBA8-8C3F-4E92-B913-0BF9D85B70E6}"/>
                </a:ext>
              </a:extLst>
            </p:cNvPr>
            <p:cNvCxnSpPr>
              <a:stCxn id="7" idx="6"/>
              <a:endCxn id="10" idx="2"/>
            </p:cNvCxnSpPr>
            <p:nvPr/>
          </p:nvCxnSpPr>
          <p:spPr>
            <a:xfrm flipV="1">
              <a:off x="5411164" y="2212204"/>
              <a:ext cx="1425857" cy="412748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F7C853D-8801-4D57-BB33-6D7666861C94}"/>
                </a:ext>
              </a:extLst>
            </p:cNvPr>
            <p:cNvCxnSpPr>
              <a:stCxn id="7" idx="6"/>
              <a:endCxn id="13" idx="2"/>
            </p:cNvCxnSpPr>
            <p:nvPr/>
          </p:nvCxnSpPr>
          <p:spPr>
            <a:xfrm>
              <a:off x="5411164" y="2624952"/>
              <a:ext cx="1425857" cy="1325563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A4266BF-9DF0-4139-BBF5-64A50C603F4F}"/>
                </a:ext>
              </a:extLst>
            </p:cNvPr>
            <p:cNvCxnSpPr>
              <a:stCxn id="7" idx="6"/>
              <a:endCxn id="12" idx="2"/>
            </p:cNvCxnSpPr>
            <p:nvPr/>
          </p:nvCxnSpPr>
          <p:spPr>
            <a:xfrm>
              <a:off x="5411164" y="2624952"/>
              <a:ext cx="1425857" cy="3063874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2744280" y="3663583"/>
            <a:ext cx="1827721" cy="984377"/>
            <a:chOff x="2744279" y="4884777"/>
            <a:chExt cx="1827721" cy="1312503"/>
          </a:xfrm>
        </p:grpSpPr>
        <p:sp>
          <p:nvSpPr>
            <p:cNvPr id="20" name="Flowchart: Process 19"/>
            <p:cNvSpPr/>
            <p:nvPr/>
          </p:nvSpPr>
          <p:spPr>
            <a:xfrm>
              <a:off x="2744279" y="5393232"/>
              <a:ext cx="1624084" cy="804048"/>
            </a:xfrm>
            <a:prstGeom prst="flowChart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latin typeface="Segoe UI Light" panose="020B0502040204020203" pitchFamily="34" charset="0"/>
                </a:rPr>
                <a:t>Module Score</a:t>
              </a:r>
            </a:p>
          </p:txBody>
        </p:sp>
        <p:cxnSp>
          <p:nvCxnSpPr>
            <p:cNvPr id="24" name="Straight Connector 23"/>
            <p:cNvCxnSpPr>
              <a:stCxn id="20" idx="0"/>
              <a:endCxn id="8" idx="2"/>
            </p:cNvCxnSpPr>
            <p:nvPr/>
          </p:nvCxnSpPr>
          <p:spPr>
            <a:xfrm flipV="1">
              <a:off x="3556321" y="4884777"/>
              <a:ext cx="1015679" cy="508455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4572001" y="3663583"/>
            <a:ext cx="1827721" cy="984376"/>
            <a:chOff x="4572000" y="4884777"/>
            <a:chExt cx="1827721" cy="1312501"/>
          </a:xfrm>
        </p:grpSpPr>
        <p:sp>
          <p:nvSpPr>
            <p:cNvPr id="30" name="Flowchart: Process 29"/>
            <p:cNvSpPr/>
            <p:nvPr/>
          </p:nvSpPr>
          <p:spPr>
            <a:xfrm>
              <a:off x="4775637" y="5393231"/>
              <a:ext cx="1624084" cy="804047"/>
            </a:xfrm>
            <a:prstGeom prst="flowChartProcess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latin typeface="Segoe UI Light" panose="020B0502040204020203" pitchFamily="34" charset="0"/>
                </a:rPr>
                <a:t>Assignment</a:t>
              </a:r>
            </a:p>
            <a:p>
              <a:pPr algn="ctr"/>
              <a:r>
                <a:rPr lang="en-GB" dirty="0">
                  <a:latin typeface="Segoe UI Light" panose="020B0502040204020203" pitchFamily="34" charset="0"/>
                </a:rPr>
                <a:t>Score</a:t>
              </a:r>
            </a:p>
          </p:txBody>
        </p:sp>
        <p:cxnSp>
          <p:nvCxnSpPr>
            <p:cNvPr id="28" name="Straight Connector 27"/>
            <p:cNvCxnSpPr>
              <a:stCxn id="30" idx="0"/>
              <a:endCxn id="8" idx="2"/>
            </p:cNvCxnSpPr>
            <p:nvPr/>
          </p:nvCxnSpPr>
          <p:spPr>
            <a:xfrm flipH="1" flipV="1">
              <a:off x="4572000" y="4884777"/>
              <a:ext cx="1015679" cy="508454"/>
            </a:xfrm>
            <a:prstGeom prst="line">
              <a:avLst/>
            </a:prstGeom>
            <a:ln w="6350">
              <a:prstDash val="sysDash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87915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3D Figure holding up a STOP sign." title="Stop!">
            <a:extLst>
              <a:ext uri="{FF2B5EF4-FFF2-40B4-BE49-F238E27FC236}">
                <a16:creationId xmlns:a16="http://schemas.microsoft.com/office/drawing/2014/main" id="{F293ED72-8A71-4540-89F3-07F5DC1A5D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2843" y="0"/>
            <a:ext cx="5118315" cy="454016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BAD82EC-5E24-433C-9006-75D3E5274A20}"/>
              </a:ext>
            </a:extLst>
          </p:cNvPr>
          <p:cNvSpPr txBox="1"/>
          <p:nvPr/>
        </p:nvSpPr>
        <p:spPr>
          <a:xfrm>
            <a:off x="634287" y="4765875"/>
            <a:ext cx="7834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https://help.open.ac.uk/documents/policies/ethical-use-of-student-data</a:t>
            </a:r>
          </a:p>
        </p:txBody>
      </p:sp>
    </p:spTree>
    <p:extLst>
      <p:ext uri="{BB962C8B-B14F-4D97-AF65-F5344CB8AC3E}">
        <p14:creationId xmlns:p14="http://schemas.microsoft.com/office/powerpoint/2010/main" val="2835188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33505" y="253998"/>
            <a:ext cx="1769466" cy="786835"/>
            <a:chOff x="2712" y="84141"/>
            <a:chExt cx="2644680" cy="1049113"/>
          </a:xfrm>
        </p:grpSpPr>
        <p:sp>
          <p:nvSpPr>
            <p:cNvPr id="5" name="Rectangle 4"/>
            <p:cNvSpPr/>
            <p:nvPr/>
          </p:nvSpPr>
          <p:spPr>
            <a:xfrm>
              <a:off x="2712" y="84141"/>
              <a:ext cx="2644680" cy="1049113"/>
            </a:xfrm>
            <a:prstGeom prst="rect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" name="Rectangle 5"/>
            <p:cNvSpPr/>
            <p:nvPr/>
          </p:nvSpPr>
          <p:spPr>
            <a:xfrm>
              <a:off x="2712" y="84141"/>
              <a:ext cx="2644680" cy="10491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92024" tIns="109728" rIns="192024" bIns="109728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700" kern="1200" dirty="0">
                  <a:latin typeface="Segoe UI Light" panose="020B0502040204020203" pitchFamily="34" charset="0"/>
                  <a:cs typeface="Segoe UI Light" panose="020B0502040204020203" pitchFamily="34" charset="0"/>
                </a:rPr>
                <a:t>Generic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030583" y="253998"/>
            <a:ext cx="5799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A36D688-FCDA-46E8-A7B3-5677241FF08F}"/>
              </a:ext>
            </a:extLst>
          </p:cNvPr>
          <p:cNvGrpSpPr/>
          <p:nvPr/>
        </p:nvGrpSpPr>
        <p:grpSpPr>
          <a:xfrm>
            <a:off x="2002971" y="253997"/>
            <a:ext cx="6769554" cy="786834"/>
            <a:chOff x="2712" y="1133254"/>
            <a:chExt cx="2644680" cy="383545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100F62D-FB84-427C-99D7-062506062B20}"/>
                </a:ext>
              </a:extLst>
            </p:cNvPr>
            <p:cNvSpPr/>
            <p:nvPr/>
          </p:nvSpPr>
          <p:spPr>
            <a:xfrm>
              <a:off x="2712" y="1133254"/>
              <a:ext cx="2644680" cy="3835451"/>
            </a:xfrm>
            <a:prstGeom prst="rect">
              <a:avLst/>
            </a:prstGeom>
          </p:spPr>
          <p:style>
            <a:ln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BF6FED4-7526-40B1-AE0C-74064EAC7F23}"/>
                </a:ext>
              </a:extLst>
            </p:cNvPr>
            <p:cNvSpPr txBox="1"/>
            <p:nvPr/>
          </p:nvSpPr>
          <p:spPr>
            <a:xfrm>
              <a:off x="2712" y="1133254"/>
              <a:ext cx="2644680" cy="38354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018" tIns="144018" rIns="192024" bIns="216027" numCol="1" spcCol="1270" anchor="ctr" anchorCtr="0">
              <a:noAutofit/>
            </a:bodyPr>
            <a:lstStyle/>
            <a:p>
              <a:pPr marL="0" lvl="1" defTabSz="1200150">
                <a:lnSpc>
                  <a:spcPct val="90000"/>
                </a:lnSpc>
                <a:spcBef>
                  <a:spcPct val="0"/>
                </a:spcBef>
              </a:pPr>
              <a:r>
                <a:rPr lang="en-GB" sz="2400" dirty="0">
                  <a:latin typeface="Segoe UI Light" panose="020B0502040204020203" pitchFamily="34" charset="0"/>
                  <a:cs typeface="Segoe UI Light" panose="020B0502040204020203" pitchFamily="34" charset="0"/>
                </a:rPr>
                <a:t>A higher proportion of students engaging with Library training sessions gain distinctions.</a:t>
              </a: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226922D2-C0D7-4B3D-8F4C-BBD6657E0D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505" y="1040831"/>
            <a:ext cx="8553429" cy="3913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961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33505" y="253998"/>
            <a:ext cx="1800000" cy="786835"/>
            <a:chOff x="2712" y="84141"/>
            <a:chExt cx="2690317" cy="1049113"/>
          </a:xfrm>
        </p:grpSpPr>
        <p:sp>
          <p:nvSpPr>
            <p:cNvPr id="5" name="Rectangle 4"/>
            <p:cNvSpPr/>
            <p:nvPr/>
          </p:nvSpPr>
          <p:spPr>
            <a:xfrm>
              <a:off x="2712" y="84141"/>
              <a:ext cx="2644680" cy="1049113"/>
            </a:xfrm>
            <a:prstGeom prst="rect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" name="Rectangle 5"/>
            <p:cNvSpPr/>
            <p:nvPr/>
          </p:nvSpPr>
          <p:spPr>
            <a:xfrm>
              <a:off x="2712" y="84141"/>
              <a:ext cx="2690317" cy="10491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92024" tIns="109728" rIns="192024" bIns="109728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700" kern="1200" dirty="0">
                  <a:latin typeface="Segoe UI Light" panose="020B0502040204020203" pitchFamily="34" charset="0"/>
                  <a:cs typeface="Segoe UI Light" panose="020B0502040204020203" pitchFamily="34" charset="0"/>
                </a:rPr>
                <a:t>Generic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030583" y="253998"/>
            <a:ext cx="5799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A36D688-FCDA-46E8-A7B3-5677241FF08F}"/>
              </a:ext>
            </a:extLst>
          </p:cNvPr>
          <p:cNvGrpSpPr/>
          <p:nvPr/>
        </p:nvGrpSpPr>
        <p:grpSpPr>
          <a:xfrm>
            <a:off x="2002971" y="253997"/>
            <a:ext cx="6769554" cy="786834"/>
            <a:chOff x="2712" y="1133254"/>
            <a:chExt cx="2644680" cy="383545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100F62D-FB84-427C-99D7-062506062B20}"/>
                </a:ext>
              </a:extLst>
            </p:cNvPr>
            <p:cNvSpPr/>
            <p:nvPr/>
          </p:nvSpPr>
          <p:spPr>
            <a:xfrm>
              <a:off x="2712" y="1133254"/>
              <a:ext cx="2644680" cy="3835451"/>
            </a:xfrm>
            <a:prstGeom prst="rect">
              <a:avLst/>
            </a:prstGeom>
          </p:spPr>
          <p:style>
            <a:ln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BF6FED4-7526-40B1-AE0C-74064EAC7F23}"/>
                </a:ext>
              </a:extLst>
            </p:cNvPr>
            <p:cNvSpPr txBox="1"/>
            <p:nvPr/>
          </p:nvSpPr>
          <p:spPr>
            <a:xfrm>
              <a:off x="2712" y="1133254"/>
              <a:ext cx="2644680" cy="38354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018" tIns="144018" rIns="192024" bIns="216027" numCol="1" spcCol="1270" anchor="ctr" anchorCtr="0">
              <a:noAutofit/>
            </a:bodyPr>
            <a:lstStyle/>
            <a:p>
              <a:pPr marL="0" lvl="1" defTabSz="1200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GB" sz="2400" dirty="0">
                  <a:latin typeface="Segoe UI Light" panose="020B0502040204020203" pitchFamily="34" charset="0"/>
                  <a:cs typeface="Segoe UI Light" panose="020B0502040204020203" pitchFamily="34" charset="0"/>
                </a:rPr>
                <a:t>Students who attend live sessions on average have a higher assessment and exam score.</a:t>
              </a: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B2498179-3734-4C09-A966-72F3B772DB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505" y="1040831"/>
            <a:ext cx="8553429" cy="3938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730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3130</TotalTime>
  <Words>365</Words>
  <Application>Microsoft Office PowerPoint</Application>
  <PresentationFormat>On-screen Show (16:9)</PresentationFormat>
  <Paragraphs>89</Paragraphs>
  <Slides>15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Segoe UI Light</vt:lpstr>
      <vt:lpstr>Office Theme</vt:lpstr>
      <vt:lpstr>The Continuing Adventures of Library Learning Analytics: Exploring the Relationship between Library Skills Training and Student Success.</vt:lpstr>
      <vt:lpstr>The Open University  (in Stats)</vt:lpstr>
      <vt:lpstr>What is the relationship between students attending online library training sessions and their attainment scores?</vt:lpstr>
      <vt:lpstr>Why?</vt:lpstr>
      <vt:lpstr>Our Training Sessions</vt:lpstr>
      <vt:lpstr>How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Conclusions</vt:lpstr>
      <vt:lpstr>The unanswered questions…</vt:lpstr>
      <vt:lpstr>Acknowledgements</vt:lpstr>
      <vt:lpstr>Thank you</vt:lpstr>
    </vt:vector>
  </TitlesOfParts>
  <Company>The Open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Continuing Adventures of Library Learning Analytics: Exploring the Relationship between Library Skills Training and Student Success.</dc:title>
  <dc:creator>Selena.Killick</dc:creator>
  <cp:lastModifiedBy>Selena.Killick</cp:lastModifiedBy>
  <cp:revision>162</cp:revision>
  <dcterms:created xsi:type="dcterms:W3CDTF">2016-04-12T15:12:14Z</dcterms:created>
  <dcterms:modified xsi:type="dcterms:W3CDTF">2018-11-27T16:34:27Z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0x010100B08DCD0EEA0F07498423205D541335880036EFBE4DF7B19F4E85E5287901FB08C200DDF05C7A769E2D459311FB0E927A4850</vt:lpwstr>
  </property>
  <property fmtid="{D5CDD505-2E9C-101B-9397-08002B2CF9AE}" pid="3" name="_dlc_DocIdItemGuid">
    <vt:lpwstr>992d64b3-c60c-44e5-9752-8b1f6cb4a75b</vt:lpwstr>
  </property>
  <property fmtid="{D5CDD505-2E9C-101B-9397-08002B2CF9AE}" pid="4" name="TaxKeyword">
    <vt:lpwstr/>
  </property>
  <property fmtid="{D5CDD505-2E9C-101B-9397-08002B2CF9AE}" pid="5" name="OULanguage">
    <vt:lpwstr>3;#English|e0d36b11-db4e-4123-8f10-8157dedade86</vt:lpwstr>
  </property>
  <property fmtid="{D5CDD505-2E9C-101B-9397-08002B2CF9AE}" pid="6" name="TreeStructureCategory">
    <vt:lpwstr/>
  </property>
</Properties>
</file>