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88" r:id="rId2"/>
    <p:sldId id="256" r:id="rId3"/>
    <p:sldId id="257" r:id="rId4"/>
    <p:sldId id="277" r:id="rId5"/>
    <p:sldId id="258" r:id="rId6"/>
    <p:sldId id="287" r:id="rId7"/>
    <p:sldId id="261" r:id="rId8"/>
    <p:sldId id="260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12192000" cy="6858000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1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000"/>
    <a:srgbClr val="993300"/>
    <a:srgbClr val="ACB0AF"/>
    <a:srgbClr val="2E4C6B"/>
    <a:srgbClr val="D69A5B"/>
    <a:srgbClr val="595F75"/>
    <a:srgbClr val="3F1449"/>
    <a:srgbClr val="3C1A72"/>
    <a:srgbClr val="336600"/>
    <a:srgbClr val="771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3" autoAdjust="0"/>
    <p:restoredTop sz="94511" autoAdjust="0"/>
  </p:normalViewPr>
  <p:slideViewPr>
    <p:cSldViewPr snapToGrid="0" showGuides="1">
      <p:cViewPr>
        <p:scale>
          <a:sx n="70" d="100"/>
          <a:sy n="70" d="100"/>
        </p:scale>
        <p:origin x="868" y="108"/>
      </p:cViewPr>
      <p:guideLst>
        <p:guide orient="horz" pos="2256"/>
        <p:guide pos="12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82880" cy="18288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B30D9B-8709-4617-9E83-8361639EECEB}"/>
              </a:ext>
            </a:extLst>
          </p:cNvPr>
          <p:cNvSpPr/>
          <p:nvPr/>
        </p:nvSpPr>
        <p:spPr>
          <a:xfrm>
            <a:off x="0" y="-6"/>
            <a:ext cx="12192000" cy="6858006"/>
          </a:xfrm>
          <a:prstGeom prst="rect">
            <a:avLst/>
          </a:prstGeom>
          <a:solidFill>
            <a:srgbClr val="AC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1">
            <a:extLst>
              <a:ext uri="{FF2B5EF4-FFF2-40B4-BE49-F238E27FC236}">
                <a16:creationId xmlns="" xmlns:a16="http://schemas.microsoft.com/office/drawing/2014/main" id="{692F9A5B-FBBE-483D-B673-232D38FEC94E}"/>
              </a:ext>
            </a:extLst>
          </p:cNvPr>
          <p:cNvSpPr/>
          <p:nvPr/>
        </p:nvSpPr>
        <p:spPr>
          <a:xfrm rot="5400000">
            <a:off x="3592238" y="-2259917"/>
            <a:ext cx="5029769" cy="10974935"/>
          </a:xfrm>
          <a:custGeom>
            <a:avLst/>
            <a:gdLst>
              <a:gd name="connsiteX0" fmla="*/ 0 w 738909"/>
              <a:gd name="connsiteY0" fmla="*/ 9282549 h 9282549"/>
              <a:gd name="connsiteX1" fmla="*/ 184727 w 738909"/>
              <a:gd name="connsiteY1" fmla="*/ 0 h 9282549"/>
              <a:gd name="connsiteX2" fmla="*/ 554182 w 738909"/>
              <a:gd name="connsiteY2" fmla="*/ 0 h 9282549"/>
              <a:gd name="connsiteX3" fmla="*/ 738909 w 738909"/>
              <a:gd name="connsiteY3" fmla="*/ 9282549 h 9282549"/>
              <a:gd name="connsiteX4" fmla="*/ 0 w 738909"/>
              <a:gd name="connsiteY4" fmla="*/ 9282549 h 9282549"/>
              <a:gd name="connsiteX0" fmla="*/ 0 w 738909"/>
              <a:gd name="connsiteY0" fmla="*/ 9282549 h 9282549"/>
              <a:gd name="connsiteX1" fmla="*/ 184727 w 738909"/>
              <a:gd name="connsiteY1" fmla="*/ 0 h 9282549"/>
              <a:gd name="connsiteX2" fmla="*/ 554182 w 738909"/>
              <a:gd name="connsiteY2" fmla="*/ 0 h 9282549"/>
              <a:gd name="connsiteX3" fmla="*/ 738909 w 738909"/>
              <a:gd name="connsiteY3" fmla="*/ 9125531 h 9282549"/>
              <a:gd name="connsiteX4" fmla="*/ 0 w 738909"/>
              <a:gd name="connsiteY4" fmla="*/ 9282549 h 9282549"/>
              <a:gd name="connsiteX0" fmla="*/ 0 w 738909"/>
              <a:gd name="connsiteY0" fmla="*/ 9282549 h 9282549"/>
              <a:gd name="connsiteX1" fmla="*/ 184727 w 738909"/>
              <a:gd name="connsiteY1" fmla="*/ 0 h 9282549"/>
              <a:gd name="connsiteX2" fmla="*/ 544946 w 738909"/>
              <a:gd name="connsiteY2" fmla="*/ 83127 h 9282549"/>
              <a:gd name="connsiteX3" fmla="*/ 738909 w 738909"/>
              <a:gd name="connsiteY3" fmla="*/ 9125531 h 9282549"/>
              <a:gd name="connsiteX4" fmla="*/ 0 w 738909"/>
              <a:gd name="connsiteY4" fmla="*/ 9282549 h 9282549"/>
              <a:gd name="connsiteX0" fmla="*/ 0 w 738909"/>
              <a:gd name="connsiteY0" fmla="*/ 9282549 h 9282549"/>
              <a:gd name="connsiteX1" fmla="*/ 184727 w 738909"/>
              <a:gd name="connsiteY1" fmla="*/ 0 h 9282549"/>
              <a:gd name="connsiteX2" fmla="*/ 673905 w 738909"/>
              <a:gd name="connsiteY2" fmla="*/ 121797 h 9282549"/>
              <a:gd name="connsiteX3" fmla="*/ 738909 w 738909"/>
              <a:gd name="connsiteY3" fmla="*/ 9125531 h 9282549"/>
              <a:gd name="connsiteX4" fmla="*/ 0 w 738909"/>
              <a:gd name="connsiteY4" fmla="*/ 9282549 h 9282549"/>
              <a:gd name="connsiteX0" fmla="*/ 0 w 738909"/>
              <a:gd name="connsiteY0" fmla="*/ 9282549 h 9282549"/>
              <a:gd name="connsiteX1" fmla="*/ 184727 w 738909"/>
              <a:gd name="connsiteY1" fmla="*/ 0 h 9282549"/>
              <a:gd name="connsiteX2" fmla="*/ 612112 w 738909"/>
              <a:gd name="connsiteY2" fmla="*/ 106329 h 9282549"/>
              <a:gd name="connsiteX3" fmla="*/ 738909 w 738909"/>
              <a:gd name="connsiteY3" fmla="*/ 9125531 h 9282549"/>
              <a:gd name="connsiteX4" fmla="*/ 0 w 738909"/>
              <a:gd name="connsiteY4" fmla="*/ 9282549 h 9282549"/>
              <a:gd name="connsiteX0" fmla="*/ 0 w 738909"/>
              <a:gd name="connsiteY0" fmla="*/ 9282549 h 9282549"/>
              <a:gd name="connsiteX1" fmla="*/ 184727 w 738909"/>
              <a:gd name="connsiteY1" fmla="*/ 0 h 9282549"/>
              <a:gd name="connsiteX2" fmla="*/ 637635 w 738909"/>
              <a:gd name="connsiteY2" fmla="*/ 106329 h 9282549"/>
              <a:gd name="connsiteX3" fmla="*/ 738909 w 738909"/>
              <a:gd name="connsiteY3" fmla="*/ 9125531 h 9282549"/>
              <a:gd name="connsiteX4" fmla="*/ 0 w 738909"/>
              <a:gd name="connsiteY4" fmla="*/ 9282549 h 928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909" h="9282549">
                <a:moveTo>
                  <a:pt x="0" y="9282549"/>
                </a:moveTo>
                <a:lnTo>
                  <a:pt x="184727" y="0"/>
                </a:lnTo>
                <a:lnTo>
                  <a:pt x="637635" y="106329"/>
                </a:lnTo>
                <a:lnTo>
                  <a:pt x="738909" y="9125531"/>
                </a:lnTo>
                <a:lnTo>
                  <a:pt x="0" y="9282549"/>
                </a:lnTo>
                <a:close/>
              </a:path>
            </a:pathLst>
          </a:custGeom>
          <a:solidFill>
            <a:srgbClr val="013E73"/>
          </a:solidFill>
          <a:ln>
            <a:noFill/>
          </a:ln>
          <a:effectLst>
            <a:outerShdw blurRad="889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011D9-A9FB-428C-B46A-30F3A49F6C43}"/>
              </a:ext>
            </a:extLst>
          </p:cNvPr>
          <p:cNvSpPr txBox="1"/>
          <p:nvPr/>
        </p:nvSpPr>
        <p:spPr>
          <a:xfrm>
            <a:off x="1183149" y="2214941"/>
            <a:ext cx="92135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3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Using LibQUAL+</a:t>
            </a:r>
            <a:r>
              <a:rPr lang="en-US" sz="4400" b="1" spc="-30" baseline="30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®</a:t>
            </a:r>
            <a:r>
              <a:rPr lang="en-US" sz="4400" b="1" spc="-3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as a Foundation for the Library’s </a:t>
            </a:r>
            <a:r>
              <a:rPr lang="en-US" sz="4400" b="1" spc="-3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Support </a:t>
            </a:r>
            <a:r>
              <a:rPr lang="en-US" sz="4400" b="1" spc="-3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of </a:t>
            </a:r>
            <a:endParaRPr lang="en-US" sz="4400" b="1" spc="-30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4400" b="1" spc="-3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Accreditation </a:t>
            </a:r>
            <a:r>
              <a:rPr lang="en-US" sz="4400" b="1" spc="-3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&amp; Re-Certification Efforts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42524" y="6315952"/>
            <a:ext cx="5544369" cy="428783"/>
            <a:chOff x="6542524" y="6298196"/>
            <a:chExt cx="5544369" cy="428783"/>
          </a:xfrm>
        </p:grpSpPr>
        <p:sp>
          <p:nvSpPr>
            <p:cNvPr id="11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 flipV="1">
              <a:off x="9100317" y="3740403"/>
              <a:ext cx="428783" cy="5544369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7945515" y="6319978"/>
              <a:ext cx="404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/Library Assessment Conference 2018</a:t>
              </a:r>
              <a:endParaRPr lang="en-US" sz="2000" spc="-3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34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B30D9B-8709-4617-9E83-8361639EECEB}"/>
              </a:ext>
            </a:extLst>
          </p:cNvPr>
          <p:cNvSpPr/>
          <p:nvPr/>
        </p:nvSpPr>
        <p:spPr>
          <a:xfrm>
            <a:off x="0" y="-6"/>
            <a:ext cx="12192000" cy="6858006"/>
          </a:xfrm>
          <a:prstGeom prst="rect">
            <a:avLst/>
          </a:prstGeom>
          <a:solidFill>
            <a:srgbClr val="AC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017" y="100015"/>
            <a:ext cx="10298104" cy="738909"/>
            <a:chOff x="1322770" y="100015"/>
            <a:chExt cx="10298104" cy="738909"/>
          </a:xfrm>
        </p:grpSpPr>
        <p:sp>
          <p:nvSpPr>
            <p:cNvPr id="7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/>
            <p:nvPr/>
          </p:nvSpPr>
          <p:spPr>
            <a:xfrm rot="5400000">
              <a:off x="6102367" y="-4679582"/>
              <a:ext cx="738909" cy="10298104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1482568" y="257578"/>
              <a:ext cx="9969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Using LibQUAL+</a:t>
              </a:r>
              <a:r>
                <a:rPr lang="en-US" sz="2000" b="1" spc="-30" baseline="3000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®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as a Foundation for the Library’s </a:t>
              </a:r>
              <a:r>
                <a:rPr lang="en-US" sz="2000" b="1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Support 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of Accreditation &amp; Re-Certification Efforts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42524" y="6315952"/>
            <a:ext cx="5544369" cy="428783"/>
            <a:chOff x="6542524" y="6298196"/>
            <a:chExt cx="5544369" cy="428783"/>
          </a:xfrm>
        </p:grpSpPr>
        <p:sp>
          <p:nvSpPr>
            <p:cNvPr id="12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 flipV="1">
              <a:off x="9100317" y="3740403"/>
              <a:ext cx="428783" cy="5544369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7945515" y="6319978"/>
              <a:ext cx="404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/Library Assessment Conference 2018</a:t>
              </a:r>
              <a:endParaRPr lang="en-US" sz="2000" spc="-3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B8D054-C142-4069-92D9-E9123E04CAC7}"/>
              </a:ext>
            </a:extLst>
          </p:cNvPr>
          <p:cNvSpPr txBox="1"/>
          <p:nvPr/>
        </p:nvSpPr>
        <p:spPr>
          <a:xfrm>
            <a:off x="1436445" y="928342"/>
            <a:ext cx="790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40000"/>
                </a:solidFill>
                <a:effectLst>
                  <a:glow rad="254000">
                    <a:schemeClr val="bg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CUSTOMER SERVICE</a:t>
            </a:r>
            <a:endParaRPr lang="en-US" sz="2400" dirty="0">
              <a:solidFill>
                <a:srgbClr val="640000"/>
              </a:solidFill>
              <a:effectLst>
                <a:glow rad="254000">
                  <a:schemeClr val="bg1">
                    <a:alpha val="5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2BCEB7-6CF1-4608-8B26-0786E34C9A9D}"/>
              </a:ext>
            </a:extLst>
          </p:cNvPr>
          <p:cNvSpPr txBox="1"/>
          <p:nvPr/>
        </p:nvSpPr>
        <p:spPr>
          <a:xfrm>
            <a:off x="1305020" y="1441257"/>
            <a:ext cx="960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forget what you said,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they will never forget how you made them feel”  Carl W.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Buehner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AB79B263-BBAA-4280-981D-4A40BDE29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094496"/>
              </p:ext>
            </p:extLst>
          </p:nvPr>
        </p:nvGraphicFramePr>
        <p:xfrm>
          <a:off x="1532423" y="1974041"/>
          <a:ext cx="8481052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3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8639527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63993200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413535106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Question Text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User Rating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User Priority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Satisfaction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1256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Library helps me stay abreast of developments in field(s)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 interest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Library aids my advancement in my academic discipline or work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Library enables me to be more efficient in my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acad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pursuits/work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94589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Library helps me distinguish between trustworthy/untrustworthy info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Library provides me with the info skills I need in my work/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study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6CF918-3069-4AB4-8401-41B03A4C3CEB}"/>
              </a:ext>
            </a:extLst>
          </p:cNvPr>
          <p:cNvSpPr txBox="1"/>
          <p:nvPr/>
        </p:nvSpPr>
        <p:spPr>
          <a:xfrm>
            <a:off x="1531882" y="3352033"/>
            <a:ext cx="10660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+mj-lt"/>
              <a:buAutoNum type="arabicPeriod"/>
            </a:pPr>
            <a:r>
              <a:rPr lang="en-US" sz="2400" dirty="0" smtClean="0">
                <a:latin typeface="Century Gothic" panose="020B0502020202020204" pitchFamily="34" charset="0"/>
              </a:rPr>
              <a:t>Attraction:   Users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come 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to you because </a:t>
            </a: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your reputation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Sample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 How well were you treated today?</a:t>
            </a:r>
          </a:p>
          <a:p>
            <a:pPr marL="347663" indent="-347663">
              <a:buFont typeface="+mj-lt"/>
              <a:buAutoNum type="arabicPeriod" startAt="2"/>
            </a:pPr>
            <a:r>
              <a:rPr lang="en-US" sz="2400" dirty="0" smtClean="0">
                <a:latin typeface="Century Gothic" panose="020B0502020202020204" pitchFamily="34" charset="0"/>
              </a:rPr>
              <a:t>Enrichment: Users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will use your services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	</a:t>
            </a:r>
            <a:r>
              <a:rPr lang="en-US" dirty="0" smtClean="0">
                <a:latin typeface="Century Gothic" panose="020B0502020202020204" pitchFamily="34" charset="0"/>
              </a:rPr>
              <a:t>                         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 Do you feel you learned or gained something from the service?</a:t>
            </a:r>
          </a:p>
          <a:p>
            <a:pPr marL="347663" indent="-347663">
              <a:buFont typeface="+mj-lt"/>
              <a:buAutoNum type="arabicPeriod" startAt="3"/>
            </a:pPr>
            <a:r>
              <a:rPr lang="en-US" sz="2400" dirty="0" smtClean="0">
                <a:latin typeface="Century Gothic" panose="020B0502020202020204" pitchFamily="34" charset="0"/>
              </a:rPr>
              <a:t>Retention:    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Users stay with you</a:t>
            </a:r>
          </a:p>
          <a:p>
            <a:pPr marL="457200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Sample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 Are you likely to use this service again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000" dirty="0">
              <a:latin typeface="Century Gothic" panose="020B0502020202020204" pitchFamily="34" charset="0"/>
            </a:endParaRPr>
          </a:p>
          <a:p>
            <a:pPr marL="347663" indent="-347663">
              <a:buFont typeface="+mj-lt"/>
              <a:buAutoNum type="arabicPeriod" startAt="4"/>
            </a:pPr>
            <a:r>
              <a:rPr lang="en-US" sz="2400" dirty="0" smtClean="0">
                <a:latin typeface="Century Gothic" panose="020B0502020202020204" pitchFamily="34" charset="0"/>
              </a:rPr>
              <a:t>Advocacy:  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Users </a:t>
            </a: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recommend you to others</a:t>
            </a:r>
            <a:r>
              <a:rPr lang="en-US" dirty="0">
                <a:latin typeface="Century Gothic" panose="020B0502020202020204" pitchFamily="34" charset="0"/>
              </a:rPr>
              <a:t>		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Sample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 What is the likelihood you will recommend this service to others?</a:t>
            </a:r>
          </a:p>
        </p:txBody>
      </p:sp>
    </p:spTree>
    <p:extLst>
      <p:ext uri="{BB962C8B-B14F-4D97-AF65-F5344CB8AC3E}">
        <p14:creationId xmlns:p14="http://schemas.microsoft.com/office/powerpoint/2010/main" val="98459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B30D9B-8709-4617-9E83-8361639EECEB}"/>
              </a:ext>
            </a:extLst>
          </p:cNvPr>
          <p:cNvSpPr/>
          <p:nvPr/>
        </p:nvSpPr>
        <p:spPr>
          <a:xfrm>
            <a:off x="0" y="-6"/>
            <a:ext cx="12192000" cy="6858006"/>
          </a:xfrm>
          <a:prstGeom prst="rect">
            <a:avLst/>
          </a:prstGeom>
          <a:solidFill>
            <a:srgbClr val="AC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017" y="100015"/>
            <a:ext cx="10298104" cy="738909"/>
            <a:chOff x="1322770" y="100015"/>
            <a:chExt cx="10298104" cy="738909"/>
          </a:xfrm>
        </p:grpSpPr>
        <p:sp>
          <p:nvSpPr>
            <p:cNvPr id="7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/>
            <p:nvPr/>
          </p:nvSpPr>
          <p:spPr>
            <a:xfrm rot="5400000">
              <a:off x="6102367" y="-4679582"/>
              <a:ext cx="738909" cy="10298104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1482568" y="257578"/>
              <a:ext cx="9969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Using LibQUAL+</a:t>
              </a:r>
              <a:r>
                <a:rPr lang="en-US" sz="2000" b="1" spc="-30" baseline="3000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®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as a Foundation for the Library’s </a:t>
              </a:r>
              <a:r>
                <a:rPr lang="en-US" sz="2000" b="1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Support 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of Accreditation &amp; Re-Certification Efforts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42524" y="6315952"/>
            <a:ext cx="5544369" cy="428783"/>
            <a:chOff x="6542524" y="6298196"/>
            <a:chExt cx="5544369" cy="428783"/>
          </a:xfrm>
        </p:grpSpPr>
        <p:sp>
          <p:nvSpPr>
            <p:cNvPr id="12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 flipV="1">
              <a:off x="9100317" y="3740403"/>
              <a:ext cx="428783" cy="5544369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7945515" y="6319978"/>
              <a:ext cx="404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/Library Assessment Conference 2018</a:t>
              </a:r>
              <a:endParaRPr lang="en-US" sz="2000" spc="-3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B8D054-C142-4069-92D9-E9123E04CAC7}"/>
              </a:ext>
            </a:extLst>
          </p:cNvPr>
          <p:cNvSpPr txBox="1"/>
          <p:nvPr/>
        </p:nvSpPr>
        <p:spPr>
          <a:xfrm>
            <a:off x="1436445" y="928342"/>
            <a:ext cx="790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40000"/>
                </a:solidFill>
                <a:effectLst>
                  <a:glow rad="254000">
                    <a:schemeClr val="bg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INFORMATION RESOURCES</a:t>
            </a:r>
            <a:endParaRPr lang="en-US" sz="2400" dirty="0">
              <a:solidFill>
                <a:srgbClr val="640000"/>
              </a:solidFill>
              <a:effectLst>
                <a:glow rad="254000">
                  <a:schemeClr val="bg1">
                    <a:alpha val="5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AB79B263-BBAA-4280-981D-4A40BDE29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983654"/>
              </p:ext>
            </p:extLst>
          </p:nvPr>
        </p:nvGraphicFramePr>
        <p:xfrm>
          <a:off x="1541303" y="1434822"/>
          <a:ext cx="8481052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3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8639527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63993200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413535106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Question Text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User Rating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User Priority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Satisfaction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1256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Print library materials I need for my work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 electronic information resources I need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Print/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eJournal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collections required for my work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945895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01A698-0CF1-42C7-A99F-B1C5476CE3CB}"/>
              </a:ext>
            </a:extLst>
          </p:cNvPr>
          <p:cNvSpPr txBox="1"/>
          <p:nvPr/>
        </p:nvSpPr>
        <p:spPr>
          <a:xfrm>
            <a:off x="1537323" y="2364269"/>
            <a:ext cx="105274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Identify the information needs of the users</a:t>
            </a:r>
          </a:p>
          <a:p>
            <a:pPr marL="461963" indent="-461963">
              <a:buFont typeface="+mj-lt"/>
              <a:buAutoNum type="arabicPeriod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sz="2400" dirty="0" smtClean="0">
                <a:latin typeface="Century Gothic" panose="020B0502020202020204" pitchFamily="34" charset="0"/>
              </a:rPr>
              <a:t>“Meet” </a:t>
            </a:r>
            <a:r>
              <a:rPr lang="en-US" sz="2400" dirty="0">
                <a:latin typeface="Century Gothic" panose="020B0502020202020204" pitchFamily="34" charset="0"/>
              </a:rPr>
              <a:t>the information needs of the users</a:t>
            </a:r>
          </a:p>
          <a:p>
            <a:pPr marL="461963" indent="-461963">
              <a:buFont typeface="+mj-lt"/>
              <a:buAutoNum type="arabicPeriod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Keep up with persistent, </a:t>
            </a:r>
            <a:r>
              <a:rPr lang="en-US" sz="2400" dirty="0" smtClean="0">
                <a:latin typeface="Century Gothic" panose="020B0502020202020204" pitchFamily="34" charset="0"/>
              </a:rPr>
              <a:t>changed &amp; evolving information needs in: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Pedagogies/Teaching needs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needs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 smtClean="0">
                <a:latin typeface="Century Gothic" panose="020B0502020202020204" pitchFamily="34" charset="0"/>
              </a:rPr>
              <a:t>Collection </a:t>
            </a:r>
            <a:r>
              <a:rPr lang="en-US" sz="2400" dirty="0">
                <a:latin typeface="Century Gothic" panose="020B0502020202020204" pitchFamily="34" charset="0"/>
              </a:rPr>
              <a:t>Development Policy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3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B30D9B-8709-4617-9E83-8361639EECEB}"/>
              </a:ext>
            </a:extLst>
          </p:cNvPr>
          <p:cNvSpPr/>
          <p:nvPr/>
        </p:nvSpPr>
        <p:spPr>
          <a:xfrm>
            <a:off x="0" y="-6"/>
            <a:ext cx="12192000" cy="6858006"/>
          </a:xfrm>
          <a:prstGeom prst="rect">
            <a:avLst/>
          </a:prstGeom>
          <a:solidFill>
            <a:srgbClr val="AC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017" y="100015"/>
            <a:ext cx="10298104" cy="738909"/>
            <a:chOff x="1322770" y="100015"/>
            <a:chExt cx="10298104" cy="738909"/>
          </a:xfrm>
        </p:grpSpPr>
        <p:sp>
          <p:nvSpPr>
            <p:cNvPr id="7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/>
            <p:nvPr/>
          </p:nvSpPr>
          <p:spPr>
            <a:xfrm rot="5400000">
              <a:off x="6102367" y="-4679582"/>
              <a:ext cx="738909" cy="10298104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1482568" y="257578"/>
              <a:ext cx="9969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Using LibQUAL+</a:t>
              </a:r>
              <a:r>
                <a:rPr lang="en-US" sz="2000" b="1" spc="-30" baseline="3000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®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as a Foundation for the Library’s </a:t>
              </a:r>
              <a:r>
                <a:rPr lang="en-US" sz="2000" b="1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Support 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of Accreditation &amp; Re-Certification Efforts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42524" y="6315952"/>
            <a:ext cx="5544369" cy="428783"/>
            <a:chOff x="6542524" y="6298196"/>
            <a:chExt cx="5544369" cy="428783"/>
          </a:xfrm>
        </p:grpSpPr>
        <p:sp>
          <p:nvSpPr>
            <p:cNvPr id="12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 flipV="1">
              <a:off x="9100317" y="3740403"/>
              <a:ext cx="428783" cy="5544369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7945515" y="6319978"/>
              <a:ext cx="404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/Library Assessment Conference 2018</a:t>
              </a:r>
              <a:endParaRPr lang="en-US" sz="2000" spc="-3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B8D054-C142-4069-92D9-E9123E04CAC7}"/>
              </a:ext>
            </a:extLst>
          </p:cNvPr>
          <p:cNvSpPr txBox="1"/>
          <p:nvPr/>
        </p:nvSpPr>
        <p:spPr>
          <a:xfrm>
            <a:off x="1436445" y="928342"/>
            <a:ext cx="790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40000"/>
                </a:solidFill>
                <a:effectLst>
                  <a:glow rad="254000">
                    <a:schemeClr val="bg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RESOURCE ACCESSIBILITY</a:t>
            </a:r>
            <a:endParaRPr lang="en-US" sz="2400" dirty="0">
              <a:solidFill>
                <a:srgbClr val="640000"/>
              </a:solidFill>
              <a:effectLst>
                <a:glow rad="254000">
                  <a:schemeClr val="bg1">
                    <a:alpha val="5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AB79B263-BBAA-4280-981D-4A40BDE29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961734"/>
              </p:ext>
            </p:extLst>
          </p:nvPr>
        </p:nvGraphicFramePr>
        <p:xfrm>
          <a:off x="1532420" y="1408193"/>
          <a:ext cx="8481052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3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8639527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63993200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413535106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Question Text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User Rating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User Priority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Satisfaction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1256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eResources accessible from my home/office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 library Web site to locate information on my own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Easy-to-use tools to find things on my own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94589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Information easily accessible for independent use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00DEDA-A85A-485C-9562-F8B94C59DD15}"/>
              </a:ext>
            </a:extLst>
          </p:cNvPr>
          <p:cNvSpPr txBox="1"/>
          <p:nvPr/>
        </p:nvSpPr>
        <p:spPr>
          <a:xfrm>
            <a:off x="1537323" y="2550889"/>
            <a:ext cx="9360020" cy="419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Equity of Access</a:t>
            </a:r>
          </a:p>
          <a:p>
            <a:pPr marL="803275" indent="-342900" fontAlgn="base">
              <a:lnSpc>
                <a:spcPct val="90000"/>
              </a:lnSpc>
              <a:buFont typeface="+mj-lt"/>
              <a:buAutoNum type="alphaLcPeriod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freedom</a:t>
            </a:r>
          </a:p>
          <a:p>
            <a:pPr marL="803275" indent="-342900" fontAlgn="base">
              <a:lnSpc>
                <a:spcPct val="90000"/>
              </a:lnSpc>
              <a:buFont typeface="+mj-lt"/>
              <a:buAutoNum type="alphaLcPeriod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 censorship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803275" indent="-342900" fontAlgn="base">
              <a:lnSpc>
                <a:spcPct val="90000"/>
              </a:lnSpc>
              <a:buFont typeface="+mj-lt"/>
              <a:buAutoNum type="alphaLcPeriod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abridge or deny right to use library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60375" fontAlgn="base"/>
            <a:endParaRPr lang="en-US" sz="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buFont typeface="+mj-lt"/>
              <a:buAutoNum type="arabicPeriod" startAt="2"/>
            </a:pPr>
            <a:r>
              <a:rPr lang="en-US" sz="2400" dirty="0" smtClean="0">
                <a:latin typeface="Century Gothic" panose="020B0502020202020204" pitchFamily="34" charset="0"/>
              </a:rPr>
              <a:t>Strategic &amp; Special </a:t>
            </a:r>
            <a:r>
              <a:rPr lang="en-US" sz="2400" dirty="0">
                <a:latin typeface="Century Gothic" panose="020B0502020202020204" pitchFamily="34" charset="0"/>
              </a:rPr>
              <a:t>User Needs &amp; Expectations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lphaLcPeriod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Special needs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lphaLcPeriod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Language barriers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lphaLcPeriod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Strategic user populations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742950" lvl="1" indent="-285750">
              <a:buFont typeface="Symbol" panose="05050102010706020507" pitchFamily="18" charset="2"/>
              <a:buChar char="·"/>
            </a:pPr>
            <a:endParaRPr lang="en-US" sz="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buFont typeface="+mj-lt"/>
              <a:buAutoNum type="arabicPeriod" startAt="2"/>
            </a:pPr>
            <a:r>
              <a:rPr lang="en-US" sz="2400" dirty="0" smtClean="0">
                <a:latin typeface="Century Gothic" panose="020B0502020202020204" pitchFamily="34" charset="0"/>
              </a:rPr>
              <a:t>Information Accessibility from Inside </a:t>
            </a:r>
            <a:r>
              <a:rPr lang="en-US" sz="2400" dirty="0">
                <a:latin typeface="Century Gothic" panose="020B0502020202020204" pitchFamily="34" charset="0"/>
              </a:rPr>
              <a:t>&amp; </a:t>
            </a:r>
            <a:r>
              <a:rPr lang="en-US" sz="2400" dirty="0" smtClean="0">
                <a:latin typeface="Century Gothic" panose="020B0502020202020204" pitchFamily="34" charset="0"/>
              </a:rPr>
              <a:t>Outside the Library</a:t>
            </a:r>
          </a:p>
          <a:p>
            <a:pPr marL="461963" indent="-461963">
              <a:buFont typeface="+mj-lt"/>
              <a:buAutoNum type="arabicPeriod" startAt="2"/>
            </a:pPr>
            <a:endParaRPr lang="en-US" sz="400" dirty="0" smtClean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 startAt="2"/>
            </a:pPr>
            <a:r>
              <a:rPr lang="en-US" sz="2400" dirty="0" smtClean="0">
                <a:latin typeface="Century Gothic" panose="020B0502020202020204" pitchFamily="34" charset="0"/>
              </a:rPr>
              <a:t>Website Usability</a:t>
            </a:r>
          </a:p>
          <a:p>
            <a:pPr marL="461963" indent="-461963">
              <a:buFont typeface="+mj-lt"/>
              <a:buAutoNum type="arabicPeriod" startAt="2"/>
            </a:pPr>
            <a:endParaRPr lang="en-US" sz="400" dirty="0" smtClean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 startAt="2"/>
            </a:pPr>
            <a:r>
              <a:rPr lang="en-US" sz="2400" dirty="0" smtClean="0">
                <a:latin typeface="Century Gothic" panose="020B0502020202020204" pitchFamily="34" charset="0"/>
              </a:rPr>
              <a:t>Quality Control</a:t>
            </a:r>
          </a:p>
          <a:p>
            <a:pPr marL="461963" indent="-461963">
              <a:buFont typeface="+mj-lt"/>
              <a:buAutoNum type="arabicPeriod" startAt="2"/>
            </a:pPr>
            <a:endParaRPr lang="en-US" sz="400" dirty="0" smtClean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 startAt="2"/>
            </a:pPr>
            <a:r>
              <a:rPr lang="en-US" sz="2400" dirty="0" smtClean="0">
                <a:latin typeface="Century Gothic" panose="020B0502020202020204" pitchFamily="34" charset="0"/>
              </a:rPr>
              <a:t>Innovation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1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B30D9B-8709-4617-9E83-8361639EECEB}"/>
              </a:ext>
            </a:extLst>
          </p:cNvPr>
          <p:cNvSpPr/>
          <p:nvPr/>
        </p:nvSpPr>
        <p:spPr>
          <a:xfrm>
            <a:off x="0" y="-6"/>
            <a:ext cx="12192000" cy="6858006"/>
          </a:xfrm>
          <a:prstGeom prst="rect">
            <a:avLst/>
          </a:prstGeom>
          <a:solidFill>
            <a:srgbClr val="AC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017" y="100015"/>
            <a:ext cx="10298104" cy="738909"/>
            <a:chOff x="1322770" y="100015"/>
            <a:chExt cx="10298104" cy="738909"/>
          </a:xfrm>
        </p:grpSpPr>
        <p:sp>
          <p:nvSpPr>
            <p:cNvPr id="7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/>
            <p:nvPr/>
          </p:nvSpPr>
          <p:spPr>
            <a:xfrm rot="5400000">
              <a:off x="6102367" y="-4679582"/>
              <a:ext cx="738909" cy="10298104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1482568" y="257578"/>
              <a:ext cx="9969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Using LibQUAL+</a:t>
              </a:r>
              <a:r>
                <a:rPr lang="en-US" sz="2000" b="1" spc="-30" baseline="3000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®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as a Foundation for the Library’s </a:t>
              </a:r>
              <a:r>
                <a:rPr lang="en-US" sz="2000" b="1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Support 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of Accreditation &amp; Re-Certification Efforts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42524" y="6315952"/>
            <a:ext cx="5544369" cy="428783"/>
            <a:chOff x="6542524" y="6298196"/>
            <a:chExt cx="5544369" cy="428783"/>
          </a:xfrm>
        </p:grpSpPr>
        <p:sp>
          <p:nvSpPr>
            <p:cNvPr id="12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 flipV="1">
              <a:off x="9100317" y="3740403"/>
              <a:ext cx="428783" cy="5544369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7945515" y="6319978"/>
              <a:ext cx="404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/Library Assessment Conference 2018</a:t>
              </a:r>
              <a:endParaRPr lang="en-US" sz="2000" spc="-3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B8D054-C142-4069-92D9-E9123E04CAC7}"/>
              </a:ext>
            </a:extLst>
          </p:cNvPr>
          <p:cNvSpPr txBox="1"/>
          <p:nvPr/>
        </p:nvSpPr>
        <p:spPr>
          <a:xfrm>
            <a:off x="1436445" y="928342"/>
            <a:ext cx="790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40000"/>
                </a:solidFill>
                <a:effectLst>
                  <a:glow rad="254000">
                    <a:schemeClr val="bg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LIBRARY ENVIRONMENT</a:t>
            </a:r>
            <a:endParaRPr lang="en-US" sz="2400" dirty="0">
              <a:solidFill>
                <a:srgbClr val="640000"/>
              </a:solidFill>
              <a:effectLst>
                <a:glow rad="254000">
                  <a:schemeClr val="bg1">
                    <a:alpha val="5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AB79B263-BBAA-4280-981D-4A40BDE29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370162"/>
              </p:ext>
            </p:extLst>
          </p:nvPr>
        </p:nvGraphicFramePr>
        <p:xfrm>
          <a:off x="1532419" y="1422368"/>
          <a:ext cx="8481052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3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8639527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63993200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413535106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Question Text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User Rating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User Priority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Satisfaction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1256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Library space that inspires study &amp; learning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 comfortable &amp; inviting location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Getaway for study, learning, or research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Quiet space for individual activities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8930" marT="89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94589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Community space for group learning or study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8930" marT="89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891883F-C225-46DD-9460-068508302920}"/>
              </a:ext>
            </a:extLst>
          </p:cNvPr>
          <p:cNvSpPr txBox="1"/>
          <p:nvPr/>
        </p:nvSpPr>
        <p:spPr>
          <a:xfrm>
            <a:off x="1534004" y="2821760"/>
            <a:ext cx="94521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+mj-lt"/>
              <a:buAutoNum type="arabicPeriod"/>
            </a:pPr>
            <a:r>
              <a:rPr lang="en-US" sz="2400" dirty="0" smtClean="0">
                <a:latin typeface="Century Gothic" panose="020B0502020202020204" pitchFamily="34" charset="0"/>
              </a:rPr>
              <a:t>Equity of Access: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abridge or deny right to use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</a:p>
          <a:p>
            <a:pPr marL="457200"/>
            <a:endParaRPr lang="en-US" sz="100" dirty="0" smtClean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 startAt="2"/>
            </a:pPr>
            <a:r>
              <a:rPr lang="en-US" sz="2400" dirty="0" smtClean="0">
                <a:latin typeface="Century Gothic" panose="020B0502020202020204" pitchFamily="34" charset="0"/>
              </a:rPr>
              <a:t>Spaces: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Exhibit Spaces / Study Spaces / Stack Spacing / Special Spaces</a:t>
            </a:r>
          </a:p>
          <a:p>
            <a:pPr marL="804863" lvl="0" indent="-347663">
              <a:buFont typeface="+mj-lt"/>
              <a:buAutoNum type="alphaLcPeriod"/>
            </a:pPr>
            <a:endParaRPr lang="en-US" sz="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buFont typeface="+mj-lt"/>
              <a:buAutoNum type="arabicPeriod" startAt="3"/>
            </a:pPr>
            <a:r>
              <a:rPr lang="en-US" sz="2400" dirty="0" smtClean="0">
                <a:latin typeface="Century Gothic" panose="020B0502020202020204" pitchFamily="34" charset="0"/>
              </a:rPr>
              <a:t>Layout: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/ Crowdedness / Visual Privacy / Group Interaction</a:t>
            </a:r>
          </a:p>
          <a:p>
            <a:pPr marL="461963" indent="-461963">
              <a:buFont typeface="+mj-lt"/>
              <a:buAutoNum type="arabicPeriod" startAt="3"/>
            </a:pPr>
            <a:r>
              <a:rPr lang="en-US" sz="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buFont typeface="+mj-lt"/>
              <a:buAutoNum type="arabicPeriod" startAt="4"/>
            </a:pPr>
            <a:r>
              <a:rPr lang="en-US" sz="2400" dirty="0" smtClean="0">
                <a:latin typeface="Century Gothic" panose="020B0502020202020204" pitchFamily="34" charset="0"/>
              </a:rPr>
              <a:t>Furnishings: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Variety / Adaptability / Adjustability / Comfort </a:t>
            </a:r>
          </a:p>
          <a:p>
            <a:pPr marL="461963" indent="-461963">
              <a:buFont typeface="+mj-lt"/>
              <a:buAutoNum type="arabicPeriod" startAt="4"/>
            </a:pPr>
            <a:endParaRPr lang="en-US" sz="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725" indent="-457200">
              <a:buFont typeface="+mj-lt"/>
              <a:buAutoNum type="arabicPeriod" startAt="5"/>
            </a:pP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Lighting: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Amount / Glare / Reflection / Contrast</a:t>
            </a:r>
          </a:p>
          <a:p>
            <a:pPr marL="466725" indent="-457200">
              <a:buFont typeface="+mj-lt"/>
              <a:buAutoNum type="arabicPeriod" startAt="5"/>
            </a:pPr>
            <a:endParaRPr lang="en-US" sz="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lvl="0" indent="-461963">
              <a:buFont typeface="+mj-lt"/>
              <a:buAutoNum type="arabicPeriod" startAt="6"/>
            </a:pP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Ambience </a:t>
            </a: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&amp; 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Cleanliness</a:t>
            </a:r>
          </a:p>
          <a:p>
            <a:pPr marL="461963" lvl="0" indent="-461963">
              <a:buFont typeface="+mj-lt"/>
              <a:buAutoNum type="arabicPeriod" startAt="6"/>
            </a:pPr>
            <a:endParaRPr lang="en-US" sz="1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61963" lvl="0" indent="-461963">
              <a:buFont typeface="+mj-lt"/>
              <a:buAutoNum type="arabicPeriod" startAt="6"/>
            </a:pP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Air Quality</a:t>
            </a:r>
          </a:p>
          <a:p>
            <a:pPr marL="461963" lvl="0" indent="-461963">
              <a:buFont typeface="+mj-lt"/>
              <a:buAutoNum type="arabicPeriod" startAt="6"/>
            </a:pPr>
            <a:endParaRPr lang="en-US" sz="1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61963" lvl="0" indent="-461963">
              <a:buFont typeface="+mj-lt"/>
              <a:buAutoNum type="arabicPeriod" startAt="6"/>
            </a:pP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Thermal Comfort: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Air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</a:p>
          <a:p>
            <a:pPr marL="461963" lvl="0" indent="-461963">
              <a:buFont typeface="+mj-lt"/>
              <a:buAutoNum type="arabicPeriod" startAt="6"/>
            </a:pPr>
            <a:endParaRPr lang="en-US" sz="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 startAt="9"/>
            </a:pPr>
            <a:r>
              <a:rPr lang="en-US" sz="2400" dirty="0" smtClean="0">
                <a:latin typeface="Century Gothic" panose="020B0502020202020204" pitchFamily="34" charset="0"/>
              </a:rPr>
              <a:t>Acoustic Quality: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Noise Level / Sound Privacy</a:t>
            </a:r>
          </a:p>
        </p:txBody>
      </p:sp>
    </p:spTree>
    <p:extLst>
      <p:ext uri="{BB962C8B-B14F-4D97-AF65-F5344CB8AC3E}">
        <p14:creationId xmlns:p14="http://schemas.microsoft.com/office/powerpoint/2010/main" val="219123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B30D9B-8709-4617-9E83-8361639EECEB}"/>
              </a:ext>
            </a:extLst>
          </p:cNvPr>
          <p:cNvSpPr/>
          <p:nvPr/>
        </p:nvSpPr>
        <p:spPr>
          <a:xfrm>
            <a:off x="0" y="-6"/>
            <a:ext cx="12192000" cy="6858006"/>
          </a:xfrm>
          <a:prstGeom prst="rect">
            <a:avLst/>
          </a:prstGeom>
          <a:solidFill>
            <a:srgbClr val="AC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017" y="100015"/>
            <a:ext cx="10298104" cy="738909"/>
            <a:chOff x="1322770" y="100015"/>
            <a:chExt cx="10298104" cy="738909"/>
          </a:xfrm>
        </p:grpSpPr>
        <p:sp>
          <p:nvSpPr>
            <p:cNvPr id="7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/>
            <p:nvPr/>
          </p:nvSpPr>
          <p:spPr>
            <a:xfrm rot="5400000">
              <a:off x="6102367" y="-4679582"/>
              <a:ext cx="738909" cy="10298104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1482568" y="257578"/>
              <a:ext cx="9969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Using LibQUAL+</a:t>
              </a:r>
              <a:r>
                <a:rPr lang="en-US" sz="2000" b="1" spc="-30" baseline="3000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®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as a Foundation for the Library’s </a:t>
              </a:r>
              <a:r>
                <a:rPr lang="en-US" sz="2000" b="1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Support 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of Accreditation &amp; Re-Certification Efforts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42524" y="6315952"/>
            <a:ext cx="5544369" cy="428783"/>
            <a:chOff x="6542524" y="6298196"/>
            <a:chExt cx="5544369" cy="428783"/>
          </a:xfrm>
        </p:grpSpPr>
        <p:sp>
          <p:nvSpPr>
            <p:cNvPr id="12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 flipV="1">
              <a:off x="9100317" y="3740403"/>
              <a:ext cx="428783" cy="5544369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7945515" y="6319978"/>
              <a:ext cx="404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/Library Assessment Conference 2018</a:t>
              </a:r>
              <a:endParaRPr lang="en-US" sz="2000" spc="-3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B8D054-C142-4069-92D9-E9123E04CAC7}"/>
              </a:ext>
            </a:extLst>
          </p:cNvPr>
          <p:cNvSpPr txBox="1"/>
          <p:nvPr/>
        </p:nvSpPr>
        <p:spPr>
          <a:xfrm>
            <a:off x="1436445" y="928342"/>
            <a:ext cx="790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40000"/>
                </a:solidFill>
                <a:effectLst>
                  <a:glow rad="254000">
                    <a:schemeClr val="bg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EQUIPMENT &amp; TECHNOLOGY</a:t>
            </a:r>
            <a:endParaRPr lang="en-US" sz="2400" dirty="0">
              <a:solidFill>
                <a:srgbClr val="640000"/>
              </a:solidFill>
              <a:effectLst>
                <a:glow rad="254000">
                  <a:schemeClr val="bg1">
                    <a:alpha val="5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AB79B263-BBAA-4280-981D-4A40BDE29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59145"/>
              </p:ext>
            </p:extLst>
          </p:nvPr>
        </p:nvGraphicFramePr>
        <p:xfrm>
          <a:off x="1523544" y="1417071"/>
          <a:ext cx="8481052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3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8639527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63993200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413535106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Question Text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User Rating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User Priority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Satisfaction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1256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Modern equipment to easily access needed information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F85037-876F-4354-B2B0-A646434ACD82}"/>
              </a:ext>
            </a:extLst>
          </p:cNvPr>
          <p:cNvSpPr txBox="1"/>
          <p:nvPr/>
        </p:nvSpPr>
        <p:spPr>
          <a:xfrm>
            <a:off x="1537318" y="1883499"/>
            <a:ext cx="912449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Low-Tech equipment </a:t>
            </a:r>
          </a:p>
          <a:p>
            <a:pPr marL="461963" indent="-461963"/>
            <a:r>
              <a:rPr lang="en-US" sz="2400" dirty="0">
                <a:latin typeface="Century Gothic" panose="020B0502020202020204" pitchFamily="34" charset="0"/>
              </a:rPr>
              <a:t>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whiteboards &amp; power outlets)</a:t>
            </a:r>
          </a:p>
          <a:p>
            <a:pPr marL="461963" indent="-461963">
              <a:buFont typeface="+mj-lt"/>
              <a:buAutoNum type="arabicPeriod"/>
            </a:pPr>
            <a:endParaRPr lang="en-US" sz="400" dirty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 startAt="2"/>
            </a:pPr>
            <a:r>
              <a:rPr lang="en-US" sz="2400" dirty="0">
                <a:latin typeface="Century Gothic" panose="020B0502020202020204" pitchFamily="34" charset="0"/>
              </a:rPr>
              <a:t>High-Tech equipment </a:t>
            </a:r>
          </a:p>
          <a:p>
            <a:pPr marL="461963" indent="-461963"/>
            <a:r>
              <a:rPr lang="en-US" dirty="0">
                <a:latin typeface="Century Gothic" panose="020B0502020202020204" pitchFamily="34" charset="0"/>
              </a:rPr>
              <a:t>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Mediascapes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presentation equipment)</a:t>
            </a:r>
          </a:p>
          <a:p>
            <a:pPr marL="461963" indent="-461963">
              <a:buFont typeface="+mj-lt"/>
              <a:buAutoNum type="arabicPeriod"/>
            </a:pPr>
            <a:endParaRPr lang="en-US" sz="400" dirty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 startAt="3"/>
            </a:pPr>
            <a:r>
              <a:rPr lang="en-US" sz="2400" dirty="0">
                <a:latin typeface="Century Gothic" panose="020B0502020202020204" pitchFamily="34" charset="0"/>
              </a:rPr>
              <a:t>Staff training on equipment </a:t>
            </a:r>
            <a:r>
              <a:rPr lang="en-US" sz="2400" dirty="0" smtClean="0">
                <a:latin typeface="Century Gothic" panose="020B0502020202020204" pitchFamily="34" charset="0"/>
              </a:rPr>
              <a:t>resources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6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B30D9B-8709-4617-9E83-8361639EECEB}"/>
              </a:ext>
            </a:extLst>
          </p:cNvPr>
          <p:cNvSpPr/>
          <p:nvPr/>
        </p:nvSpPr>
        <p:spPr>
          <a:xfrm>
            <a:off x="0" y="-6"/>
            <a:ext cx="12192000" cy="6858006"/>
          </a:xfrm>
          <a:prstGeom prst="rect">
            <a:avLst/>
          </a:prstGeom>
          <a:solidFill>
            <a:srgbClr val="AC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017" y="100015"/>
            <a:ext cx="10298104" cy="738909"/>
            <a:chOff x="1322770" y="100015"/>
            <a:chExt cx="10298104" cy="738909"/>
          </a:xfrm>
        </p:grpSpPr>
        <p:sp>
          <p:nvSpPr>
            <p:cNvPr id="7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/>
            <p:nvPr/>
          </p:nvSpPr>
          <p:spPr>
            <a:xfrm rot="5400000">
              <a:off x="6102367" y="-4679582"/>
              <a:ext cx="738909" cy="10298104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1482568" y="257578"/>
              <a:ext cx="9969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Using LibQUAL+</a:t>
              </a:r>
              <a:r>
                <a:rPr lang="en-US" sz="2000" b="1" spc="-30" baseline="3000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®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as a Foundation for the Library’s </a:t>
              </a:r>
              <a:r>
                <a:rPr lang="en-US" sz="2000" b="1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Support 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of Accreditation &amp; Re-Certification Efforts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42524" y="6315952"/>
            <a:ext cx="5544369" cy="428783"/>
            <a:chOff x="6542524" y="6298196"/>
            <a:chExt cx="5544369" cy="428783"/>
          </a:xfrm>
        </p:grpSpPr>
        <p:sp>
          <p:nvSpPr>
            <p:cNvPr id="12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 flipV="1">
              <a:off x="9100317" y="3740403"/>
              <a:ext cx="428783" cy="5544369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7945515" y="6319978"/>
              <a:ext cx="404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/Library Assessment Conference 2018</a:t>
              </a:r>
              <a:endParaRPr lang="en-US" sz="2000" spc="-3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B8D054-C142-4069-92D9-E9123E04CAC7}"/>
              </a:ext>
            </a:extLst>
          </p:cNvPr>
          <p:cNvSpPr txBox="1"/>
          <p:nvPr/>
        </p:nvSpPr>
        <p:spPr>
          <a:xfrm>
            <a:off x="1436445" y="928342"/>
            <a:ext cx="7902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7D"/>
                </a:solidFill>
                <a:effectLst>
                  <a:glow rad="254000">
                    <a:schemeClr val="bg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QUESTIONS ?</a:t>
            </a:r>
          </a:p>
          <a:p>
            <a:r>
              <a:rPr lang="en-US" sz="2400" b="1" dirty="0" smtClean="0">
                <a:solidFill>
                  <a:srgbClr val="00007D"/>
                </a:solidFill>
                <a:effectLst>
                  <a:glow rad="254000">
                    <a:schemeClr val="bg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COMMENTS ?</a:t>
            </a:r>
            <a:endParaRPr lang="en-US" sz="2400" dirty="0">
              <a:solidFill>
                <a:srgbClr val="00007D"/>
              </a:solidFill>
              <a:effectLst>
                <a:glow rad="254000">
                  <a:schemeClr val="bg1">
                    <a:alpha val="5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D8F8AD0-FF67-499E-BCA6-E26EFC512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26" y="1171540"/>
            <a:ext cx="6858000" cy="5143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B8D054-C142-4069-92D9-E9123E04CAC7}"/>
              </a:ext>
            </a:extLst>
          </p:cNvPr>
          <p:cNvSpPr txBox="1"/>
          <p:nvPr/>
        </p:nvSpPr>
        <p:spPr>
          <a:xfrm>
            <a:off x="8007398" y="5706012"/>
            <a:ext cx="265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007D"/>
                </a:solidFill>
                <a:effectLst>
                  <a:glow rad="254000">
                    <a:schemeClr val="bg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THANK YOU</a:t>
            </a:r>
            <a:endParaRPr lang="en-US" sz="2400" dirty="0">
              <a:solidFill>
                <a:srgbClr val="00007D"/>
              </a:solidFill>
              <a:effectLst>
                <a:glow rad="254000">
                  <a:schemeClr val="bg1">
                    <a:alpha val="5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B30D9B-8709-4617-9E83-8361639EECEB}"/>
              </a:ext>
            </a:extLst>
          </p:cNvPr>
          <p:cNvSpPr/>
          <p:nvPr/>
        </p:nvSpPr>
        <p:spPr>
          <a:xfrm>
            <a:off x="0" y="-6"/>
            <a:ext cx="12192000" cy="6858006"/>
          </a:xfrm>
          <a:prstGeom prst="rect">
            <a:avLst/>
          </a:prstGeom>
          <a:solidFill>
            <a:srgbClr val="AC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017" y="100015"/>
            <a:ext cx="10298104" cy="738909"/>
            <a:chOff x="1322770" y="100015"/>
            <a:chExt cx="10298104" cy="738909"/>
          </a:xfrm>
        </p:grpSpPr>
        <p:sp>
          <p:nvSpPr>
            <p:cNvPr id="7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/>
            <p:nvPr/>
          </p:nvSpPr>
          <p:spPr>
            <a:xfrm rot="5400000">
              <a:off x="6102367" y="-4679582"/>
              <a:ext cx="738909" cy="10298104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1482568" y="257578"/>
              <a:ext cx="9969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Using LibQUAL+</a:t>
              </a:r>
              <a:r>
                <a:rPr lang="en-US" sz="2000" b="1" spc="-30" baseline="3000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®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as a Foundation for the Library’s </a:t>
              </a:r>
              <a:r>
                <a:rPr lang="en-US" sz="2000" b="1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Support 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of Accreditation &amp; Re-Certification Efforts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42524" y="6315952"/>
            <a:ext cx="5544369" cy="428783"/>
            <a:chOff x="6542524" y="6298196"/>
            <a:chExt cx="5544369" cy="428783"/>
          </a:xfrm>
        </p:grpSpPr>
        <p:sp>
          <p:nvSpPr>
            <p:cNvPr id="12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 flipV="1">
              <a:off x="9100317" y="3740403"/>
              <a:ext cx="428783" cy="5544369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7945515" y="6319978"/>
              <a:ext cx="404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/Library Assessment Conference 2018</a:t>
              </a:r>
              <a:endParaRPr lang="en-US" sz="2000" spc="-3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B8D054-C142-4069-92D9-E9123E04CAC7}"/>
              </a:ext>
            </a:extLst>
          </p:cNvPr>
          <p:cNvSpPr txBox="1"/>
          <p:nvPr/>
        </p:nvSpPr>
        <p:spPr>
          <a:xfrm>
            <a:off x="1436445" y="928342"/>
            <a:ext cx="790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40000"/>
                </a:solidFill>
                <a:effectLst>
                  <a:glow rad="254000">
                    <a:schemeClr val="bg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References:</a:t>
            </a:r>
            <a:endParaRPr lang="en-US" sz="2400" dirty="0">
              <a:solidFill>
                <a:srgbClr val="640000"/>
              </a:solidFill>
              <a:effectLst>
                <a:glow rad="254000">
                  <a:schemeClr val="bg1">
                    <a:alpha val="5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3B0F080-9F51-466D-A893-5F520A47D3A2}"/>
              </a:ext>
            </a:extLst>
          </p:cNvPr>
          <p:cNvSpPr/>
          <p:nvPr/>
        </p:nvSpPr>
        <p:spPr>
          <a:xfrm>
            <a:off x="1526335" y="1431326"/>
            <a:ext cx="1066566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ALA </a:t>
            </a: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Bill of Rights &amp; </a:t>
            </a:r>
            <a:r>
              <a:rPr lang="en-US" sz="16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Planning Academic &amp; Research Library Buildings</a:t>
            </a:r>
          </a:p>
          <a:p>
            <a:r>
              <a:rPr lang="en-US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Standard </a:t>
            </a: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Practices </a:t>
            </a:r>
          </a:p>
          <a:p>
            <a:r>
              <a:rPr lang="en-US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https</a:t>
            </a: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://www.linkedin.com/pulse/positive-impact-great-customer-service-peter-forshaw</a:t>
            </a:r>
          </a:p>
          <a:p>
            <a:r>
              <a:rPr lang="en-US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http</a:t>
            </a: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://www.ala.org/acrl/standards/ilframework</a:t>
            </a:r>
          </a:p>
          <a:p>
            <a:r>
              <a:rPr lang="en-US" sz="1600" dirty="0" smtClean="0">
                <a:latin typeface="Arial Narrow" panose="020B0606020202030204" pitchFamily="34" charset="0"/>
              </a:rPr>
              <a:t>http</a:t>
            </a:r>
            <a:r>
              <a:rPr lang="en-US" sz="1600" dirty="0">
                <a:latin typeface="Arial Narrow" panose="020B0606020202030204" pitchFamily="34" charset="0"/>
              </a:rPr>
              <a:t>://www.hdfondos.eu/preview/309257/2400/1350\</a:t>
            </a:r>
          </a:p>
          <a:p>
            <a:r>
              <a:rPr lang="en-US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https</a:t>
            </a: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://</a:t>
            </a:r>
            <a:r>
              <a:rPr lang="en-US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www.linkedin.com/pulse/positive-impact-great-customer-service-peter-forshaw</a:t>
            </a:r>
            <a:endParaRPr lang="en-US" sz="1600" dirty="0">
              <a:latin typeface="Arial Narrow" panose="020B0606020202030204" pitchFamily="34" charset="0"/>
            </a:endParaRPr>
          </a:p>
          <a:p>
            <a:r>
              <a:rPr lang="en-US" sz="1600" dirty="0">
                <a:latin typeface="Arial Narrow" panose="020B0606020202030204" pitchFamily="34" charset="0"/>
              </a:rPr>
              <a:t>http://4.bp.blogspot.com/-GLkSW2uwXsU/VXeYEXrPDtI/AAAAAAAAD4Y/ZVQmRphKtbI/s1600/OneTechGenius_Global_Network.png</a:t>
            </a:r>
          </a:p>
          <a:p>
            <a:r>
              <a:rPr lang="en-US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Regional </a:t>
            </a: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accreditation </a:t>
            </a:r>
            <a:r>
              <a:rPr lang="en-US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standards</a:t>
            </a:r>
            <a:endParaRPr lang="en-US" sz="1600" dirty="0">
              <a:latin typeface="Arial Narrow" panose="020B0606020202030204" pitchFamily="34" charset="0"/>
            </a:endParaRPr>
          </a:p>
          <a:p>
            <a:r>
              <a:rPr lang="en-US" sz="1600" dirty="0">
                <a:latin typeface="Arial Narrow" panose="020B0606020202030204" pitchFamily="34" charset="0"/>
              </a:rPr>
              <a:t>https://briandcolwell.com/2016/06/theres-a-fourth-industrial-revolution-part-3-the-third-industrial-revolution/.html</a:t>
            </a:r>
          </a:p>
          <a:p>
            <a:r>
              <a:rPr lang="en-US" sz="1600" dirty="0" smtClean="0">
                <a:latin typeface="Arial Narrow" panose="020B0606020202030204" pitchFamily="34" charset="0"/>
              </a:rPr>
              <a:t>http</a:t>
            </a:r>
            <a:r>
              <a:rPr lang="en-US" sz="1600" dirty="0">
                <a:latin typeface="Arial Narrow" panose="020B0606020202030204" pitchFamily="34" charset="0"/>
              </a:rPr>
              <a:t>://</a:t>
            </a:r>
            <a:r>
              <a:rPr lang="en-US" sz="1600" dirty="0" smtClean="0">
                <a:latin typeface="Arial Narrow" panose="020B0606020202030204" pitchFamily="34" charset="0"/>
              </a:rPr>
              <a:t>www.ala.org/advocacy/intfreedom</a:t>
            </a:r>
          </a:p>
          <a:p>
            <a:r>
              <a:rPr lang="en-US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ALA </a:t>
            </a: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Bill of Rights &amp; Standard Practices</a:t>
            </a:r>
          </a:p>
          <a:p>
            <a:endParaRPr lang="en-US" sz="1600" dirty="0" smtClean="0">
              <a:latin typeface="Arial Narrow" panose="020B0606020202030204" pitchFamily="34" charset="0"/>
            </a:endParaRPr>
          </a:p>
          <a:p>
            <a:endParaRPr lang="en-US" sz="1600" dirty="0">
              <a:latin typeface="Arial Narrow" panose="020B0606020202030204" pitchFamily="34" charset="0"/>
            </a:endParaRPr>
          </a:p>
          <a:p>
            <a:endParaRPr 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3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B30D9B-8709-4617-9E83-8361639EECEB}"/>
              </a:ext>
            </a:extLst>
          </p:cNvPr>
          <p:cNvSpPr/>
          <p:nvPr/>
        </p:nvSpPr>
        <p:spPr>
          <a:xfrm>
            <a:off x="0" y="-6"/>
            <a:ext cx="12192000" cy="6858006"/>
          </a:xfrm>
          <a:prstGeom prst="rect">
            <a:avLst/>
          </a:prstGeom>
          <a:solidFill>
            <a:srgbClr val="AC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1017" y="100015"/>
            <a:ext cx="10298104" cy="738909"/>
            <a:chOff x="1322770" y="100015"/>
            <a:chExt cx="10298104" cy="738909"/>
          </a:xfrm>
        </p:grpSpPr>
        <p:sp>
          <p:nvSpPr>
            <p:cNvPr id="4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/>
            <p:nvPr/>
          </p:nvSpPr>
          <p:spPr>
            <a:xfrm rot="5400000">
              <a:off x="6102367" y="-4679582"/>
              <a:ext cx="738909" cy="10298104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1482568" y="257578"/>
              <a:ext cx="9969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Using LibQUAL+</a:t>
              </a:r>
              <a:r>
                <a:rPr lang="en-US" sz="2000" b="1" spc="-30" baseline="3000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®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as a Foundation for the Library’s </a:t>
              </a:r>
              <a:r>
                <a:rPr lang="en-US" sz="2000" b="1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Support 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of Accreditation &amp; Re-Certification Efforts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40227" y="1129754"/>
            <a:ext cx="7522593" cy="4370994"/>
            <a:chOff x="2073895" y="1831097"/>
            <a:chExt cx="7522593" cy="437099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5AED828-8155-4839-BE31-C330870880D0}"/>
                </a:ext>
              </a:extLst>
            </p:cNvPr>
            <p:cNvSpPr txBox="1"/>
            <p:nvPr/>
          </p:nvSpPr>
          <p:spPr>
            <a:xfrm>
              <a:off x="2073895" y="1831097"/>
              <a:ext cx="706067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-20" dirty="0">
                  <a:solidFill>
                    <a:srgbClr val="780000"/>
                  </a:solidFill>
                  <a:latin typeface="Century Gothic" panose="020B0502020202020204" pitchFamily="34" charset="0"/>
                </a:rPr>
                <a:t>The purpose of </a:t>
              </a:r>
              <a:r>
                <a:rPr lang="en-US" sz="2800" spc="-20" dirty="0" smtClean="0">
                  <a:solidFill>
                    <a:srgbClr val="780000"/>
                  </a:solidFill>
                  <a:latin typeface="Century Gothic" panose="020B0502020202020204" pitchFamily="34" charset="0"/>
                </a:rPr>
                <a:t>this presentation </a:t>
              </a:r>
            </a:p>
            <a:p>
              <a:r>
                <a:rPr lang="en-US" sz="2800" spc="-20" dirty="0" smtClean="0">
                  <a:solidFill>
                    <a:srgbClr val="780000"/>
                  </a:solidFill>
                  <a:latin typeface="Century Gothic" panose="020B0502020202020204" pitchFamily="34" charset="0"/>
                </a:rPr>
                <a:t>is to address using LibQUAL</a:t>
              </a:r>
              <a:r>
                <a:rPr lang="en-US" sz="2800" spc="-20" dirty="0">
                  <a:solidFill>
                    <a:srgbClr val="780000"/>
                  </a:solidFill>
                  <a:latin typeface="Century Gothic" panose="020B0502020202020204" pitchFamily="34" charset="0"/>
                </a:rPr>
                <a:t>+</a:t>
              </a:r>
              <a:r>
                <a:rPr lang="en-US" sz="2800" spc="-20" baseline="30000" dirty="0">
                  <a:solidFill>
                    <a:srgbClr val="780000"/>
                  </a:solidFill>
                  <a:latin typeface="Century Gothic" panose="020B0502020202020204" pitchFamily="34" charset="0"/>
                </a:rPr>
                <a:t>®</a:t>
              </a:r>
              <a:r>
                <a:rPr lang="en-US" sz="2800" spc="-20" dirty="0">
                  <a:solidFill>
                    <a:srgbClr val="780000"/>
                  </a:solidFill>
                  <a:latin typeface="Century Gothic" panose="020B0502020202020204" pitchFamily="34" charset="0"/>
                </a:rPr>
                <a:t> </a:t>
              </a:r>
              <a:endParaRPr lang="en-US" sz="2800" spc="-20" dirty="0" smtClean="0">
                <a:solidFill>
                  <a:srgbClr val="780000"/>
                </a:solidFill>
                <a:latin typeface="Century Gothic" panose="020B0502020202020204" pitchFamily="34" charset="0"/>
              </a:endParaRPr>
            </a:p>
            <a:p>
              <a:r>
                <a:rPr lang="en-US" sz="2800" spc="-20" dirty="0" smtClean="0">
                  <a:solidFill>
                    <a:srgbClr val="780000"/>
                  </a:solidFill>
                  <a:latin typeface="Century Gothic" panose="020B0502020202020204" pitchFamily="34" charset="0"/>
                </a:rPr>
                <a:t>as a foundation for, &amp; integrating it into, </a:t>
              </a:r>
            </a:p>
            <a:p>
              <a:r>
                <a:rPr lang="en-US" sz="2800" spc="-20" dirty="0" smtClean="0">
                  <a:solidFill>
                    <a:srgbClr val="780000"/>
                  </a:solidFill>
                  <a:latin typeface="Century Gothic" panose="020B0502020202020204" pitchFamily="34" charset="0"/>
                </a:rPr>
                <a:t>the Library’s support of Regional </a:t>
              </a:r>
            </a:p>
            <a:p>
              <a:r>
                <a:rPr lang="en-US" sz="2800" spc="-20" dirty="0" smtClean="0">
                  <a:solidFill>
                    <a:srgbClr val="780000"/>
                  </a:solidFill>
                  <a:latin typeface="Century Gothic" panose="020B0502020202020204" pitchFamily="34" charset="0"/>
                </a:rPr>
                <a:t>Accreditation &amp; Re-Certification efforts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5AED828-8155-4839-BE31-C330870880D0}"/>
                </a:ext>
              </a:extLst>
            </p:cNvPr>
            <p:cNvSpPr txBox="1"/>
            <p:nvPr/>
          </p:nvSpPr>
          <p:spPr>
            <a:xfrm>
              <a:off x="3715733" y="4632431"/>
              <a:ext cx="588075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6538" indent="-236538">
                <a:buFont typeface="Arial" panose="020B0604020202020204" pitchFamily="34" charset="0"/>
                <a:buChar char="•"/>
              </a:pP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Demonstrate 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ongoing improvement</a:t>
              </a:r>
            </a:p>
            <a:p>
              <a:pPr marL="236538" indent="-236538">
                <a:buFont typeface="Arial" panose="020B0604020202020204" pitchFamily="34" charset="0"/>
                <a:buChar char="•"/>
              </a:pP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Based 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 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LibQUAL+ theory</a:t>
              </a:r>
            </a:p>
            <a:p>
              <a:pPr marL="236538" indent="-236538">
                <a:buFont typeface="Arial" panose="020B0604020202020204" pitchFamily="34" charset="0"/>
                <a:buChar char="•"/>
              </a:pP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Based 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 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standards 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 reasonable 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theory</a:t>
              </a:r>
            </a:p>
            <a:p>
              <a:pPr marL="236538" indent="-236538">
                <a:buFont typeface="Arial" panose="020B0604020202020204" pitchFamily="34" charset="0"/>
                <a:buChar char="•"/>
              </a:pP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Demonstrate compliance</a:t>
              </a:r>
              <a:endPara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42524" y="6315952"/>
            <a:ext cx="5544369" cy="428783"/>
            <a:chOff x="6542524" y="6298196"/>
            <a:chExt cx="5544369" cy="428783"/>
          </a:xfrm>
        </p:grpSpPr>
        <p:sp>
          <p:nvSpPr>
            <p:cNvPr id="11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 flipV="1">
              <a:off x="9100317" y="3740403"/>
              <a:ext cx="428783" cy="5544369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7945515" y="6319978"/>
              <a:ext cx="404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/Library Assessment Conference 2018</a:t>
              </a:r>
              <a:endParaRPr lang="en-US" sz="2000" spc="-3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1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B30D9B-8709-4617-9E83-8361639EECEB}"/>
              </a:ext>
            </a:extLst>
          </p:cNvPr>
          <p:cNvSpPr/>
          <p:nvPr/>
        </p:nvSpPr>
        <p:spPr>
          <a:xfrm>
            <a:off x="0" y="-6"/>
            <a:ext cx="12192000" cy="6858006"/>
          </a:xfrm>
          <a:prstGeom prst="rect">
            <a:avLst/>
          </a:prstGeom>
          <a:solidFill>
            <a:srgbClr val="AC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35293" y="925721"/>
            <a:ext cx="5930516" cy="5856570"/>
            <a:chOff x="1280276" y="925721"/>
            <a:chExt cx="5930516" cy="5856570"/>
          </a:xfrm>
        </p:grpSpPr>
        <p:grpSp>
          <p:nvGrpSpPr>
            <p:cNvPr id="11" name="Group 10"/>
            <p:cNvGrpSpPr/>
            <p:nvPr/>
          </p:nvGrpSpPr>
          <p:grpSpPr>
            <a:xfrm>
              <a:off x="1280276" y="925721"/>
              <a:ext cx="4427706" cy="5856570"/>
              <a:chOff x="2212964" y="925721"/>
              <a:chExt cx="4427706" cy="585657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E10E9A9E-36E9-4E27-9072-103C13BD8DA0}"/>
                  </a:ext>
                </a:extLst>
              </p:cNvPr>
              <p:cNvGrpSpPr/>
              <p:nvPr/>
            </p:nvGrpSpPr>
            <p:grpSpPr>
              <a:xfrm>
                <a:off x="2525870" y="1025319"/>
                <a:ext cx="4114800" cy="5585507"/>
                <a:chOff x="903955" y="535780"/>
                <a:chExt cx="4114800" cy="4948161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044DCEE3-7068-4DF8-9617-90312EFEA354}"/>
                    </a:ext>
                  </a:extLst>
                </p:cNvPr>
                <p:cNvCxnSpPr/>
                <p:nvPr/>
              </p:nvCxnSpPr>
              <p:spPr>
                <a:xfrm>
                  <a:off x="914401" y="535780"/>
                  <a:ext cx="0" cy="49413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xmlns="" id="{3D899B9D-76F9-404F-9D8B-E3283F7A25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2961355" y="3426541"/>
                  <a:ext cx="0" cy="4114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14BE65BB-2B05-450A-8242-E58FDDED56B5}"/>
                  </a:ext>
                </a:extLst>
              </p:cNvPr>
              <p:cNvSpPr txBox="1"/>
              <p:nvPr/>
            </p:nvSpPr>
            <p:spPr>
              <a:xfrm>
                <a:off x="2220910" y="580564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4FD21396-29BD-4347-BF41-9ADF817E2573}"/>
                  </a:ext>
                </a:extLst>
              </p:cNvPr>
              <p:cNvSpPr txBox="1"/>
              <p:nvPr/>
            </p:nvSpPr>
            <p:spPr>
              <a:xfrm>
                <a:off x="2223224" y="5199071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BAB10ADA-7CB6-46A1-8795-2DC4DD1FC568}"/>
                  </a:ext>
                </a:extLst>
              </p:cNvPr>
              <p:cNvSpPr txBox="1"/>
              <p:nvPr/>
            </p:nvSpPr>
            <p:spPr>
              <a:xfrm>
                <a:off x="2223597" y="457174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3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309E205-1D75-43D7-97CC-13B0206B22BB}"/>
                  </a:ext>
                </a:extLst>
              </p:cNvPr>
              <p:cNvSpPr txBox="1"/>
              <p:nvPr/>
            </p:nvSpPr>
            <p:spPr>
              <a:xfrm>
                <a:off x="2223597" y="398454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4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B710FCCE-E644-4961-8851-2382DD789B97}"/>
                  </a:ext>
                </a:extLst>
              </p:cNvPr>
              <p:cNvSpPr txBox="1"/>
              <p:nvPr/>
            </p:nvSpPr>
            <p:spPr>
              <a:xfrm>
                <a:off x="2221747" y="153686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8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DF79F875-6A2F-4191-9B2D-D520F6D3905D}"/>
                  </a:ext>
                </a:extLst>
              </p:cNvPr>
              <p:cNvSpPr txBox="1"/>
              <p:nvPr/>
            </p:nvSpPr>
            <p:spPr>
              <a:xfrm>
                <a:off x="2223596" y="925721"/>
                <a:ext cx="312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9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66EF2A7E-0101-48DF-B430-C494691D1C7F}"/>
                  </a:ext>
                </a:extLst>
              </p:cNvPr>
              <p:cNvSpPr txBox="1"/>
              <p:nvPr/>
            </p:nvSpPr>
            <p:spPr>
              <a:xfrm>
                <a:off x="2212964" y="641295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0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84265766-B84F-43B2-8542-74D85EE2FCB5}"/>
                  </a:ext>
                </a:extLst>
              </p:cNvPr>
              <p:cNvSpPr txBox="1"/>
              <p:nvPr/>
            </p:nvSpPr>
            <p:spPr>
              <a:xfrm>
                <a:off x="2223224" y="213869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7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39991EDF-E6D7-40D0-9689-6CE23147CC6D}"/>
                  </a:ext>
                </a:extLst>
              </p:cNvPr>
              <p:cNvSpPr txBox="1"/>
              <p:nvPr/>
            </p:nvSpPr>
            <p:spPr>
              <a:xfrm>
                <a:off x="2223224" y="275439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6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EEECA514-E419-4EAF-8994-805562E09DD1}"/>
                  </a:ext>
                </a:extLst>
              </p:cNvPr>
              <p:cNvSpPr txBox="1"/>
              <p:nvPr/>
            </p:nvSpPr>
            <p:spPr>
              <a:xfrm>
                <a:off x="2220910" y="337309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5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96BF45D-9FC7-4F26-BE12-35EEDCD54B20}"/>
                </a:ext>
              </a:extLst>
            </p:cNvPr>
            <p:cNvSpPr/>
            <p:nvPr/>
          </p:nvSpPr>
          <p:spPr>
            <a:xfrm>
              <a:off x="3108020" y="1793324"/>
              <a:ext cx="914400" cy="3583348"/>
            </a:xfrm>
            <a:prstGeom prst="rect">
              <a:avLst/>
            </a:prstGeom>
            <a:solidFill>
              <a:srgbClr val="4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7FDE13FF-8FCF-4967-AFCA-D0060B2C9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97297" y="2417923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ECFEEB5A-8C80-4E86-AAB4-590664CA77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3767" y="1809037"/>
              <a:ext cx="914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1A59EC2B-9A9B-4ED8-94E0-7D25405F54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1244" y="5352953"/>
              <a:ext cx="914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F4214506-758D-41B1-BCE9-357A8B72B91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33566" y="4683069"/>
              <a:ext cx="128016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18E2088-20F6-43C6-AC89-6539A7D8CC7C}"/>
                </a:ext>
              </a:extLst>
            </p:cNvPr>
            <p:cNvSpPr txBox="1"/>
            <p:nvPr/>
          </p:nvSpPr>
          <p:spPr>
            <a:xfrm>
              <a:off x="1685307" y="3151155"/>
              <a:ext cx="11753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Zone </a:t>
              </a:r>
            </a:p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of </a:t>
              </a:r>
            </a:p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Tolerance</a:t>
              </a:r>
              <a:endParaRPr lang="en-US" sz="1100" b="1" i="1" dirty="0">
                <a:latin typeface="Century Gothic" panose="020B0502020202020204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F4214506-758D-41B1-BCE9-357A8B72B91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48806" y="2476317"/>
              <a:ext cx="128016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3595856" y="1406074"/>
              <a:ext cx="3614936" cy="4396913"/>
              <a:chOff x="8588480" y="1406074"/>
              <a:chExt cx="3614936" cy="4396913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xmlns="" id="{8D1BF65F-7490-49B2-B7DE-4A23FAC1CA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28653" y="1807913"/>
                <a:ext cx="914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xmlns="" id="{40DCB556-BCB8-47A0-BA16-4490324DD3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4762" y="5360973"/>
                <a:ext cx="914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xmlns="" id="{9F8E3567-7224-42B8-B4F8-4ECFBE9753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8480" y="2693997"/>
                <a:ext cx="13716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49E69E2-15BD-409F-A3F9-8BB761E5D185}"/>
                  </a:ext>
                </a:extLst>
              </p:cNvPr>
              <p:cNvSpPr txBox="1"/>
              <p:nvPr/>
            </p:nvSpPr>
            <p:spPr>
              <a:xfrm>
                <a:off x="9961709" y="1406074"/>
                <a:ext cx="143500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entury Gothic" panose="020B0502020202020204" pitchFamily="34" charset="0"/>
                  </a:rPr>
                  <a:t>Desired</a:t>
                </a:r>
              </a:p>
              <a:p>
                <a:r>
                  <a:rPr lang="en-US" sz="1600" dirty="0">
                    <a:latin typeface="Century Gothic" panose="020B0502020202020204" pitchFamily="34" charset="0"/>
                  </a:rPr>
                  <a:t>Score</a:t>
                </a:r>
              </a:p>
              <a:p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(User Priority</a:t>
                </a:r>
                <a:r>
                  <a:rPr lang="en-US" sz="1600" b="1" i="1" dirty="0">
                    <a:latin typeface="Century Gothic" panose="020B0502020202020204" pitchFamily="34" charset="0"/>
                  </a:rPr>
                  <a:t>)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CCA54101-0569-4F66-99DB-46BE937C1CF8}"/>
                  </a:ext>
                </a:extLst>
              </p:cNvPr>
              <p:cNvSpPr txBox="1"/>
              <p:nvPr/>
            </p:nvSpPr>
            <p:spPr>
              <a:xfrm>
                <a:off x="9968297" y="2344634"/>
                <a:ext cx="169629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entury Gothic" panose="020B0502020202020204" pitchFamily="34" charset="0"/>
                  </a:rPr>
                  <a:t>Perceived</a:t>
                </a:r>
              </a:p>
              <a:p>
                <a:r>
                  <a:rPr lang="en-US" sz="1600" dirty="0">
                    <a:latin typeface="Century Gothic" panose="020B0502020202020204" pitchFamily="34" charset="0"/>
                  </a:rPr>
                  <a:t>Score</a:t>
                </a:r>
              </a:p>
              <a:p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(User Perception</a:t>
                </a:r>
                <a:r>
                  <a:rPr lang="en-US" sz="1600" b="1" i="1" dirty="0">
                    <a:latin typeface="Century Gothic" panose="020B0502020202020204" pitchFamily="34" charset="0"/>
                  </a:rPr>
                  <a:t>)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71ECC799-FF6F-4326-8B59-3B1D634D6307}"/>
                  </a:ext>
                </a:extLst>
              </p:cNvPr>
              <p:cNvSpPr txBox="1"/>
              <p:nvPr/>
            </p:nvSpPr>
            <p:spPr>
              <a:xfrm>
                <a:off x="9957288" y="4971990"/>
                <a:ext cx="22461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entury Gothic" panose="020B0502020202020204" pitchFamily="34" charset="0"/>
                  </a:rPr>
                  <a:t>Minimum </a:t>
                </a:r>
              </a:p>
              <a:p>
                <a:r>
                  <a:rPr lang="en-US" sz="1600" dirty="0">
                    <a:latin typeface="Century Gothic" panose="020B0502020202020204" pitchFamily="34" charset="0"/>
                  </a:rPr>
                  <a:t>Score</a:t>
                </a:r>
              </a:p>
              <a:p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(Minimum Expectation</a:t>
                </a:r>
                <a:r>
                  <a:rPr lang="en-US" sz="1600" b="1" i="1" dirty="0">
                    <a:latin typeface="Century Gothic" panose="020B0502020202020204" pitchFamily="34" charset="0"/>
                  </a:rPr>
                  <a:t>)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71017" y="100015"/>
            <a:ext cx="10298104" cy="738909"/>
            <a:chOff x="1322770" y="100015"/>
            <a:chExt cx="10298104" cy="738909"/>
          </a:xfrm>
        </p:grpSpPr>
        <p:sp>
          <p:nvSpPr>
            <p:cNvPr id="40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/>
            <p:nvPr/>
          </p:nvSpPr>
          <p:spPr>
            <a:xfrm rot="5400000">
              <a:off x="6102367" y="-4679582"/>
              <a:ext cx="738909" cy="10298104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1482568" y="257578"/>
              <a:ext cx="9969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Using LibQUAL+</a:t>
              </a:r>
              <a:r>
                <a:rPr lang="en-US" sz="2000" b="1" spc="-30" baseline="3000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®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as a Foundation for the Library’s </a:t>
              </a:r>
              <a:r>
                <a:rPr lang="en-US" sz="2000" b="1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Support 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of Accreditation &amp; Re-Certification Efforts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578035" y="6298196"/>
            <a:ext cx="5544369" cy="428783"/>
            <a:chOff x="6542524" y="6298196"/>
            <a:chExt cx="5544369" cy="428783"/>
          </a:xfrm>
        </p:grpSpPr>
        <p:sp>
          <p:nvSpPr>
            <p:cNvPr id="43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 flipV="1">
              <a:off x="9100317" y="3740403"/>
              <a:ext cx="428783" cy="5544369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7945515" y="6319978"/>
              <a:ext cx="404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LibQUAL+</a:t>
              </a:r>
              <a:r>
                <a:rPr lang="en-US" sz="2000" spc="-30" baseline="3000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90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B30D9B-8709-4617-9E83-8361639EECEB}"/>
              </a:ext>
            </a:extLst>
          </p:cNvPr>
          <p:cNvSpPr/>
          <p:nvPr/>
        </p:nvSpPr>
        <p:spPr>
          <a:xfrm>
            <a:off x="0" y="-6"/>
            <a:ext cx="12192000" cy="6858006"/>
          </a:xfrm>
          <a:prstGeom prst="rect">
            <a:avLst/>
          </a:prstGeom>
          <a:solidFill>
            <a:srgbClr val="AC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637646" y="925721"/>
            <a:ext cx="7925975" cy="5856570"/>
            <a:chOff x="1280276" y="925721"/>
            <a:chExt cx="7925975" cy="5856570"/>
          </a:xfrm>
        </p:grpSpPr>
        <p:grpSp>
          <p:nvGrpSpPr>
            <p:cNvPr id="7" name="Group 6"/>
            <p:cNvGrpSpPr/>
            <p:nvPr/>
          </p:nvGrpSpPr>
          <p:grpSpPr>
            <a:xfrm>
              <a:off x="1280276" y="925721"/>
              <a:ext cx="4427706" cy="5856570"/>
              <a:chOff x="2212964" y="925721"/>
              <a:chExt cx="4427706" cy="585657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E10E9A9E-36E9-4E27-9072-103C13BD8DA0}"/>
                  </a:ext>
                </a:extLst>
              </p:cNvPr>
              <p:cNvGrpSpPr/>
              <p:nvPr/>
            </p:nvGrpSpPr>
            <p:grpSpPr>
              <a:xfrm>
                <a:off x="2525870" y="1025319"/>
                <a:ext cx="4114800" cy="5585507"/>
                <a:chOff x="903955" y="535780"/>
                <a:chExt cx="4114800" cy="4948161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xmlns="" id="{044DCEE3-7068-4DF8-9617-90312EFEA354}"/>
                    </a:ext>
                  </a:extLst>
                </p:cNvPr>
                <p:cNvCxnSpPr/>
                <p:nvPr/>
              </p:nvCxnSpPr>
              <p:spPr>
                <a:xfrm>
                  <a:off x="914401" y="535780"/>
                  <a:ext cx="0" cy="49413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xmlns="" id="{3D899B9D-76F9-404F-9D8B-E3283F7A25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2961355" y="3426541"/>
                  <a:ext cx="0" cy="4114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14BE65BB-2B05-450A-8242-E58FDDED56B5}"/>
                  </a:ext>
                </a:extLst>
              </p:cNvPr>
              <p:cNvSpPr txBox="1"/>
              <p:nvPr/>
            </p:nvSpPr>
            <p:spPr>
              <a:xfrm>
                <a:off x="2220910" y="580564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FD21396-29BD-4347-BF41-9ADF817E2573}"/>
                  </a:ext>
                </a:extLst>
              </p:cNvPr>
              <p:cNvSpPr txBox="1"/>
              <p:nvPr/>
            </p:nvSpPr>
            <p:spPr>
              <a:xfrm>
                <a:off x="2223224" y="5199071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2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AB10ADA-7CB6-46A1-8795-2DC4DD1FC568}"/>
                  </a:ext>
                </a:extLst>
              </p:cNvPr>
              <p:cNvSpPr txBox="1"/>
              <p:nvPr/>
            </p:nvSpPr>
            <p:spPr>
              <a:xfrm>
                <a:off x="2223597" y="457174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3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E309E205-1D75-43D7-97CC-13B0206B22BB}"/>
                  </a:ext>
                </a:extLst>
              </p:cNvPr>
              <p:cNvSpPr txBox="1"/>
              <p:nvPr/>
            </p:nvSpPr>
            <p:spPr>
              <a:xfrm>
                <a:off x="2223597" y="398454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4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B710FCCE-E644-4961-8851-2382DD789B97}"/>
                  </a:ext>
                </a:extLst>
              </p:cNvPr>
              <p:cNvSpPr txBox="1"/>
              <p:nvPr/>
            </p:nvSpPr>
            <p:spPr>
              <a:xfrm>
                <a:off x="2221747" y="153686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8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DF79F875-6A2F-4191-9B2D-D520F6D3905D}"/>
                  </a:ext>
                </a:extLst>
              </p:cNvPr>
              <p:cNvSpPr txBox="1"/>
              <p:nvPr/>
            </p:nvSpPr>
            <p:spPr>
              <a:xfrm>
                <a:off x="2223596" y="925721"/>
                <a:ext cx="312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9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66EF2A7E-0101-48DF-B430-C494691D1C7F}"/>
                  </a:ext>
                </a:extLst>
              </p:cNvPr>
              <p:cNvSpPr txBox="1"/>
              <p:nvPr/>
            </p:nvSpPr>
            <p:spPr>
              <a:xfrm>
                <a:off x="2212964" y="641295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84265766-B84F-43B2-8542-74D85EE2FCB5}"/>
                  </a:ext>
                </a:extLst>
              </p:cNvPr>
              <p:cNvSpPr txBox="1"/>
              <p:nvPr/>
            </p:nvSpPr>
            <p:spPr>
              <a:xfrm>
                <a:off x="2223224" y="213869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7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39991EDF-E6D7-40D0-9689-6CE23147CC6D}"/>
                  </a:ext>
                </a:extLst>
              </p:cNvPr>
              <p:cNvSpPr txBox="1"/>
              <p:nvPr/>
            </p:nvSpPr>
            <p:spPr>
              <a:xfrm>
                <a:off x="2223224" y="275439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6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EEECA514-E419-4EAF-8994-805562E09DD1}"/>
                  </a:ext>
                </a:extLst>
              </p:cNvPr>
              <p:cNvSpPr txBox="1"/>
              <p:nvPr/>
            </p:nvSpPr>
            <p:spPr>
              <a:xfrm>
                <a:off x="2220910" y="337309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5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496BF45D-9FC7-4F26-BE12-35EEDCD54B20}"/>
                </a:ext>
              </a:extLst>
            </p:cNvPr>
            <p:cNvSpPr/>
            <p:nvPr/>
          </p:nvSpPr>
          <p:spPr>
            <a:xfrm>
              <a:off x="3108020" y="1793324"/>
              <a:ext cx="914400" cy="3583348"/>
            </a:xfrm>
            <a:prstGeom prst="rect">
              <a:avLst/>
            </a:prstGeom>
            <a:solidFill>
              <a:srgbClr val="4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7FDE13FF-8FCF-4967-AFCA-D0060B2C9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97297" y="2417923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40DCB556-BCB8-47A0-BA16-4490324DD3B1}"/>
                </a:ext>
              </a:extLst>
            </p:cNvPr>
            <p:cNvCxnSpPr>
              <a:cxnSpLocks/>
            </p:cNvCxnSpPr>
            <p:nvPr/>
          </p:nvCxnSpPr>
          <p:spPr>
            <a:xfrm>
              <a:off x="4020426" y="5360973"/>
              <a:ext cx="914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9F8E3567-7224-42B8-B4F8-4ECFBE9753A0}"/>
                </a:ext>
              </a:extLst>
            </p:cNvPr>
            <p:cNvCxnSpPr>
              <a:cxnSpLocks/>
            </p:cNvCxnSpPr>
            <p:nvPr/>
          </p:nvCxnSpPr>
          <p:spPr>
            <a:xfrm>
              <a:off x="3614144" y="2693997"/>
              <a:ext cx="1371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CA54101-0569-4F66-99DB-46BE937C1CF8}"/>
                </a:ext>
              </a:extLst>
            </p:cNvPr>
            <p:cNvSpPr txBox="1"/>
            <p:nvPr/>
          </p:nvSpPr>
          <p:spPr>
            <a:xfrm>
              <a:off x="4244153" y="3486254"/>
              <a:ext cx="17540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Adequacy Gap</a:t>
              </a:r>
            </a:p>
            <a:p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(Perceived Score </a:t>
              </a:r>
            </a:p>
            <a:p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minus </a:t>
              </a:r>
            </a:p>
            <a:p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Minimum Score</a:t>
              </a:r>
              <a:r>
                <a:rPr lang="en-US" sz="1600" i="1" dirty="0">
                  <a:latin typeface="Century Gothic" panose="020B0502020202020204" pitchFamily="34" charset="0"/>
                </a:rPr>
                <a:t>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ECFEEB5A-8C80-4E86-AAB4-590664CA77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3767" y="1809037"/>
              <a:ext cx="914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1A59EC2B-9A9B-4ED8-94E0-7D25405F54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1244" y="5352953"/>
              <a:ext cx="914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F4214506-758D-41B1-BCE9-357A8B72B91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33566" y="4683069"/>
              <a:ext cx="128016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18E2088-20F6-43C6-AC89-6539A7D8CC7C}"/>
                </a:ext>
              </a:extLst>
            </p:cNvPr>
            <p:cNvSpPr txBox="1"/>
            <p:nvPr/>
          </p:nvSpPr>
          <p:spPr>
            <a:xfrm>
              <a:off x="1685307" y="3151155"/>
              <a:ext cx="11753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Zone </a:t>
              </a:r>
            </a:p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of </a:t>
              </a:r>
            </a:p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Tolerance</a:t>
              </a:r>
              <a:endParaRPr lang="en-US" sz="1100" b="1" i="1" dirty="0">
                <a:latin typeface="Century Gothic" panose="020B0502020202020204" pitchFamily="34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F4214506-758D-41B1-BCE9-357A8B72B91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48806" y="2476317"/>
              <a:ext cx="128016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0A281C32-75A4-4117-8502-D9BD908BFDEC}"/>
                </a:ext>
              </a:extLst>
            </p:cNvPr>
            <p:cNvGrpSpPr/>
            <p:nvPr/>
          </p:nvGrpSpPr>
          <p:grpSpPr>
            <a:xfrm>
              <a:off x="6672364" y="1400766"/>
              <a:ext cx="2533887" cy="4826633"/>
              <a:chOff x="1847367" y="5494707"/>
              <a:chExt cx="2533887" cy="482663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353EE554-8ED0-4BD7-87EA-200A2D68C16F}"/>
                  </a:ext>
                </a:extLst>
              </p:cNvPr>
              <p:cNvSpPr txBox="1"/>
              <p:nvPr/>
            </p:nvSpPr>
            <p:spPr>
              <a:xfrm>
                <a:off x="1847367" y="5494707"/>
                <a:ext cx="2145139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Century Gothic" panose="020B0502020202020204" pitchFamily="34" charset="0"/>
                  </a:rPr>
                  <a:t>User Satisfaction </a:t>
                </a:r>
                <a:r>
                  <a:rPr lang="en-US" sz="1600" dirty="0">
                    <a:latin typeface="Century Gothic" panose="020B0502020202020204" pitchFamily="34" charset="0"/>
                  </a:rPr>
                  <a:t>=</a:t>
                </a:r>
              </a:p>
              <a:p>
                <a:endParaRPr lang="en-US" sz="400" dirty="0">
                  <a:latin typeface="Century Gothic" panose="020B0502020202020204" pitchFamily="34" charset="0"/>
                </a:endParaRPr>
              </a:p>
              <a:p>
                <a:r>
                  <a:rPr lang="en-US" sz="1600" dirty="0">
                    <a:latin typeface="Century Gothic" panose="020B0502020202020204" pitchFamily="34" charset="0"/>
                  </a:rPr>
                  <a:t>   </a:t>
                </a:r>
                <a:r>
                  <a:rPr lang="en-US" sz="1600" b="1" dirty="0">
                    <a:latin typeface="Century Gothic" panose="020B0502020202020204" pitchFamily="34" charset="0"/>
                  </a:rPr>
                  <a:t>Adequacy Gap</a:t>
                </a:r>
              </a:p>
              <a:p>
                <a:r>
                  <a:rPr lang="en-US" sz="1600" b="1" dirty="0">
                    <a:latin typeface="Century Gothic" panose="020B0502020202020204" pitchFamily="34" charset="0"/>
                  </a:rPr>
                  <a:t>   Zone of Tolerance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B6D21E26-6037-4D41-9A0F-F80200503F95}"/>
                  </a:ext>
                </a:extLst>
              </p:cNvPr>
              <p:cNvCxnSpPr/>
              <p:nvPr/>
            </p:nvCxnSpPr>
            <p:spPr>
              <a:xfrm>
                <a:off x="2072607" y="6100523"/>
                <a:ext cx="210312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75DDAFC9-5D68-43F8-A0C4-D99A96D85A8E}"/>
                  </a:ext>
                </a:extLst>
              </p:cNvPr>
              <p:cNvSpPr txBox="1"/>
              <p:nvPr/>
            </p:nvSpPr>
            <p:spPr>
              <a:xfrm>
                <a:off x="2056579" y="6474133"/>
                <a:ext cx="2324675" cy="3847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288925" algn="l"/>
                  </a:tabLst>
                </a:pPr>
                <a:r>
                  <a:rPr lang="en-US" sz="1600" b="1" dirty="0">
                    <a:latin typeface="Century Gothic" panose="020B0502020202020204" pitchFamily="34" charset="0"/>
                  </a:rPr>
                  <a:t>&gt; 100%</a:t>
                </a:r>
              </a:p>
              <a:p>
                <a:pPr>
                  <a:tabLst>
                    <a:tab pos="288925" algn="l"/>
                  </a:tabLst>
                </a:pPr>
                <a:r>
                  <a:rPr lang="en-US" sz="1600" dirty="0">
                    <a:latin typeface="Century Gothic" panose="020B0502020202020204" pitchFamily="34" charset="0"/>
                  </a:rPr>
                  <a:t>	Resource/Service </a:t>
                </a:r>
              </a:p>
              <a:p>
                <a:pPr>
                  <a:tabLst>
                    <a:tab pos="288925" algn="l"/>
                  </a:tabLst>
                </a:pPr>
                <a:r>
                  <a:rPr lang="en-US" sz="1600" dirty="0">
                    <a:latin typeface="Century Gothic" panose="020B0502020202020204" pitchFamily="34" charset="0"/>
                  </a:rPr>
                  <a:t>	exceeds </a:t>
                </a:r>
              </a:p>
              <a:p>
                <a:pPr>
                  <a:tabLst>
                    <a:tab pos="288925" algn="l"/>
                  </a:tabLst>
                </a:pPr>
                <a:r>
                  <a:rPr lang="en-US" sz="1600" dirty="0">
                    <a:latin typeface="Century Gothic" panose="020B0502020202020204" pitchFamily="34" charset="0"/>
                  </a:rPr>
                  <a:t>	expectations</a:t>
                </a:r>
              </a:p>
              <a:p>
                <a:pPr>
                  <a:tabLst>
                    <a:tab pos="288925" algn="l"/>
                  </a:tabLst>
                </a:pPr>
                <a:endParaRPr lang="en-US" sz="1200" dirty="0">
                  <a:latin typeface="Century Gothic" panose="020B0502020202020204" pitchFamily="34" charset="0"/>
                </a:endParaRPr>
              </a:p>
              <a:p>
                <a:pPr>
                  <a:tabLst>
                    <a:tab pos="288925" algn="l"/>
                  </a:tabLst>
                </a:pPr>
                <a:r>
                  <a:rPr lang="en-US" sz="1600" b="1" dirty="0">
                    <a:latin typeface="Century Gothic" panose="020B0502020202020204" pitchFamily="34" charset="0"/>
                  </a:rPr>
                  <a:t>50%-100%   </a:t>
                </a:r>
              </a:p>
              <a:p>
                <a:pPr>
                  <a:tabLst>
                    <a:tab pos="288925" algn="l"/>
                  </a:tabLst>
                </a:pPr>
                <a:r>
                  <a:rPr lang="en-US" sz="1600" dirty="0">
                    <a:latin typeface="Century Gothic" panose="020B0502020202020204" pitchFamily="34" charset="0"/>
                  </a:rPr>
                  <a:t>	Resource/Service </a:t>
                </a:r>
              </a:p>
              <a:p>
                <a:pPr>
                  <a:tabLst>
                    <a:tab pos="288925" algn="l"/>
                  </a:tabLst>
                </a:pPr>
                <a:r>
                  <a:rPr lang="en-US" sz="1600" dirty="0">
                    <a:latin typeface="Century Gothic" panose="020B0502020202020204" pitchFamily="34" charset="0"/>
                  </a:rPr>
                  <a:t>	success</a:t>
                </a:r>
              </a:p>
              <a:p>
                <a:pPr>
                  <a:tabLst>
                    <a:tab pos="288925" algn="l"/>
                  </a:tabLst>
                </a:pPr>
                <a:endParaRPr lang="en-US" sz="1200" dirty="0">
                  <a:latin typeface="Century Gothic" panose="020B0502020202020204" pitchFamily="34" charset="0"/>
                </a:endParaRPr>
              </a:p>
              <a:p>
                <a:pPr>
                  <a:tabLst>
                    <a:tab pos="288925" algn="l"/>
                  </a:tabLst>
                </a:pPr>
                <a:r>
                  <a:rPr lang="en-US" sz="1600" b="1" dirty="0">
                    <a:latin typeface="Century Gothic" panose="020B0502020202020204" pitchFamily="34" charset="0"/>
                  </a:rPr>
                  <a:t>0% - 50%</a:t>
                </a:r>
              </a:p>
              <a:p>
                <a:pPr>
                  <a:tabLst>
                    <a:tab pos="288925" algn="l"/>
                  </a:tabLst>
                </a:pPr>
                <a:r>
                  <a:rPr lang="en-US" sz="1600" dirty="0">
                    <a:latin typeface="Century Gothic" panose="020B0502020202020204" pitchFamily="34" charset="0"/>
                  </a:rPr>
                  <a:t>	Resource/Service  </a:t>
                </a:r>
              </a:p>
              <a:p>
                <a:pPr>
                  <a:tabLst>
                    <a:tab pos="288925" algn="l"/>
                  </a:tabLst>
                </a:pPr>
                <a:r>
                  <a:rPr lang="en-US" sz="1600" dirty="0">
                    <a:latin typeface="Century Gothic" panose="020B0502020202020204" pitchFamily="34" charset="0"/>
                  </a:rPr>
                  <a:t>	minimally met</a:t>
                </a:r>
              </a:p>
              <a:p>
                <a:pPr>
                  <a:tabLst>
                    <a:tab pos="288925" algn="l"/>
                  </a:tabLst>
                </a:pPr>
                <a:endParaRPr lang="en-US" sz="1200" dirty="0">
                  <a:latin typeface="Century Gothic" panose="020B0502020202020204" pitchFamily="34" charset="0"/>
                </a:endParaRPr>
              </a:p>
              <a:p>
                <a:pPr>
                  <a:tabLst>
                    <a:tab pos="288925" algn="l"/>
                  </a:tabLst>
                </a:pPr>
                <a:r>
                  <a:rPr lang="en-US" sz="1600" b="1" dirty="0">
                    <a:latin typeface="Century Gothic" panose="020B0502020202020204" pitchFamily="34" charset="0"/>
                  </a:rPr>
                  <a:t>&lt; 0%</a:t>
                </a:r>
              </a:p>
              <a:p>
                <a:pPr>
                  <a:tabLst>
                    <a:tab pos="288925" algn="l"/>
                  </a:tabLst>
                </a:pPr>
                <a:r>
                  <a:rPr lang="en-US" sz="1600" dirty="0">
                    <a:latin typeface="Century Gothic" panose="020B0502020202020204" pitchFamily="34" charset="0"/>
                  </a:rPr>
                  <a:t>	Resource/Service </a:t>
                </a:r>
              </a:p>
              <a:p>
                <a:pPr>
                  <a:tabLst>
                    <a:tab pos="288925" algn="l"/>
                  </a:tabLst>
                </a:pPr>
                <a:r>
                  <a:rPr lang="en-US" sz="1600" dirty="0">
                    <a:latin typeface="Century Gothic" panose="020B0502020202020204" pitchFamily="34" charset="0"/>
                  </a:rPr>
                  <a:t>	not being met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F4214506-758D-41B1-BCE9-357A8B72B91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01150" y="4965049"/>
              <a:ext cx="7315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F4214506-758D-41B1-BCE9-357A8B72B91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16390" y="3076773"/>
              <a:ext cx="7315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71017" y="100015"/>
            <a:ext cx="10298104" cy="738909"/>
            <a:chOff x="1322770" y="100015"/>
            <a:chExt cx="10298104" cy="738909"/>
          </a:xfrm>
        </p:grpSpPr>
        <p:sp>
          <p:nvSpPr>
            <p:cNvPr id="38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/>
            <p:nvPr/>
          </p:nvSpPr>
          <p:spPr>
            <a:xfrm rot="5400000">
              <a:off x="6102367" y="-4679582"/>
              <a:ext cx="738909" cy="10298104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1482568" y="257578"/>
              <a:ext cx="9969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Using LibQUAL+</a:t>
              </a:r>
              <a:r>
                <a:rPr lang="en-US" sz="2000" b="1" spc="-30" baseline="3000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®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as a Foundation for the Library’s </a:t>
              </a:r>
              <a:r>
                <a:rPr lang="en-US" sz="2000" b="1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Support 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of Accreditation &amp; Re-Certification Efforts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42524" y="6315952"/>
            <a:ext cx="5544369" cy="428783"/>
            <a:chOff x="6542524" y="6298196"/>
            <a:chExt cx="5544369" cy="428783"/>
          </a:xfrm>
        </p:grpSpPr>
        <p:sp>
          <p:nvSpPr>
            <p:cNvPr id="41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 flipV="1">
              <a:off x="9100317" y="3740403"/>
              <a:ext cx="428783" cy="5544369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7945515" y="6319978"/>
              <a:ext cx="404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LibQUAL+</a:t>
              </a:r>
              <a:r>
                <a:rPr lang="en-US" sz="2000" spc="-30" baseline="3000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34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B30D9B-8709-4617-9E83-8361639EECEB}"/>
              </a:ext>
            </a:extLst>
          </p:cNvPr>
          <p:cNvSpPr/>
          <p:nvPr/>
        </p:nvSpPr>
        <p:spPr>
          <a:xfrm>
            <a:off x="0" y="-6"/>
            <a:ext cx="12192000" cy="6858006"/>
          </a:xfrm>
          <a:prstGeom prst="rect">
            <a:avLst/>
          </a:prstGeom>
          <a:solidFill>
            <a:srgbClr val="AC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87248" y="1130987"/>
            <a:ext cx="9030452" cy="4747149"/>
            <a:chOff x="1436322" y="1210888"/>
            <a:chExt cx="9030452" cy="474714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DED334E1-200C-4C8E-BC74-F303ABEF990C}"/>
                </a:ext>
              </a:extLst>
            </p:cNvPr>
            <p:cNvSpPr txBox="1"/>
            <p:nvPr/>
          </p:nvSpPr>
          <p:spPr>
            <a:xfrm>
              <a:off x="1436322" y="3003382"/>
              <a:ext cx="9030452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1313" indent="-341313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Who are our users?	</a:t>
              </a:r>
              <a:r>
                <a:rPr lang="en-US" sz="24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………………………. </a:t>
              </a:r>
              <a:r>
                <a:rPr lang="en-US" sz="2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LibQUAL+</a:t>
              </a:r>
              <a:r>
                <a:rPr lang="en-US" sz="2400" baseline="300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®</a:t>
              </a:r>
              <a:r>
                <a:rPr lang="en-US" sz="2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	</a:t>
              </a:r>
              <a:endPara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r>
                <a:rPr lang="en-US" sz="10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		</a:t>
              </a:r>
            </a:p>
            <a:p>
              <a:pPr marL="341313" indent="-341313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What do they need? </a:t>
              </a:r>
              <a:r>
                <a:rPr lang="en-US" sz="24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……………………. </a:t>
              </a:r>
              <a:r>
                <a:rPr lang="en-US" sz="2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Zone of Tolerance</a:t>
              </a:r>
            </a:p>
            <a:p>
              <a:pPr marL="341313" indent="-341313">
                <a:buFont typeface="Arial" panose="020B0604020202020204" pitchFamily="34" charset="0"/>
                <a:buChar char="•"/>
              </a:pPr>
              <a:endParaRPr lang="en-US" sz="1000" dirty="0" smtClean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marL="341313" indent="-341313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What </a:t>
              </a:r>
              <a:r>
                <a:rPr lang="en-US" sz="2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do they expect? </a:t>
              </a:r>
              <a:r>
                <a:rPr lang="en-US" sz="24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…………………. </a:t>
              </a:r>
              <a:r>
                <a:rPr lang="en-US" sz="2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Desired Score</a:t>
              </a:r>
            </a:p>
            <a:p>
              <a:pPr marL="341313" indent="-341313">
                <a:buFont typeface="Arial" panose="020B0604020202020204" pitchFamily="34" charset="0"/>
                <a:buChar char="•"/>
              </a:pPr>
              <a:endParaRPr lang="en-US" sz="1000" dirty="0" smtClean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marL="341313" indent="-341313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How </a:t>
              </a:r>
              <a:r>
                <a:rPr lang="en-US" sz="2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do they rate us? </a:t>
              </a:r>
              <a:r>
                <a:rPr lang="en-US" sz="24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…………………… </a:t>
              </a:r>
              <a:r>
                <a:rPr lang="en-US" sz="2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Perception Score</a:t>
              </a:r>
            </a:p>
            <a:p>
              <a:pPr marL="341313" indent="-341313">
                <a:buFont typeface="Arial" panose="020B0604020202020204" pitchFamily="34" charset="0"/>
                <a:buChar char="•"/>
              </a:pPr>
              <a:endParaRPr lang="en-US" sz="1000" dirty="0" smtClean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marL="341313" indent="-341313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Are </a:t>
              </a:r>
              <a:r>
                <a:rPr lang="en-US" sz="2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we meeting &amp; </a:t>
              </a:r>
              <a:r>
                <a:rPr lang="en-US" sz="24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delivering…………;.. </a:t>
              </a:r>
              <a:r>
                <a:rPr lang="en-US" sz="2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Satisfaction Score</a:t>
              </a:r>
            </a:p>
            <a:p>
              <a:r>
                <a:rPr lang="en-US" sz="2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24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our users’ needs </a:t>
              </a:r>
              <a:r>
                <a:rPr lang="en-US" sz="2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&amp; expectations?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0347" y="1210888"/>
              <a:ext cx="1533525" cy="179070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1017" y="100015"/>
            <a:ext cx="10298104" cy="738909"/>
            <a:chOff x="1322770" y="100015"/>
            <a:chExt cx="10298104" cy="738909"/>
          </a:xfrm>
        </p:grpSpPr>
        <p:sp>
          <p:nvSpPr>
            <p:cNvPr id="42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/>
            <p:nvPr/>
          </p:nvSpPr>
          <p:spPr>
            <a:xfrm rot="5400000">
              <a:off x="6102367" y="-4679582"/>
              <a:ext cx="738909" cy="10298104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1482568" y="257578"/>
              <a:ext cx="9969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Using LibQUAL+</a:t>
              </a:r>
              <a:r>
                <a:rPr lang="en-US" sz="2000" b="1" spc="-30" baseline="3000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®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as a Foundation for the Library’s </a:t>
              </a:r>
              <a:r>
                <a:rPr lang="en-US" sz="2000" b="1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Support 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of Accreditation &amp; Re-Certification Efforts</a:t>
              </a:r>
            </a:p>
          </p:txBody>
        </p:sp>
      </p:grpSp>
      <p:sp>
        <p:nvSpPr>
          <p:cNvPr id="45" name="Trapezoid 1">
            <a:extLst>
              <a:ext uri="{FF2B5EF4-FFF2-40B4-BE49-F238E27FC236}">
                <a16:creationId xmlns="" xmlns:a16="http://schemas.microsoft.com/office/drawing/2014/main" id="{692F9A5B-FBBE-483D-B673-232D38FEC94E}"/>
              </a:ext>
            </a:extLst>
          </p:cNvPr>
          <p:cNvSpPr>
            <a:spLocks noChangeAspect="1"/>
          </p:cNvSpPr>
          <p:nvPr/>
        </p:nvSpPr>
        <p:spPr>
          <a:xfrm rot="5400000" flipH="1" flipV="1">
            <a:off x="9100317" y="3758159"/>
            <a:ext cx="428783" cy="5544369"/>
          </a:xfrm>
          <a:custGeom>
            <a:avLst/>
            <a:gdLst>
              <a:gd name="connsiteX0" fmla="*/ 0 w 738909"/>
              <a:gd name="connsiteY0" fmla="*/ 9282549 h 9282549"/>
              <a:gd name="connsiteX1" fmla="*/ 184727 w 738909"/>
              <a:gd name="connsiteY1" fmla="*/ 0 h 9282549"/>
              <a:gd name="connsiteX2" fmla="*/ 554182 w 738909"/>
              <a:gd name="connsiteY2" fmla="*/ 0 h 9282549"/>
              <a:gd name="connsiteX3" fmla="*/ 738909 w 738909"/>
              <a:gd name="connsiteY3" fmla="*/ 9282549 h 9282549"/>
              <a:gd name="connsiteX4" fmla="*/ 0 w 738909"/>
              <a:gd name="connsiteY4" fmla="*/ 9282549 h 9282549"/>
              <a:gd name="connsiteX0" fmla="*/ 0 w 738909"/>
              <a:gd name="connsiteY0" fmla="*/ 9282549 h 9282549"/>
              <a:gd name="connsiteX1" fmla="*/ 184727 w 738909"/>
              <a:gd name="connsiteY1" fmla="*/ 0 h 9282549"/>
              <a:gd name="connsiteX2" fmla="*/ 554182 w 738909"/>
              <a:gd name="connsiteY2" fmla="*/ 0 h 9282549"/>
              <a:gd name="connsiteX3" fmla="*/ 738909 w 738909"/>
              <a:gd name="connsiteY3" fmla="*/ 9125531 h 9282549"/>
              <a:gd name="connsiteX4" fmla="*/ 0 w 738909"/>
              <a:gd name="connsiteY4" fmla="*/ 9282549 h 9282549"/>
              <a:gd name="connsiteX0" fmla="*/ 0 w 738909"/>
              <a:gd name="connsiteY0" fmla="*/ 9282549 h 9282549"/>
              <a:gd name="connsiteX1" fmla="*/ 184727 w 738909"/>
              <a:gd name="connsiteY1" fmla="*/ 0 h 9282549"/>
              <a:gd name="connsiteX2" fmla="*/ 544946 w 738909"/>
              <a:gd name="connsiteY2" fmla="*/ 83127 h 9282549"/>
              <a:gd name="connsiteX3" fmla="*/ 738909 w 738909"/>
              <a:gd name="connsiteY3" fmla="*/ 9125531 h 9282549"/>
              <a:gd name="connsiteX4" fmla="*/ 0 w 738909"/>
              <a:gd name="connsiteY4" fmla="*/ 9282549 h 928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909" h="9282549">
                <a:moveTo>
                  <a:pt x="0" y="9282549"/>
                </a:moveTo>
                <a:lnTo>
                  <a:pt x="184727" y="0"/>
                </a:lnTo>
                <a:lnTo>
                  <a:pt x="544946" y="83127"/>
                </a:lnTo>
                <a:lnTo>
                  <a:pt x="738909" y="9125531"/>
                </a:lnTo>
                <a:lnTo>
                  <a:pt x="0" y="9282549"/>
                </a:lnTo>
                <a:close/>
              </a:path>
            </a:pathLst>
          </a:custGeom>
          <a:solidFill>
            <a:srgbClr val="013E73"/>
          </a:solidFill>
          <a:ln>
            <a:noFill/>
          </a:ln>
          <a:effectLst>
            <a:outerShdw blurRad="889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85011D9-A9FB-428C-B46A-30F3A49F6C43}"/>
              </a:ext>
            </a:extLst>
          </p:cNvPr>
          <p:cNvSpPr txBox="1"/>
          <p:nvPr/>
        </p:nvSpPr>
        <p:spPr>
          <a:xfrm>
            <a:off x="6400804" y="6337734"/>
            <a:ext cx="5666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spc="-3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LibQUAL+</a:t>
            </a:r>
            <a:r>
              <a:rPr lang="en-US" sz="2000" spc="-30" baseline="30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® </a:t>
            </a:r>
            <a:r>
              <a:rPr lang="en-US" sz="2000" spc="-3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and the </a:t>
            </a:r>
            <a:r>
              <a:rPr lang="en-US" sz="2000" spc="-3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Accreditation/Re-Certification </a:t>
            </a:r>
            <a:r>
              <a:rPr lang="en-US" sz="2000" spc="-3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Process</a:t>
            </a:r>
            <a:endParaRPr lang="en-US" sz="2000" spc="-30" baseline="300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0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B30D9B-8709-4617-9E83-8361639EECEB}"/>
              </a:ext>
            </a:extLst>
          </p:cNvPr>
          <p:cNvSpPr/>
          <p:nvPr/>
        </p:nvSpPr>
        <p:spPr>
          <a:xfrm>
            <a:off x="0" y="-6"/>
            <a:ext cx="12192000" cy="6858006"/>
          </a:xfrm>
          <a:prstGeom prst="rect">
            <a:avLst/>
          </a:prstGeom>
          <a:solidFill>
            <a:srgbClr val="AC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1017" y="100015"/>
            <a:ext cx="10298104" cy="738909"/>
            <a:chOff x="1322770" y="100015"/>
            <a:chExt cx="10298104" cy="738909"/>
          </a:xfrm>
        </p:grpSpPr>
        <p:sp>
          <p:nvSpPr>
            <p:cNvPr id="7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/>
            <p:nvPr/>
          </p:nvSpPr>
          <p:spPr>
            <a:xfrm rot="5400000">
              <a:off x="6102367" y="-4679582"/>
              <a:ext cx="738909" cy="10298104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1482568" y="257578"/>
              <a:ext cx="9969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Using LibQUAL+</a:t>
              </a:r>
              <a:r>
                <a:rPr lang="en-US" sz="2000" b="1" spc="-30" baseline="3000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®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as a Foundation for the Library’s </a:t>
              </a:r>
              <a:r>
                <a:rPr lang="en-US" sz="2000" b="1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Support 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of Accreditation &amp; Re-Certification Efforts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42524" y="6315952"/>
            <a:ext cx="5544369" cy="428783"/>
            <a:chOff x="6542524" y="6298196"/>
            <a:chExt cx="5544369" cy="428783"/>
          </a:xfrm>
        </p:grpSpPr>
        <p:sp>
          <p:nvSpPr>
            <p:cNvPr id="12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 flipV="1">
              <a:off x="9100317" y="3740403"/>
              <a:ext cx="428783" cy="5544369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7945515" y="6319978"/>
              <a:ext cx="404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/Library Assessment Conference 2018</a:t>
              </a:r>
              <a:endParaRPr lang="en-US" sz="2000" spc="-3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Pie 8"/>
          <p:cNvSpPr>
            <a:spLocks noChangeAspect="1"/>
          </p:cNvSpPr>
          <p:nvPr/>
        </p:nvSpPr>
        <p:spPr>
          <a:xfrm rot="3060000">
            <a:off x="4689744" y="2208636"/>
            <a:ext cx="2834640" cy="2834640"/>
          </a:xfrm>
          <a:prstGeom prst="pie">
            <a:avLst>
              <a:gd name="adj1" fmla="val 12051098"/>
              <a:gd name="adj2" fmla="val 18591101"/>
            </a:avLst>
          </a:prstGeom>
          <a:solidFill>
            <a:srgbClr val="AC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24286" y="6134473"/>
            <a:ext cx="5639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127000" dist="127000" dir="2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Monitor impact of new </a:t>
            </a:r>
          </a:p>
          <a:p>
            <a:r>
              <a:rPr lang="en-US" b="1" dirty="0" smtClean="0">
                <a:effectLst>
                  <a:outerShdw blurRad="127000" dist="127000" dir="2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technologies, pedagogies, resources, and methodologies </a:t>
            </a:r>
            <a:endParaRPr lang="en-US" b="1" dirty="0">
              <a:effectLst>
                <a:outerShdw blurRad="127000" dist="127000" dir="2700000" algn="ctr" rotWithShape="0">
                  <a:schemeClr val="tx1">
                    <a:lumMod val="50000"/>
                    <a:lumOff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86964" y="928342"/>
            <a:ext cx="7378632" cy="5232363"/>
            <a:chOff x="24893" y="928342"/>
            <a:chExt cx="7302499" cy="523236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0B8D054-C142-4069-92D9-E9123E04CAC7}"/>
                </a:ext>
              </a:extLst>
            </p:cNvPr>
            <p:cNvSpPr txBox="1"/>
            <p:nvPr/>
          </p:nvSpPr>
          <p:spPr>
            <a:xfrm>
              <a:off x="24893" y="928342"/>
              <a:ext cx="6626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640000"/>
                  </a:solidFill>
                  <a:effectLst>
                    <a:glow rad="254000">
                      <a:schemeClr val="bg1">
                        <a:alpha val="50000"/>
                      </a:schemeClr>
                    </a:glow>
                  </a:effectLst>
                  <a:latin typeface="Century Gothic" panose="020B0502020202020204" pitchFamily="34" charset="0"/>
                </a:rPr>
                <a:t>Accreditation Assessment Cycle</a:t>
              </a:r>
              <a:endParaRPr lang="en-US" sz="2400" dirty="0">
                <a:solidFill>
                  <a:srgbClr val="640000"/>
                </a:solidFill>
                <a:effectLst>
                  <a:glow rad="254000">
                    <a:schemeClr val="bg1">
                      <a:alpha val="50000"/>
                    </a:schemeClr>
                  </a:glo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433" y="1821055"/>
              <a:ext cx="7299959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2400" dirty="0" smtClean="0">
                  <a:solidFill>
                    <a:srgbClr val="460000"/>
                  </a:solidFill>
                  <a:latin typeface="Century Gothic" panose="020B0502020202020204" pitchFamily="34" charset="0"/>
                </a:rPr>
                <a:t>Review Accreditation Standards</a:t>
              </a:r>
            </a:p>
            <a:p>
              <a:pPr marL="342900" indent="-342900">
                <a:buFont typeface="+mj-lt"/>
                <a:buAutoNum type="arabicPeriod"/>
              </a:pPr>
              <a:endParaRPr lang="en-US" sz="400" dirty="0" smtClean="0">
                <a:solidFill>
                  <a:srgbClr val="460000"/>
                </a:solidFill>
                <a:latin typeface="Century Gothic" panose="020B0502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2400" dirty="0" smtClean="0">
                  <a:solidFill>
                    <a:srgbClr val="460000"/>
                  </a:solidFill>
                  <a:latin typeface="Century Gothic" panose="020B0502020202020204" pitchFamily="34" charset="0"/>
                </a:rPr>
                <a:t>Define &amp; Refine Standard(s)</a:t>
              </a:r>
            </a:p>
            <a:p>
              <a:pPr marL="342900" indent="-342900">
                <a:buFont typeface="+mj-lt"/>
                <a:buAutoNum type="arabicPeriod"/>
              </a:pPr>
              <a:endParaRPr lang="en-US" sz="400" dirty="0" smtClean="0">
                <a:solidFill>
                  <a:srgbClr val="460000"/>
                </a:solidFill>
                <a:latin typeface="Century Gothic" panose="020B0502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2400" dirty="0" smtClean="0">
                  <a:solidFill>
                    <a:srgbClr val="460000"/>
                  </a:solidFill>
                  <a:latin typeface="Century Gothic" panose="020B0502020202020204" pitchFamily="34" charset="0"/>
                </a:rPr>
                <a:t>Assess User Needs &amp; Perceptions (LibQUAL+</a:t>
              </a:r>
              <a:r>
                <a:rPr lang="en-US" sz="2400" baseline="30000" dirty="0" smtClean="0">
                  <a:solidFill>
                    <a:srgbClr val="460000"/>
                  </a:solidFill>
                  <a:latin typeface="Century Gothic" panose="020B0502020202020204" pitchFamily="34" charset="0"/>
                </a:rPr>
                <a:t>®</a:t>
              </a:r>
              <a:r>
                <a:rPr lang="en-US" sz="2400" dirty="0" smtClean="0">
                  <a:solidFill>
                    <a:srgbClr val="460000"/>
                  </a:solidFill>
                  <a:latin typeface="Century Gothic" panose="020B0502020202020204" pitchFamily="34" charset="0"/>
                </a:rPr>
                <a:t>)</a:t>
              </a:r>
            </a:p>
            <a:p>
              <a:pPr marL="342900" indent="-342900">
                <a:buFont typeface="+mj-lt"/>
                <a:buAutoNum type="arabicPeriod"/>
              </a:pPr>
              <a:endParaRPr lang="en-US" sz="400" dirty="0" smtClean="0">
                <a:solidFill>
                  <a:srgbClr val="460000"/>
                </a:solidFill>
                <a:latin typeface="Century Gothic" panose="020B0502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2400" dirty="0" smtClean="0">
                  <a:solidFill>
                    <a:srgbClr val="460000"/>
                  </a:solidFill>
                  <a:latin typeface="Century Gothic" panose="020B0502020202020204" pitchFamily="34" charset="0"/>
                </a:rPr>
                <a:t>Identify Gaps</a:t>
              </a:r>
            </a:p>
            <a:p>
              <a:pPr marL="342900" indent="-342900">
                <a:buFont typeface="+mj-lt"/>
                <a:buAutoNum type="arabicPeriod"/>
              </a:pPr>
              <a:endParaRPr lang="en-US" sz="400" dirty="0" smtClean="0">
                <a:solidFill>
                  <a:srgbClr val="460000"/>
                </a:solidFill>
                <a:latin typeface="Century Gothic" panose="020B0502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2400" dirty="0" smtClean="0">
                  <a:solidFill>
                    <a:srgbClr val="460000"/>
                  </a:solidFill>
                  <a:latin typeface="Century Gothic" panose="020B0502020202020204" pitchFamily="34" charset="0"/>
                </a:rPr>
                <a:t>Make Decisions</a:t>
              </a:r>
            </a:p>
            <a:p>
              <a:pPr marL="342900" indent="-342900">
                <a:buFont typeface="+mj-lt"/>
                <a:buAutoNum type="arabicPeriod"/>
              </a:pPr>
              <a:endParaRPr lang="en-US" sz="400" dirty="0" smtClean="0">
                <a:solidFill>
                  <a:srgbClr val="460000"/>
                </a:solidFill>
                <a:latin typeface="Century Gothic" panose="020B0502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2400" dirty="0" smtClean="0">
                  <a:solidFill>
                    <a:srgbClr val="460000"/>
                  </a:solidFill>
                  <a:latin typeface="Century Gothic" panose="020B0502020202020204" pitchFamily="34" charset="0"/>
                </a:rPr>
                <a:t>Select Course of Action</a:t>
              </a:r>
            </a:p>
            <a:p>
              <a:pPr marL="342900" indent="-342900">
                <a:buFont typeface="+mj-lt"/>
                <a:buAutoNum type="arabicPeriod"/>
              </a:pPr>
              <a:endParaRPr lang="en-US" sz="400" dirty="0" smtClean="0">
                <a:solidFill>
                  <a:srgbClr val="460000"/>
                </a:solidFill>
                <a:latin typeface="Century Gothic" panose="020B0502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2400" dirty="0" smtClean="0">
                  <a:solidFill>
                    <a:srgbClr val="460000"/>
                  </a:solidFill>
                  <a:latin typeface="Century Gothic" panose="020B0502020202020204" pitchFamily="34" charset="0"/>
                </a:rPr>
                <a:t>Implement Program</a:t>
              </a:r>
            </a:p>
            <a:p>
              <a:pPr marL="342900" indent="-342900">
                <a:buFont typeface="+mj-lt"/>
                <a:buAutoNum type="arabicPeriod"/>
              </a:pPr>
              <a:endParaRPr lang="en-US" sz="400" dirty="0" smtClean="0">
                <a:solidFill>
                  <a:srgbClr val="460000"/>
                </a:solidFill>
                <a:latin typeface="Century Gothic" panose="020B0502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2400" dirty="0" smtClean="0">
                  <a:solidFill>
                    <a:srgbClr val="460000"/>
                  </a:solidFill>
                  <a:latin typeface="Century Gothic" panose="020B0502020202020204" pitchFamily="34" charset="0"/>
                </a:rPr>
                <a:t>Monitor &amp; Fine Tune</a:t>
              </a:r>
            </a:p>
            <a:p>
              <a:pPr marL="342900" indent="-342900">
                <a:buFont typeface="+mj-lt"/>
                <a:buAutoNum type="arabicPeriod"/>
              </a:pPr>
              <a:endParaRPr lang="en-US" sz="400" dirty="0" smtClean="0">
                <a:solidFill>
                  <a:srgbClr val="460000"/>
                </a:solidFill>
                <a:latin typeface="Century Gothic" panose="020B0502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2400" dirty="0" smtClean="0">
                  <a:solidFill>
                    <a:srgbClr val="460000"/>
                  </a:solidFill>
                  <a:latin typeface="Century Gothic" panose="020B0502020202020204" pitchFamily="34" charset="0"/>
                </a:rPr>
                <a:t>Assess </a:t>
              </a:r>
              <a:r>
                <a:rPr lang="en-US" sz="2400" dirty="0">
                  <a:solidFill>
                    <a:srgbClr val="460000"/>
                  </a:solidFill>
                  <a:latin typeface="Century Gothic" panose="020B0502020202020204" pitchFamily="34" charset="0"/>
                </a:rPr>
                <a:t>User Needs &amp; Perceptions (LibQUAL</a:t>
              </a:r>
              <a:r>
                <a:rPr lang="en-US" sz="2400" dirty="0" smtClean="0">
                  <a:solidFill>
                    <a:srgbClr val="460000"/>
                  </a:solidFill>
                  <a:latin typeface="Century Gothic" panose="020B0502020202020204" pitchFamily="34" charset="0"/>
                </a:rPr>
                <a:t>+</a:t>
              </a:r>
              <a:r>
                <a:rPr lang="en-US" sz="2400" baseline="30000" dirty="0" smtClean="0">
                  <a:solidFill>
                    <a:srgbClr val="460000"/>
                  </a:solidFill>
                  <a:latin typeface="Century Gothic" panose="020B0502020202020204" pitchFamily="34" charset="0"/>
                </a:rPr>
                <a:t>®</a:t>
              </a:r>
              <a:r>
                <a:rPr lang="en-US" sz="2400" dirty="0" smtClean="0">
                  <a:solidFill>
                    <a:srgbClr val="460000"/>
                  </a:solidFill>
                  <a:latin typeface="Century Gothic" panose="020B0502020202020204" pitchFamily="34" charset="0"/>
                </a:rPr>
                <a:t>)</a:t>
              </a:r>
            </a:p>
            <a:p>
              <a:pPr marL="342900" indent="-342900">
                <a:buFont typeface="+mj-lt"/>
                <a:buAutoNum type="arabicPeriod"/>
              </a:pPr>
              <a:endParaRPr lang="en-US" sz="400" dirty="0">
                <a:solidFill>
                  <a:srgbClr val="460000"/>
                </a:solidFill>
                <a:latin typeface="Century Gothic" panose="020B0502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2400" dirty="0" smtClean="0">
                  <a:solidFill>
                    <a:srgbClr val="460000"/>
                  </a:solidFill>
                  <a:latin typeface="Century Gothic" panose="020B0502020202020204" pitchFamily="34" charset="0"/>
                </a:rPr>
                <a:t>Prepare Accreditation/</a:t>
              </a:r>
              <a:r>
                <a:rPr lang="en-US" sz="2400" dirty="0" err="1" smtClean="0">
                  <a:solidFill>
                    <a:srgbClr val="460000"/>
                  </a:solidFill>
                  <a:latin typeface="Century Gothic" panose="020B0502020202020204" pitchFamily="34" charset="0"/>
                </a:rPr>
                <a:t>ReCertification</a:t>
              </a:r>
              <a:r>
                <a:rPr lang="en-US" sz="2400" dirty="0" smtClean="0">
                  <a:solidFill>
                    <a:srgbClr val="460000"/>
                  </a:solidFill>
                  <a:latin typeface="Century Gothic" panose="020B0502020202020204" pitchFamily="34" charset="0"/>
                </a:rPr>
                <a:t> Report</a:t>
              </a:r>
              <a:endParaRPr lang="en-US" sz="2400" dirty="0">
                <a:solidFill>
                  <a:srgbClr val="46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232847" y="1295400"/>
            <a:ext cx="2330055" cy="2377440"/>
            <a:chOff x="3780714" y="948331"/>
            <a:chExt cx="5377057" cy="5486400"/>
          </a:xfrm>
        </p:grpSpPr>
        <p:grpSp>
          <p:nvGrpSpPr>
            <p:cNvPr id="83" name="Group 82"/>
            <p:cNvGrpSpPr/>
            <p:nvPr/>
          </p:nvGrpSpPr>
          <p:grpSpPr>
            <a:xfrm>
              <a:off x="3780714" y="948331"/>
              <a:ext cx="5377057" cy="5486400"/>
              <a:chOff x="3987617" y="1269962"/>
              <a:chExt cx="4243277" cy="4329569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sp>
            <p:nvSpPr>
              <p:cNvPr id="85" name="Freeform 84"/>
              <p:cNvSpPr/>
              <p:nvPr/>
            </p:nvSpPr>
            <p:spPr>
              <a:xfrm rot="21060000" flipH="1">
                <a:off x="5505749" y="4557900"/>
                <a:ext cx="1505789" cy="1041631"/>
              </a:xfrm>
              <a:custGeom>
                <a:avLst/>
                <a:gdLst>
                  <a:gd name="connsiteX0" fmla="*/ 902485 w 1505789"/>
                  <a:gd name="connsiteY0" fmla="*/ 0 h 1041631"/>
                  <a:gd name="connsiteX1" fmla="*/ 934382 w 1505789"/>
                  <a:gd name="connsiteY1" fmla="*/ 201390 h 1041631"/>
                  <a:gd name="connsiteX2" fmla="*/ 934382 w 1505789"/>
                  <a:gd name="connsiteY2" fmla="*/ 201390 h 1041631"/>
                  <a:gd name="connsiteX3" fmla="*/ 934382 w 1505789"/>
                  <a:gd name="connsiteY3" fmla="*/ 201391 h 1041631"/>
                  <a:gd name="connsiteX4" fmla="*/ 860452 w 1505789"/>
                  <a:gd name="connsiteY4" fmla="*/ 216958 h 1041631"/>
                  <a:gd name="connsiteX5" fmla="*/ 316275 w 1505789"/>
                  <a:gd name="connsiteY5" fmla="*/ 194016 h 1041631"/>
                  <a:gd name="connsiteX6" fmla="*/ 293581 w 1505789"/>
                  <a:gd name="connsiteY6" fmla="*/ 187199 h 1041631"/>
                  <a:gd name="connsiteX7" fmla="*/ 450177 w 1505789"/>
                  <a:gd name="connsiteY7" fmla="*/ 669153 h 1041631"/>
                  <a:gd name="connsiteX8" fmla="*/ 0 w 1505789"/>
                  <a:gd name="connsiteY8" fmla="*/ 815424 h 1041631"/>
                  <a:gd name="connsiteX9" fmla="*/ 150854 w 1505789"/>
                  <a:gd name="connsiteY9" fmla="*/ 860743 h 1041631"/>
                  <a:gd name="connsiteX10" fmla="*/ 967120 w 1505789"/>
                  <a:gd name="connsiteY10" fmla="*/ 895156 h 1041631"/>
                  <a:gd name="connsiteX11" fmla="*/ 1041774 w 1505789"/>
                  <a:gd name="connsiteY11" fmla="*/ 879436 h 1041631"/>
                  <a:gd name="connsiteX12" fmla="*/ 1067463 w 1505789"/>
                  <a:gd name="connsiteY12" fmla="*/ 1041631 h 1041631"/>
                  <a:gd name="connsiteX13" fmla="*/ 1215114 w 1505789"/>
                  <a:gd name="connsiteY13" fmla="*/ 838407 h 1041631"/>
                  <a:gd name="connsiteX14" fmla="*/ 1173224 w 1505789"/>
                  <a:gd name="connsiteY14" fmla="*/ 851758 h 1041631"/>
                  <a:gd name="connsiteX15" fmla="*/ 1041776 w 1505789"/>
                  <a:gd name="connsiteY15" fmla="*/ 879435 h 1041631"/>
                  <a:gd name="connsiteX16" fmla="*/ 1041776 w 1505789"/>
                  <a:gd name="connsiteY16" fmla="*/ 879435 h 1041631"/>
                  <a:gd name="connsiteX17" fmla="*/ 1173224 w 1505789"/>
                  <a:gd name="connsiteY17" fmla="*/ 851757 h 1041631"/>
                  <a:gd name="connsiteX18" fmla="*/ 1215114 w 1505789"/>
                  <a:gd name="connsiteY18" fmla="*/ 838406 h 1041631"/>
                  <a:gd name="connsiteX19" fmla="*/ 1505789 w 1505789"/>
                  <a:gd name="connsiteY19" fmla="*/ 438326 h 1041631"/>
                  <a:gd name="connsiteX20" fmla="*/ 1111449 w 1505789"/>
                  <a:gd name="connsiteY20" fmla="*/ 151821 h 104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05789" h="1041631">
                    <a:moveTo>
                      <a:pt x="902485" y="0"/>
                    </a:moveTo>
                    <a:lnTo>
                      <a:pt x="934382" y="201390"/>
                    </a:lnTo>
                    <a:lnTo>
                      <a:pt x="934382" y="201390"/>
                    </a:lnTo>
                    <a:lnTo>
                      <a:pt x="934382" y="201391"/>
                    </a:lnTo>
                    <a:lnTo>
                      <a:pt x="860452" y="216958"/>
                    </a:lnTo>
                    <a:cubicBezTo>
                      <a:pt x="673405" y="246583"/>
                      <a:pt x="489208" y="236898"/>
                      <a:pt x="316275" y="194016"/>
                    </a:cubicBezTo>
                    <a:lnTo>
                      <a:pt x="293581" y="187199"/>
                    </a:lnTo>
                    <a:lnTo>
                      <a:pt x="450177" y="669153"/>
                    </a:lnTo>
                    <a:lnTo>
                      <a:pt x="0" y="815424"/>
                    </a:lnTo>
                    <a:lnTo>
                      <a:pt x="150854" y="860743"/>
                    </a:lnTo>
                    <a:cubicBezTo>
                      <a:pt x="410254" y="925067"/>
                      <a:pt x="686549" y="939594"/>
                      <a:pt x="967120" y="895156"/>
                    </a:cubicBezTo>
                    <a:lnTo>
                      <a:pt x="1041774" y="879436"/>
                    </a:lnTo>
                    <a:lnTo>
                      <a:pt x="1067463" y="1041631"/>
                    </a:lnTo>
                    <a:lnTo>
                      <a:pt x="1215114" y="838407"/>
                    </a:lnTo>
                    <a:lnTo>
                      <a:pt x="1173224" y="851758"/>
                    </a:lnTo>
                    <a:lnTo>
                      <a:pt x="1041776" y="879435"/>
                    </a:lnTo>
                    <a:lnTo>
                      <a:pt x="1041776" y="879435"/>
                    </a:lnTo>
                    <a:lnTo>
                      <a:pt x="1173224" y="851757"/>
                    </a:lnTo>
                    <a:lnTo>
                      <a:pt x="1215114" y="838406"/>
                    </a:lnTo>
                    <a:lnTo>
                      <a:pt x="1505789" y="438326"/>
                    </a:lnTo>
                    <a:lnTo>
                      <a:pt x="1111449" y="151821"/>
                    </a:lnTo>
                    <a:close/>
                  </a:path>
                </a:pathLst>
              </a:custGeom>
              <a:solidFill>
                <a:srgbClr val="D69A5B"/>
              </a:solidFill>
              <a:ln w="57150">
                <a:solidFill>
                  <a:schemeClr val="bg1"/>
                </a:solidFill>
              </a:ln>
              <a:sp3d prstMaterial="dkEdge">
                <a:bevelT w="0" h="889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  <a:flatTx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 rot="21060000" flipH="1">
                <a:off x="6282579" y="1286304"/>
                <a:ext cx="1145212" cy="1172652"/>
              </a:xfrm>
              <a:custGeom>
                <a:avLst/>
                <a:gdLst>
                  <a:gd name="connsiteX0" fmla="*/ 111858 w 1145212"/>
                  <a:gd name="connsiteY0" fmla="*/ 538785 h 1172652"/>
                  <a:gd name="connsiteX1" fmla="*/ 14782 w 1145212"/>
                  <a:gd name="connsiteY1" fmla="*/ 638570 h 1172652"/>
                  <a:gd name="connsiteX2" fmla="*/ 0 w 1145212"/>
                  <a:gd name="connsiteY2" fmla="*/ 656999 h 1172652"/>
                  <a:gd name="connsiteX3" fmla="*/ 0 w 1145212"/>
                  <a:gd name="connsiteY3" fmla="*/ 1172652 h 1172652"/>
                  <a:gd name="connsiteX4" fmla="*/ 464487 w 1145212"/>
                  <a:gd name="connsiteY4" fmla="*/ 1172652 h 1172652"/>
                  <a:gd name="connsiteX5" fmla="*/ 464487 w 1145212"/>
                  <a:gd name="connsiteY5" fmla="*/ 1172652 h 1172652"/>
                  <a:gd name="connsiteX6" fmla="*/ 745725 w 1145212"/>
                  <a:gd name="connsiteY6" fmla="*/ 1172652 h 1172652"/>
                  <a:gd name="connsiteX7" fmla="*/ 596205 w 1145212"/>
                  <a:gd name="connsiteY7" fmla="*/ 1023132 h 1172652"/>
                  <a:gd name="connsiteX8" fmla="*/ 596205 w 1145212"/>
                  <a:gd name="connsiteY8" fmla="*/ 1023132 h 1172652"/>
                  <a:gd name="connsiteX9" fmla="*/ 0 w 1145212"/>
                  <a:gd name="connsiteY9" fmla="*/ 426927 h 1172652"/>
                  <a:gd name="connsiteX10" fmla="*/ 0 w 1145212"/>
                  <a:gd name="connsiteY10" fmla="*/ 656999 h 1172652"/>
                  <a:gd name="connsiteX11" fmla="*/ 14782 w 1145212"/>
                  <a:gd name="connsiteY11" fmla="*/ 638570 h 1172652"/>
                  <a:gd name="connsiteX12" fmla="*/ 111858 w 1145212"/>
                  <a:gd name="connsiteY12" fmla="*/ 538785 h 1172652"/>
                  <a:gd name="connsiteX13" fmla="*/ 1090536 w 1145212"/>
                  <a:gd name="connsiteY13" fmla="*/ 0 h 1172652"/>
                  <a:gd name="connsiteX14" fmla="*/ 1027770 w 1145212"/>
                  <a:gd name="connsiteY14" fmla="*/ 13216 h 1172652"/>
                  <a:gd name="connsiteX15" fmla="*/ 152692 w 1145212"/>
                  <a:gd name="connsiteY15" fmla="*/ 496812 h 1172652"/>
                  <a:gd name="connsiteX16" fmla="*/ 111860 w 1145212"/>
                  <a:gd name="connsiteY16" fmla="*/ 538784 h 1172652"/>
                  <a:gd name="connsiteX17" fmla="*/ 596207 w 1145212"/>
                  <a:gd name="connsiteY17" fmla="*/ 1023131 h 1172652"/>
                  <a:gd name="connsiteX18" fmla="*/ 620984 w 1145212"/>
                  <a:gd name="connsiteY18" fmla="*/ 997663 h 1172652"/>
                  <a:gd name="connsiteX19" fmla="*/ 1073111 w 1145212"/>
                  <a:gd name="connsiteY19" fmla="*/ 717098 h 1172652"/>
                  <a:gd name="connsiteX20" fmla="*/ 1145212 w 1145212"/>
                  <a:gd name="connsiteY20" fmla="*/ 694119 h 1172652"/>
                  <a:gd name="connsiteX21" fmla="*/ 779353 w 1145212"/>
                  <a:gd name="connsiteY21" fmla="*/ 428308 h 1172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45212" h="1172652">
                    <a:moveTo>
                      <a:pt x="111858" y="538785"/>
                    </a:moveTo>
                    <a:lnTo>
                      <a:pt x="14782" y="638570"/>
                    </a:lnTo>
                    <a:lnTo>
                      <a:pt x="0" y="656999"/>
                    </a:lnTo>
                    <a:lnTo>
                      <a:pt x="0" y="1172652"/>
                    </a:lnTo>
                    <a:lnTo>
                      <a:pt x="464487" y="1172652"/>
                    </a:lnTo>
                    <a:lnTo>
                      <a:pt x="464487" y="1172652"/>
                    </a:lnTo>
                    <a:lnTo>
                      <a:pt x="745725" y="1172652"/>
                    </a:lnTo>
                    <a:lnTo>
                      <a:pt x="596205" y="1023132"/>
                    </a:lnTo>
                    <a:lnTo>
                      <a:pt x="596205" y="1023132"/>
                    </a:lnTo>
                    <a:close/>
                    <a:moveTo>
                      <a:pt x="0" y="426927"/>
                    </a:moveTo>
                    <a:lnTo>
                      <a:pt x="0" y="656999"/>
                    </a:lnTo>
                    <a:lnTo>
                      <a:pt x="14782" y="638570"/>
                    </a:lnTo>
                    <a:lnTo>
                      <a:pt x="111858" y="538785"/>
                    </a:lnTo>
                    <a:close/>
                    <a:moveTo>
                      <a:pt x="1090536" y="0"/>
                    </a:moveTo>
                    <a:lnTo>
                      <a:pt x="1027770" y="13216"/>
                    </a:lnTo>
                    <a:cubicBezTo>
                      <a:pt x="691703" y="102002"/>
                      <a:pt x="394040" y="271417"/>
                      <a:pt x="152692" y="496812"/>
                    </a:cubicBezTo>
                    <a:lnTo>
                      <a:pt x="111860" y="538784"/>
                    </a:lnTo>
                    <a:lnTo>
                      <a:pt x="596207" y="1023131"/>
                    </a:lnTo>
                    <a:lnTo>
                      <a:pt x="620984" y="997663"/>
                    </a:lnTo>
                    <a:cubicBezTo>
                      <a:pt x="749703" y="877452"/>
                      <a:pt x="902450" y="781126"/>
                      <a:pt x="1073111" y="717098"/>
                    </a:cubicBezTo>
                    <a:lnTo>
                      <a:pt x="1145212" y="694119"/>
                    </a:lnTo>
                    <a:lnTo>
                      <a:pt x="779353" y="428308"/>
                    </a:lnTo>
                    <a:close/>
                  </a:path>
                </a:pathLst>
              </a:custGeom>
              <a:solidFill>
                <a:srgbClr val="91A404"/>
              </a:solidFill>
              <a:ln w="57150">
                <a:solidFill>
                  <a:schemeClr val="bg1"/>
                </a:solidFill>
              </a:ln>
              <a:sp3d prstMaterial="dkEdge">
                <a:bevelT w="0" h="889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  <a:flatTx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 rot="21060000" flipH="1">
                <a:off x="5046061" y="1269962"/>
                <a:ext cx="1577008" cy="1041630"/>
              </a:xfrm>
              <a:custGeom>
                <a:avLst/>
                <a:gdLst>
                  <a:gd name="connsiteX0" fmla="*/ 562420 w 1577008"/>
                  <a:gd name="connsiteY0" fmla="*/ 821329 h 1041630"/>
                  <a:gd name="connsiteX1" fmla="*/ 425016 w 1577008"/>
                  <a:gd name="connsiteY1" fmla="*/ 850261 h 1041630"/>
                  <a:gd name="connsiteX2" fmla="*/ 365859 w 1577008"/>
                  <a:gd name="connsiteY2" fmla="*/ 869115 h 1041630"/>
                  <a:gd name="connsiteX3" fmla="*/ 603304 w 1577008"/>
                  <a:gd name="connsiteY3" fmla="*/ 1041630 h 1041630"/>
                  <a:gd name="connsiteX4" fmla="*/ 568312 w 1577008"/>
                  <a:gd name="connsiteY4" fmla="*/ 820698 h 1041630"/>
                  <a:gd name="connsiteX5" fmla="*/ 438326 w 1577008"/>
                  <a:gd name="connsiteY5" fmla="*/ 0 h 1041630"/>
                  <a:gd name="connsiteX6" fmla="*/ 311184 w 1577008"/>
                  <a:gd name="connsiteY6" fmla="*/ 174995 h 1041630"/>
                  <a:gd name="connsiteX7" fmla="*/ 311183 w 1577008"/>
                  <a:gd name="connsiteY7" fmla="*/ 174995 h 1041630"/>
                  <a:gd name="connsiteX8" fmla="*/ 0 w 1577008"/>
                  <a:gd name="connsiteY8" fmla="*/ 603303 h 1041630"/>
                  <a:gd name="connsiteX9" fmla="*/ 365859 w 1577008"/>
                  <a:gd name="connsiteY9" fmla="*/ 869114 h 1041630"/>
                  <a:gd name="connsiteX10" fmla="*/ 425017 w 1577008"/>
                  <a:gd name="connsiteY10" fmla="*/ 850260 h 1041630"/>
                  <a:gd name="connsiteX11" fmla="*/ 562420 w 1577008"/>
                  <a:gd name="connsiteY11" fmla="*/ 821328 h 1041630"/>
                  <a:gd name="connsiteX12" fmla="*/ 568313 w 1577008"/>
                  <a:gd name="connsiteY12" fmla="*/ 820697 h 1041630"/>
                  <a:gd name="connsiteX13" fmla="*/ 568312 w 1577008"/>
                  <a:gd name="connsiteY13" fmla="*/ 820697 h 1041630"/>
                  <a:gd name="connsiteX14" fmla="*/ 702038 w 1577008"/>
                  <a:gd name="connsiteY14" fmla="*/ 806384 h 1041630"/>
                  <a:gd name="connsiteX15" fmla="*/ 1106598 w 1577008"/>
                  <a:gd name="connsiteY15" fmla="*/ 844269 h 1041630"/>
                  <a:gd name="connsiteX16" fmla="*/ 1233738 w 1577008"/>
                  <a:gd name="connsiteY16" fmla="*/ 882465 h 1041630"/>
                  <a:gd name="connsiteX17" fmla="*/ 1090570 w 1577008"/>
                  <a:gd name="connsiteY17" fmla="*/ 441845 h 1041630"/>
                  <a:gd name="connsiteX18" fmla="*/ 1577008 w 1577008"/>
                  <a:gd name="connsiteY18" fmla="*/ 283792 h 1041630"/>
                  <a:gd name="connsiteX19" fmla="*/ 1461973 w 1577008"/>
                  <a:gd name="connsiteY19" fmla="*/ 236661 h 1041630"/>
                  <a:gd name="connsiteX20" fmla="*/ 663950 w 1577008"/>
                  <a:gd name="connsiteY20" fmla="*/ 122397 h 1041630"/>
                  <a:gd name="connsiteX21" fmla="*/ 461150 w 1577008"/>
                  <a:gd name="connsiteY21" fmla="*/ 144103 h 104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77008" h="1041630">
                    <a:moveTo>
                      <a:pt x="562420" y="821329"/>
                    </a:moveTo>
                    <a:cubicBezTo>
                      <a:pt x="515659" y="828735"/>
                      <a:pt x="469825" y="838423"/>
                      <a:pt x="425016" y="850261"/>
                    </a:cubicBezTo>
                    <a:lnTo>
                      <a:pt x="365859" y="869115"/>
                    </a:lnTo>
                    <a:lnTo>
                      <a:pt x="603304" y="1041630"/>
                    </a:lnTo>
                    <a:lnTo>
                      <a:pt x="568312" y="820698"/>
                    </a:lnTo>
                    <a:close/>
                    <a:moveTo>
                      <a:pt x="438326" y="0"/>
                    </a:moveTo>
                    <a:lnTo>
                      <a:pt x="311184" y="174995"/>
                    </a:lnTo>
                    <a:lnTo>
                      <a:pt x="311183" y="174995"/>
                    </a:lnTo>
                    <a:lnTo>
                      <a:pt x="0" y="603303"/>
                    </a:lnTo>
                    <a:lnTo>
                      <a:pt x="365859" y="869114"/>
                    </a:lnTo>
                    <a:lnTo>
                      <a:pt x="425017" y="850260"/>
                    </a:lnTo>
                    <a:cubicBezTo>
                      <a:pt x="469825" y="838422"/>
                      <a:pt x="515660" y="828734"/>
                      <a:pt x="562420" y="821328"/>
                    </a:cubicBezTo>
                    <a:lnTo>
                      <a:pt x="568313" y="820697"/>
                    </a:lnTo>
                    <a:lnTo>
                      <a:pt x="568312" y="820697"/>
                    </a:lnTo>
                    <a:lnTo>
                      <a:pt x="702038" y="806384"/>
                    </a:lnTo>
                    <a:cubicBezTo>
                      <a:pt x="840860" y="798620"/>
                      <a:pt x="976897" y="812108"/>
                      <a:pt x="1106598" y="844269"/>
                    </a:cubicBezTo>
                    <a:lnTo>
                      <a:pt x="1233738" y="882465"/>
                    </a:lnTo>
                    <a:lnTo>
                      <a:pt x="1090570" y="441845"/>
                    </a:lnTo>
                    <a:lnTo>
                      <a:pt x="1577008" y="283792"/>
                    </a:lnTo>
                    <a:lnTo>
                      <a:pt x="1461973" y="236661"/>
                    </a:lnTo>
                    <a:cubicBezTo>
                      <a:pt x="1211810" y="148013"/>
                      <a:pt x="941595" y="106869"/>
                      <a:pt x="663950" y="122397"/>
                    </a:cubicBezTo>
                    <a:lnTo>
                      <a:pt x="461150" y="144103"/>
                    </a:lnTo>
                    <a:close/>
                  </a:path>
                </a:pathLst>
              </a:custGeom>
              <a:solidFill>
                <a:srgbClr val="460000"/>
              </a:solidFill>
              <a:ln w="57150">
                <a:solidFill>
                  <a:schemeClr val="bg1"/>
                </a:solidFill>
              </a:ln>
              <a:sp3d prstMaterial="dkEdge">
                <a:bevelT w="0" h="889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  <a:flatTx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21060000" flipH="1">
                <a:off x="4130554" y="1639248"/>
                <a:ext cx="1462516" cy="1230595"/>
              </a:xfrm>
              <a:custGeom>
                <a:avLst/>
                <a:gdLst>
                  <a:gd name="connsiteX0" fmla="*/ 143166 w 1462516"/>
                  <a:gd name="connsiteY0" fmla="*/ 671062 h 1230595"/>
                  <a:gd name="connsiteX1" fmla="*/ 230441 w 1462516"/>
                  <a:gd name="connsiteY1" fmla="*/ 939669 h 1230595"/>
                  <a:gd name="connsiteX2" fmla="*/ 325656 w 1462516"/>
                  <a:gd name="connsiteY2" fmla="*/ 752800 h 1230595"/>
                  <a:gd name="connsiteX3" fmla="*/ 265926 w 1462516"/>
                  <a:gd name="connsiteY3" fmla="*/ 721323 h 1230595"/>
                  <a:gd name="connsiteX4" fmla="*/ 143482 w 1462516"/>
                  <a:gd name="connsiteY4" fmla="*/ 671157 h 1230595"/>
                  <a:gd name="connsiteX5" fmla="*/ 636224 w 1462516"/>
                  <a:gd name="connsiteY5" fmla="*/ 143276 h 1230595"/>
                  <a:gd name="connsiteX6" fmla="*/ 325656 w 1462516"/>
                  <a:gd name="connsiteY6" fmla="*/ 752800 h 1230595"/>
                  <a:gd name="connsiteX7" fmla="*/ 382568 w 1462516"/>
                  <a:gd name="connsiteY7" fmla="*/ 782792 h 1230595"/>
                  <a:gd name="connsiteX8" fmla="*/ 775346 w 1462516"/>
                  <a:gd name="connsiteY8" fmla="*/ 1130233 h 1230595"/>
                  <a:gd name="connsiteX9" fmla="*/ 844895 w 1462516"/>
                  <a:gd name="connsiteY9" fmla="*/ 1230595 h 1230595"/>
                  <a:gd name="connsiteX10" fmla="*/ 991876 w 1462516"/>
                  <a:gd name="connsiteY10" fmla="*/ 778232 h 1230595"/>
                  <a:gd name="connsiteX11" fmla="*/ 1462516 w 1462516"/>
                  <a:gd name="connsiteY11" fmla="*/ 931152 h 1230595"/>
                  <a:gd name="connsiteX12" fmla="*/ 1432901 w 1462516"/>
                  <a:gd name="connsiteY12" fmla="*/ 877951 h 1230595"/>
                  <a:gd name="connsiteX13" fmla="*/ 730031 w 1462516"/>
                  <a:gd name="connsiteY13" fmla="*/ 192710 h 1230595"/>
                  <a:gd name="connsiteX14" fmla="*/ 709226 w 1462516"/>
                  <a:gd name="connsiteY14" fmla="*/ 0 h 1230595"/>
                  <a:gd name="connsiteX15" fmla="*/ 486438 w 1462516"/>
                  <a:gd name="connsiteY15" fmla="*/ 72389 h 1230595"/>
                  <a:gd name="connsiteX16" fmla="*/ 486438 w 1462516"/>
                  <a:gd name="connsiteY16" fmla="*/ 72389 h 1230595"/>
                  <a:gd name="connsiteX17" fmla="*/ 0 w 1462516"/>
                  <a:gd name="connsiteY17" fmla="*/ 230442 h 1230595"/>
                  <a:gd name="connsiteX18" fmla="*/ 143166 w 1462516"/>
                  <a:gd name="connsiteY18" fmla="*/ 671062 h 1230595"/>
                  <a:gd name="connsiteX19" fmla="*/ 143483 w 1462516"/>
                  <a:gd name="connsiteY19" fmla="*/ 671156 h 1230595"/>
                  <a:gd name="connsiteX20" fmla="*/ 265926 w 1462516"/>
                  <a:gd name="connsiteY20" fmla="*/ 721323 h 1230595"/>
                  <a:gd name="connsiteX21" fmla="*/ 325656 w 1462516"/>
                  <a:gd name="connsiteY21" fmla="*/ 752800 h 1230595"/>
                  <a:gd name="connsiteX22" fmla="*/ 636224 w 1462516"/>
                  <a:gd name="connsiteY22" fmla="*/ 143276 h 1230595"/>
                  <a:gd name="connsiteX23" fmla="*/ 636224 w 1462516"/>
                  <a:gd name="connsiteY23" fmla="*/ 143275 h 123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62516" h="1230595">
                    <a:moveTo>
                      <a:pt x="143166" y="671062"/>
                    </a:moveTo>
                    <a:lnTo>
                      <a:pt x="230441" y="939669"/>
                    </a:lnTo>
                    <a:lnTo>
                      <a:pt x="325656" y="752800"/>
                    </a:lnTo>
                    <a:lnTo>
                      <a:pt x="265926" y="721323"/>
                    </a:lnTo>
                    <a:cubicBezTo>
                      <a:pt x="226034" y="702685"/>
                      <a:pt x="185176" y="685931"/>
                      <a:pt x="143482" y="671157"/>
                    </a:cubicBezTo>
                    <a:close/>
                    <a:moveTo>
                      <a:pt x="636224" y="143276"/>
                    </a:moveTo>
                    <a:lnTo>
                      <a:pt x="325656" y="752800"/>
                    </a:lnTo>
                    <a:lnTo>
                      <a:pt x="382568" y="782792"/>
                    </a:lnTo>
                    <a:cubicBezTo>
                      <a:pt x="533873" y="872031"/>
                      <a:pt x="667603" y="989882"/>
                      <a:pt x="775346" y="1130233"/>
                    </a:cubicBezTo>
                    <a:lnTo>
                      <a:pt x="844895" y="1230595"/>
                    </a:lnTo>
                    <a:lnTo>
                      <a:pt x="991876" y="778232"/>
                    </a:lnTo>
                    <a:lnTo>
                      <a:pt x="1462516" y="931152"/>
                    </a:lnTo>
                    <a:lnTo>
                      <a:pt x="1432901" y="877951"/>
                    </a:lnTo>
                    <a:cubicBezTo>
                      <a:pt x="1256234" y="594417"/>
                      <a:pt x="1013727" y="360033"/>
                      <a:pt x="730031" y="192710"/>
                    </a:cubicBezTo>
                    <a:close/>
                    <a:moveTo>
                      <a:pt x="709226" y="0"/>
                    </a:moveTo>
                    <a:lnTo>
                      <a:pt x="486438" y="72389"/>
                    </a:lnTo>
                    <a:lnTo>
                      <a:pt x="486438" y="72389"/>
                    </a:lnTo>
                    <a:lnTo>
                      <a:pt x="0" y="230442"/>
                    </a:lnTo>
                    <a:lnTo>
                      <a:pt x="143166" y="671062"/>
                    </a:lnTo>
                    <a:lnTo>
                      <a:pt x="143483" y="671156"/>
                    </a:lnTo>
                    <a:cubicBezTo>
                      <a:pt x="185177" y="685931"/>
                      <a:pt x="226035" y="702685"/>
                      <a:pt x="265926" y="721323"/>
                    </a:cubicBezTo>
                    <a:lnTo>
                      <a:pt x="325656" y="752800"/>
                    </a:lnTo>
                    <a:lnTo>
                      <a:pt x="636224" y="143276"/>
                    </a:lnTo>
                    <a:lnTo>
                      <a:pt x="636224" y="143275"/>
                    </a:lnTo>
                    <a:close/>
                  </a:path>
                </a:pathLst>
              </a:custGeom>
              <a:solidFill>
                <a:srgbClr val="0B6F87"/>
              </a:solidFill>
              <a:ln w="57150">
                <a:solidFill>
                  <a:schemeClr val="bg1"/>
                </a:solidFill>
              </a:ln>
              <a:sp3d prstMaterial="dkEdge">
                <a:bevelT w="0" h="889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  <a:flatTx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 rot="21060000" flipH="1">
                <a:off x="7095287" y="1828360"/>
                <a:ext cx="1112266" cy="1650597"/>
              </a:xfrm>
              <a:custGeom>
                <a:avLst/>
                <a:gdLst>
                  <a:gd name="connsiteX0" fmla="*/ 843209 w 1112266"/>
                  <a:gd name="connsiteY0" fmla="*/ 1180842 h 1650597"/>
                  <a:gd name="connsiteX1" fmla="*/ 833685 w 1112266"/>
                  <a:gd name="connsiteY1" fmla="*/ 1281233 h 1650597"/>
                  <a:gd name="connsiteX2" fmla="*/ 834144 w 1112266"/>
                  <a:gd name="connsiteY2" fmla="*/ 1363018 h 1650597"/>
                  <a:gd name="connsiteX3" fmla="*/ 1041633 w 1112266"/>
                  <a:gd name="connsiteY3" fmla="*/ 1212270 h 1650597"/>
                  <a:gd name="connsiteX4" fmla="*/ 164674 w 1112266"/>
                  <a:gd name="connsiteY4" fmla="*/ 1073374 h 1650597"/>
                  <a:gd name="connsiteX5" fmla="*/ 147852 w 1112266"/>
                  <a:gd name="connsiteY5" fmla="*/ 1250667 h 1650597"/>
                  <a:gd name="connsiteX6" fmla="*/ 147853 w 1112266"/>
                  <a:gd name="connsiteY6" fmla="*/ 1250793 h 1650597"/>
                  <a:gd name="connsiteX7" fmla="*/ 438327 w 1112266"/>
                  <a:gd name="connsiteY7" fmla="*/ 1650597 h 1650597"/>
                  <a:gd name="connsiteX8" fmla="*/ 834144 w 1112266"/>
                  <a:gd name="connsiteY8" fmla="*/ 1363019 h 1650597"/>
                  <a:gd name="connsiteX9" fmla="*/ 833684 w 1112266"/>
                  <a:gd name="connsiteY9" fmla="*/ 1281234 h 1650597"/>
                  <a:gd name="connsiteX10" fmla="*/ 843209 w 1112266"/>
                  <a:gd name="connsiteY10" fmla="*/ 1180843 h 1650597"/>
                  <a:gd name="connsiteX11" fmla="*/ 0 w 1112266"/>
                  <a:gd name="connsiteY11" fmla="*/ 1047292 h 1650597"/>
                  <a:gd name="connsiteX12" fmla="*/ 147852 w 1112266"/>
                  <a:gd name="connsiteY12" fmla="*/ 1250793 h 1650597"/>
                  <a:gd name="connsiteX13" fmla="*/ 147851 w 1112266"/>
                  <a:gd name="connsiteY13" fmla="*/ 1250667 h 1650597"/>
                  <a:gd name="connsiteX14" fmla="*/ 164673 w 1112266"/>
                  <a:gd name="connsiteY14" fmla="*/ 1073374 h 1650597"/>
                  <a:gd name="connsiteX15" fmla="*/ 647779 w 1112266"/>
                  <a:gd name="connsiteY15" fmla="*/ 0 h 1650597"/>
                  <a:gd name="connsiteX16" fmla="*/ 539029 w 1112266"/>
                  <a:gd name="connsiteY16" fmla="*/ 135580 h 1650597"/>
                  <a:gd name="connsiteX17" fmla="*/ 167081 w 1112266"/>
                  <a:gd name="connsiteY17" fmla="*/ 1047993 h 1650597"/>
                  <a:gd name="connsiteX18" fmla="*/ 164673 w 1112266"/>
                  <a:gd name="connsiteY18" fmla="*/ 1073373 h 1650597"/>
                  <a:gd name="connsiteX19" fmla="*/ 843208 w 1112266"/>
                  <a:gd name="connsiteY19" fmla="*/ 1180842 h 1650597"/>
                  <a:gd name="connsiteX20" fmla="*/ 846503 w 1112266"/>
                  <a:gd name="connsiteY20" fmla="*/ 1146117 h 1650597"/>
                  <a:gd name="connsiteX21" fmla="*/ 1094468 w 1112266"/>
                  <a:gd name="connsiteY21" fmla="*/ 537842 h 1650597"/>
                  <a:gd name="connsiteX22" fmla="*/ 1112266 w 1112266"/>
                  <a:gd name="connsiteY22" fmla="*/ 515653 h 1650597"/>
                  <a:gd name="connsiteX23" fmla="*/ 647779 w 1112266"/>
                  <a:gd name="connsiteY23" fmla="*/ 515653 h 1650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2266" h="1650597">
                    <a:moveTo>
                      <a:pt x="843209" y="1180842"/>
                    </a:moveTo>
                    <a:lnTo>
                      <a:pt x="833685" y="1281233"/>
                    </a:lnTo>
                    <a:lnTo>
                      <a:pt x="834144" y="1363018"/>
                    </a:lnTo>
                    <a:lnTo>
                      <a:pt x="1041633" y="1212270"/>
                    </a:lnTo>
                    <a:close/>
                    <a:moveTo>
                      <a:pt x="164674" y="1073374"/>
                    </a:moveTo>
                    <a:lnTo>
                      <a:pt x="147852" y="1250667"/>
                    </a:lnTo>
                    <a:lnTo>
                      <a:pt x="147853" y="1250793"/>
                    </a:lnTo>
                    <a:lnTo>
                      <a:pt x="438327" y="1650597"/>
                    </a:lnTo>
                    <a:lnTo>
                      <a:pt x="834144" y="1363019"/>
                    </a:lnTo>
                    <a:lnTo>
                      <a:pt x="833684" y="1281234"/>
                    </a:lnTo>
                    <a:lnTo>
                      <a:pt x="843209" y="1180843"/>
                    </a:lnTo>
                    <a:close/>
                    <a:moveTo>
                      <a:pt x="0" y="1047292"/>
                    </a:moveTo>
                    <a:lnTo>
                      <a:pt x="147852" y="1250793"/>
                    </a:lnTo>
                    <a:lnTo>
                      <a:pt x="147851" y="1250667"/>
                    </a:lnTo>
                    <a:lnTo>
                      <a:pt x="164673" y="1073374"/>
                    </a:lnTo>
                    <a:close/>
                    <a:moveTo>
                      <a:pt x="647779" y="0"/>
                    </a:moveTo>
                    <a:lnTo>
                      <a:pt x="539029" y="135580"/>
                    </a:lnTo>
                    <a:cubicBezTo>
                      <a:pt x="345598" y="401815"/>
                      <a:pt x="215645" y="714169"/>
                      <a:pt x="167081" y="1047993"/>
                    </a:cubicBezTo>
                    <a:lnTo>
                      <a:pt x="164673" y="1073373"/>
                    </a:lnTo>
                    <a:lnTo>
                      <a:pt x="843208" y="1180842"/>
                    </a:lnTo>
                    <a:lnTo>
                      <a:pt x="846503" y="1146117"/>
                    </a:lnTo>
                    <a:cubicBezTo>
                      <a:pt x="878879" y="923568"/>
                      <a:pt x="965514" y="715332"/>
                      <a:pt x="1094468" y="537842"/>
                    </a:cubicBezTo>
                    <a:lnTo>
                      <a:pt x="1112266" y="515653"/>
                    </a:lnTo>
                    <a:lnTo>
                      <a:pt x="647779" y="515653"/>
                    </a:lnTo>
                    <a:close/>
                  </a:path>
                </a:pathLst>
              </a:custGeom>
              <a:solidFill>
                <a:srgbClr val="BD600B"/>
              </a:solidFill>
              <a:ln w="57150">
                <a:solidFill>
                  <a:schemeClr val="bg1"/>
                </a:solidFill>
              </a:ln>
              <a:sp3d prstMaterial="dkEdge">
                <a:bevelT w="0" h="889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  <a:flatTx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 rot="21060000" flipH="1">
                <a:off x="4005148" y="3463820"/>
                <a:ext cx="1150243" cy="1577740"/>
              </a:xfrm>
              <a:custGeom>
                <a:avLst/>
                <a:gdLst>
                  <a:gd name="connsiteX0" fmla="*/ 711916 w 1150243"/>
                  <a:gd name="connsiteY0" fmla="*/ 0 h 1577740"/>
                  <a:gd name="connsiteX1" fmla="*/ 307970 w 1150243"/>
                  <a:gd name="connsiteY1" fmla="*/ 293484 h 1577740"/>
                  <a:gd name="connsiteX2" fmla="*/ 307970 w 1150243"/>
                  <a:gd name="connsiteY2" fmla="*/ 293486 h 1577740"/>
                  <a:gd name="connsiteX3" fmla="*/ 108613 w 1150243"/>
                  <a:gd name="connsiteY3" fmla="*/ 438327 h 1577740"/>
                  <a:gd name="connsiteX4" fmla="*/ 285518 w 1150243"/>
                  <a:gd name="connsiteY4" fmla="*/ 466346 h 1577740"/>
                  <a:gd name="connsiteX5" fmla="*/ 271394 w 1150243"/>
                  <a:gd name="connsiteY5" fmla="*/ 538319 h 1577740"/>
                  <a:gd name="connsiteX6" fmla="*/ 49270 w 1150243"/>
                  <a:gd name="connsiteY6" fmla="*/ 1014914 h 1577740"/>
                  <a:gd name="connsiteX7" fmla="*/ 0 w 1150243"/>
                  <a:gd name="connsiteY7" fmla="*/ 1076339 h 1577740"/>
                  <a:gd name="connsiteX8" fmla="*/ 475207 w 1150243"/>
                  <a:gd name="connsiteY8" fmla="*/ 1076339 h 1577740"/>
                  <a:gd name="connsiteX9" fmla="*/ 475207 w 1150243"/>
                  <a:gd name="connsiteY9" fmla="*/ 1577740 h 1577740"/>
                  <a:gd name="connsiteX10" fmla="*/ 479946 w 1150243"/>
                  <a:gd name="connsiteY10" fmla="*/ 1572868 h 1577740"/>
                  <a:gd name="connsiteX11" fmla="*/ 936664 w 1150243"/>
                  <a:gd name="connsiteY11" fmla="*/ 703967 h 1577740"/>
                  <a:gd name="connsiteX12" fmla="*/ 962262 w 1150243"/>
                  <a:gd name="connsiteY12" fmla="*/ 573532 h 1577740"/>
                  <a:gd name="connsiteX13" fmla="*/ 1150243 w 1150243"/>
                  <a:gd name="connsiteY13" fmla="*/ 603305 h 1577740"/>
                  <a:gd name="connsiteX14" fmla="*/ 987490 w 1150243"/>
                  <a:gd name="connsiteY14" fmla="*/ 379295 h 1577740"/>
                  <a:gd name="connsiteX15" fmla="*/ 975426 w 1150243"/>
                  <a:gd name="connsiteY15" fmla="*/ 506448 h 1577740"/>
                  <a:gd name="connsiteX16" fmla="*/ 962262 w 1150243"/>
                  <a:gd name="connsiteY16" fmla="*/ 573530 h 1577740"/>
                  <a:gd name="connsiteX17" fmla="*/ 962261 w 1150243"/>
                  <a:gd name="connsiteY17" fmla="*/ 573530 h 1577740"/>
                  <a:gd name="connsiteX18" fmla="*/ 975426 w 1150243"/>
                  <a:gd name="connsiteY18" fmla="*/ 506447 h 1577740"/>
                  <a:gd name="connsiteX19" fmla="*/ 987490 w 1150243"/>
                  <a:gd name="connsiteY19" fmla="*/ 379294 h 1577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0243" h="1577740">
                    <a:moveTo>
                      <a:pt x="711916" y="0"/>
                    </a:moveTo>
                    <a:lnTo>
                      <a:pt x="307970" y="293484"/>
                    </a:lnTo>
                    <a:lnTo>
                      <a:pt x="307970" y="293486"/>
                    </a:lnTo>
                    <a:lnTo>
                      <a:pt x="108613" y="438327"/>
                    </a:lnTo>
                    <a:lnTo>
                      <a:pt x="285518" y="466346"/>
                    </a:lnTo>
                    <a:lnTo>
                      <a:pt x="271394" y="538319"/>
                    </a:lnTo>
                    <a:cubicBezTo>
                      <a:pt x="228512" y="711253"/>
                      <a:pt x="152433" y="872922"/>
                      <a:pt x="49270" y="1014914"/>
                    </a:cubicBezTo>
                    <a:lnTo>
                      <a:pt x="0" y="1076339"/>
                    </a:lnTo>
                    <a:lnTo>
                      <a:pt x="475207" y="1076339"/>
                    </a:lnTo>
                    <a:lnTo>
                      <a:pt x="475207" y="1577740"/>
                    </a:lnTo>
                    <a:lnTo>
                      <a:pt x="479946" y="1572868"/>
                    </a:lnTo>
                    <a:cubicBezTo>
                      <a:pt x="698052" y="1326067"/>
                      <a:pt x="856261" y="1028217"/>
                      <a:pt x="936664" y="703967"/>
                    </a:cubicBezTo>
                    <a:lnTo>
                      <a:pt x="962262" y="573532"/>
                    </a:lnTo>
                    <a:lnTo>
                      <a:pt x="1150243" y="603305"/>
                    </a:lnTo>
                    <a:lnTo>
                      <a:pt x="987490" y="379295"/>
                    </a:lnTo>
                    <a:lnTo>
                      <a:pt x="975426" y="506448"/>
                    </a:lnTo>
                    <a:lnTo>
                      <a:pt x="962262" y="573530"/>
                    </a:lnTo>
                    <a:lnTo>
                      <a:pt x="962261" y="573530"/>
                    </a:lnTo>
                    <a:lnTo>
                      <a:pt x="975426" y="506447"/>
                    </a:lnTo>
                    <a:lnTo>
                      <a:pt x="987490" y="379294"/>
                    </a:lnTo>
                    <a:close/>
                  </a:path>
                </a:pathLst>
              </a:custGeom>
              <a:solidFill>
                <a:srgbClr val="3F1449"/>
              </a:solidFill>
              <a:ln w="57150">
                <a:solidFill>
                  <a:schemeClr val="bg1"/>
                </a:solidFill>
              </a:ln>
              <a:sp3d prstMaterial="dkEdge">
                <a:bevelT w="0" h="889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  <a:flatTx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 rot="21060000" flipH="1">
                <a:off x="6506384" y="4001371"/>
                <a:ext cx="1551863" cy="1290666"/>
              </a:xfrm>
              <a:custGeom>
                <a:avLst/>
                <a:gdLst>
                  <a:gd name="connsiteX0" fmla="*/ 597852 w 1551863"/>
                  <a:gd name="connsiteY0" fmla="*/ 0 h 1290666"/>
                  <a:gd name="connsiteX1" fmla="*/ 440283 w 1551863"/>
                  <a:gd name="connsiteY1" fmla="*/ 484949 h 1290666"/>
                  <a:gd name="connsiteX2" fmla="*/ 0 w 1551863"/>
                  <a:gd name="connsiteY2" fmla="*/ 341893 h 1290666"/>
                  <a:gd name="connsiteX3" fmla="*/ 113561 w 1551863"/>
                  <a:gd name="connsiteY3" fmla="*/ 505765 h 1290666"/>
                  <a:gd name="connsiteX4" fmla="*/ 877691 w 1551863"/>
                  <a:gd name="connsiteY4" fmla="*/ 1119129 h 1290666"/>
                  <a:gd name="connsiteX5" fmla="*/ 920997 w 1551863"/>
                  <a:gd name="connsiteY5" fmla="*/ 1136872 h 1290666"/>
                  <a:gd name="connsiteX6" fmla="*/ 920997 w 1551863"/>
                  <a:gd name="connsiteY6" fmla="*/ 1136874 h 1290666"/>
                  <a:gd name="connsiteX7" fmla="*/ 842636 w 1551863"/>
                  <a:gd name="connsiteY7" fmla="*/ 1290666 h 1290666"/>
                  <a:gd name="connsiteX8" fmla="*/ 1101685 w 1551863"/>
                  <a:gd name="connsiteY8" fmla="*/ 1206495 h 1290666"/>
                  <a:gd name="connsiteX9" fmla="*/ 1101686 w 1551863"/>
                  <a:gd name="connsiteY9" fmla="*/ 1206496 h 1290666"/>
                  <a:gd name="connsiteX10" fmla="*/ 1551863 w 1551863"/>
                  <a:gd name="connsiteY10" fmla="*/ 1060225 h 1290666"/>
                  <a:gd name="connsiteX11" fmla="*/ 1395266 w 1551863"/>
                  <a:gd name="connsiteY11" fmla="*/ 578271 h 1290666"/>
                  <a:gd name="connsiteX12" fmla="*/ 1290503 w 1551863"/>
                  <a:gd name="connsiteY12" fmla="*/ 546798 h 1290666"/>
                  <a:gd name="connsiteX13" fmla="*/ 1243056 w 1551863"/>
                  <a:gd name="connsiteY13" fmla="*/ 527358 h 1290666"/>
                  <a:gd name="connsiteX14" fmla="*/ 1290505 w 1551863"/>
                  <a:gd name="connsiteY14" fmla="*/ 546798 h 1290666"/>
                  <a:gd name="connsiteX15" fmla="*/ 1395268 w 1551863"/>
                  <a:gd name="connsiteY15" fmla="*/ 578271 h 1290666"/>
                  <a:gd name="connsiteX16" fmla="*/ 1321422 w 1551863"/>
                  <a:gd name="connsiteY16" fmla="*/ 350998 h 1290666"/>
                  <a:gd name="connsiteX17" fmla="*/ 1233548 w 1551863"/>
                  <a:gd name="connsiteY17" fmla="*/ 523462 h 1290666"/>
                  <a:gd name="connsiteX18" fmla="*/ 1233547 w 1551863"/>
                  <a:gd name="connsiteY18" fmla="*/ 523462 h 1290666"/>
                  <a:gd name="connsiteX19" fmla="*/ 1233548 w 1551863"/>
                  <a:gd name="connsiteY19" fmla="*/ 523461 h 1290666"/>
                  <a:gd name="connsiteX20" fmla="*/ 1168061 w 1551863"/>
                  <a:gd name="connsiteY20" fmla="*/ 496630 h 1290666"/>
                  <a:gd name="connsiteX21" fmla="*/ 658642 w 1551863"/>
                  <a:gd name="connsiteY21" fmla="*/ 87721 h 129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51863" h="1290666">
                    <a:moveTo>
                      <a:pt x="597852" y="0"/>
                    </a:moveTo>
                    <a:lnTo>
                      <a:pt x="440283" y="484949"/>
                    </a:lnTo>
                    <a:lnTo>
                      <a:pt x="0" y="341893"/>
                    </a:lnTo>
                    <a:lnTo>
                      <a:pt x="113561" y="505765"/>
                    </a:lnTo>
                    <a:cubicBezTo>
                      <a:pt x="315578" y="768923"/>
                      <a:pt x="578504" y="979347"/>
                      <a:pt x="877691" y="1119129"/>
                    </a:cubicBezTo>
                    <a:lnTo>
                      <a:pt x="920997" y="1136872"/>
                    </a:lnTo>
                    <a:lnTo>
                      <a:pt x="920997" y="1136874"/>
                    </a:lnTo>
                    <a:lnTo>
                      <a:pt x="842636" y="1290666"/>
                    </a:lnTo>
                    <a:lnTo>
                      <a:pt x="1101685" y="1206495"/>
                    </a:lnTo>
                    <a:lnTo>
                      <a:pt x="1101686" y="1206496"/>
                    </a:lnTo>
                    <a:lnTo>
                      <a:pt x="1551863" y="1060225"/>
                    </a:lnTo>
                    <a:lnTo>
                      <a:pt x="1395266" y="578271"/>
                    </a:lnTo>
                    <a:lnTo>
                      <a:pt x="1290503" y="546798"/>
                    </a:lnTo>
                    <a:lnTo>
                      <a:pt x="1243056" y="527358"/>
                    </a:lnTo>
                    <a:lnTo>
                      <a:pt x="1290505" y="546798"/>
                    </a:lnTo>
                    <a:lnTo>
                      <a:pt x="1395268" y="578271"/>
                    </a:lnTo>
                    <a:lnTo>
                      <a:pt x="1321422" y="350998"/>
                    </a:lnTo>
                    <a:lnTo>
                      <a:pt x="1233548" y="523462"/>
                    </a:lnTo>
                    <a:lnTo>
                      <a:pt x="1233547" y="523462"/>
                    </a:lnTo>
                    <a:lnTo>
                      <a:pt x="1233548" y="523461"/>
                    </a:lnTo>
                    <a:lnTo>
                      <a:pt x="1168061" y="496630"/>
                    </a:lnTo>
                    <a:cubicBezTo>
                      <a:pt x="968604" y="403442"/>
                      <a:pt x="793320" y="263159"/>
                      <a:pt x="658642" y="87721"/>
                    </a:cubicBezTo>
                    <a:close/>
                  </a:path>
                </a:pathLst>
              </a:custGeom>
              <a:solidFill>
                <a:srgbClr val="2E4C6B"/>
              </a:solidFill>
              <a:ln w="57150">
                <a:solidFill>
                  <a:schemeClr val="bg1"/>
                </a:solidFill>
              </a:ln>
              <a:sp3d prstMaterial="dkEdge">
                <a:bevelT w="0" h="889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  <a:flatTx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 rot="21060000" flipH="1">
                <a:off x="7251481" y="3078496"/>
                <a:ext cx="979413" cy="1324892"/>
              </a:xfrm>
              <a:custGeom>
                <a:avLst/>
                <a:gdLst>
                  <a:gd name="connsiteX0" fmla="*/ 823659 w 979413"/>
                  <a:gd name="connsiteY0" fmla="*/ 695026 h 1324892"/>
                  <a:gd name="connsiteX1" fmla="*/ 211347 w 979413"/>
                  <a:gd name="connsiteY1" fmla="*/ 1007015 h 1324892"/>
                  <a:gd name="connsiteX2" fmla="*/ 211347 w 979413"/>
                  <a:gd name="connsiteY2" fmla="*/ 1007015 h 1324892"/>
                  <a:gd name="connsiteX3" fmla="*/ 39746 w 979413"/>
                  <a:gd name="connsiteY3" fmla="*/ 1094450 h 1324892"/>
                  <a:gd name="connsiteX4" fmla="*/ 308688 w 979413"/>
                  <a:gd name="connsiteY4" fmla="*/ 1181834 h 1324892"/>
                  <a:gd name="connsiteX5" fmla="*/ 308689 w 979413"/>
                  <a:gd name="connsiteY5" fmla="*/ 1181836 h 1324892"/>
                  <a:gd name="connsiteX6" fmla="*/ 748972 w 979413"/>
                  <a:gd name="connsiteY6" fmla="*/ 1324892 h 1324892"/>
                  <a:gd name="connsiteX7" fmla="*/ 906541 w 979413"/>
                  <a:gd name="connsiteY7" fmla="*/ 839943 h 1324892"/>
                  <a:gd name="connsiteX8" fmla="*/ 891528 w 979413"/>
                  <a:gd name="connsiteY8" fmla="*/ 818278 h 1324892"/>
                  <a:gd name="connsiteX9" fmla="*/ 826259 w 979413"/>
                  <a:gd name="connsiteY9" fmla="*/ 701028 h 1324892"/>
                  <a:gd name="connsiteX10" fmla="*/ 979413 w 979413"/>
                  <a:gd name="connsiteY10" fmla="*/ 615664 h 1324892"/>
                  <a:gd name="connsiteX11" fmla="*/ 823659 w 979413"/>
                  <a:gd name="connsiteY11" fmla="*/ 695025 h 1324892"/>
                  <a:gd name="connsiteX12" fmla="*/ 826259 w 979413"/>
                  <a:gd name="connsiteY12" fmla="*/ 701027 h 1324892"/>
                  <a:gd name="connsiteX13" fmla="*/ 891528 w 979413"/>
                  <a:gd name="connsiteY13" fmla="*/ 818277 h 1324892"/>
                  <a:gd name="connsiteX14" fmla="*/ 906541 w 979413"/>
                  <a:gd name="connsiteY14" fmla="*/ 839942 h 1324892"/>
                  <a:gd name="connsiteX15" fmla="*/ 0 w 979413"/>
                  <a:gd name="connsiteY15" fmla="*/ 0 h 1324892"/>
                  <a:gd name="connsiteX16" fmla="*/ 1164 w 979413"/>
                  <a:gd name="connsiteY16" fmla="*/ 206517 h 1324892"/>
                  <a:gd name="connsiteX17" fmla="*/ 23579 w 979413"/>
                  <a:gd name="connsiteY17" fmla="*/ 415946 h 1324892"/>
                  <a:gd name="connsiteX18" fmla="*/ 210645 w 979413"/>
                  <a:gd name="connsiteY18" fmla="*/ 1005752 h 1324892"/>
                  <a:gd name="connsiteX19" fmla="*/ 211348 w 979413"/>
                  <a:gd name="connsiteY19" fmla="*/ 1007014 h 1324892"/>
                  <a:gd name="connsiteX20" fmla="*/ 823661 w 979413"/>
                  <a:gd name="connsiteY20" fmla="*/ 695024 h 1324892"/>
                  <a:gd name="connsiteX21" fmla="*/ 772316 w 979413"/>
                  <a:gd name="connsiteY21" fmla="*/ 576484 h 1324892"/>
                  <a:gd name="connsiteX22" fmla="*/ 701551 w 979413"/>
                  <a:gd name="connsiteY22" fmla="*/ 307822 h 1324892"/>
                  <a:gd name="connsiteX23" fmla="*/ 686606 w 979413"/>
                  <a:gd name="connsiteY23" fmla="*/ 168203 h 1324892"/>
                  <a:gd name="connsiteX24" fmla="*/ 686292 w 979413"/>
                  <a:gd name="connsiteY24" fmla="*/ 112226 h 1324892"/>
                  <a:gd name="connsiteX25" fmla="*/ 290475 w 979413"/>
                  <a:gd name="connsiteY25" fmla="*/ 399804 h 13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9413" h="1324892">
                    <a:moveTo>
                      <a:pt x="823659" y="695026"/>
                    </a:moveTo>
                    <a:lnTo>
                      <a:pt x="211347" y="1007015"/>
                    </a:lnTo>
                    <a:lnTo>
                      <a:pt x="211347" y="1007015"/>
                    </a:lnTo>
                    <a:lnTo>
                      <a:pt x="39746" y="1094450"/>
                    </a:lnTo>
                    <a:lnTo>
                      <a:pt x="308688" y="1181834"/>
                    </a:lnTo>
                    <a:lnTo>
                      <a:pt x="308689" y="1181836"/>
                    </a:lnTo>
                    <a:lnTo>
                      <a:pt x="748972" y="1324892"/>
                    </a:lnTo>
                    <a:lnTo>
                      <a:pt x="906541" y="839943"/>
                    </a:lnTo>
                    <a:lnTo>
                      <a:pt x="891528" y="818278"/>
                    </a:lnTo>
                    <a:cubicBezTo>
                      <a:pt x="867972" y="780474"/>
                      <a:pt x="846173" y="741358"/>
                      <a:pt x="826259" y="701028"/>
                    </a:cubicBezTo>
                    <a:close/>
                    <a:moveTo>
                      <a:pt x="979413" y="615664"/>
                    </a:moveTo>
                    <a:lnTo>
                      <a:pt x="823659" y="695025"/>
                    </a:lnTo>
                    <a:lnTo>
                      <a:pt x="826259" y="701027"/>
                    </a:lnTo>
                    <a:cubicBezTo>
                      <a:pt x="846173" y="741357"/>
                      <a:pt x="867972" y="780473"/>
                      <a:pt x="891528" y="818277"/>
                    </a:cubicBezTo>
                    <a:lnTo>
                      <a:pt x="906541" y="839942"/>
                    </a:lnTo>
                    <a:close/>
                    <a:moveTo>
                      <a:pt x="0" y="0"/>
                    </a:moveTo>
                    <a:lnTo>
                      <a:pt x="1164" y="206517"/>
                    </a:lnTo>
                    <a:cubicBezTo>
                      <a:pt x="5046" y="275928"/>
                      <a:pt x="12469" y="345804"/>
                      <a:pt x="23579" y="415946"/>
                    </a:cubicBezTo>
                    <a:cubicBezTo>
                      <a:pt x="56907" y="626374"/>
                      <a:pt x="121037" y="824265"/>
                      <a:pt x="210645" y="1005752"/>
                    </a:cubicBezTo>
                    <a:lnTo>
                      <a:pt x="211348" y="1007014"/>
                    </a:lnTo>
                    <a:lnTo>
                      <a:pt x="823661" y="695024"/>
                    </a:lnTo>
                    <a:lnTo>
                      <a:pt x="772316" y="576484"/>
                    </a:lnTo>
                    <a:cubicBezTo>
                      <a:pt x="740303" y="491154"/>
                      <a:pt x="716364" y="401345"/>
                      <a:pt x="701551" y="307822"/>
                    </a:cubicBezTo>
                    <a:cubicBezTo>
                      <a:pt x="694145" y="261060"/>
                      <a:pt x="689196" y="214477"/>
                      <a:pt x="686606" y="168203"/>
                    </a:cubicBezTo>
                    <a:lnTo>
                      <a:pt x="686292" y="112226"/>
                    </a:lnTo>
                    <a:lnTo>
                      <a:pt x="290475" y="399804"/>
                    </a:lnTo>
                    <a:close/>
                  </a:path>
                </a:pathLst>
              </a:custGeom>
              <a:solidFill>
                <a:srgbClr val="6E0000"/>
              </a:solidFill>
              <a:ln w="57150">
                <a:solidFill>
                  <a:schemeClr val="bg1"/>
                </a:solidFill>
              </a:ln>
              <a:sp3d prstMaterial="dkEdge">
                <a:bevelT w="0" h="889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  <a:flatTx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 rot="21060000" flipH="1">
                <a:off x="4804044" y="4430474"/>
                <a:ext cx="1070020" cy="1108530"/>
              </a:xfrm>
              <a:custGeom>
                <a:avLst/>
                <a:gdLst>
                  <a:gd name="connsiteX0" fmla="*/ 324296 w 1070020"/>
                  <a:gd name="connsiteY0" fmla="*/ 0 h 1108530"/>
                  <a:gd name="connsiteX1" fmla="*/ 464516 w 1070020"/>
                  <a:gd name="connsiteY1" fmla="*/ 140220 h 1108530"/>
                  <a:gd name="connsiteX2" fmla="*/ 464516 w 1070020"/>
                  <a:gd name="connsiteY2" fmla="*/ 140221 h 1108530"/>
                  <a:gd name="connsiteX3" fmla="*/ 464516 w 1070020"/>
                  <a:gd name="connsiteY3" fmla="*/ 140221 h 1108530"/>
                  <a:gd name="connsiteX4" fmla="*/ 368841 w 1070020"/>
                  <a:gd name="connsiteY4" fmla="*/ 221299 h 1108530"/>
                  <a:gd name="connsiteX5" fmla="*/ 17664 w 1070020"/>
                  <a:gd name="connsiteY5" fmla="*/ 416315 h 1108530"/>
                  <a:gd name="connsiteX6" fmla="*/ 0 w 1070020"/>
                  <a:gd name="connsiteY6" fmla="*/ 421945 h 1108530"/>
                  <a:gd name="connsiteX7" fmla="*/ 394340 w 1070020"/>
                  <a:gd name="connsiteY7" fmla="*/ 708450 h 1108530"/>
                  <a:gd name="connsiteX8" fmla="*/ 103665 w 1070020"/>
                  <a:gd name="connsiteY8" fmla="*/ 1108530 h 1108530"/>
                  <a:gd name="connsiteX9" fmla="*/ 258663 w 1070020"/>
                  <a:gd name="connsiteY9" fmla="*/ 1059131 h 1108530"/>
                  <a:gd name="connsiteX10" fmla="*/ 936852 w 1070020"/>
                  <a:gd name="connsiteY10" fmla="*/ 638285 h 1108530"/>
                  <a:gd name="connsiteX11" fmla="*/ 949539 w 1070020"/>
                  <a:gd name="connsiteY11" fmla="*/ 625244 h 1108530"/>
                  <a:gd name="connsiteX12" fmla="*/ 1070020 w 1070020"/>
                  <a:gd name="connsiteY12" fmla="*/ 745725 h 1108530"/>
                  <a:gd name="connsiteX13" fmla="*/ 1070020 w 1070020"/>
                  <a:gd name="connsiteY13" fmla="*/ 501401 h 1108530"/>
                  <a:gd name="connsiteX14" fmla="*/ 949540 w 1070020"/>
                  <a:gd name="connsiteY14" fmla="*/ 625243 h 1108530"/>
                  <a:gd name="connsiteX15" fmla="*/ 949540 w 1070020"/>
                  <a:gd name="connsiteY15" fmla="*/ 625242 h 1108530"/>
                  <a:gd name="connsiteX16" fmla="*/ 1070019 w 1070020"/>
                  <a:gd name="connsiteY16" fmla="*/ 501401 h 1108530"/>
                  <a:gd name="connsiteX17" fmla="*/ 1070019 w 1070020"/>
                  <a:gd name="connsiteY17" fmla="*/ 0 h 1108530"/>
                  <a:gd name="connsiteX18" fmla="*/ 594812 w 1070020"/>
                  <a:gd name="connsiteY18" fmla="*/ 0 h 1108530"/>
                  <a:gd name="connsiteX19" fmla="*/ 594812 w 1070020"/>
                  <a:gd name="connsiteY19" fmla="*/ 0 h 1108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70020" h="1108530">
                    <a:moveTo>
                      <a:pt x="324296" y="0"/>
                    </a:moveTo>
                    <a:lnTo>
                      <a:pt x="464516" y="140220"/>
                    </a:lnTo>
                    <a:lnTo>
                      <a:pt x="464516" y="140221"/>
                    </a:lnTo>
                    <a:lnTo>
                      <a:pt x="464516" y="140221"/>
                    </a:lnTo>
                    <a:lnTo>
                      <a:pt x="368841" y="221299"/>
                    </a:lnTo>
                    <a:cubicBezTo>
                      <a:pt x="263578" y="302106"/>
                      <a:pt x="145660" y="368295"/>
                      <a:pt x="17664" y="416315"/>
                    </a:cubicBezTo>
                    <a:lnTo>
                      <a:pt x="0" y="421945"/>
                    </a:lnTo>
                    <a:lnTo>
                      <a:pt x="394340" y="708450"/>
                    </a:lnTo>
                    <a:lnTo>
                      <a:pt x="103665" y="1108530"/>
                    </a:lnTo>
                    <a:lnTo>
                      <a:pt x="258663" y="1059131"/>
                    </a:lnTo>
                    <a:cubicBezTo>
                      <a:pt x="514654" y="963090"/>
                      <a:pt x="743774" y="818601"/>
                      <a:pt x="936852" y="638285"/>
                    </a:cubicBezTo>
                    <a:lnTo>
                      <a:pt x="949539" y="625244"/>
                    </a:lnTo>
                    <a:lnTo>
                      <a:pt x="1070020" y="745725"/>
                    </a:lnTo>
                    <a:lnTo>
                      <a:pt x="1070020" y="501401"/>
                    </a:lnTo>
                    <a:lnTo>
                      <a:pt x="949540" y="625243"/>
                    </a:lnTo>
                    <a:lnTo>
                      <a:pt x="949540" y="625242"/>
                    </a:lnTo>
                    <a:lnTo>
                      <a:pt x="1070019" y="501401"/>
                    </a:lnTo>
                    <a:lnTo>
                      <a:pt x="1070019" y="0"/>
                    </a:lnTo>
                    <a:lnTo>
                      <a:pt x="594812" y="0"/>
                    </a:lnTo>
                    <a:lnTo>
                      <a:pt x="594812" y="0"/>
                    </a:lnTo>
                    <a:close/>
                  </a:path>
                </a:pathLst>
              </a:custGeom>
              <a:solidFill>
                <a:srgbClr val="595F75"/>
              </a:solidFill>
              <a:ln w="57150">
                <a:solidFill>
                  <a:schemeClr val="bg1"/>
                </a:solidFill>
              </a:ln>
              <a:sp3d prstMaterial="dkEdge">
                <a:bevelT w="0" h="889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  <a:flatTx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 rot="21060000" flipH="1">
                <a:off x="3987617" y="2488656"/>
                <a:ext cx="982064" cy="1356992"/>
              </a:xfrm>
              <a:custGeom>
                <a:avLst/>
                <a:gdLst>
                  <a:gd name="connsiteX0" fmla="*/ 784136 w 982064"/>
                  <a:gd name="connsiteY0" fmla="*/ 309689 h 1356992"/>
                  <a:gd name="connsiteX1" fmla="*/ 173300 w 982064"/>
                  <a:gd name="connsiteY1" fmla="*/ 620926 h 1356992"/>
                  <a:gd name="connsiteX2" fmla="*/ 208927 w 982064"/>
                  <a:gd name="connsiteY2" fmla="*/ 703178 h 1356992"/>
                  <a:gd name="connsiteX3" fmla="*/ 279692 w 982064"/>
                  <a:gd name="connsiteY3" fmla="*/ 971841 h 1356992"/>
                  <a:gd name="connsiteX4" fmla="*/ 295412 w 982064"/>
                  <a:gd name="connsiteY4" fmla="*/ 1249222 h 1356992"/>
                  <a:gd name="connsiteX5" fmla="*/ 293328 w 982064"/>
                  <a:gd name="connsiteY5" fmla="*/ 1271182 h 1356992"/>
                  <a:gd name="connsiteX6" fmla="*/ 697274 w 982064"/>
                  <a:gd name="connsiteY6" fmla="*/ 977698 h 1356992"/>
                  <a:gd name="connsiteX7" fmla="*/ 972848 w 982064"/>
                  <a:gd name="connsiteY7" fmla="*/ 1356992 h 1356992"/>
                  <a:gd name="connsiteX8" fmla="*/ 980013 w 982064"/>
                  <a:gd name="connsiteY8" fmla="*/ 1281472 h 1356992"/>
                  <a:gd name="connsiteX9" fmla="*/ 956434 w 982064"/>
                  <a:gd name="connsiteY9" fmla="*/ 865400 h 1356992"/>
                  <a:gd name="connsiteX10" fmla="*/ 850286 w 982064"/>
                  <a:gd name="connsiteY10" fmla="*/ 462405 h 1356992"/>
                  <a:gd name="connsiteX11" fmla="*/ 701081 w 982064"/>
                  <a:gd name="connsiteY11" fmla="*/ 152919 h 1356992"/>
                  <a:gd name="connsiteX12" fmla="*/ 769368 w 982064"/>
                  <a:gd name="connsiteY12" fmla="*/ 275593 h 1356992"/>
                  <a:gd name="connsiteX13" fmla="*/ 784136 w 982064"/>
                  <a:gd name="connsiteY13" fmla="*/ 309688 h 1356992"/>
                  <a:gd name="connsiteX14" fmla="*/ 939668 w 982064"/>
                  <a:gd name="connsiteY14" fmla="*/ 230441 h 1356992"/>
                  <a:gd name="connsiteX15" fmla="*/ 230441 w 982064"/>
                  <a:gd name="connsiteY15" fmla="*/ 0 h 1356992"/>
                  <a:gd name="connsiteX16" fmla="*/ 83460 w 982064"/>
                  <a:gd name="connsiteY16" fmla="*/ 452363 h 1356992"/>
                  <a:gd name="connsiteX17" fmla="*/ 83460 w 982064"/>
                  <a:gd name="connsiteY17" fmla="*/ 452363 h 1356992"/>
                  <a:gd name="connsiteX18" fmla="*/ 0 w 982064"/>
                  <a:gd name="connsiteY18" fmla="*/ 709227 h 1356992"/>
                  <a:gd name="connsiteX19" fmla="*/ 173300 w 982064"/>
                  <a:gd name="connsiteY19" fmla="*/ 620926 h 1356992"/>
                  <a:gd name="connsiteX20" fmla="*/ 173300 w 982064"/>
                  <a:gd name="connsiteY20" fmla="*/ 620926 h 1356992"/>
                  <a:gd name="connsiteX21" fmla="*/ 784136 w 982064"/>
                  <a:gd name="connsiteY21" fmla="*/ 309689 h 1356992"/>
                  <a:gd name="connsiteX22" fmla="*/ 769368 w 982064"/>
                  <a:gd name="connsiteY22" fmla="*/ 275594 h 1356992"/>
                  <a:gd name="connsiteX23" fmla="*/ 701081 w 982064"/>
                  <a:gd name="connsiteY23" fmla="*/ 152920 h 1356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82064" h="1356992">
                    <a:moveTo>
                      <a:pt x="784136" y="309689"/>
                    </a:moveTo>
                    <a:lnTo>
                      <a:pt x="173300" y="620926"/>
                    </a:lnTo>
                    <a:lnTo>
                      <a:pt x="208927" y="703178"/>
                    </a:lnTo>
                    <a:cubicBezTo>
                      <a:pt x="240940" y="788508"/>
                      <a:pt x="264879" y="878317"/>
                      <a:pt x="279692" y="971841"/>
                    </a:cubicBezTo>
                    <a:cubicBezTo>
                      <a:pt x="294505" y="1065364"/>
                      <a:pt x="299490" y="1158175"/>
                      <a:pt x="295412" y="1249222"/>
                    </a:cubicBezTo>
                    <a:lnTo>
                      <a:pt x="293328" y="1271182"/>
                    </a:lnTo>
                    <a:lnTo>
                      <a:pt x="697274" y="977698"/>
                    </a:lnTo>
                    <a:lnTo>
                      <a:pt x="972848" y="1356992"/>
                    </a:lnTo>
                    <a:lnTo>
                      <a:pt x="980013" y="1281472"/>
                    </a:lnTo>
                    <a:cubicBezTo>
                      <a:pt x="986130" y="1144901"/>
                      <a:pt x="978653" y="1005685"/>
                      <a:pt x="956434" y="865400"/>
                    </a:cubicBezTo>
                    <a:cubicBezTo>
                      <a:pt x="934215" y="725114"/>
                      <a:pt x="898306" y="590401"/>
                      <a:pt x="850286" y="462405"/>
                    </a:cubicBezTo>
                    <a:close/>
                    <a:moveTo>
                      <a:pt x="701081" y="152919"/>
                    </a:moveTo>
                    <a:lnTo>
                      <a:pt x="769368" y="275593"/>
                    </a:lnTo>
                    <a:lnTo>
                      <a:pt x="784136" y="309688"/>
                    </a:lnTo>
                    <a:lnTo>
                      <a:pt x="939668" y="230441"/>
                    </a:lnTo>
                    <a:close/>
                    <a:moveTo>
                      <a:pt x="230441" y="0"/>
                    </a:moveTo>
                    <a:lnTo>
                      <a:pt x="83460" y="452363"/>
                    </a:lnTo>
                    <a:lnTo>
                      <a:pt x="83460" y="452363"/>
                    </a:lnTo>
                    <a:lnTo>
                      <a:pt x="0" y="709227"/>
                    </a:lnTo>
                    <a:lnTo>
                      <a:pt x="173300" y="620926"/>
                    </a:lnTo>
                    <a:lnTo>
                      <a:pt x="173300" y="620926"/>
                    </a:lnTo>
                    <a:lnTo>
                      <a:pt x="784136" y="309689"/>
                    </a:lnTo>
                    <a:lnTo>
                      <a:pt x="769368" y="275594"/>
                    </a:lnTo>
                    <a:lnTo>
                      <a:pt x="701081" y="152920"/>
                    </a:lnTo>
                    <a:close/>
                  </a:path>
                </a:pathLst>
              </a:custGeom>
              <a:solidFill>
                <a:srgbClr val="012341"/>
              </a:solidFill>
              <a:ln w="57150">
                <a:solidFill>
                  <a:schemeClr val="bg1"/>
                </a:solidFill>
              </a:ln>
              <a:sp3d prstMaterial="dkEdge">
                <a:bevelT w="0" h="8890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  <a:flatTx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Pie 83"/>
            <p:cNvSpPr>
              <a:spLocks noChangeAspect="1"/>
            </p:cNvSpPr>
            <p:nvPr/>
          </p:nvSpPr>
          <p:spPr>
            <a:xfrm rot="3060000">
              <a:off x="4689744" y="2208636"/>
              <a:ext cx="2834640" cy="2834640"/>
            </a:xfrm>
            <a:prstGeom prst="pie">
              <a:avLst>
                <a:gd name="adj1" fmla="val 12051098"/>
                <a:gd name="adj2" fmla="val 18591101"/>
              </a:avLst>
            </a:prstGeom>
            <a:solidFill>
              <a:srgbClr val="ACB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865120" y="1377619"/>
            <a:ext cx="4971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Q.E.P</a:t>
            </a:r>
            <a:r>
              <a:rPr lang="en-US" sz="24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. (</a:t>
            </a:r>
            <a:r>
              <a:rPr lang="en-US" sz="2400" b="1" baseline="15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Quality</a:t>
            </a:r>
            <a:r>
              <a:rPr lang="en-US" sz="24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baseline="15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Enhancement</a:t>
            </a:r>
            <a:r>
              <a:rPr lang="en-US" sz="24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baseline="15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Plan)</a:t>
            </a:r>
          </a:p>
        </p:txBody>
      </p:sp>
    </p:spTree>
    <p:extLst>
      <p:ext uri="{BB962C8B-B14F-4D97-AF65-F5344CB8AC3E}">
        <p14:creationId xmlns:p14="http://schemas.microsoft.com/office/powerpoint/2010/main" val="298537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B30D9B-8709-4617-9E83-8361639EECEB}"/>
              </a:ext>
            </a:extLst>
          </p:cNvPr>
          <p:cNvSpPr/>
          <p:nvPr/>
        </p:nvSpPr>
        <p:spPr>
          <a:xfrm>
            <a:off x="0" y="-6"/>
            <a:ext cx="12192000" cy="6858006"/>
          </a:xfrm>
          <a:prstGeom prst="rect">
            <a:avLst/>
          </a:prstGeom>
          <a:solidFill>
            <a:srgbClr val="AC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017" y="100015"/>
            <a:ext cx="10298104" cy="738909"/>
            <a:chOff x="1322770" y="100015"/>
            <a:chExt cx="10298104" cy="738909"/>
          </a:xfrm>
        </p:grpSpPr>
        <p:sp>
          <p:nvSpPr>
            <p:cNvPr id="7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/>
            <p:nvPr/>
          </p:nvSpPr>
          <p:spPr>
            <a:xfrm rot="5400000">
              <a:off x="6102367" y="-4679582"/>
              <a:ext cx="738909" cy="10298104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1482568" y="257578"/>
              <a:ext cx="9969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Using LibQUAL+</a:t>
              </a:r>
              <a:r>
                <a:rPr lang="en-US" sz="2000" b="1" spc="-30" baseline="3000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®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as a Foundation for the Library’s </a:t>
              </a:r>
              <a:r>
                <a:rPr lang="en-US" sz="2000" b="1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Support 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of Accreditation &amp; Re-Certification Efforts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42524" y="6315952"/>
            <a:ext cx="5544369" cy="428783"/>
            <a:chOff x="6542524" y="6298196"/>
            <a:chExt cx="5544369" cy="428783"/>
          </a:xfrm>
        </p:grpSpPr>
        <p:sp>
          <p:nvSpPr>
            <p:cNvPr id="12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 flipV="1">
              <a:off x="9100317" y="3740403"/>
              <a:ext cx="428783" cy="5544369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7945515" y="6319978"/>
              <a:ext cx="404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Accreditation Aspects</a:t>
              </a:r>
              <a:endParaRPr lang="en-US" sz="2000" spc="-3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B8D054-C142-4069-92D9-E9123E04CAC7}"/>
              </a:ext>
            </a:extLst>
          </p:cNvPr>
          <p:cNvSpPr txBox="1"/>
          <p:nvPr/>
        </p:nvSpPr>
        <p:spPr>
          <a:xfrm>
            <a:off x="3602603" y="1052630"/>
            <a:ext cx="498796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</a:rPr>
              <a:t>The </a:t>
            </a:r>
            <a:r>
              <a:rPr lang="en-US" sz="2400" b="1" dirty="0" err="1" smtClean="0">
                <a:latin typeface="Century Gothic" panose="020B0502020202020204" pitchFamily="34" charset="0"/>
              </a:rPr>
              <a:t>LIbQUAL</a:t>
            </a:r>
            <a:r>
              <a:rPr lang="en-US" sz="2400" b="1" dirty="0" smtClean="0">
                <a:latin typeface="Century Gothic" panose="020B0502020202020204" pitchFamily="34" charset="0"/>
              </a:rPr>
              <a:t>+</a:t>
            </a:r>
            <a:r>
              <a:rPr lang="en-US" sz="2400" b="1" baseline="30000" dirty="0" smtClean="0">
                <a:latin typeface="Century Gothic" panose="020B0502020202020204" pitchFamily="34" charset="0"/>
              </a:rPr>
              <a:t>®</a:t>
            </a:r>
            <a:r>
              <a:rPr lang="en-US" sz="2400" b="1" dirty="0" smtClean="0">
                <a:latin typeface="Century Gothic" panose="020B0502020202020204" pitchFamily="34" charset="0"/>
              </a:rPr>
              <a:t> Template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/>
            </a:pPr>
            <a:endParaRPr lang="en-US" sz="1000" dirty="0" smtClean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sz="2400" dirty="0" smtClean="0">
                <a:latin typeface="Century Gothic" panose="020B0502020202020204" pitchFamily="34" charset="0"/>
              </a:rPr>
              <a:t>Job </a:t>
            </a:r>
            <a:r>
              <a:rPr lang="en-US" sz="2400" dirty="0">
                <a:latin typeface="Century Gothic" panose="020B0502020202020204" pitchFamily="34" charset="0"/>
              </a:rPr>
              <a:t>Expertise</a:t>
            </a:r>
          </a:p>
          <a:p>
            <a:pPr marL="461963" indent="-461963">
              <a:buFont typeface="+mj-lt"/>
              <a:buAutoNum type="arabicPeriod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Information Literacy</a:t>
            </a:r>
          </a:p>
          <a:p>
            <a:pPr marL="461963" indent="-461963">
              <a:buFont typeface="+mj-lt"/>
              <a:buAutoNum type="arabicPeriod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Customer Service</a:t>
            </a:r>
          </a:p>
          <a:p>
            <a:pPr marL="461963" indent="-461963">
              <a:buFont typeface="+mj-lt"/>
              <a:buAutoNum type="arabicPeriod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Information Resources</a:t>
            </a:r>
          </a:p>
          <a:p>
            <a:pPr marL="461963" indent="-461963">
              <a:buFont typeface="+mj-lt"/>
              <a:buAutoNum type="arabicPeriod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Resource Accessibility</a:t>
            </a:r>
          </a:p>
          <a:p>
            <a:pPr marL="461963" indent="-461963">
              <a:buFont typeface="+mj-lt"/>
              <a:buAutoNum type="arabicPeriod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Library Environment</a:t>
            </a:r>
          </a:p>
          <a:p>
            <a:pPr marL="461963" indent="-461963">
              <a:buFont typeface="+mj-lt"/>
              <a:buAutoNum type="arabicPeriod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Group &amp; Individual Study</a:t>
            </a:r>
          </a:p>
          <a:p>
            <a:pPr marL="461963" indent="-461963">
              <a:buFont typeface="+mj-lt"/>
              <a:buAutoNum type="arabicPeriod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Equipment &amp; Technology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9601" y="1130987"/>
            <a:ext cx="15335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8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B30D9B-8709-4617-9E83-8361639EECEB}"/>
              </a:ext>
            </a:extLst>
          </p:cNvPr>
          <p:cNvSpPr/>
          <p:nvPr/>
        </p:nvSpPr>
        <p:spPr>
          <a:xfrm>
            <a:off x="0" y="-6"/>
            <a:ext cx="12192000" cy="6858006"/>
          </a:xfrm>
          <a:prstGeom prst="rect">
            <a:avLst/>
          </a:prstGeom>
          <a:solidFill>
            <a:srgbClr val="AC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B8D054-C142-4069-92D9-E9123E04CAC7}"/>
              </a:ext>
            </a:extLst>
          </p:cNvPr>
          <p:cNvSpPr txBox="1"/>
          <p:nvPr/>
        </p:nvSpPr>
        <p:spPr>
          <a:xfrm>
            <a:off x="1436445" y="928342"/>
            <a:ext cx="790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40000"/>
                </a:solidFill>
                <a:effectLst>
                  <a:glow rad="254000">
                    <a:schemeClr val="bg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JOB EXPERTISE</a:t>
            </a:r>
            <a:endParaRPr lang="en-US" sz="2400" dirty="0">
              <a:solidFill>
                <a:srgbClr val="640000"/>
              </a:solidFill>
              <a:effectLst>
                <a:glow rad="254000">
                  <a:schemeClr val="bg1">
                    <a:alpha val="5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B8D054-C142-4069-92D9-E9123E04CAC7}"/>
              </a:ext>
            </a:extLst>
          </p:cNvPr>
          <p:cNvSpPr txBox="1"/>
          <p:nvPr/>
        </p:nvSpPr>
        <p:spPr>
          <a:xfrm>
            <a:off x="1536700" y="2797830"/>
            <a:ext cx="498796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+mj-lt"/>
              <a:buAutoNum type="arabicPeriod"/>
            </a:pPr>
            <a:r>
              <a:rPr lang="en-US" sz="2400" dirty="0" smtClean="0">
                <a:latin typeface="Century Gothic" panose="020B0502020202020204" pitchFamily="34" charset="0"/>
              </a:rPr>
              <a:t>Inventory</a:t>
            </a:r>
          </a:p>
          <a:p>
            <a:pPr marL="461963" indent="-461963">
              <a:buFont typeface="+mj-lt"/>
              <a:buAutoNum type="arabicPeriod"/>
            </a:pPr>
            <a:endParaRPr lang="en-US" sz="1000" dirty="0" smtClean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sz="2400" dirty="0" smtClean="0">
                <a:latin typeface="Century Gothic" panose="020B0502020202020204" pitchFamily="34" charset="0"/>
              </a:rPr>
              <a:t>Qualifications</a:t>
            </a:r>
          </a:p>
          <a:p>
            <a:pPr marL="461963" indent="-461963">
              <a:buFont typeface="+mj-lt"/>
              <a:buAutoNum type="arabicPeriod"/>
            </a:pPr>
            <a:endParaRPr lang="en-US" sz="1000" dirty="0" smtClean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sz="2400" dirty="0" smtClean="0">
                <a:latin typeface="Century Gothic" panose="020B0502020202020204" pitchFamily="34" charset="0"/>
              </a:rPr>
              <a:t>Recruitment</a:t>
            </a:r>
          </a:p>
          <a:p>
            <a:pPr marL="461963" indent="-461963">
              <a:buFont typeface="+mj-lt"/>
              <a:buAutoNum type="arabicPeriod"/>
            </a:pPr>
            <a:endParaRPr lang="en-US" sz="1000" dirty="0" smtClean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sz="2400" dirty="0" smtClean="0">
                <a:latin typeface="Century Gothic" panose="020B0502020202020204" pitchFamily="34" charset="0"/>
              </a:rPr>
              <a:t>Workload</a:t>
            </a:r>
          </a:p>
          <a:p>
            <a:pPr marL="461963" indent="-461963">
              <a:buFont typeface="+mj-lt"/>
              <a:buAutoNum type="arabicPeriod"/>
            </a:pPr>
            <a:endParaRPr lang="en-US" sz="1000" dirty="0" smtClean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sz="2400" dirty="0" smtClean="0">
                <a:latin typeface="Century Gothic" panose="020B0502020202020204" pitchFamily="34" charset="0"/>
              </a:rPr>
              <a:t>Professional Responsibilities</a:t>
            </a:r>
          </a:p>
          <a:p>
            <a:pPr marL="461963" indent="-461963">
              <a:buFont typeface="+mj-lt"/>
              <a:buAutoNum type="arabicPeriod"/>
            </a:pPr>
            <a:endParaRPr lang="en-US" sz="1000" dirty="0" smtClean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sz="2400" dirty="0" smtClean="0">
                <a:latin typeface="Century Gothic" panose="020B0502020202020204" pitchFamily="34" charset="0"/>
              </a:rPr>
              <a:t>Retention &amp; Work Life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B79B263-BBAA-4280-981D-4A40BDE29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621317"/>
              </p:ext>
            </p:extLst>
          </p:nvPr>
        </p:nvGraphicFramePr>
        <p:xfrm>
          <a:off x="1529956" y="1445674"/>
          <a:ext cx="7932412" cy="1350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3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86395273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639932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413535106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LibQUAL+® QUESTIONS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User Rating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User Priority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Satis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</a:p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faction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1256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Employees who instill confidence in users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Employees w/knowledge to answer user questions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Employees who understand users’ needs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94589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Dependability handling user service problems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1017" y="100015"/>
            <a:ext cx="10298104" cy="738909"/>
            <a:chOff x="1322770" y="100015"/>
            <a:chExt cx="10298104" cy="738909"/>
          </a:xfrm>
        </p:grpSpPr>
        <p:sp>
          <p:nvSpPr>
            <p:cNvPr id="10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/>
            <p:nvPr/>
          </p:nvSpPr>
          <p:spPr>
            <a:xfrm rot="5400000">
              <a:off x="6102367" y="-4679582"/>
              <a:ext cx="738909" cy="10298104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1482568" y="257578"/>
              <a:ext cx="9969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Using LibQUAL+</a:t>
              </a:r>
              <a:r>
                <a:rPr lang="en-US" sz="2000" b="1" spc="-30" baseline="3000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®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as a Foundation for the Library’s </a:t>
              </a:r>
              <a:r>
                <a:rPr lang="en-US" sz="2000" b="1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Support 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of Accreditation &amp; Re-Certification Efforts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42524" y="6315952"/>
            <a:ext cx="5544369" cy="428783"/>
            <a:chOff x="6542524" y="6298196"/>
            <a:chExt cx="5544369" cy="428783"/>
          </a:xfrm>
        </p:grpSpPr>
        <p:sp>
          <p:nvSpPr>
            <p:cNvPr id="13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 flipV="1">
              <a:off x="9100317" y="3740403"/>
              <a:ext cx="428783" cy="5544369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7945515" y="6319978"/>
              <a:ext cx="404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/Library Assessment Conference 2018</a:t>
              </a:r>
              <a:endParaRPr lang="en-US" sz="2000" spc="-3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16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B30D9B-8709-4617-9E83-8361639EECEB}"/>
              </a:ext>
            </a:extLst>
          </p:cNvPr>
          <p:cNvSpPr/>
          <p:nvPr/>
        </p:nvSpPr>
        <p:spPr>
          <a:xfrm>
            <a:off x="0" y="-6"/>
            <a:ext cx="12192000" cy="6858006"/>
          </a:xfrm>
          <a:prstGeom prst="rect">
            <a:avLst/>
          </a:prstGeom>
          <a:solidFill>
            <a:srgbClr val="AC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017" y="100015"/>
            <a:ext cx="10298104" cy="738909"/>
            <a:chOff x="1322770" y="100015"/>
            <a:chExt cx="10298104" cy="738909"/>
          </a:xfrm>
        </p:grpSpPr>
        <p:sp>
          <p:nvSpPr>
            <p:cNvPr id="7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/>
            <p:nvPr/>
          </p:nvSpPr>
          <p:spPr>
            <a:xfrm rot="5400000">
              <a:off x="6102367" y="-4679582"/>
              <a:ext cx="738909" cy="10298104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1482568" y="257578"/>
              <a:ext cx="9969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Using LibQUAL+</a:t>
              </a:r>
              <a:r>
                <a:rPr lang="en-US" sz="2000" b="1" spc="-30" baseline="3000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®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as a Foundation for the Library’s </a:t>
              </a:r>
              <a:r>
                <a:rPr lang="en-US" sz="2000" b="1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Support </a:t>
              </a:r>
              <a:r>
                <a:rPr lang="en-US" sz="2000" b="1" spc="-30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of Accreditation &amp; Re-Certification Efforts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42524" y="6315952"/>
            <a:ext cx="5544369" cy="428783"/>
            <a:chOff x="6542524" y="6298196"/>
            <a:chExt cx="5544369" cy="428783"/>
          </a:xfrm>
        </p:grpSpPr>
        <p:sp>
          <p:nvSpPr>
            <p:cNvPr id="12" name="Trapezoid 1">
              <a:extLst>
                <a:ext uri="{FF2B5EF4-FFF2-40B4-BE49-F238E27FC236}">
                  <a16:creationId xmlns="" xmlns:a16="http://schemas.microsoft.com/office/drawing/2014/main" id="{692F9A5B-FBBE-483D-B673-232D38FEC94E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 flipV="1">
              <a:off x="9100317" y="3740403"/>
              <a:ext cx="428783" cy="5544369"/>
            </a:xfrm>
            <a:custGeom>
              <a:avLst/>
              <a:gdLst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282549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54182 w 738909"/>
                <a:gd name="connsiteY2" fmla="*/ 0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  <a:gd name="connsiteX0" fmla="*/ 0 w 738909"/>
                <a:gd name="connsiteY0" fmla="*/ 9282549 h 9282549"/>
                <a:gd name="connsiteX1" fmla="*/ 184727 w 738909"/>
                <a:gd name="connsiteY1" fmla="*/ 0 h 9282549"/>
                <a:gd name="connsiteX2" fmla="*/ 544946 w 738909"/>
                <a:gd name="connsiteY2" fmla="*/ 83127 h 9282549"/>
                <a:gd name="connsiteX3" fmla="*/ 738909 w 738909"/>
                <a:gd name="connsiteY3" fmla="*/ 9125531 h 9282549"/>
                <a:gd name="connsiteX4" fmla="*/ 0 w 738909"/>
                <a:gd name="connsiteY4" fmla="*/ 9282549 h 92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909" h="9282549">
                  <a:moveTo>
                    <a:pt x="0" y="9282549"/>
                  </a:moveTo>
                  <a:lnTo>
                    <a:pt x="184727" y="0"/>
                  </a:lnTo>
                  <a:lnTo>
                    <a:pt x="544946" y="83127"/>
                  </a:lnTo>
                  <a:lnTo>
                    <a:pt x="738909" y="9125531"/>
                  </a:lnTo>
                  <a:lnTo>
                    <a:pt x="0" y="9282549"/>
                  </a:lnTo>
                  <a:close/>
                </a:path>
              </a:pathLst>
            </a:custGeom>
            <a:solidFill>
              <a:srgbClr val="013E73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85011D9-A9FB-428C-B46A-30F3A49F6C43}"/>
                </a:ext>
              </a:extLst>
            </p:cNvPr>
            <p:cNvSpPr txBox="1"/>
            <p:nvPr/>
          </p:nvSpPr>
          <p:spPr>
            <a:xfrm>
              <a:off x="7945515" y="6319978"/>
              <a:ext cx="404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spc="-3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/Library Assessment Conference 2018</a:t>
              </a:r>
              <a:endParaRPr lang="en-US" sz="2000" spc="-3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B8D054-C142-4069-92D9-E9123E04CAC7}"/>
              </a:ext>
            </a:extLst>
          </p:cNvPr>
          <p:cNvSpPr txBox="1"/>
          <p:nvPr/>
        </p:nvSpPr>
        <p:spPr>
          <a:xfrm>
            <a:off x="1536700" y="3017552"/>
            <a:ext cx="105737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+mj-lt"/>
              <a:buAutoNum type="arabicPeriod"/>
            </a:pPr>
            <a:r>
              <a:rPr lang="en-US" sz="2400" dirty="0" smtClean="0">
                <a:latin typeface="Century Gothic" panose="020B0502020202020204" pitchFamily="34" charset="0"/>
              </a:rPr>
              <a:t>ACRL Framework for Information Literacy</a:t>
            </a:r>
          </a:p>
          <a:p>
            <a:pPr marL="461963" indent="-461963">
              <a:buFont typeface="+mj-lt"/>
              <a:buAutoNum type="arabicPeriod"/>
            </a:pPr>
            <a:endParaRPr lang="en-US" sz="1000" dirty="0" smtClean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sz="2400" dirty="0" smtClean="0">
                <a:latin typeface="Century Gothic" panose="020B0502020202020204" pitchFamily="34" charset="0"/>
              </a:rPr>
              <a:t>Establish Library’s Information Literacy Learning Outcomes</a:t>
            </a:r>
          </a:p>
          <a:p>
            <a:pPr marL="461963" indent="-461963">
              <a:buFont typeface="+mj-lt"/>
              <a:buAutoNum type="arabicPeriod"/>
            </a:pPr>
            <a:endParaRPr lang="en-US" sz="1000" dirty="0" smtClean="0">
              <a:latin typeface="Century Gothic" panose="020B0502020202020204" pitchFamily="34" charset="0"/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sz="2400" dirty="0" smtClean="0">
                <a:latin typeface="Century Gothic" panose="020B0502020202020204" pitchFamily="34" charset="0"/>
              </a:rPr>
              <a:t>Coordinator/Adapt to meet Course Learning Outcomes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AB79B263-BBAA-4280-981D-4A40BDE29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417089"/>
              </p:ext>
            </p:extLst>
          </p:nvPr>
        </p:nvGraphicFramePr>
        <p:xfrm>
          <a:off x="1529956" y="1436796"/>
          <a:ext cx="7932412" cy="1579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3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86395273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639932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413535106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LibQUAL+® QUESTIONS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User Rating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User Priority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Satis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</a:p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faction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1256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Library helps me stay abreast of developments in field(s)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 interest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Library aids my advancement in my academic discipline or work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Library enables me to be more efficient in my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acad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pursuits/work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94589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Library helps me distinguish between trustworthy/untrustworthy info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Library provides me with the info skills I need in my work/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study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B8D054-C142-4069-92D9-E9123E04CAC7}"/>
              </a:ext>
            </a:extLst>
          </p:cNvPr>
          <p:cNvSpPr txBox="1"/>
          <p:nvPr/>
        </p:nvSpPr>
        <p:spPr>
          <a:xfrm>
            <a:off x="1436445" y="928342"/>
            <a:ext cx="790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40000"/>
                </a:solidFill>
                <a:effectLst>
                  <a:glow rad="254000">
                    <a:schemeClr val="bg1">
                      <a:alpha val="50000"/>
                    </a:schemeClr>
                  </a:glow>
                </a:effectLst>
                <a:latin typeface="Century Gothic" panose="020B0502020202020204" pitchFamily="34" charset="0"/>
              </a:rPr>
              <a:t>INFORMATION LITERACY</a:t>
            </a:r>
            <a:endParaRPr lang="en-US" sz="2400" dirty="0">
              <a:solidFill>
                <a:srgbClr val="640000"/>
              </a:solidFill>
              <a:effectLst>
                <a:glow rad="254000">
                  <a:schemeClr val="bg1">
                    <a:alpha val="5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9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A0C80B5E-2297-405A-A789-9364333B0CA0}" vid="{509608D1-09B8-4C4F-A120-20A01AE0D6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923</TotalTime>
  <Words>1081</Words>
  <Application>Microsoft Office PowerPoint</Application>
  <PresentationFormat>Widescreen</PresentationFormat>
  <Paragraphs>309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Century Gothic</vt:lpstr>
      <vt:lpstr>Rockwell</vt:lpstr>
      <vt:lpstr>Symbol</vt:lpstr>
      <vt:lpstr>Times New Roman</vt:lpstr>
      <vt:lpstr>Wingdings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TAMU Libraries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Maciel</dc:creator>
  <cp:lastModifiedBy>Michael Maciel</cp:lastModifiedBy>
  <cp:revision>107</cp:revision>
  <cp:lastPrinted>2018-11-30T19:53:02Z</cp:lastPrinted>
  <dcterms:created xsi:type="dcterms:W3CDTF">2018-11-26T18:59:39Z</dcterms:created>
  <dcterms:modified xsi:type="dcterms:W3CDTF">2018-11-30T19:53:22Z</dcterms:modified>
</cp:coreProperties>
</file>