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Raleway SemiBold"/>
      <p:regular r:id="rId11"/>
      <p:bold r:id="rId12"/>
      <p:italic r:id="rId13"/>
      <p:boldItalic r:id="rId14"/>
    </p:embeddedFont>
    <p:embeddedFont>
      <p:font typeface="Raleway"/>
      <p:regular r:id="rId15"/>
      <p:bold r:id="rId16"/>
      <p:italic r:id="rId17"/>
      <p:boldItalic r:id="rId18"/>
    </p:embeddedFont>
    <p:embeddedFont>
      <p:font typeface="Raleway Light"/>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alewayLight-bold.fntdata"/><Relationship Id="rId11" Type="http://schemas.openxmlformats.org/officeDocument/2006/relationships/font" Target="fonts/RalewaySemiBold-regular.fntdata"/><Relationship Id="rId22" Type="http://schemas.openxmlformats.org/officeDocument/2006/relationships/font" Target="fonts/RalewayLight-boldItalic.fntdata"/><Relationship Id="rId10" Type="http://schemas.openxmlformats.org/officeDocument/2006/relationships/slide" Target="slides/slide5.xml"/><Relationship Id="rId21" Type="http://schemas.openxmlformats.org/officeDocument/2006/relationships/font" Target="fonts/RalewayLight-italic.fntdata"/><Relationship Id="rId13" Type="http://schemas.openxmlformats.org/officeDocument/2006/relationships/font" Target="fonts/RalewaySemiBold-italic.fntdata"/><Relationship Id="rId12" Type="http://schemas.openxmlformats.org/officeDocument/2006/relationships/font" Target="fonts/RalewaySemiBold-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aleway-regular.fntdata"/><Relationship Id="rId14" Type="http://schemas.openxmlformats.org/officeDocument/2006/relationships/font" Target="fonts/RalewaySemiBold-boldItalic.fntdata"/><Relationship Id="rId17" Type="http://schemas.openxmlformats.org/officeDocument/2006/relationships/font" Target="fonts/Raleway-italic.fntdata"/><Relationship Id="rId16" Type="http://schemas.openxmlformats.org/officeDocument/2006/relationships/font" Target="fonts/Raleway-bold.fntdata"/><Relationship Id="rId5" Type="http://schemas.openxmlformats.org/officeDocument/2006/relationships/notesMaster" Target="notesMasters/notesMaster1.xml"/><Relationship Id="rId19" Type="http://schemas.openxmlformats.org/officeDocument/2006/relationships/font" Target="fonts/RalewayLight-regular.fntdata"/><Relationship Id="rId6" Type="http://schemas.openxmlformats.org/officeDocument/2006/relationships/slide" Target="slides/slide1.xml"/><Relationship Id="rId18" Type="http://schemas.openxmlformats.org/officeDocument/2006/relationships/font" Target="fonts/Raleway-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4842f4e657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4842f4e657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g4721dc0898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4721dc0898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6" name="Shape 66"/>
        <p:cNvGrpSpPr/>
        <p:nvPr/>
      </p:nvGrpSpPr>
      <p:grpSpPr>
        <a:xfrm>
          <a:off x="0" y="0"/>
          <a:ext cx="0" cy="0"/>
          <a:chOff x="0" y="0"/>
          <a:chExt cx="0" cy="0"/>
        </a:xfrm>
      </p:grpSpPr>
      <p:sp>
        <p:nvSpPr>
          <p:cNvPr id="67" name="Google Shape;67;g4721dc0898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4721dc0898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Google Shape;72;g4721dc0898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4721dc0898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1600"/>
              </a:spcBef>
              <a:spcAft>
                <a:spcPts val="0"/>
              </a:spcAft>
              <a:buClr>
                <a:schemeClr val="dk1"/>
              </a:buClr>
              <a:buSzPts val="1400"/>
              <a:buChar char="○"/>
              <a:defRPr>
                <a:solidFill>
                  <a:schemeClr val="dk1"/>
                </a:solidFill>
              </a:defRPr>
            </a:lvl2pPr>
            <a:lvl3pPr indent="-317500" lvl="2" marL="1371600">
              <a:spcBef>
                <a:spcPts val="1600"/>
              </a:spcBef>
              <a:spcAft>
                <a:spcPts val="0"/>
              </a:spcAft>
              <a:buClr>
                <a:schemeClr val="dk1"/>
              </a:buClr>
              <a:buSzPts val="1400"/>
              <a:buChar char="■"/>
              <a:defRPr>
                <a:solidFill>
                  <a:schemeClr val="dk1"/>
                </a:solidFill>
              </a:defRPr>
            </a:lvl3pPr>
            <a:lvl4pPr indent="-317500" lvl="3" marL="1828800">
              <a:spcBef>
                <a:spcPts val="1600"/>
              </a:spcBef>
              <a:spcAft>
                <a:spcPts val="0"/>
              </a:spcAft>
              <a:buClr>
                <a:schemeClr val="dk1"/>
              </a:buClr>
              <a:buSzPts val="1400"/>
              <a:buChar char="●"/>
              <a:defRPr>
                <a:solidFill>
                  <a:schemeClr val="dk1"/>
                </a:solidFill>
              </a:defRPr>
            </a:lvl4pPr>
            <a:lvl5pPr indent="-317500" lvl="4" marL="2286000">
              <a:spcBef>
                <a:spcPts val="1600"/>
              </a:spcBef>
              <a:spcAft>
                <a:spcPts val="0"/>
              </a:spcAft>
              <a:buClr>
                <a:schemeClr val="dk1"/>
              </a:buClr>
              <a:buSzPts val="1400"/>
              <a:buChar char="○"/>
              <a:defRPr>
                <a:solidFill>
                  <a:schemeClr val="dk1"/>
                </a:solidFill>
              </a:defRPr>
            </a:lvl5pPr>
            <a:lvl6pPr indent="-317500" lvl="5" marL="2743200">
              <a:spcBef>
                <a:spcPts val="1600"/>
              </a:spcBef>
              <a:spcAft>
                <a:spcPts val="0"/>
              </a:spcAft>
              <a:buClr>
                <a:schemeClr val="dk1"/>
              </a:buClr>
              <a:buSzPts val="1400"/>
              <a:buChar char="■"/>
              <a:defRPr>
                <a:solidFill>
                  <a:schemeClr val="dk1"/>
                </a:solidFill>
              </a:defRPr>
            </a:lvl6pPr>
            <a:lvl7pPr indent="-317500" lvl="6" marL="3200400">
              <a:spcBef>
                <a:spcPts val="1600"/>
              </a:spcBef>
              <a:spcAft>
                <a:spcPts val="0"/>
              </a:spcAft>
              <a:buClr>
                <a:schemeClr val="dk1"/>
              </a:buClr>
              <a:buSzPts val="1400"/>
              <a:buChar char="●"/>
              <a:defRPr>
                <a:solidFill>
                  <a:schemeClr val="dk1"/>
                </a:solidFill>
              </a:defRPr>
            </a:lvl7pPr>
            <a:lvl8pPr indent="-317500" lvl="7" marL="3657600">
              <a:spcBef>
                <a:spcPts val="1600"/>
              </a:spcBef>
              <a:spcAft>
                <a:spcPts val="0"/>
              </a:spcAft>
              <a:buClr>
                <a:schemeClr val="dk1"/>
              </a:buClr>
              <a:buSzPts val="1400"/>
              <a:buChar char="○"/>
              <a:defRPr>
                <a:solidFill>
                  <a:schemeClr val="dk1"/>
                </a:solidFill>
              </a:defRPr>
            </a:lvl8pPr>
            <a:lvl9pPr indent="-317500" lvl="8" marL="4114800">
              <a:spcBef>
                <a:spcPts val="1600"/>
              </a:spcBef>
              <a:spcAft>
                <a:spcPts val="160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1600"/>
              </a:spcBef>
              <a:spcAft>
                <a:spcPts val="0"/>
              </a:spcAft>
              <a:buClr>
                <a:schemeClr val="lt2"/>
              </a:buClr>
              <a:buSzPts val="1400"/>
              <a:buChar char="○"/>
              <a:defRPr>
                <a:solidFill>
                  <a:schemeClr val="lt2"/>
                </a:solidFill>
              </a:defRPr>
            </a:lvl2pPr>
            <a:lvl3pPr indent="-317500" lvl="2" marL="1371600">
              <a:lnSpc>
                <a:spcPct val="115000"/>
              </a:lnSpc>
              <a:spcBef>
                <a:spcPts val="1600"/>
              </a:spcBef>
              <a:spcAft>
                <a:spcPts val="0"/>
              </a:spcAft>
              <a:buClr>
                <a:schemeClr val="lt2"/>
              </a:buClr>
              <a:buSzPts val="1400"/>
              <a:buChar char="■"/>
              <a:defRPr>
                <a:solidFill>
                  <a:schemeClr val="lt2"/>
                </a:solidFill>
              </a:defRPr>
            </a:lvl3pPr>
            <a:lvl4pPr indent="-317500" lvl="3" marL="1828800">
              <a:lnSpc>
                <a:spcPct val="115000"/>
              </a:lnSpc>
              <a:spcBef>
                <a:spcPts val="1600"/>
              </a:spcBef>
              <a:spcAft>
                <a:spcPts val="0"/>
              </a:spcAft>
              <a:buClr>
                <a:schemeClr val="lt2"/>
              </a:buClr>
              <a:buSzPts val="1400"/>
              <a:buChar char="●"/>
              <a:defRPr>
                <a:solidFill>
                  <a:schemeClr val="lt2"/>
                </a:solidFill>
              </a:defRPr>
            </a:lvl4pPr>
            <a:lvl5pPr indent="-317500" lvl="4" marL="2286000">
              <a:lnSpc>
                <a:spcPct val="115000"/>
              </a:lnSpc>
              <a:spcBef>
                <a:spcPts val="1600"/>
              </a:spcBef>
              <a:spcAft>
                <a:spcPts val="0"/>
              </a:spcAft>
              <a:buClr>
                <a:schemeClr val="lt2"/>
              </a:buClr>
              <a:buSzPts val="1400"/>
              <a:buChar char="○"/>
              <a:defRPr>
                <a:solidFill>
                  <a:schemeClr val="lt2"/>
                </a:solidFill>
              </a:defRPr>
            </a:lvl5pPr>
            <a:lvl6pPr indent="-317500" lvl="5" marL="2743200">
              <a:lnSpc>
                <a:spcPct val="115000"/>
              </a:lnSpc>
              <a:spcBef>
                <a:spcPts val="1600"/>
              </a:spcBef>
              <a:spcAft>
                <a:spcPts val="0"/>
              </a:spcAft>
              <a:buClr>
                <a:schemeClr val="lt2"/>
              </a:buClr>
              <a:buSzPts val="1400"/>
              <a:buChar char="■"/>
              <a:defRPr>
                <a:solidFill>
                  <a:schemeClr val="lt2"/>
                </a:solidFill>
              </a:defRPr>
            </a:lvl6pPr>
            <a:lvl7pPr indent="-317500" lvl="6" marL="3200400">
              <a:lnSpc>
                <a:spcPct val="115000"/>
              </a:lnSpc>
              <a:spcBef>
                <a:spcPts val="1600"/>
              </a:spcBef>
              <a:spcAft>
                <a:spcPts val="0"/>
              </a:spcAft>
              <a:buClr>
                <a:schemeClr val="lt2"/>
              </a:buClr>
              <a:buSzPts val="1400"/>
              <a:buChar char="●"/>
              <a:defRPr>
                <a:solidFill>
                  <a:schemeClr val="lt2"/>
                </a:solidFill>
              </a:defRPr>
            </a:lvl7pPr>
            <a:lvl8pPr indent="-317500" lvl="7" marL="3657600">
              <a:lnSpc>
                <a:spcPct val="115000"/>
              </a:lnSpc>
              <a:spcBef>
                <a:spcPts val="1600"/>
              </a:spcBef>
              <a:spcAft>
                <a:spcPts val="0"/>
              </a:spcAft>
              <a:buClr>
                <a:schemeClr val="lt2"/>
              </a:buClr>
              <a:buSzPts val="1400"/>
              <a:buChar char="○"/>
              <a:defRPr>
                <a:solidFill>
                  <a:schemeClr val="lt2"/>
                </a:solidFill>
              </a:defRPr>
            </a:lvl8pPr>
            <a:lvl9pPr indent="-317500" lvl="8" marL="4114800">
              <a:lnSpc>
                <a:spcPct val="115000"/>
              </a:lnSpc>
              <a:spcBef>
                <a:spcPts val="1600"/>
              </a:spcBef>
              <a:spcAft>
                <a:spcPts val="160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3600">
                <a:latin typeface="Raleway SemiBold"/>
                <a:ea typeface="Raleway SemiBold"/>
                <a:cs typeface="Raleway SemiBold"/>
                <a:sym typeface="Raleway SemiBold"/>
              </a:rPr>
              <a:t>A consideration of power structures (and the tensions they create) </a:t>
            </a:r>
            <a:endParaRPr sz="3600">
              <a:latin typeface="Raleway SemiBold"/>
              <a:ea typeface="Raleway SemiBold"/>
              <a:cs typeface="Raleway SemiBold"/>
              <a:sym typeface="Raleway SemiBold"/>
            </a:endParaRPr>
          </a:p>
          <a:p>
            <a:pPr indent="0" lvl="0" marL="0" rtl="0" algn="ctr">
              <a:spcBef>
                <a:spcPts val="0"/>
              </a:spcBef>
              <a:spcAft>
                <a:spcPts val="0"/>
              </a:spcAft>
              <a:buNone/>
            </a:pPr>
            <a:r>
              <a:rPr lang="en" sz="3600">
                <a:latin typeface="Raleway SemiBold"/>
                <a:ea typeface="Raleway SemiBold"/>
                <a:cs typeface="Raleway SemiBold"/>
                <a:sym typeface="Raleway SemiBold"/>
              </a:rPr>
              <a:t>in library assessment activities</a:t>
            </a:r>
            <a:endParaRPr sz="3600">
              <a:latin typeface="Raleway SemiBold"/>
              <a:ea typeface="Raleway SemiBold"/>
              <a:cs typeface="Raleway SemiBold"/>
              <a:sym typeface="Raleway SemiBold"/>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1800">
                <a:latin typeface="Raleway SemiBold"/>
                <a:ea typeface="Raleway SemiBold"/>
                <a:cs typeface="Raleway SemiBold"/>
                <a:sym typeface="Raleway SemiBold"/>
              </a:rPr>
              <a:t>Ebony Magnus </a:t>
            </a:r>
            <a:r>
              <a:rPr lang="en" sz="1800">
                <a:latin typeface="Raleway Light"/>
                <a:ea typeface="Raleway Light"/>
                <a:cs typeface="Raleway Light"/>
                <a:sym typeface="Raleway Light"/>
              </a:rPr>
              <a:t>(Southern Alberta Institute of Technology), </a:t>
            </a:r>
            <a:r>
              <a:rPr lang="en" sz="1800">
                <a:latin typeface="Raleway SemiBold"/>
                <a:ea typeface="Raleway SemiBold"/>
                <a:cs typeface="Raleway SemiBold"/>
                <a:sym typeface="Raleway SemiBold"/>
              </a:rPr>
              <a:t>Maggie Faber</a:t>
            </a:r>
            <a:r>
              <a:rPr lang="en" sz="1800">
                <a:latin typeface="Raleway Light"/>
                <a:ea typeface="Raleway Light"/>
                <a:cs typeface="Raleway Light"/>
                <a:sym typeface="Raleway Light"/>
              </a:rPr>
              <a:t> (University of Washington), </a:t>
            </a:r>
            <a:r>
              <a:rPr lang="en" sz="1800">
                <a:latin typeface="Raleway SemiBold"/>
                <a:ea typeface="Raleway SemiBold"/>
                <a:cs typeface="Raleway SemiBold"/>
                <a:sym typeface="Raleway SemiBold"/>
              </a:rPr>
              <a:t>Jackie Belanger</a:t>
            </a:r>
            <a:r>
              <a:rPr lang="en" sz="1800">
                <a:latin typeface="Raleway Light"/>
                <a:ea typeface="Raleway Light"/>
                <a:cs typeface="Raleway Light"/>
                <a:sym typeface="Raleway Light"/>
              </a:rPr>
              <a:t> (University of Washington)</a:t>
            </a:r>
            <a:endParaRPr sz="1800">
              <a:latin typeface="Raleway Light"/>
              <a:ea typeface="Raleway Light"/>
              <a:cs typeface="Raleway Light"/>
              <a:sym typeface="Raleway Light"/>
            </a:endParaRPr>
          </a:p>
          <a:p>
            <a:pPr indent="0" lvl="0" marL="0" rtl="0" algn="ctr">
              <a:spcBef>
                <a:spcPts val="0"/>
              </a:spcBef>
              <a:spcAft>
                <a:spcPts val="0"/>
              </a:spcAft>
              <a:buNone/>
            </a:pPr>
            <a:r>
              <a:t/>
            </a:r>
            <a:endParaRPr sz="1800">
              <a:latin typeface="Raleway Light"/>
              <a:ea typeface="Raleway Light"/>
              <a:cs typeface="Raleway Light"/>
              <a:sym typeface="Raleway Light"/>
            </a:endParaRPr>
          </a:p>
          <a:p>
            <a:pPr indent="0" lvl="0" marL="0" rtl="0" algn="ctr">
              <a:spcBef>
                <a:spcPts val="0"/>
              </a:spcBef>
              <a:spcAft>
                <a:spcPts val="0"/>
              </a:spcAft>
              <a:buNone/>
            </a:pPr>
            <a:r>
              <a:t/>
            </a:r>
            <a:endParaRPr sz="1800">
              <a:latin typeface="Raleway Light"/>
              <a:ea typeface="Raleway Light"/>
              <a:cs typeface="Raleway Light"/>
              <a:sym typeface="Raleway Light"/>
            </a:endParaRPr>
          </a:p>
          <a:p>
            <a:pPr indent="0" lvl="0" marL="0" rtl="0" algn="ctr">
              <a:spcBef>
                <a:spcPts val="0"/>
              </a:spcBef>
              <a:spcAft>
                <a:spcPts val="0"/>
              </a:spcAft>
              <a:buNone/>
            </a:pPr>
            <a:r>
              <a:rPr lang="en" sz="1800">
                <a:latin typeface="Raleway Light"/>
                <a:ea typeface="Raleway Light"/>
                <a:cs typeface="Raleway Light"/>
                <a:sym typeface="Raleway Light"/>
              </a:rPr>
              <a:t>2018 Library Assessment Conference</a:t>
            </a:r>
            <a:endParaRPr sz="1800">
              <a:latin typeface="Raleway Light"/>
              <a:ea typeface="Raleway Light"/>
              <a:cs typeface="Raleway Light"/>
              <a:sym typeface="Raleway Light"/>
            </a:endParaRPr>
          </a:p>
          <a:p>
            <a:pPr indent="0" lvl="0" marL="0" rtl="0" algn="ctr">
              <a:spcBef>
                <a:spcPts val="0"/>
              </a:spcBef>
              <a:spcAft>
                <a:spcPts val="0"/>
              </a:spcAft>
              <a:buNone/>
            </a:pPr>
            <a:r>
              <a:rPr lang="en" sz="1800">
                <a:latin typeface="Raleway Light"/>
                <a:ea typeface="Raleway Light"/>
                <a:cs typeface="Raleway Light"/>
                <a:sym typeface="Raleway Light"/>
              </a:rPr>
              <a:t>Houston TX</a:t>
            </a:r>
            <a:endParaRPr sz="1800">
              <a:latin typeface="Raleway Light"/>
              <a:ea typeface="Raleway Light"/>
              <a:cs typeface="Raleway Light"/>
              <a:sym typeface="Raleway Ligh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Google Shape;60;p14"/>
          <p:cNvSpPr txBox="1"/>
          <p:nvPr>
            <p:ph idx="1" type="body"/>
          </p:nvPr>
        </p:nvSpPr>
        <p:spPr>
          <a:xfrm>
            <a:off x="584850" y="509850"/>
            <a:ext cx="7974300" cy="4123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2000">
                <a:solidFill>
                  <a:srgbClr val="FFFFFF"/>
                </a:solidFill>
                <a:latin typeface="Raleway"/>
                <a:ea typeface="Raleway"/>
                <a:cs typeface="Raleway"/>
                <a:sym typeface="Raleway"/>
              </a:rPr>
              <a:t>How do our own identities, institutional positions, and perspectives shape our work?</a:t>
            </a:r>
            <a:endParaRPr sz="2000">
              <a:solidFill>
                <a:srgbClr val="FFFFFF"/>
              </a:solidFill>
              <a:latin typeface="Raleway"/>
              <a:ea typeface="Raleway"/>
              <a:cs typeface="Raleway"/>
              <a:sym typeface="Raleway"/>
            </a:endParaRPr>
          </a:p>
          <a:p>
            <a:pPr indent="0" lvl="0" marL="0" rtl="0" algn="ctr">
              <a:spcBef>
                <a:spcPts val="1000"/>
              </a:spcBef>
              <a:spcAft>
                <a:spcPts val="0"/>
              </a:spcAft>
              <a:buNone/>
            </a:pPr>
            <a:r>
              <a:t/>
            </a:r>
            <a:endParaRPr sz="2000">
              <a:solidFill>
                <a:srgbClr val="FFFFFF"/>
              </a:solidFill>
              <a:latin typeface="Raleway"/>
              <a:ea typeface="Raleway"/>
              <a:cs typeface="Raleway"/>
              <a:sym typeface="Raleway"/>
            </a:endParaRPr>
          </a:p>
          <a:p>
            <a:pPr indent="0" lvl="0" marL="0" rtl="0" algn="ctr">
              <a:spcBef>
                <a:spcPts val="1000"/>
              </a:spcBef>
              <a:spcAft>
                <a:spcPts val="0"/>
              </a:spcAft>
              <a:buNone/>
            </a:pPr>
            <a:r>
              <a:rPr lang="en" sz="2000">
                <a:solidFill>
                  <a:srgbClr val="FFFFFF"/>
                </a:solidFill>
                <a:latin typeface="Raleway"/>
                <a:ea typeface="Raleway"/>
                <a:cs typeface="Raleway"/>
                <a:sym typeface="Raleway"/>
              </a:rPr>
              <a:t>What is the purpose of the assessment, who decides what to assess, and who benefits from the work?</a:t>
            </a:r>
            <a:endParaRPr sz="2000">
              <a:solidFill>
                <a:srgbClr val="FFFFFF"/>
              </a:solidFill>
              <a:latin typeface="Raleway"/>
              <a:ea typeface="Raleway"/>
              <a:cs typeface="Raleway"/>
              <a:sym typeface="Raleway"/>
            </a:endParaRPr>
          </a:p>
          <a:p>
            <a:pPr indent="0" lvl="0" marL="0" rtl="0" algn="ctr">
              <a:spcBef>
                <a:spcPts val="1000"/>
              </a:spcBef>
              <a:spcAft>
                <a:spcPts val="0"/>
              </a:spcAft>
              <a:buNone/>
            </a:pPr>
            <a:r>
              <a:t/>
            </a:r>
            <a:endParaRPr sz="2000">
              <a:solidFill>
                <a:srgbClr val="FFFFFF"/>
              </a:solidFill>
              <a:latin typeface="Raleway"/>
              <a:ea typeface="Raleway"/>
              <a:cs typeface="Raleway"/>
              <a:sym typeface="Raleway"/>
            </a:endParaRPr>
          </a:p>
          <a:p>
            <a:pPr indent="0" lvl="0" marL="0" rtl="0" algn="ctr">
              <a:spcBef>
                <a:spcPts val="1000"/>
              </a:spcBef>
              <a:spcAft>
                <a:spcPts val="1000"/>
              </a:spcAft>
              <a:buNone/>
            </a:pPr>
            <a:r>
              <a:rPr lang="en" sz="2000">
                <a:solidFill>
                  <a:srgbClr val="FFFFFF"/>
                </a:solidFill>
                <a:latin typeface="Raleway"/>
                <a:ea typeface="Raleway"/>
                <a:cs typeface="Raleway"/>
                <a:sym typeface="Raleway"/>
              </a:rPr>
              <a:t>Are we doing our work in ways that enable power sharing and engagement with user communities at all stages of the assessment cycle?</a:t>
            </a:r>
            <a:endParaRPr sz="200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4" name="Shape 64"/>
        <p:cNvGrpSpPr/>
        <p:nvPr/>
      </p:nvGrpSpPr>
      <p:grpSpPr>
        <a:xfrm>
          <a:off x="0" y="0"/>
          <a:ext cx="0" cy="0"/>
          <a:chOff x="0" y="0"/>
          <a:chExt cx="0" cy="0"/>
        </a:xfrm>
      </p:grpSpPr>
      <p:sp>
        <p:nvSpPr>
          <p:cNvPr id="65" name="Google Shape;65;p15"/>
          <p:cNvSpPr txBox="1"/>
          <p:nvPr>
            <p:ph type="title"/>
          </p:nvPr>
        </p:nvSpPr>
        <p:spPr>
          <a:xfrm>
            <a:off x="2284212" y="599502"/>
            <a:ext cx="6367800" cy="4090800"/>
          </a:xfrm>
          <a:prstGeom prst="rect">
            <a:avLst/>
          </a:prstGeom>
        </p:spPr>
        <p:txBody>
          <a:bodyPr anchorCtr="0" anchor="ctr" bIns="91425" lIns="91425" spcFirstLastPara="1" rIns="91425" wrap="square" tIns="91425">
            <a:noAutofit/>
          </a:bodyPr>
          <a:lstStyle/>
          <a:p>
            <a:pPr indent="0" lvl="0" marL="0" rtl="0" algn="r">
              <a:lnSpc>
                <a:spcPct val="115000"/>
              </a:lnSpc>
              <a:spcBef>
                <a:spcPts val="0"/>
              </a:spcBef>
              <a:spcAft>
                <a:spcPts val="0"/>
              </a:spcAft>
              <a:buNone/>
            </a:pPr>
            <a:r>
              <a:rPr lang="en" sz="2000">
                <a:solidFill>
                  <a:srgbClr val="FFFFFF"/>
                </a:solidFill>
                <a:latin typeface="Raleway"/>
                <a:ea typeface="Raleway"/>
                <a:cs typeface="Raleway"/>
                <a:sym typeface="Raleway"/>
              </a:rPr>
              <a:t>How do values (beliefs and codes of behaviour that guide actions and decisions) relate to assessment? Some librarians argue that the mission, vision, and values of a university must inform library planning and assessment but do not address how values of the library or librarianship fit into that process, and what happens if (when) there is disagreement.</a:t>
            </a:r>
            <a:endParaRPr sz="2000">
              <a:solidFill>
                <a:srgbClr val="FFFFFF"/>
              </a:solidFill>
              <a:latin typeface="Raleway"/>
              <a:ea typeface="Raleway"/>
              <a:cs typeface="Raleway"/>
              <a:sym typeface="Raleway"/>
            </a:endParaRPr>
          </a:p>
          <a:p>
            <a:pPr indent="0" lvl="0" marL="0" rtl="0" algn="r">
              <a:lnSpc>
                <a:spcPct val="115000"/>
              </a:lnSpc>
              <a:spcBef>
                <a:spcPts val="0"/>
              </a:spcBef>
              <a:spcAft>
                <a:spcPts val="0"/>
              </a:spcAft>
              <a:buNone/>
            </a:pPr>
            <a:r>
              <a:t/>
            </a:r>
            <a:endParaRPr sz="2000">
              <a:solidFill>
                <a:srgbClr val="FFFFFF"/>
              </a:solidFill>
              <a:latin typeface="Raleway"/>
              <a:ea typeface="Raleway"/>
              <a:cs typeface="Raleway"/>
              <a:sym typeface="Raleway"/>
            </a:endParaRPr>
          </a:p>
          <a:p>
            <a:pPr indent="0" lvl="0" marL="0" rtl="0" algn="r">
              <a:lnSpc>
                <a:spcPct val="115000"/>
              </a:lnSpc>
              <a:spcBef>
                <a:spcPts val="0"/>
              </a:spcBef>
              <a:spcAft>
                <a:spcPts val="0"/>
              </a:spcAft>
              <a:buNone/>
            </a:pPr>
            <a:r>
              <a:rPr lang="en" sz="2000">
                <a:solidFill>
                  <a:schemeClr val="lt2"/>
                </a:solidFill>
                <a:latin typeface="Raleway"/>
                <a:ea typeface="Raleway"/>
                <a:cs typeface="Raleway"/>
                <a:sym typeface="Raleway"/>
              </a:rPr>
              <a:t>-</a:t>
            </a:r>
            <a:r>
              <a:rPr lang="en" sz="2000">
                <a:solidFill>
                  <a:schemeClr val="lt2"/>
                </a:solidFill>
                <a:latin typeface="Raleway"/>
                <a:ea typeface="Raleway"/>
                <a:cs typeface="Raleway"/>
                <a:sym typeface="Raleway"/>
              </a:rPr>
              <a:t>Doucette 2017, 292-3</a:t>
            </a:r>
            <a:endParaRPr sz="2000">
              <a:solidFill>
                <a:schemeClr val="lt2"/>
              </a:solidFill>
              <a:highlight>
                <a:srgbClr val="FFFFFF"/>
              </a:highlight>
              <a:latin typeface="Raleway"/>
              <a:ea typeface="Raleway"/>
              <a:cs typeface="Raleway"/>
              <a:sym typeface="Raleway"/>
            </a:endParaRPr>
          </a:p>
          <a:p>
            <a:pPr indent="0" lvl="0" marL="0" rtl="0" algn="l">
              <a:spcBef>
                <a:spcPts val="0"/>
              </a:spcBef>
              <a:spcAft>
                <a:spcPts val="0"/>
              </a:spcAft>
              <a:buNone/>
            </a:pPr>
            <a:r>
              <a:t/>
            </a:r>
            <a:endParaRPr sz="1800">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9" name="Shape 69"/>
        <p:cNvGrpSpPr/>
        <p:nvPr/>
      </p:nvGrpSpPr>
      <p:grpSpPr>
        <a:xfrm>
          <a:off x="0" y="0"/>
          <a:ext cx="0" cy="0"/>
          <a:chOff x="0" y="0"/>
          <a:chExt cx="0" cy="0"/>
        </a:xfrm>
      </p:grpSpPr>
      <p:sp>
        <p:nvSpPr>
          <p:cNvPr id="70" name="Google Shape;70;p16"/>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lang="en" sz="2000">
                <a:solidFill>
                  <a:srgbClr val="FFFFFF"/>
                </a:solidFill>
                <a:latin typeface="Raleway"/>
                <a:ea typeface="Raleway"/>
                <a:cs typeface="Raleway"/>
                <a:sym typeface="Raleway"/>
              </a:rPr>
              <a:t>Our very expectations and assumptions about the practical character and value of our field subtly police the work we end up doing and supporting, the kind of questions we ask and conversations we have, our sense of what useful and appropriate conferences, publications, and research look like, and indeed our sense, more generally, of what useful and appropriate political interventions look like from the standpoint of our profession.</a:t>
            </a:r>
            <a:endParaRPr sz="2000">
              <a:solidFill>
                <a:srgbClr val="FFFFFF"/>
              </a:solidFill>
              <a:latin typeface="Raleway"/>
              <a:ea typeface="Raleway"/>
              <a:cs typeface="Raleway"/>
              <a:sym typeface="Raleway"/>
            </a:endParaRPr>
          </a:p>
          <a:p>
            <a:pPr indent="0" lvl="0" marL="0" rtl="0" algn="l">
              <a:lnSpc>
                <a:spcPct val="115000"/>
              </a:lnSpc>
              <a:spcBef>
                <a:spcPts val="1600"/>
              </a:spcBef>
              <a:spcAft>
                <a:spcPts val="1600"/>
              </a:spcAft>
              <a:buNone/>
            </a:pPr>
            <a:r>
              <a:rPr lang="en" sz="2000">
                <a:solidFill>
                  <a:schemeClr val="lt2"/>
                </a:solidFill>
                <a:latin typeface="Raleway"/>
                <a:ea typeface="Raleway"/>
                <a:cs typeface="Raleway"/>
                <a:sym typeface="Raleway"/>
              </a:rPr>
              <a:t>-Hudson 2017, 205</a:t>
            </a:r>
            <a:endParaRPr sz="2000">
              <a:solidFill>
                <a:schemeClr val="lt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 name="Shape 74"/>
        <p:cNvGrpSpPr/>
        <p:nvPr/>
      </p:nvGrpSpPr>
      <p:grpSpPr>
        <a:xfrm>
          <a:off x="0" y="0"/>
          <a:ext cx="0" cy="0"/>
          <a:chOff x="0" y="0"/>
          <a:chExt cx="0" cy="0"/>
        </a:xfrm>
      </p:grpSpPr>
      <p:sp>
        <p:nvSpPr>
          <p:cNvPr id="75" name="Google Shape;75;p17"/>
          <p:cNvSpPr txBox="1"/>
          <p:nvPr>
            <p:ph idx="1" type="body"/>
          </p:nvPr>
        </p:nvSpPr>
        <p:spPr>
          <a:xfrm>
            <a:off x="467400" y="509850"/>
            <a:ext cx="8209200" cy="4123800"/>
          </a:xfrm>
          <a:prstGeom prst="rect">
            <a:avLst/>
          </a:prstGeom>
        </p:spPr>
        <p:txBody>
          <a:bodyPr anchorCtr="0" anchor="ctr" bIns="91425" lIns="91425" spcFirstLastPara="1" rIns="91425" wrap="square" tIns="91425">
            <a:noAutofit/>
          </a:bodyPr>
          <a:lstStyle/>
          <a:p>
            <a:pPr indent="0" lvl="0" marL="0" rtl="0" algn="ctr">
              <a:lnSpc>
                <a:spcPct val="115000"/>
              </a:lnSpc>
              <a:spcBef>
                <a:spcPts val="1000"/>
              </a:spcBef>
              <a:spcAft>
                <a:spcPts val="0"/>
              </a:spcAft>
              <a:buClr>
                <a:srgbClr val="000000"/>
              </a:buClr>
              <a:buSzPts val="1100"/>
              <a:buFont typeface="Arial"/>
              <a:buNone/>
            </a:pPr>
            <a:r>
              <a:rPr lang="en">
                <a:solidFill>
                  <a:schemeClr val="dk1"/>
                </a:solidFill>
                <a:latin typeface="Raleway"/>
                <a:ea typeface="Raleway"/>
                <a:cs typeface="Raleway"/>
                <a:sym typeface="Raleway"/>
              </a:rPr>
              <a:t>What is considered “evidence” and who decides?</a:t>
            </a:r>
            <a:endParaRPr>
              <a:solidFill>
                <a:schemeClr val="dk1"/>
              </a:solidFill>
              <a:latin typeface="Raleway"/>
              <a:ea typeface="Raleway"/>
              <a:cs typeface="Raleway"/>
              <a:sym typeface="Raleway"/>
            </a:endParaRPr>
          </a:p>
          <a:p>
            <a:pPr indent="0" lvl="0" marL="0" rtl="0" algn="ctr">
              <a:lnSpc>
                <a:spcPct val="115000"/>
              </a:lnSpc>
              <a:spcBef>
                <a:spcPts val="1600"/>
              </a:spcBef>
              <a:spcAft>
                <a:spcPts val="0"/>
              </a:spcAft>
              <a:buNone/>
            </a:pPr>
            <a:r>
              <a:rPr lang="en">
                <a:solidFill>
                  <a:schemeClr val="dk1"/>
                </a:solidFill>
                <a:latin typeface="Raleway"/>
                <a:ea typeface="Raleway"/>
                <a:cs typeface="Raleway"/>
                <a:sym typeface="Raleway"/>
              </a:rPr>
              <a:t>What are the histories and contexts of the methods we choose, and how do these shape our work? Do these methods risk alienating or silencing voices?</a:t>
            </a:r>
            <a:endParaRPr>
              <a:solidFill>
                <a:schemeClr val="dk1"/>
              </a:solidFill>
              <a:latin typeface="Raleway"/>
              <a:ea typeface="Raleway"/>
              <a:cs typeface="Raleway"/>
              <a:sym typeface="Raleway"/>
            </a:endParaRPr>
          </a:p>
          <a:p>
            <a:pPr indent="0" lvl="0" marL="0" rtl="0" algn="ctr">
              <a:lnSpc>
                <a:spcPct val="115000"/>
              </a:lnSpc>
              <a:spcBef>
                <a:spcPts val="1600"/>
              </a:spcBef>
              <a:spcAft>
                <a:spcPts val="0"/>
              </a:spcAft>
              <a:buClr>
                <a:srgbClr val="000000"/>
              </a:buClr>
              <a:buSzPts val="1100"/>
              <a:buFont typeface="Arial"/>
              <a:buNone/>
            </a:pPr>
            <a:r>
              <a:rPr lang="en">
                <a:solidFill>
                  <a:schemeClr val="dk1"/>
                </a:solidFill>
                <a:latin typeface="Raleway"/>
                <a:ea typeface="Raleway"/>
                <a:cs typeface="Raleway"/>
                <a:sym typeface="Raleway"/>
              </a:rPr>
              <a:t>W</a:t>
            </a:r>
            <a:r>
              <a:rPr lang="en">
                <a:solidFill>
                  <a:schemeClr val="dk1"/>
                </a:solidFill>
                <a:latin typeface="Raleway"/>
                <a:ea typeface="Raleway"/>
                <a:cs typeface="Raleway"/>
                <a:sym typeface="Raleway"/>
              </a:rPr>
              <a:t>hose voices are privileged in our recruitment practices? How do we avoiding essentializing communities at the margins?</a:t>
            </a:r>
            <a:endParaRPr>
              <a:solidFill>
                <a:schemeClr val="dk1"/>
              </a:solidFill>
              <a:latin typeface="Raleway"/>
              <a:ea typeface="Raleway"/>
              <a:cs typeface="Raleway"/>
              <a:sym typeface="Raleway"/>
            </a:endParaRPr>
          </a:p>
          <a:p>
            <a:pPr indent="0" lvl="0" marL="0" rtl="0" algn="ctr">
              <a:lnSpc>
                <a:spcPct val="115000"/>
              </a:lnSpc>
              <a:spcBef>
                <a:spcPts val="1600"/>
              </a:spcBef>
              <a:spcAft>
                <a:spcPts val="0"/>
              </a:spcAft>
              <a:buNone/>
            </a:pPr>
            <a:r>
              <a:rPr lang="en">
                <a:solidFill>
                  <a:schemeClr val="dk1"/>
                </a:solidFill>
                <a:latin typeface="Raleway"/>
                <a:ea typeface="Raleway"/>
                <a:cs typeface="Raleway"/>
                <a:sym typeface="Raleway"/>
              </a:rPr>
              <a:t>Are we engaging in data analysis and interpretation as a collaborative and social practice?</a:t>
            </a:r>
            <a:endParaRPr>
              <a:solidFill>
                <a:schemeClr val="dk1"/>
              </a:solidFill>
              <a:latin typeface="Raleway"/>
              <a:ea typeface="Raleway"/>
              <a:cs typeface="Raleway"/>
              <a:sym typeface="Raleway"/>
            </a:endParaRPr>
          </a:p>
          <a:p>
            <a:pPr indent="0" lvl="0" marL="0" rtl="0" algn="ctr">
              <a:lnSpc>
                <a:spcPct val="115000"/>
              </a:lnSpc>
              <a:spcBef>
                <a:spcPts val="1600"/>
              </a:spcBef>
              <a:spcAft>
                <a:spcPts val="1600"/>
              </a:spcAft>
              <a:buNone/>
            </a:pPr>
            <a:r>
              <a:rPr lang="en">
                <a:solidFill>
                  <a:schemeClr val="dk1"/>
                </a:solidFill>
                <a:latin typeface="Raleway"/>
                <a:ea typeface="Raleway"/>
                <a:cs typeface="Raleway"/>
                <a:sym typeface="Raleway"/>
              </a:rPr>
              <a:t>How are the most vulnerable on our campuses being served by our assessment practice? </a:t>
            </a:r>
            <a:endParaRPr>
              <a:solidFill>
                <a:schemeClr val="dk1"/>
              </a:solidFill>
              <a:latin typeface="Raleway"/>
              <a:ea typeface="Raleway"/>
              <a:cs typeface="Raleway"/>
              <a:sym typeface="Raleway"/>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