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7" r:id="rId1"/>
  </p:sldMasterIdLst>
  <p:notesMasterIdLst>
    <p:notesMasterId r:id="rId18"/>
  </p:notesMasterIdLst>
  <p:sldIdLst>
    <p:sldId id="256" r:id="rId2"/>
    <p:sldId id="302" r:id="rId3"/>
    <p:sldId id="257" r:id="rId4"/>
    <p:sldId id="266" r:id="rId5"/>
    <p:sldId id="273" r:id="rId6"/>
    <p:sldId id="258" r:id="rId7"/>
    <p:sldId id="290" r:id="rId8"/>
    <p:sldId id="291" r:id="rId9"/>
    <p:sldId id="264" r:id="rId10"/>
    <p:sldId id="286" r:id="rId11"/>
    <p:sldId id="287" r:id="rId12"/>
    <p:sldId id="277" r:id="rId13"/>
    <p:sldId id="269" r:id="rId14"/>
    <p:sldId id="303" r:id="rId15"/>
    <p:sldId id="296" r:id="rId16"/>
    <p:sldId id="304" r:id="rId17"/>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3A3"/>
    <a:srgbClr val="6600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19" autoAdjust="0"/>
    <p:restoredTop sz="72424" autoAdjust="0"/>
  </p:normalViewPr>
  <p:slideViewPr>
    <p:cSldViewPr snapToGrid="0">
      <p:cViewPr varScale="1">
        <p:scale>
          <a:sx n="67" d="100"/>
          <a:sy n="67" d="100"/>
        </p:scale>
        <p:origin x="145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dmckin4\Desktop\Sabbatical\Assessment\Dentistry%20enrolment.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pieChart>
        <c:varyColors val="1"/>
        <c:ser>
          <c:idx val="0"/>
          <c:order val="0"/>
          <c:dPt>
            <c:idx val="0"/>
            <c:bubble3D val="0"/>
            <c:spPr>
              <a:solidFill>
                <a:schemeClr val="accent5">
                  <a:shade val="53000"/>
                </a:schemeClr>
              </a:solidFill>
              <a:ln w="9525">
                <a:solidFill>
                  <a:schemeClr val="accent1">
                    <a:lumMod val="50000"/>
                  </a:schemeClr>
                </a:solidFill>
              </a:ln>
              <a:effectLst/>
            </c:spPr>
          </c:dPt>
          <c:dPt>
            <c:idx val="1"/>
            <c:bubble3D val="0"/>
            <c:spPr>
              <a:pattFill prst="pct80">
                <a:fgClr>
                  <a:schemeClr val="accent1"/>
                </a:fgClr>
                <a:bgClr>
                  <a:schemeClr val="bg1"/>
                </a:bgClr>
              </a:pattFill>
              <a:ln w="9525">
                <a:solidFill>
                  <a:schemeClr val="accent1">
                    <a:lumMod val="50000"/>
                  </a:schemeClr>
                </a:solidFill>
              </a:ln>
              <a:effectLst/>
            </c:spPr>
          </c:dPt>
          <c:dPt>
            <c:idx val="2"/>
            <c:bubble3D val="0"/>
            <c:spPr>
              <a:pattFill prst="dkDnDiag">
                <a:fgClr>
                  <a:schemeClr val="accent1"/>
                </a:fgClr>
                <a:bgClr>
                  <a:schemeClr val="bg1"/>
                </a:bgClr>
              </a:pattFill>
              <a:ln w="9525">
                <a:solidFill>
                  <a:schemeClr val="accent1">
                    <a:lumMod val="50000"/>
                  </a:schemeClr>
                </a:solidFill>
              </a:ln>
              <a:effectLst/>
            </c:spPr>
          </c:dPt>
          <c:dPt>
            <c:idx val="3"/>
            <c:bubble3D val="0"/>
            <c:spPr>
              <a:pattFill prst="dashDnDiag">
                <a:fgClr>
                  <a:schemeClr val="accent1"/>
                </a:fgClr>
                <a:bgClr>
                  <a:schemeClr val="bg1"/>
                </a:bgClr>
              </a:pattFill>
              <a:ln w="9525">
                <a:solidFill>
                  <a:schemeClr val="accent1">
                    <a:lumMod val="50000"/>
                  </a:schemeClr>
                </a:solidFill>
              </a:ln>
              <a:effectLst/>
            </c:spPr>
          </c:dPt>
          <c:dPt>
            <c:idx val="4"/>
            <c:bubble3D val="0"/>
            <c:spPr>
              <a:pattFill prst="pct10">
                <a:fgClr>
                  <a:schemeClr val="accent1"/>
                </a:fgClr>
                <a:bgClr>
                  <a:schemeClr val="bg1"/>
                </a:bgClr>
              </a:pattFill>
              <a:ln w="9525">
                <a:solidFill>
                  <a:schemeClr val="accent1">
                    <a:lumMod val="50000"/>
                  </a:schemeClr>
                </a:solidFill>
              </a:ln>
              <a:effectLst/>
            </c:spPr>
          </c:dPt>
          <c:dLbls>
            <c:dLbl>
              <c:idx val="1"/>
              <c:spPr>
                <a:noFill/>
                <a:ln>
                  <a:noFill/>
                </a:ln>
                <a:effectLst/>
              </c:spPr>
              <c:txPr>
                <a:bodyPr rot="0" spcFirstLastPara="1" vertOverflow="ellipsis" vert="horz" wrap="square" anchor="ctr" anchorCtr="1"/>
                <a:lstStyle/>
                <a:p>
                  <a:pPr>
                    <a:defRPr sz="2000" b="0" i="0" u="none" strike="noStrike" kern="1200" baseline="0">
                      <a:solidFill>
                        <a:schemeClr val="tx1">
                          <a:lumMod val="85000"/>
                          <a:lumOff val="15000"/>
                        </a:schemeClr>
                      </a:solidFill>
                      <a:latin typeface="+mn-lt"/>
                      <a:ea typeface="+mn-ea"/>
                      <a:cs typeface="+mn-cs"/>
                    </a:defRPr>
                  </a:pPr>
                  <a:endParaRPr lang="en-US"/>
                </a:p>
              </c:txPr>
              <c:dLblPos val="bestFit"/>
              <c:showLegendKey val="0"/>
              <c:showVal val="1"/>
              <c:showCatName val="0"/>
              <c:showSerName val="0"/>
              <c:showPercent val="0"/>
              <c:showBubbleSize val="0"/>
            </c:dLbl>
            <c:dLbl>
              <c:idx val="2"/>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dLbl>
            <c:dLbl>
              <c:idx val="3"/>
              <c:spPr>
                <a:noFill/>
                <a:ln>
                  <a:noFill/>
                </a:ln>
                <a:effectLst/>
              </c:spPr>
              <c:txPr>
                <a:bodyPr rot="0" spcFirstLastPara="1" vertOverflow="ellipsis" vert="horz" wrap="square" anchor="ctr" anchorCtr="1"/>
                <a:lstStyle/>
                <a:p>
                  <a:pPr>
                    <a:defRPr sz="2000" b="0" i="0" u="none" strike="noStrike" kern="1200" baseline="0">
                      <a:solidFill>
                        <a:schemeClr val="bg2">
                          <a:lumMod val="25000"/>
                        </a:schemeClr>
                      </a:solidFill>
                      <a:latin typeface="+mn-lt"/>
                      <a:ea typeface="+mn-ea"/>
                      <a:cs typeface="+mn-cs"/>
                    </a:defRPr>
                  </a:pPr>
                  <a:endParaRPr lang="en-US"/>
                </a:p>
              </c:txPr>
              <c:dLblPos val="bestFit"/>
              <c:showLegendKey val="0"/>
              <c:showVal val="1"/>
              <c:showCatName val="0"/>
              <c:showSerName val="0"/>
              <c:showPercent val="0"/>
              <c:showBubbleSize val="0"/>
            </c:dLbl>
            <c:dLbl>
              <c:idx val="4"/>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dLbl>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Sheet1!$A$1:$A$5</c:f>
              <c:strCache>
                <c:ptCount val="5"/>
                <c:pt idx="0">
                  <c:v>Undergraduates</c:v>
                </c:pt>
                <c:pt idx="1">
                  <c:v>Masters</c:v>
                </c:pt>
                <c:pt idx="2">
                  <c:v>Doctoral</c:v>
                </c:pt>
                <c:pt idx="3">
                  <c:v>Residents and fellows</c:v>
                </c:pt>
                <c:pt idx="4">
                  <c:v>Postdocs</c:v>
                </c:pt>
              </c:strCache>
            </c:strRef>
          </c:cat>
          <c:val>
            <c:numRef>
              <c:f>Sheet1!$B$1:$B$5</c:f>
              <c:numCache>
                <c:formatCode>General</c:formatCode>
                <c:ptCount val="5"/>
                <c:pt idx="0">
                  <c:v>154</c:v>
                </c:pt>
                <c:pt idx="1">
                  <c:v>38</c:v>
                </c:pt>
                <c:pt idx="2">
                  <c:v>33</c:v>
                </c:pt>
                <c:pt idx="3">
                  <c:v>31</c:v>
                </c:pt>
                <c:pt idx="4">
                  <c:v>10</c:v>
                </c:pt>
              </c:numCache>
            </c:numRef>
          </c:val>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manualLayout>
          <c:xMode val="edge"/>
          <c:yMode val="edge"/>
          <c:x val="0.13167122556659128"/>
          <c:y val="0.73591539292882502"/>
          <c:w val="0.77985495756903578"/>
          <c:h val="0.23271205805156708"/>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20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8">
  <a:schemeClr val="accent5"/>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2830" tIns="46415" rIns="92830" bIns="46415" rtlCol="0"/>
          <a:lstStyle>
            <a:lvl1pPr algn="l">
              <a:defRPr sz="1200"/>
            </a:lvl1pPr>
          </a:lstStyle>
          <a:p>
            <a:endParaRPr lang="en-CA"/>
          </a:p>
        </p:txBody>
      </p:sp>
      <p:sp>
        <p:nvSpPr>
          <p:cNvPr id="3" name="Date Placeholder 2"/>
          <p:cNvSpPr>
            <a:spLocks noGrp="1"/>
          </p:cNvSpPr>
          <p:nvPr>
            <p:ph type="dt" idx="1"/>
          </p:nvPr>
        </p:nvSpPr>
        <p:spPr>
          <a:xfrm>
            <a:off x="3970938" y="0"/>
            <a:ext cx="3037840" cy="463408"/>
          </a:xfrm>
          <a:prstGeom prst="rect">
            <a:avLst/>
          </a:prstGeom>
        </p:spPr>
        <p:txBody>
          <a:bodyPr vert="horz" lIns="92830" tIns="46415" rIns="92830" bIns="46415" rtlCol="0"/>
          <a:lstStyle>
            <a:lvl1pPr algn="r">
              <a:defRPr sz="1200"/>
            </a:lvl1pPr>
          </a:lstStyle>
          <a:p>
            <a:fld id="{0898B0CE-FA5B-4BA9-B113-166163528A4A}" type="datetimeFigureOut">
              <a:rPr lang="en-CA" smtClean="0"/>
              <a:t>02/12/2018</a:t>
            </a:fld>
            <a:endParaRPr lang="en-CA"/>
          </a:p>
        </p:txBody>
      </p:sp>
      <p:sp>
        <p:nvSpPr>
          <p:cNvPr id="4" name="Slide Image Placeholder 3"/>
          <p:cNvSpPr>
            <a:spLocks noGrp="1" noRot="1" noChangeAspect="1"/>
          </p:cNvSpPr>
          <p:nvPr>
            <p:ph type="sldImg" idx="2"/>
          </p:nvPr>
        </p:nvSpPr>
        <p:spPr>
          <a:xfrm>
            <a:off x="733425" y="1154113"/>
            <a:ext cx="5543550" cy="3117850"/>
          </a:xfrm>
          <a:prstGeom prst="rect">
            <a:avLst/>
          </a:prstGeom>
          <a:noFill/>
          <a:ln w="12700">
            <a:solidFill>
              <a:prstClr val="black"/>
            </a:solidFill>
          </a:ln>
        </p:spPr>
        <p:txBody>
          <a:bodyPr vert="horz" lIns="92830" tIns="46415" rIns="92830" bIns="46415" rtlCol="0" anchor="ctr"/>
          <a:lstStyle/>
          <a:p>
            <a:endParaRPr lang="en-CA"/>
          </a:p>
        </p:txBody>
      </p:sp>
      <p:sp>
        <p:nvSpPr>
          <p:cNvPr id="5" name="Notes Placeholder 4"/>
          <p:cNvSpPr>
            <a:spLocks noGrp="1"/>
          </p:cNvSpPr>
          <p:nvPr>
            <p:ph type="body" sz="quarter" idx="3"/>
          </p:nvPr>
        </p:nvSpPr>
        <p:spPr>
          <a:xfrm>
            <a:off x="701040" y="4444861"/>
            <a:ext cx="5608320" cy="3636705"/>
          </a:xfrm>
          <a:prstGeom prst="rect">
            <a:avLst/>
          </a:prstGeom>
        </p:spPr>
        <p:txBody>
          <a:bodyPr vert="horz" lIns="92830" tIns="46415" rIns="92830" bIns="464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772669"/>
            <a:ext cx="3037840" cy="463407"/>
          </a:xfrm>
          <a:prstGeom prst="rect">
            <a:avLst/>
          </a:prstGeom>
        </p:spPr>
        <p:txBody>
          <a:bodyPr vert="horz" lIns="92830" tIns="46415" rIns="92830" bIns="46415" rtlCol="0" anchor="b"/>
          <a:lstStyle>
            <a:lvl1pPr algn="l">
              <a:defRPr sz="1200"/>
            </a:lvl1pPr>
          </a:lstStyle>
          <a:p>
            <a:endParaRPr lang="en-CA"/>
          </a:p>
        </p:txBody>
      </p:sp>
      <p:sp>
        <p:nvSpPr>
          <p:cNvPr id="7" name="Slide Number Placeholder 6"/>
          <p:cNvSpPr>
            <a:spLocks noGrp="1"/>
          </p:cNvSpPr>
          <p:nvPr>
            <p:ph type="sldNum" sz="quarter" idx="5"/>
          </p:nvPr>
        </p:nvSpPr>
        <p:spPr>
          <a:xfrm>
            <a:off x="3970938" y="8772669"/>
            <a:ext cx="3037840" cy="463407"/>
          </a:xfrm>
          <a:prstGeom prst="rect">
            <a:avLst/>
          </a:prstGeom>
        </p:spPr>
        <p:txBody>
          <a:bodyPr vert="horz" lIns="92830" tIns="46415" rIns="92830" bIns="46415" rtlCol="0" anchor="b"/>
          <a:lstStyle>
            <a:lvl1pPr algn="r">
              <a:defRPr sz="1200"/>
            </a:lvl1pPr>
          </a:lstStyle>
          <a:p>
            <a:fld id="{203645B4-2508-4406-BDD1-4F576762768E}" type="slidenum">
              <a:rPr lang="en-CA" smtClean="0"/>
              <a:t>‹#›</a:t>
            </a:fld>
            <a:endParaRPr lang="en-CA"/>
          </a:p>
        </p:txBody>
      </p:sp>
    </p:spTree>
    <p:extLst>
      <p:ext uri="{BB962C8B-B14F-4D97-AF65-F5344CB8AC3E}">
        <p14:creationId xmlns:p14="http://schemas.microsoft.com/office/powerpoint/2010/main" val="146048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203645B4-2508-4406-BDD1-4F576762768E}" type="slidenum">
              <a:rPr lang="en-CA" smtClean="0"/>
              <a:t>1</a:t>
            </a:fld>
            <a:endParaRPr lang="en-CA"/>
          </a:p>
        </p:txBody>
      </p:sp>
    </p:spTree>
    <p:extLst>
      <p:ext uri="{BB962C8B-B14F-4D97-AF65-F5344CB8AC3E}">
        <p14:creationId xmlns:p14="http://schemas.microsoft.com/office/powerpoint/2010/main" val="35831251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8299">
              <a:defRPr/>
            </a:pPr>
            <a:r>
              <a:rPr lang="en-US" dirty="0" smtClean="0"/>
              <a:t>It is interesting that the group</a:t>
            </a:r>
            <a:r>
              <a:rPr lang="en-US" baseline="0" dirty="0" smtClean="0"/>
              <a:t> with the highest number of responses is the masters/doctoral students, as the majority of the students in the program are undergraduates, with 154 undergrads (58%), 38 masters and 33 doctoral students. </a:t>
            </a:r>
            <a:endParaRPr lang="en-CA" dirty="0"/>
          </a:p>
        </p:txBody>
      </p:sp>
      <p:sp>
        <p:nvSpPr>
          <p:cNvPr id="4" name="Slide Number Placeholder 3"/>
          <p:cNvSpPr>
            <a:spLocks noGrp="1"/>
          </p:cNvSpPr>
          <p:nvPr>
            <p:ph type="sldNum" sz="quarter" idx="10"/>
          </p:nvPr>
        </p:nvSpPr>
        <p:spPr/>
        <p:txBody>
          <a:bodyPr/>
          <a:lstStyle/>
          <a:p>
            <a:fld id="{203645B4-2508-4406-BDD1-4F576762768E}" type="slidenum">
              <a:rPr lang="en-CA" smtClean="0"/>
              <a:t>10</a:t>
            </a:fld>
            <a:endParaRPr lang="en-CA"/>
          </a:p>
        </p:txBody>
      </p:sp>
    </p:spTree>
    <p:extLst>
      <p:ext uri="{BB962C8B-B14F-4D97-AF65-F5344CB8AC3E}">
        <p14:creationId xmlns:p14="http://schemas.microsoft.com/office/powerpoint/2010/main" val="608798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056" indent="-174056" defTabSz="928299">
              <a:buFont typeface="Arial" panose="020B0604020202020204" pitchFamily="34" charset="0"/>
              <a:buChar char="•"/>
              <a:defRPr/>
            </a:pPr>
            <a:r>
              <a:rPr lang="en-US" dirty="0" smtClean="0">
                <a:solidFill>
                  <a:srgbClr val="FF0000"/>
                </a:solidFill>
              </a:rPr>
              <a:t>Other options for purpose</a:t>
            </a:r>
            <a:r>
              <a:rPr lang="en-US" baseline="0" dirty="0" smtClean="0">
                <a:solidFill>
                  <a:srgbClr val="FF0000"/>
                </a:solidFill>
              </a:rPr>
              <a:t> include </a:t>
            </a:r>
            <a:r>
              <a:rPr lang="en-CA" sz="1200" b="0" i="0" u="none" strike="noStrike" kern="1200" baseline="0" dirty="0" smtClean="0">
                <a:solidFill>
                  <a:schemeClr val="tx1"/>
                </a:solidFill>
                <a:latin typeface="+mn-lt"/>
                <a:ea typeface="+mn-ea"/>
                <a:cs typeface="+mn-cs"/>
              </a:rPr>
              <a:t>Non-sponsored (non-funded) scholarly research (6%), </a:t>
            </a:r>
            <a:r>
              <a:rPr lang="en-US" sz="1200" b="0" i="0" u="none" strike="noStrike" kern="1200" baseline="0" dirty="0" smtClean="0">
                <a:solidFill>
                  <a:schemeClr val="tx1"/>
                </a:solidFill>
                <a:latin typeface="+mn-lt"/>
                <a:ea typeface="+mn-ea"/>
                <a:cs typeface="+mn-cs"/>
              </a:rPr>
              <a:t>Other activities, including general interest (15%), </a:t>
            </a:r>
            <a:r>
              <a:rPr lang="en-CA" sz="1200" b="0" i="0" u="none" strike="noStrike" kern="1200" baseline="0" dirty="0" smtClean="0">
                <a:solidFill>
                  <a:schemeClr val="tx1"/>
                </a:solidFill>
                <a:latin typeface="+mn-lt"/>
                <a:ea typeface="+mn-ea"/>
                <a:cs typeface="+mn-cs"/>
              </a:rPr>
              <a:t>Patient care (4%), Sponsored (funded) research (13%) and Teaching (6%)</a:t>
            </a:r>
            <a:endParaRPr lang="en-US" dirty="0" smtClean="0">
              <a:solidFill>
                <a:srgbClr val="FF0000"/>
              </a:solidFill>
            </a:endParaRPr>
          </a:p>
          <a:p>
            <a:pPr marL="174056" indent="-174056" defTabSz="928299">
              <a:buFont typeface="Arial" panose="020B0604020202020204" pitchFamily="34" charset="0"/>
              <a:buChar char="•"/>
              <a:defRPr/>
            </a:pPr>
            <a:endParaRPr lang="en-US" dirty="0" smtClean="0">
              <a:solidFill>
                <a:srgbClr val="FF0000"/>
              </a:solidFill>
            </a:endParaRPr>
          </a:p>
          <a:p>
            <a:pPr marL="174056" indent="-174056" defTabSz="928299">
              <a:buFont typeface="Arial" panose="020B0604020202020204" pitchFamily="34" charset="0"/>
              <a:buChar char="•"/>
              <a:defRPr/>
            </a:pPr>
            <a:r>
              <a:rPr lang="en-US" dirty="0" smtClean="0">
                <a:solidFill>
                  <a:srgbClr val="FF0000"/>
                </a:solidFill>
              </a:rPr>
              <a:t>Limitation – MINES only captures people using the library’s eresources through the library’s </a:t>
            </a:r>
            <a:r>
              <a:rPr lang="en-US" dirty="0" err="1" smtClean="0">
                <a:solidFill>
                  <a:srgbClr val="FF0000"/>
                </a:solidFill>
              </a:rPr>
              <a:t>exprozy</a:t>
            </a:r>
            <a:r>
              <a:rPr lang="en-US" dirty="0" smtClean="0">
                <a:solidFill>
                  <a:srgbClr val="FF0000"/>
                </a:solidFill>
              </a:rPr>
              <a:t> system. If they downloaded an article from the course management system, they wouldn’t be captured. Also, the representation of the different</a:t>
            </a:r>
            <a:r>
              <a:rPr lang="en-US" baseline="0" dirty="0" smtClean="0">
                <a:solidFill>
                  <a:srgbClr val="FF0000"/>
                </a:solidFill>
              </a:rPr>
              <a:t> patron groups of the Dentistry participants does not match the makeup of the faculty, which is important. The group with </a:t>
            </a:r>
            <a:r>
              <a:rPr lang="en-US" baseline="0" dirty="0" smtClean="0"/>
              <a:t>the highest number of responses is the masters/doctoral students (47%) but the majority of the students in the program are undergraduates, with 154 undergrads (58%), 38 masters and 33 doctoral students. </a:t>
            </a:r>
            <a:endParaRPr lang="en-CA" dirty="0" smtClean="0"/>
          </a:p>
          <a:p>
            <a:pPr marL="174056" indent="-174056" defTabSz="928299">
              <a:buFont typeface="Arial" panose="020B0604020202020204" pitchFamily="34" charset="0"/>
              <a:buChar char="•"/>
              <a:defRPr/>
            </a:pPr>
            <a:endParaRPr lang="en-US" dirty="0" smtClean="0"/>
          </a:p>
          <a:p>
            <a:pPr marL="174056" indent="-174056" defTabSz="928299">
              <a:buFont typeface="Arial" panose="020B0604020202020204" pitchFamily="34" charset="0"/>
              <a:buChar char="•"/>
              <a:defRPr/>
            </a:pPr>
            <a:endParaRPr lang="en-CA" dirty="0"/>
          </a:p>
          <a:p>
            <a:pPr defTabSz="928299">
              <a:defRPr/>
            </a:pPr>
            <a:endParaRPr lang="en-CA" u="sng" dirty="0"/>
          </a:p>
          <a:p>
            <a:pPr defTabSz="928299">
              <a:defRPr/>
            </a:pPr>
            <a:endParaRPr lang="en-CA" dirty="0"/>
          </a:p>
        </p:txBody>
      </p:sp>
      <p:sp>
        <p:nvSpPr>
          <p:cNvPr id="4" name="Slide Number Placeholder 3"/>
          <p:cNvSpPr>
            <a:spLocks noGrp="1"/>
          </p:cNvSpPr>
          <p:nvPr>
            <p:ph type="sldNum" sz="quarter" idx="10"/>
          </p:nvPr>
        </p:nvSpPr>
        <p:spPr/>
        <p:txBody>
          <a:bodyPr/>
          <a:lstStyle/>
          <a:p>
            <a:fld id="{203645B4-2508-4406-BDD1-4F576762768E}" type="slidenum">
              <a:rPr lang="en-CA" smtClean="0"/>
              <a:t>11</a:t>
            </a:fld>
            <a:endParaRPr lang="en-CA"/>
          </a:p>
        </p:txBody>
      </p:sp>
    </p:spTree>
    <p:extLst>
      <p:ext uri="{BB962C8B-B14F-4D97-AF65-F5344CB8AC3E}">
        <p14:creationId xmlns:p14="http://schemas.microsoft.com/office/powerpoint/2010/main" val="10813738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While both the 1Science report and the CRKN faculty</a:t>
            </a:r>
            <a:r>
              <a:rPr lang="en-US" baseline="0" dirty="0" smtClean="0"/>
              <a:t> survey report included downloads using Web of Science data, they pulled downloads in a different way. As a result, the top downloaded journals in the category are different. The number of downloads for specific titles match, but some titles are not included in the 1Science report that are included in the CRKN report. </a:t>
            </a:r>
          </a:p>
          <a:p>
            <a:endParaRPr lang="en-US" baseline="0" dirty="0" smtClean="0"/>
          </a:p>
          <a:p>
            <a:r>
              <a:rPr lang="en-US" baseline="0" dirty="0" smtClean="0"/>
              <a:t>Some interesting points: </a:t>
            </a:r>
          </a:p>
          <a:p>
            <a:pPr marL="171450" indent="-171450">
              <a:buFont typeface="Arial" panose="020B0604020202020204" pitchFamily="34" charset="0"/>
              <a:buChar char="•"/>
            </a:pPr>
            <a:r>
              <a:rPr lang="en-US" sz="1200" dirty="0" smtClean="0">
                <a:effectLst/>
              </a:rPr>
              <a:t>Journal of Endodontics</a:t>
            </a:r>
            <a:r>
              <a:rPr lang="en-US" sz="1200" baseline="0" dirty="0" smtClean="0">
                <a:effectLst/>
              </a:rPr>
              <a:t> and </a:t>
            </a:r>
            <a:r>
              <a:rPr lang="en-US" baseline="0" dirty="0" smtClean="0"/>
              <a:t>Dental Materials were in the top 5 for downloads for one year, but not mentioned by faculty at all. </a:t>
            </a:r>
          </a:p>
          <a:p>
            <a:pPr marL="171450" indent="-171450">
              <a:buFont typeface="Arial" panose="020B0604020202020204" pitchFamily="34" charset="0"/>
              <a:buChar char="•"/>
            </a:pPr>
            <a:r>
              <a:rPr lang="en-US" baseline="0" dirty="0" smtClean="0"/>
              <a:t>Journal with the most mentions by faculty, Journal of the American Dental Association, did not appear in either top download list.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i="1" kern="1200" dirty="0" smtClean="0">
                <a:solidFill>
                  <a:schemeClr val="tx1"/>
                </a:solidFill>
                <a:effectLst/>
                <a:latin typeface="+mn-lt"/>
                <a:ea typeface="+mn-ea"/>
                <a:cs typeface="+mn-cs"/>
              </a:rPr>
              <a:t>Journal of the American Dental Association</a:t>
            </a:r>
            <a:r>
              <a:rPr lang="en-US" sz="1200" kern="1200" dirty="0" smtClean="0">
                <a:solidFill>
                  <a:schemeClr val="tx1"/>
                </a:solidFill>
                <a:effectLst/>
                <a:latin typeface="+mn-lt"/>
                <a:ea typeface="+mn-ea"/>
                <a:cs typeface="+mn-cs"/>
              </a:rPr>
              <a:t> was a top ‘mentioned’ journal by the faculty in the JUP, but it was not the top journal according to faculty publications and downloads. However, the download data is suspect and requires further analysis. </a:t>
            </a:r>
            <a:endParaRPr lang="en-US" baseline="0" dirty="0" smtClean="0"/>
          </a:p>
        </p:txBody>
      </p:sp>
      <p:sp>
        <p:nvSpPr>
          <p:cNvPr id="4" name="Slide Number Placeholder 3"/>
          <p:cNvSpPr>
            <a:spLocks noGrp="1"/>
          </p:cNvSpPr>
          <p:nvPr>
            <p:ph type="sldNum" sz="quarter" idx="10"/>
          </p:nvPr>
        </p:nvSpPr>
        <p:spPr/>
        <p:txBody>
          <a:bodyPr/>
          <a:lstStyle/>
          <a:p>
            <a:fld id="{203645B4-2508-4406-BDD1-4F576762768E}" type="slidenum">
              <a:rPr lang="en-CA" smtClean="0"/>
              <a:t>12</a:t>
            </a:fld>
            <a:endParaRPr lang="en-CA"/>
          </a:p>
        </p:txBody>
      </p:sp>
    </p:spTree>
    <p:extLst>
      <p:ext uri="{BB962C8B-B14F-4D97-AF65-F5344CB8AC3E}">
        <p14:creationId xmlns:p14="http://schemas.microsoft.com/office/powerpoint/2010/main" val="19008960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8299">
              <a:defRPr/>
            </a:pPr>
            <a:r>
              <a:rPr lang="en-US" dirty="0"/>
              <a:t>McGill’s institutional report is for 2006-2015</a:t>
            </a:r>
          </a:p>
          <a:p>
            <a:pPr defTabSz="928299">
              <a:defRPr/>
            </a:pPr>
            <a:r>
              <a:rPr lang="en-US" dirty="0"/>
              <a:t>McGill profs are publishing in different journals than they are downloading</a:t>
            </a:r>
            <a:r>
              <a:rPr lang="en-US" dirty="0" smtClean="0"/>
              <a:t>.</a:t>
            </a:r>
          </a:p>
          <a:p>
            <a:pPr defTabSz="928299">
              <a:defRPr/>
            </a:pPr>
            <a:endParaRPr lang="en-US" dirty="0" smtClean="0"/>
          </a:p>
          <a:p>
            <a:pPr defTabSz="928299">
              <a:defRPr/>
            </a:pPr>
            <a:r>
              <a:rPr lang="en-US" dirty="0" smtClean="0"/>
              <a:t>Again, </a:t>
            </a:r>
            <a:r>
              <a:rPr lang="en-US" sz="1200" i="1" kern="1200" dirty="0" smtClean="0">
                <a:solidFill>
                  <a:schemeClr val="tx1"/>
                </a:solidFill>
                <a:effectLst/>
                <a:latin typeface="+mn-lt"/>
                <a:ea typeface="+mn-ea"/>
                <a:cs typeface="+mn-cs"/>
              </a:rPr>
              <a:t>Journal of the American Dental Association</a:t>
            </a:r>
            <a:r>
              <a:rPr lang="en-US" sz="1200" kern="1200" dirty="0" smtClean="0">
                <a:solidFill>
                  <a:schemeClr val="tx1"/>
                </a:solidFill>
                <a:effectLst/>
                <a:latin typeface="+mn-lt"/>
                <a:ea typeface="+mn-ea"/>
                <a:cs typeface="+mn-cs"/>
              </a:rPr>
              <a:t> was a top ‘mentioned’ journal by the faculty in the JUP, but it was not the top journal according to faculty publications and downloads,</a:t>
            </a:r>
            <a:r>
              <a:rPr lang="en-US" sz="1200" kern="1200" baseline="0" dirty="0" smtClean="0">
                <a:solidFill>
                  <a:schemeClr val="tx1"/>
                </a:solidFill>
                <a:effectLst/>
                <a:latin typeface="+mn-lt"/>
                <a:ea typeface="+mn-ea"/>
                <a:cs typeface="+mn-cs"/>
              </a:rPr>
              <a:t> and this was again shown with the 1Science data. It’s 13</a:t>
            </a:r>
            <a:r>
              <a:rPr lang="en-US" sz="1200" kern="1200" baseline="30000" dirty="0" smtClean="0">
                <a:solidFill>
                  <a:schemeClr val="tx1"/>
                </a:solidFill>
                <a:effectLst/>
                <a:latin typeface="+mn-lt"/>
                <a:ea typeface="+mn-ea"/>
                <a:cs typeface="+mn-cs"/>
              </a:rPr>
              <a:t>th</a:t>
            </a:r>
            <a:r>
              <a:rPr lang="en-US" sz="1200" kern="1200" baseline="0" dirty="0" smtClean="0">
                <a:solidFill>
                  <a:schemeClr val="tx1"/>
                </a:solidFill>
                <a:effectLst/>
                <a:latin typeface="+mn-lt"/>
                <a:ea typeface="+mn-ea"/>
                <a:cs typeface="+mn-cs"/>
              </a:rPr>
              <a:t> under 2015 downloads and tied for 20</a:t>
            </a:r>
            <a:r>
              <a:rPr lang="en-US" sz="1200" kern="1200" baseline="30000" dirty="0" smtClean="0">
                <a:solidFill>
                  <a:schemeClr val="tx1"/>
                </a:solidFill>
                <a:effectLst/>
                <a:latin typeface="+mn-lt"/>
                <a:ea typeface="+mn-ea"/>
                <a:cs typeface="+mn-cs"/>
              </a:rPr>
              <a:t>th</a:t>
            </a:r>
            <a:r>
              <a:rPr lang="en-US" sz="1200" kern="1200" baseline="0" dirty="0" smtClean="0">
                <a:solidFill>
                  <a:schemeClr val="tx1"/>
                </a:solidFill>
                <a:effectLst/>
                <a:latin typeface="+mn-lt"/>
                <a:ea typeface="+mn-ea"/>
                <a:cs typeface="+mn-cs"/>
              </a:rPr>
              <a:t> place in the 1Science data but the liaison librarian said further analysis is needed because this seems inaccurate.</a:t>
            </a:r>
            <a:endParaRPr lang="en-US" dirty="0"/>
          </a:p>
          <a:p>
            <a:pPr defTabSz="928299">
              <a:defRPr/>
            </a:pPr>
            <a:endParaRPr lang="en-US" dirty="0" smtClean="0"/>
          </a:p>
        </p:txBody>
      </p:sp>
      <p:sp>
        <p:nvSpPr>
          <p:cNvPr id="4" name="Slide Number Placeholder 3"/>
          <p:cNvSpPr>
            <a:spLocks noGrp="1"/>
          </p:cNvSpPr>
          <p:nvPr>
            <p:ph type="sldNum" sz="quarter" idx="10"/>
          </p:nvPr>
        </p:nvSpPr>
        <p:spPr/>
        <p:txBody>
          <a:bodyPr/>
          <a:lstStyle/>
          <a:p>
            <a:fld id="{203645B4-2508-4406-BDD1-4F576762768E}" type="slidenum">
              <a:rPr lang="en-CA" smtClean="0"/>
              <a:t>13</a:t>
            </a:fld>
            <a:endParaRPr lang="en-CA"/>
          </a:p>
        </p:txBody>
      </p:sp>
    </p:spTree>
    <p:extLst>
      <p:ext uri="{BB962C8B-B14F-4D97-AF65-F5344CB8AC3E}">
        <p14:creationId xmlns:p14="http://schemas.microsoft.com/office/powerpoint/2010/main" val="29793796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each tool provides a different top journal,</a:t>
            </a:r>
            <a:r>
              <a:rPr lang="en-US" baseline="0" dirty="0" smtClean="0"/>
              <a:t> or a suite of top journals, it is important to understand exactly which data is being used and how it’s captured before decisions can be taken. Each of these journals was a ‘top’ journal.</a:t>
            </a:r>
            <a:endParaRPr lang="en-CA" dirty="0"/>
          </a:p>
        </p:txBody>
      </p:sp>
      <p:sp>
        <p:nvSpPr>
          <p:cNvPr id="4" name="Slide Number Placeholder 3"/>
          <p:cNvSpPr>
            <a:spLocks noGrp="1"/>
          </p:cNvSpPr>
          <p:nvPr>
            <p:ph type="sldNum" sz="quarter" idx="10"/>
          </p:nvPr>
        </p:nvSpPr>
        <p:spPr/>
        <p:txBody>
          <a:bodyPr/>
          <a:lstStyle/>
          <a:p>
            <a:fld id="{203645B4-2508-4406-BDD1-4F576762768E}" type="slidenum">
              <a:rPr lang="en-CA" smtClean="0"/>
              <a:t>14</a:t>
            </a:fld>
            <a:endParaRPr lang="en-CA"/>
          </a:p>
        </p:txBody>
      </p:sp>
    </p:spTree>
    <p:extLst>
      <p:ext uri="{BB962C8B-B14F-4D97-AF65-F5344CB8AC3E}">
        <p14:creationId xmlns:p14="http://schemas.microsoft.com/office/powerpoint/2010/main" val="7173053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E-journal “usage” can mea</a:t>
            </a:r>
            <a:r>
              <a:rPr lang="en-US" baseline="0" dirty="0" smtClean="0"/>
              <a:t>n different things, depending on the context. Traditionally, it has meant page clicks and article downloads but this is only one way to measure usage. We wanted </a:t>
            </a:r>
            <a:r>
              <a:rPr lang="en-US" dirty="0" smtClean="0"/>
              <a:t>to get data on aspects of usage, such as journals</a:t>
            </a:r>
            <a:r>
              <a:rPr lang="en-US" baseline="0" dirty="0" smtClean="0"/>
              <a:t> used by profs in teaching and research, and reasons why patrons are using our e-resources</a:t>
            </a:r>
            <a:r>
              <a:rPr lang="en-US" dirty="0" smtClean="0"/>
              <a:t>. In</a:t>
            </a:r>
            <a:r>
              <a:rPr lang="en-US" baseline="0" dirty="0" smtClean="0"/>
              <a:t> our research group, collection services librarians partnered with liaison librarians to get a better picture of the data and e-journal collections. We started with subject areas: music, social work and dentistry. With each subject, we actually asked more questions than those listed here, and some liaisons had specific questions about their faculty, but these questions overlapped between the projects, and this presentation will use the results from the Faculty of Dentistry as an example of the work we did. </a:t>
            </a:r>
          </a:p>
          <a:p>
            <a:endParaRPr lang="en-US" baseline="0" dirty="0" smtClean="0"/>
          </a:p>
          <a:p>
            <a:r>
              <a:rPr lang="en-US" baseline="0" dirty="0" smtClean="0"/>
              <a:t>Martin Morris is a liaison librarian for the Faculty of Dentistry, and he also happens to be able to program, so he did the analysis of the data in 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This data was cross-referenced against a list of 238 journals in dentistry which was downloaded from Scopus in order to produce a subset of results covering just these journals.  Data were </a:t>
            </a:r>
            <a:r>
              <a:rPr lang="en-US" sz="1200" kern="1200" dirty="0" err="1" smtClean="0">
                <a:solidFill>
                  <a:schemeClr val="tx1"/>
                </a:solidFill>
                <a:effectLst/>
                <a:latin typeface="+mn-lt"/>
                <a:ea typeface="+mn-ea"/>
                <a:cs typeface="+mn-cs"/>
              </a:rPr>
              <a:t>analysed</a:t>
            </a:r>
            <a:r>
              <a:rPr lang="en-US" sz="1200" kern="1200" dirty="0" smtClean="0">
                <a:solidFill>
                  <a:schemeClr val="tx1"/>
                </a:solidFill>
                <a:effectLst/>
                <a:latin typeface="+mn-lt"/>
                <a:ea typeface="+mn-ea"/>
                <a:cs typeface="+mn-cs"/>
              </a:rPr>
              <a:t> in R.</a:t>
            </a:r>
            <a:endParaRPr lang="en-CA" sz="1200" kern="1200" dirty="0" smtClean="0">
              <a:solidFill>
                <a:schemeClr val="tx1"/>
              </a:solidFill>
              <a:effectLst/>
              <a:latin typeface="+mn-lt"/>
              <a:ea typeface="+mn-ea"/>
              <a:cs typeface="+mn-cs"/>
            </a:endParaRPr>
          </a:p>
          <a:p>
            <a:endParaRPr lang="en-US" baseline="0" dirty="0" smtClean="0"/>
          </a:p>
        </p:txBody>
      </p:sp>
      <p:sp>
        <p:nvSpPr>
          <p:cNvPr id="4" name="Slide Number Placeholder 3"/>
          <p:cNvSpPr>
            <a:spLocks noGrp="1"/>
          </p:cNvSpPr>
          <p:nvPr>
            <p:ph type="sldNum" sz="quarter" idx="10"/>
          </p:nvPr>
        </p:nvSpPr>
        <p:spPr/>
        <p:txBody>
          <a:bodyPr/>
          <a:lstStyle/>
          <a:p>
            <a:fld id="{203645B4-2508-4406-BDD1-4F576762768E}" type="slidenum">
              <a:rPr lang="en-CA" smtClean="0"/>
              <a:t>2</a:t>
            </a:fld>
            <a:endParaRPr lang="en-CA"/>
          </a:p>
        </p:txBody>
      </p:sp>
    </p:spTree>
    <p:extLst>
      <p:ext uri="{BB962C8B-B14F-4D97-AF65-F5344CB8AC3E}">
        <p14:creationId xmlns:p14="http://schemas.microsoft.com/office/powerpoint/2010/main" val="9607074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Extra notes: </a:t>
            </a:r>
            <a:endParaRPr lang="en-US" i="1" dirty="0" smtClean="0"/>
          </a:p>
          <a:p>
            <a:endParaRPr lang="en-US" dirty="0" smtClean="0"/>
          </a:p>
          <a:p>
            <a:r>
              <a:rPr lang="en-US" dirty="0" smtClean="0"/>
              <a:t>CRKN = Canadian Research Knowledge</a:t>
            </a:r>
            <a:r>
              <a:rPr lang="en-US" baseline="0" dirty="0" smtClean="0"/>
              <a:t> Network (http://www.crkn-rcdr.ca/en/about-crkn), a Canadian </a:t>
            </a:r>
            <a:r>
              <a:rPr lang="en-US" baseline="0" dirty="0" err="1" smtClean="0"/>
              <a:t>corsortia</a:t>
            </a:r>
            <a:r>
              <a:rPr lang="en-US" baseline="0" dirty="0" smtClean="0"/>
              <a:t>, whose main purpose is licensing content, but they also ran a survey in 2017 in Canadian academic libraries, asking teaching faculty to identify top journals used for teaching and research. </a:t>
            </a:r>
          </a:p>
          <a:p>
            <a:endParaRPr lang="en-CA" dirty="0" smtClean="0"/>
          </a:p>
          <a:p>
            <a:endParaRPr lang="en-CA" u="none" dirty="0"/>
          </a:p>
        </p:txBody>
      </p:sp>
      <p:sp>
        <p:nvSpPr>
          <p:cNvPr id="4" name="Slide Number Placeholder 3"/>
          <p:cNvSpPr>
            <a:spLocks noGrp="1"/>
          </p:cNvSpPr>
          <p:nvPr>
            <p:ph type="sldNum" sz="quarter" idx="10"/>
          </p:nvPr>
        </p:nvSpPr>
        <p:spPr/>
        <p:txBody>
          <a:bodyPr/>
          <a:lstStyle/>
          <a:p>
            <a:fld id="{203645B4-2508-4406-BDD1-4F576762768E}" type="slidenum">
              <a:rPr lang="en-CA" smtClean="0"/>
              <a:t>3</a:t>
            </a:fld>
            <a:endParaRPr lang="en-CA"/>
          </a:p>
        </p:txBody>
      </p:sp>
    </p:spTree>
    <p:extLst>
      <p:ext uri="{BB962C8B-B14F-4D97-AF65-F5344CB8AC3E}">
        <p14:creationId xmlns:p14="http://schemas.microsoft.com/office/powerpoint/2010/main" val="12269382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8299">
              <a:defRPr/>
            </a:pPr>
            <a:r>
              <a:rPr lang="en-US" dirty="0" smtClean="0"/>
              <a:t>MINES = </a:t>
            </a:r>
            <a:r>
              <a:rPr lang="en-US" u="none" dirty="0" smtClean="0"/>
              <a:t>Measuring the Impact of Networked Electronic Services, a “</a:t>
            </a:r>
            <a:r>
              <a:rPr lang="en-US" dirty="0"/>
              <a:t>protocol” offered by ARL (Association of Research Libraries) that “offers a convenient way to collect information from users”. </a:t>
            </a:r>
          </a:p>
          <a:p>
            <a:pPr defTabSz="928299">
              <a:defRPr/>
            </a:pPr>
            <a:endParaRPr lang="en-CA" u="none" dirty="0" smtClean="0"/>
          </a:p>
          <a:p>
            <a:pPr defTabSz="928299">
              <a:defRPr/>
            </a:pPr>
            <a:r>
              <a:rPr lang="en-US" dirty="0"/>
              <a:t>McGill Library collected 4,143 survey responses from September 2015 - September 2016</a:t>
            </a:r>
          </a:p>
          <a:p>
            <a:pPr defTabSz="928299">
              <a:defRPr/>
            </a:pPr>
            <a:endParaRPr lang="en-US" dirty="0"/>
          </a:p>
          <a:p>
            <a:pPr defTabSz="928299">
              <a:defRPr/>
            </a:pPr>
            <a:r>
              <a:rPr lang="en-US" dirty="0"/>
              <a:t>Self-reporting always has reliability as a data limitation. The timing of the survey can also be a limitation – if it is only run for one day or short periods, it may not capture the desired population or usage</a:t>
            </a:r>
            <a:r>
              <a:rPr lang="en-US" dirty="0" smtClean="0"/>
              <a:t>.</a:t>
            </a:r>
          </a:p>
          <a:p>
            <a:pPr defTabSz="928299">
              <a:defRPr/>
            </a:pPr>
            <a:endParaRPr lang="en-US" dirty="0" smtClean="0"/>
          </a:p>
          <a:p>
            <a:pPr defTabSz="928299">
              <a:defRPr/>
            </a:pPr>
            <a:r>
              <a:rPr lang="en-CA" sz="1200" kern="1200" dirty="0" smtClean="0">
                <a:solidFill>
                  <a:schemeClr val="tx1"/>
                </a:solidFill>
                <a:effectLst/>
                <a:latin typeface="+mn-lt"/>
                <a:ea typeface="+mn-ea"/>
                <a:cs typeface="+mn-cs"/>
              </a:rPr>
              <a:t>The percentage of music students who responded to MINES is out of whack with the faculty’s composition – meaning that more than half of respondents were grad/doctoral students but the faculty composition is like most other programs, where more than half is actually undergraduates. So we have an over-representation of music graduate students in the MINES data. It is also inconsistent with the rest of the MINES data. When we look at all 4,413 responses, 30% were masters/doctoral students and 42% were undergraduates – quite different than who responded to MINES for the music faculty.</a:t>
            </a:r>
          </a:p>
          <a:p>
            <a:pPr defTabSz="928299">
              <a:defRPr/>
            </a:pPr>
            <a:endParaRPr lang="en-US" sz="1200" kern="1200" dirty="0" smtClean="0">
              <a:solidFill>
                <a:schemeClr val="tx1"/>
              </a:solidFill>
              <a:effectLst/>
              <a:latin typeface="+mn-lt"/>
              <a:ea typeface="+mn-ea"/>
              <a:cs typeface="+mn-cs"/>
            </a:endParaRPr>
          </a:p>
          <a:p>
            <a:pPr defTabSz="928299">
              <a:defRPr/>
            </a:pPr>
            <a:r>
              <a:rPr lang="en-US" sz="1200" kern="1200" dirty="0" smtClean="0">
                <a:solidFill>
                  <a:schemeClr val="tx1"/>
                </a:solidFill>
                <a:effectLst/>
                <a:latin typeface="+mn-lt"/>
                <a:ea typeface="+mn-ea"/>
                <a:cs typeface="+mn-cs"/>
              </a:rPr>
              <a:t>Need to add social work stats</a:t>
            </a:r>
            <a:r>
              <a:rPr lang="en-US" sz="1200" kern="1200" baseline="0" dirty="0" smtClean="0">
                <a:solidFill>
                  <a:schemeClr val="tx1"/>
                </a:solidFill>
                <a:effectLst/>
                <a:latin typeface="+mn-lt"/>
                <a:ea typeface="+mn-ea"/>
                <a:cs typeface="+mn-cs"/>
              </a:rPr>
              <a:t> and Dentistry stats</a:t>
            </a:r>
            <a:endParaRPr lang="en-US" dirty="0"/>
          </a:p>
          <a:p>
            <a:pPr defTabSz="928299">
              <a:defRPr/>
            </a:pPr>
            <a:endParaRPr lang="en-CA" dirty="0"/>
          </a:p>
          <a:p>
            <a:pPr lvl="0"/>
            <a:endParaRPr lang="en-CA" dirty="0"/>
          </a:p>
          <a:p>
            <a:endParaRPr lang="en-CA" dirty="0"/>
          </a:p>
        </p:txBody>
      </p:sp>
      <p:sp>
        <p:nvSpPr>
          <p:cNvPr id="4" name="Slide Number Placeholder 3"/>
          <p:cNvSpPr>
            <a:spLocks noGrp="1"/>
          </p:cNvSpPr>
          <p:nvPr>
            <p:ph type="sldNum" sz="quarter" idx="10"/>
          </p:nvPr>
        </p:nvSpPr>
        <p:spPr/>
        <p:txBody>
          <a:bodyPr/>
          <a:lstStyle/>
          <a:p>
            <a:fld id="{203645B4-2508-4406-BDD1-4F576762768E}" type="slidenum">
              <a:rPr lang="en-CA" smtClean="0"/>
              <a:t>4</a:t>
            </a:fld>
            <a:endParaRPr lang="en-CA"/>
          </a:p>
        </p:txBody>
      </p:sp>
    </p:spTree>
    <p:extLst>
      <p:ext uri="{BB962C8B-B14F-4D97-AF65-F5344CB8AC3E}">
        <p14:creationId xmlns:p14="http://schemas.microsoft.com/office/powerpoint/2010/main" val="1363807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8299">
              <a:defRPr/>
            </a:pPr>
            <a:r>
              <a:rPr lang="en-US" dirty="0"/>
              <a:t>McGill’s instance of the MINES survey</a:t>
            </a:r>
            <a:endParaRPr lang="en-CA" dirty="0"/>
          </a:p>
          <a:p>
            <a:pPr lvl="0"/>
            <a:endParaRPr lang="en-CA" dirty="0"/>
          </a:p>
          <a:p>
            <a:endParaRPr lang="en-CA" dirty="0"/>
          </a:p>
        </p:txBody>
      </p:sp>
      <p:sp>
        <p:nvSpPr>
          <p:cNvPr id="4" name="Slide Number Placeholder 3"/>
          <p:cNvSpPr>
            <a:spLocks noGrp="1"/>
          </p:cNvSpPr>
          <p:nvPr>
            <p:ph type="sldNum" sz="quarter" idx="10"/>
          </p:nvPr>
        </p:nvSpPr>
        <p:spPr/>
        <p:txBody>
          <a:bodyPr/>
          <a:lstStyle/>
          <a:p>
            <a:fld id="{203645B4-2508-4406-BDD1-4F576762768E}" type="slidenum">
              <a:rPr lang="en-CA" smtClean="0"/>
              <a:t>5</a:t>
            </a:fld>
            <a:endParaRPr lang="en-CA"/>
          </a:p>
        </p:txBody>
      </p:sp>
    </p:spTree>
    <p:extLst>
      <p:ext uri="{BB962C8B-B14F-4D97-AF65-F5344CB8AC3E}">
        <p14:creationId xmlns:p14="http://schemas.microsoft.com/office/powerpoint/2010/main" val="13408446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Our 1Science report provided</a:t>
            </a:r>
            <a:r>
              <a:rPr lang="en-US" baseline="0" dirty="0" smtClean="0"/>
              <a:t> the number of publications written by our faculty and indexed in Web of Science from 2006-2015.</a:t>
            </a:r>
          </a:p>
          <a:p>
            <a:r>
              <a:rPr lang="en-US" baseline="0" dirty="0" smtClean="0"/>
              <a:t>While we can run these reports ourselves, and use all the different author affiliation terms for “McGill University”, 1Science goes further, to compare the number of publications in a research area, within your institution, with the rest of the world. This can provide one measure to help us see where our research output is in comparison to the rest of the world. </a:t>
            </a:r>
          </a:p>
          <a:p>
            <a:endParaRPr lang="en-US" baseline="0" dirty="0" smtClean="0"/>
          </a:p>
          <a:p>
            <a:r>
              <a:rPr lang="en-US" baseline="0" dirty="0" smtClean="0"/>
              <a:t>It also showed us usage data on those journals in a more comprehensive way than COUNTER data provides. For example, they use their own metrics, and rather than reporting just the straight usage, they also reported on a comparison of our data versus similar data from other institutions, all from Web of Science data. </a:t>
            </a:r>
          </a:p>
          <a:p>
            <a:endParaRPr lang="en-US" baseline="0" dirty="0" smtClean="0"/>
          </a:p>
          <a:p>
            <a:r>
              <a:rPr lang="en-US" dirty="0" smtClean="0"/>
              <a:t>McGill’s 1Science report included data for publications from 2006 through 2015 inclusive. </a:t>
            </a:r>
          </a:p>
          <a:p>
            <a:r>
              <a:rPr lang="en-US" baseline="0" dirty="0" smtClean="0"/>
              <a:t>Whenever using these kinds of aggregate tools, it’s important to understand the source of the raw data that is being pulled from. </a:t>
            </a:r>
            <a:r>
              <a:rPr lang="en-US" dirty="0" smtClean="0"/>
              <a:t>While Web</a:t>
            </a:r>
            <a:r>
              <a:rPr lang="en-US" baseline="0" dirty="0" smtClean="0"/>
              <a:t> of Science data was ok for Dentistry, it doesn’t capture the full spectrum of </a:t>
            </a:r>
            <a:r>
              <a:rPr lang="en-US" baseline="0" dirty="0" err="1" smtClean="0"/>
              <a:t>ejournal</a:t>
            </a:r>
            <a:r>
              <a:rPr lang="en-US" baseline="0" dirty="0" smtClean="0"/>
              <a:t> usage in Music, and doesn’t capture a lot of non-English languages.</a:t>
            </a:r>
            <a:endParaRPr lang="en-CA" dirty="0" smtClean="0"/>
          </a:p>
          <a:p>
            <a:endParaRPr lang="en-CA" dirty="0"/>
          </a:p>
        </p:txBody>
      </p:sp>
      <p:sp>
        <p:nvSpPr>
          <p:cNvPr id="4" name="Slide Number Placeholder 3"/>
          <p:cNvSpPr>
            <a:spLocks noGrp="1"/>
          </p:cNvSpPr>
          <p:nvPr>
            <p:ph type="sldNum" sz="quarter" idx="10"/>
          </p:nvPr>
        </p:nvSpPr>
        <p:spPr/>
        <p:txBody>
          <a:bodyPr/>
          <a:lstStyle/>
          <a:p>
            <a:fld id="{203645B4-2508-4406-BDD1-4F576762768E}" type="slidenum">
              <a:rPr lang="en-CA" smtClean="0"/>
              <a:t>6</a:t>
            </a:fld>
            <a:endParaRPr lang="en-CA"/>
          </a:p>
        </p:txBody>
      </p:sp>
    </p:spTree>
    <p:extLst>
      <p:ext uri="{BB962C8B-B14F-4D97-AF65-F5344CB8AC3E}">
        <p14:creationId xmlns:p14="http://schemas.microsoft.com/office/powerpoint/2010/main" val="42819815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CRKN = Canadian Research Knowledge</a:t>
            </a:r>
            <a:r>
              <a:rPr lang="en-US" baseline="0" dirty="0" smtClean="0"/>
              <a:t> Network (http://www.crkn-rcdr.ca/en/about-crkn), a Canadian </a:t>
            </a:r>
            <a:r>
              <a:rPr lang="en-US" baseline="0" dirty="0" err="1" smtClean="0"/>
              <a:t>corsortia</a:t>
            </a:r>
            <a:r>
              <a:rPr lang="en-US" baseline="0" dirty="0" smtClean="0"/>
              <a:t>, whose main purpose is licensing content. They completed a “Journal Usage Project” in 2017.  At McGill the survey ran from January 2017 for about 6 weeks.  CRKN obtained ethics approval from every institution that ran the survey, and more recently we have received results on a national level rather than just our own results at McGill. In addition to the survey, resulted also included a data pull from Web of Science data on the number of faculty publications and citations in 2015. </a:t>
            </a:r>
          </a:p>
          <a:p>
            <a:endParaRPr lang="en-US" baseline="0" dirty="0" smtClean="0"/>
          </a:p>
          <a:p>
            <a:r>
              <a:rPr lang="en-US" dirty="0"/>
              <a:t>“Participants were asked to provide a maximum of 10 journals they considered essential to their research activities, and 10 journals they considered essential to their teaching activities.” Any journal “mentioned” by a professor is listed here, with the number of professors who mentioned it. </a:t>
            </a:r>
            <a:endParaRPr lang="en-US" baseline="0" dirty="0" smtClean="0"/>
          </a:p>
          <a:p>
            <a:endParaRPr lang="en-CA" dirty="0"/>
          </a:p>
        </p:txBody>
      </p:sp>
      <p:sp>
        <p:nvSpPr>
          <p:cNvPr id="4" name="Slide Number Placeholder 3"/>
          <p:cNvSpPr>
            <a:spLocks noGrp="1"/>
          </p:cNvSpPr>
          <p:nvPr>
            <p:ph type="sldNum" sz="quarter" idx="10"/>
          </p:nvPr>
        </p:nvSpPr>
        <p:spPr/>
        <p:txBody>
          <a:bodyPr/>
          <a:lstStyle/>
          <a:p>
            <a:fld id="{203645B4-2508-4406-BDD1-4F576762768E}" type="slidenum">
              <a:rPr lang="en-CA" smtClean="0"/>
              <a:t>7</a:t>
            </a:fld>
            <a:endParaRPr lang="en-CA"/>
          </a:p>
        </p:txBody>
      </p:sp>
    </p:spTree>
    <p:extLst>
      <p:ext uri="{BB962C8B-B14F-4D97-AF65-F5344CB8AC3E}">
        <p14:creationId xmlns:p14="http://schemas.microsoft.com/office/powerpoint/2010/main" val="19492862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CRKN = Canadian Research Knowledge</a:t>
            </a:r>
            <a:r>
              <a:rPr lang="en-US" baseline="0" dirty="0" smtClean="0"/>
              <a:t> Network (http://www.crkn-rcdr.ca/en/about-crkn), a Canadian </a:t>
            </a:r>
            <a:r>
              <a:rPr lang="en-US" baseline="0" dirty="0" err="1" smtClean="0"/>
              <a:t>corsortia</a:t>
            </a:r>
            <a:r>
              <a:rPr lang="en-US" baseline="0" dirty="0" smtClean="0"/>
              <a:t> for licensing content. It does other things, but that is one of its purposes. They completed a “Journal Usage Project” in 2017. </a:t>
            </a:r>
          </a:p>
          <a:p>
            <a:endParaRPr lang="en-US" baseline="0" dirty="0" smtClean="0"/>
          </a:p>
          <a:p>
            <a:r>
              <a:rPr lang="en-US" baseline="0" dirty="0" smtClean="0"/>
              <a:t>At McGill the survey ran from January for about 6 weeks. </a:t>
            </a:r>
          </a:p>
          <a:p>
            <a:endParaRPr lang="en-US" baseline="0" dirty="0" smtClean="0"/>
          </a:p>
          <a:p>
            <a:r>
              <a:rPr lang="en-US" baseline="0" dirty="0" smtClean="0"/>
              <a:t>CRKN obtained ethics approval from every institution that ran the survey. </a:t>
            </a:r>
          </a:p>
          <a:p>
            <a:endParaRPr lang="en-US" baseline="0" dirty="0" smtClean="0"/>
          </a:p>
          <a:p>
            <a:endParaRPr lang="en-CA" dirty="0"/>
          </a:p>
        </p:txBody>
      </p:sp>
      <p:sp>
        <p:nvSpPr>
          <p:cNvPr id="4" name="Slide Number Placeholder 3"/>
          <p:cNvSpPr>
            <a:spLocks noGrp="1"/>
          </p:cNvSpPr>
          <p:nvPr>
            <p:ph type="sldNum" sz="quarter" idx="10"/>
          </p:nvPr>
        </p:nvSpPr>
        <p:spPr/>
        <p:txBody>
          <a:bodyPr/>
          <a:lstStyle/>
          <a:p>
            <a:fld id="{203645B4-2508-4406-BDD1-4F576762768E}" type="slidenum">
              <a:rPr lang="en-CA" smtClean="0"/>
              <a:t>8</a:t>
            </a:fld>
            <a:endParaRPr lang="en-CA"/>
          </a:p>
        </p:txBody>
      </p:sp>
    </p:spTree>
    <p:extLst>
      <p:ext uri="{BB962C8B-B14F-4D97-AF65-F5344CB8AC3E}">
        <p14:creationId xmlns:p14="http://schemas.microsoft.com/office/powerpoint/2010/main" val="14421602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8299">
              <a:defRPr/>
            </a:pPr>
            <a:r>
              <a:rPr lang="en-US" dirty="0" smtClean="0"/>
              <a:t>Enrolment by faculty at McGill University, 2017: </a:t>
            </a:r>
            <a:r>
              <a:rPr lang="en-CA" u="sng" dirty="0"/>
              <a:t>https://www.mcgill.ca/es/registration-statistics/fall-2017</a:t>
            </a:r>
          </a:p>
          <a:p>
            <a:pPr defTabSz="928299">
              <a:defRPr/>
            </a:pPr>
            <a:endParaRPr lang="en-US" u="sng" dirty="0"/>
          </a:p>
          <a:p>
            <a:pPr defTabSz="928299">
              <a:defRPr/>
            </a:pPr>
            <a:r>
              <a:rPr lang="en-US" dirty="0"/>
              <a:t>It’s important to compare your statistics with enrolment, to see if what you’ve collected is representative of the faculty</a:t>
            </a:r>
            <a:endParaRPr lang="en-CA" dirty="0"/>
          </a:p>
          <a:p>
            <a:pPr defTabSz="928299">
              <a:defRPr/>
            </a:pPr>
            <a:endParaRPr lang="en-CA" u="sng" dirty="0"/>
          </a:p>
          <a:p>
            <a:pPr defTabSz="928299">
              <a:defRPr/>
            </a:pPr>
            <a:endParaRPr lang="en-US" u="sng" dirty="0"/>
          </a:p>
        </p:txBody>
      </p:sp>
      <p:sp>
        <p:nvSpPr>
          <p:cNvPr id="4" name="Slide Number Placeholder 3"/>
          <p:cNvSpPr>
            <a:spLocks noGrp="1"/>
          </p:cNvSpPr>
          <p:nvPr>
            <p:ph type="sldNum" sz="quarter" idx="10"/>
          </p:nvPr>
        </p:nvSpPr>
        <p:spPr/>
        <p:txBody>
          <a:bodyPr/>
          <a:lstStyle/>
          <a:p>
            <a:fld id="{203645B4-2508-4406-BDD1-4F576762768E}" type="slidenum">
              <a:rPr lang="en-CA" smtClean="0"/>
              <a:t>9</a:t>
            </a:fld>
            <a:endParaRPr lang="en-CA"/>
          </a:p>
        </p:txBody>
      </p:sp>
    </p:spTree>
    <p:extLst>
      <p:ext uri="{BB962C8B-B14F-4D97-AF65-F5344CB8AC3E}">
        <p14:creationId xmlns:p14="http://schemas.microsoft.com/office/powerpoint/2010/main" val="2330351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1411183A-DCAC-444C-B8BE-F484813609D1}" type="datetimeFigureOut">
              <a:rPr lang="en-CA" smtClean="0"/>
              <a:t>02/12/2018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6B85A5D-2CF9-462B-BE5B-F99BE80C22DD}" type="slidenum">
              <a:rPr lang="en-CA" smtClean="0"/>
              <a:t>‹#›</a:t>
            </a:fld>
            <a:endParaRPr lang="en-CA"/>
          </a:p>
        </p:txBody>
      </p:sp>
    </p:spTree>
    <p:extLst>
      <p:ext uri="{BB962C8B-B14F-4D97-AF65-F5344CB8AC3E}">
        <p14:creationId xmlns:p14="http://schemas.microsoft.com/office/powerpoint/2010/main" val="1314526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1411183A-DCAC-444C-B8BE-F484813609D1}" type="datetimeFigureOut">
              <a:rPr lang="en-CA" smtClean="0"/>
              <a:t>02/12/2018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6B85A5D-2CF9-462B-BE5B-F99BE80C22DD}" type="slidenum">
              <a:rPr lang="en-CA" smtClean="0"/>
              <a:t>‹#›</a:t>
            </a:fld>
            <a:endParaRPr lang="en-CA"/>
          </a:p>
        </p:txBody>
      </p:sp>
    </p:spTree>
    <p:extLst>
      <p:ext uri="{BB962C8B-B14F-4D97-AF65-F5344CB8AC3E}">
        <p14:creationId xmlns:p14="http://schemas.microsoft.com/office/powerpoint/2010/main" val="2251031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1411183A-DCAC-444C-B8BE-F484813609D1}" type="datetimeFigureOut">
              <a:rPr lang="en-CA" smtClean="0"/>
              <a:t>02/12/2018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6B85A5D-2CF9-462B-BE5B-F99BE80C22DD}" type="slidenum">
              <a:rPr lang="en-CA" smtClean="0"/>
              <a:t>‹#›</a:t>
            </a:fld>
            <a:endParaRPr lang="en-CA"/>
          </a:p>
        </p:txBody>
      </p:sp>
    </p:spTree>
    <p:extLst>
      <p:ext uri="{BB962C8B-B14F-4D97-AF65-F5344CB8AC3E}">
        <p14:creationId xmlns:p14="http://schemas.microsoft.com/office/powerpoint/2010/main" val="394926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24C260B8-DC37-4F09-AF55-B24DAC0D9082}" type="datetimeFigureOut">
              <a:rPr lang="en-CA" smtClean="0"/>
              <a:t>02/12/2018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E7A4E89-1D82-40C1-A643-4037E9B066E3}" type="slidenum">
              <a:rPr lang="en-CA" smtClean="0"/>
              <a:t>‹#›</a:t>
            </a:fld>
            <a:endParaRPr lang="en-CA"/>
          </a:p>
        </p:txBody>
      </p:sp>
      <p:sp>
        <p:nvSpPr>
          <p:cNvPr id="8" name="Rectangle 7"/>
          <p:cNvSpPr/>
          <p:nvPr userDrawn="1"/>
        </p:nvSpPr>
        <p:spPr>
          <a:xfrm>
            <a:off x="1" y="6462442"/>
            <a:ext cx="12192000" cy="390418"/>
          </a:xfrm>
          <a:prstGeom prst="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1178739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11183A-DCAC-444C-B8BE-F484813609D1}" type="datetimeFigureOut">
              <a:rPr lang="en-CA" smtClean="0"/>
              <a:t>02/12/2018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6B85A5D-2CF9-462B-BE5B-F99BE80C22DD}" type="slidenum">
              <a:rPr lang="en-CA" smtClean="0"/>
              <a:t>‹#›</a:t>
            </a:fld>
            <a:endParaRPr lang="en-CA"/>
          </a:p>
        </p:txBody>
      </p:sp>
      <p:sp>
        <p:nvSpPr>
          <p:cNvPr id="7" name="Rectangle 6"/>
          <p:cNvSpPr/>
          <p:nvPr userDrawn="1"/>
        </p:nvSpPr>
        <p:spPr>
          <a:xfrm>
            <a:off x="1" y="6462442"/>
            <a:ext cx="12192000" cy="390418"/>
          </a:xfrm>
          <a:prstGeom prst="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13370081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1411183A-DCAC-444C-B8BE-F484813609D1}" type="datetimeFigureOut">
              <a:rPr lang="en-CA" smtClean="0"/>
              <a:t>02/12/2018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06B85A5D-2CF9-462B-BE5B-F99BE80C22DD}" type="slidenum">
              <a:rPr lang="en-CA" smtClean="0"/>
              <a:t>‹#›</a:t>
            </a:fld>
            <a:endParaRPr lang="en-CA"/>
          </a:p>
        </p:txBody>
      </p:sp>
    </p:spTree>
    <p:extLst>
      <p:ext uri="{BB962C8B-B14F-4D97-AF65-F5344CB8AC3E}">
        <p14:creationId xmlns:p14="http://schemas.microsoft.com/office/powerpoint/2010/main" val="974622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1411183A-DCAC-444C-B8BE-F484813609D1}" type="datetimeFigureOut">
              <a:rPr lang="en-CA" smtClean="0"/>
              <a:t>02/12/2018</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06B85A5D-2CF9-462B-BE5B-F99BE80C22DD}" type="slidenum">
              <a:rPr lang="en-CA" smtClean="0"/>
              <a:t>‹#›</a:t>
            </a:fld>
            <a:endParaRPr lang="en-CA"/>
          </a:p>
        </p:txBody>
      </p:sp>
    </p:spTree>
    <p:extLst>
      <p:ext uri="{BB962C8B-B14F-4D97-AF65-F5344CB8AC3E}">
        <p14:creationId xmlns:p14="http://schemas.microsoft.com/office/powerpoint/2010/main" val="4276743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1411183A-DCAC-444C-B8BE-F484813609D1}" type="datetimeFigureOut">
              <a:rPr lang="en-CA" smtClean="0"/>
              <a:t>02/12/2018</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06B85A5D-2CF9-462B-BE5B-F99BE80C22DD}" type="slidenum">
              <a:rPr lang="en-CA" smtClean="0"/>
              <a:t>‹#›</a:t>
            </a:fld>
            <a:endParaRPr lang="en-CA"/>
          </a:p>
        </p:txBody>
      </p:sp>
    </p:spTree>
    <p:extLst>
      <p:ext uri="{BB962C8B-B14F-4D97-AF65-F5344CB8AC3E}">
        <p14:creationId xmlns:p14="http://schemas.microsoft.com/office/powerpoint/2010/main" val="3946161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11183A-DCAC-444C-B8BE-F484813609D1}" type="datetimeFigureOut">
              <a:rPr lang="en-CA" smtClean="0"/>
              <a:t>02/12/2018</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06B85A5D-2CF9-462B-BE5B-F99BE80C22DD}" type="slidenum">
              <a:rPr lang="en-CA" smtClean="0"/>
              <a:t>‹#›</a:t>
            </a:fld>
            <a:endParaRPr lang="en-CA"/>
          </a:p>
        </p:txBody>
      </p:sp>
    </p:spTree>
    <p:extLst>
      <p:ext uri="{BB962C8B-B14F-4D97-AF65-F5344CB8AC3E}">
        <p14:creationId xmlns:p14="http://schemas.microsoft.com/office/powerpoint/2010/main" val="4131967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11183A-DCAC-444C-B8BE-F484813609D1}" type="datetimeFigureOut">
              <a:rPr lang="en-CA" smtClean="0"/>
              <a:t>02/12/2018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06B85A5D-2CF9-462B-BE5B-F99BE80C22DD}" type="slidenum">
              <a:rPr lang="en-CA" smtClean="0"/>
              <a:t>‹#›</a:t>
            </a:fld>
            <a:endParaRPr lang="en-CA"/>
          </a:p>
        </p:txBody>
      </p:sp>
    </p:spTree>
    <p:extLst>
      <p:ext uri="{BB962C8B-B14F-4D97-AF65-F5344CB8AC3E}">
        <p14:creationId xmlns:p14="http://schemas.microsoft.com/office/powerpoint/2010/main" val="2148609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11183A-DCAC-444C-B8BE-F484813609D1}" type="datetimeFigureOut">
              <a:rPr lang="en-CA" smtClean="0"/>
              <a:t>02/12/2018</a:t>
            </a:fld>
            <a:endParaRPr lang="en-CA"/>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E7A4E89-1D82-40C1-A643-4037E9B066E3}" type="slidenum">
              <a:rPr lang="en-CA" smtClean="0"/>
              <a:t>‹#›</a:t>
            </a:fld>
            <a:endParaRPr lang="en-CA"/>
          </a:p>
        </p:txBody>
      </p:sp>
    </p:spTree>
    <p:extLst>
      <p:ext uri="{BB962C8B-B14F-4D97-AF65-F5344CB8AC3E}">
        <p14:creationId xmlns:p14="http://schemas.microsoft.com/office/powerpoint/2010/main" val="542684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C260B8-DC37-4F09-AF55-B24DAC0D9082}" type="datetimeFigureOut">
              <a:rPr lang="en-CA" smtClean="0"/>
              <a:t>02/12/2018</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B85A5D-2CF9-462B-BE5B-F99BE80C22DD}" type="slidenum">
              <a:rPr lang="en-CA" smtClean="0"/>
              <a:pPr/>
              <a:t>‹#›</a:t>
            </a:fld>
            <a:endParaRPr lang="en-CA" dirty="0"/>
          </a:p>
        </p:txBody>
      </p:sp>
    </p:spTree>
    <p:extLst>
      <p:ext uri="{BB962C8B-B14F-4D97-AF65-F5344CB8AC3E}">
        <p14:creationId xmlns:p14="http://schemas.microsoft.com/office/powerpoint/2010/main" val="816461671"/>
      </p:ext>
    </p:extLst>
  </p:cSld>
  <p:clrMap bg1="lt1" tx1="dk1" bg2="lt2" tx2="dk2" accent1="accent1" accent2="accent2" accent3="accent3" accent4="accent4" accent5="accent5" accent6="accent6" hlink="hlink" folHlink="folHlink"/>
  <p:sldLayoutIdLst>
    <p:sldLayoutId id="2147483838" r:id="rId1"/>
    <p:sldLayoutId id="2147483839" r:id="rId2"/>
    <p:sldLayoutId id="2147483840" r:id="rId3"/>
    <p:sldLayoutId id="2147483841" r:id="rId4"/>
    <p:sldLayoutId id="2147483842" r:id="rId5"/>
    <p:sldLayoutId id="2147483843" r:id="rId6"/>
    <p:sldLayoutId id="2147483844" r:id="rId7"/>
    <p:sldLayoutId id="2147483845" r:id="rId8"/>
    <p:sldLayoutId id="2147483846" r:id="rId9"/>
    <p:sldLayoutId id="2147483847" r:id="rId10"/>
    <p:sldLayoutId id="214748384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arl.org/focus-areas/statistics-assessment/mines-for-libraries#.WNa2mVXyuM8"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www.1science.com/oafigr.html"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www.minesforlibraries.org/home"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58129" y="1122363"/>
            <a:ext cx="10607040" cy="2387600"/>
          </a:xfrm>
        </p:spPr>
        <p:txBody>
          <a:bodyPr>
            <a:normAutofit/>
          </a:bodyPr>
          <a:lstStyle/>
          <a:p>
            <a:r>
              <a:rPr lang="en-US" dirty="0"/>
              <a:t>Is There a (Data) Point? </a:t>
            </a:r>
            <a:r>
              <a:rPr lang="en-US" dirty="0" smtClean="0"/>
              <a:t/>
            </a:r>
            <a:br>
              <a:rPr lang="en-US" dirty="0" smtClean="0"/>
            </a:br>
            <a:r>
              <a:rPr lang="en-US" sz="4000" i="1" dirty="0" smtClean="0"/>
              <a:t>Are </a:t>
            </a:r>
            <a:r>
              <a:rPr lang="en-US" sz="4000" i="1"/>
              <a:t>All </a:t>
            </a:r>
            <a:r>
              <a:rPr lang="en-US" sz="4000" i="1" smtClean="0"/>
              <a:t>of These </a:t>
            </a:r>
            <a:r>
              <a:rPr lang="en-US" sz="4000" i="1" dirty="0"/>
              <a:t>Measures Useful</a:t>
            </a:r>
            <a:r>
              <a:rPr lang="en-US" sz="4000" i="1" dirty="0" smtClean="0"/>
              <a:t>?</a:t>
            </a:r>
            <a:endParaRPr lang="en-CA" sz="4000" i="1" dirty="0"/>
          </a:p>
        </p:txBody>
      </p:sp>
      <p:sp>
        <p:nvSpPr>
          <p:cNvPr id="5" name="Rectangle 4"/>
          <p:cNvSpPr/>
          <p:nvPr/>
        </p:nvSpPr>
        <p:spPr>
          <a:xfrm>
            <a:off x="1" y="6462442"/>
            <a:ext cx="12192000" cy="390418"/>
          </a:xfrm>
          <a:prstGeom prst="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r"/>
            <a:r>
              <a:rPr lang="en-US" sz="2000" dirty="0" smtClean="0"/>
              <a:t>Library Assessment Conference 2018</a:t>
            </a:r>
            <a:endParaRPr lang="en-CA" sz="2000" dirty="0"/>
          </a:p>
        </p:txBody>
      </p:sp>
      <p:graphicFrame>
        <p:nvGraphicFramePr>
          <p:cNvPr id="4" name="Table 3"/>
          <p:cNvGraphicFramePr>
            <a:graphicFrameLocks noGrp="1"/>
          </p:cNvGraphicFramePr>
          <p:nvPr>
            <p:extLst>
              <p:ext uri="{D42A27DB-BD31-4B8C-83A1-F6EECF244321}">
                <p14:modId xmlns:p14="http://schemas.microsoft.com/office/powerpoint/2010/main" val="1790163003"/>
              </p:ext>
            </p:extLst>
          </p:nvPr>
        </p:nvGraphicFramePr>
        <p:xfrm>
          <a:off x="95250" y="5151802"/>
          <a:ext cx="7940317" cy="1310640"/>
        </p:xfrm>
        <a:graphic>
          <a:graphicData uri="http://schemas.openxmlformats.org/drawingml/2006/table">
            <a:tbl>
              <a:tblPr firstRow="1" bandRow="1">
                <a:tableStyleId>{5C22544A-7EE6-4342-B048-85BDC9FD1C3A}</a:tableStyleId>
              </a:tblPr>
              <a:tblGrid>
                <a:gridCol w="7940317"/>
              </a:tblGrid>
              <a:tr h="370840">
                <a:tc>
                  <a:txBody>
                    <a:bodyPr/>
                    <a:lstStyle/>
                    <a:p>
                      <a:r>
                        <a:rPr lang="en-US" sz="2000" b="0" dirty="0" smtClean="0">
                          <a:solidFill>
                            <a:schemeClr val="tx1"/>
                          </a:solidFill>
                        </a:rPr>
                        <a:t>Joseph Hafner, Associate Dean, Collections Services</a:t>
                      </a:r>
                    </a:p>
                    <a:p>
                      <a:r>
                        <a:rPr lang="en-US" sz="2000" b="0" dirty="0" smtClean="0">
                          <a:solidFill>
                            <a:schemeClr val="tx1"/>
                          </a:solidFill>
                        </a:rPr>
                        <a:t>Dawn McKinnon, </a:t>
                      </a:r>
                      <a:r>
                        <a:rPr lang="en-US" sz="2000" b="0" baseline="0" dirty="0" smtClean="0">
                          <a:solidFill>
                            <a:schemeClr val="tx1"/>
                          </a:solidFill>
                        </a:rPr>
                        <a:t>Coordinator, E-books &amp; Cataloguing</a:t>
                      </a:r>
                      <a:endParaRPr lang="en-US" sz="2000" b="0" dirty="0" smtClean="0">
                        <a:solidFill>
                          <a:schemeClr val="tx1"/>
                        </a:solidFill>
                      </a:endParaRPr>
                    </a:p>
                    <a:p>
                      <a:r>
                        <a:rPr lang="en-US" sz="2000" b="0" dirty="0" smtClean="0">
                          <a:solidFill>
                            <a:schemeClr val="tx1"/>
                          </a:solidFill>
                        </a:rPr>
                        <a:t>Martin Morris, Liaison</a:t>
                      </a:r>
                      <a:r>
                        <a:rPr lang="en-US" sz="2000" b="0" baseline="0" dirty="0" smtClean="0">
                          <a:solidFill>
                            <a:schemeClr val="tx1"/>
                          </a:solidFill>
                        </a:rPr>
                        <a:t> Librarian</a:t>
                      </a:r>
                      <a:endParaRPr lang="en-US" sz="2000" b="0" dirty="0" smtClean="0">
                        <a:solidFill>
                          <a:schemeClr val="tx1"/>
                        </a:solidFill>
                      </a:endParaRPr>
                    </a:p>
                    <a:p>
                      <a:r>
                        <a:rPr lang="en-US" sz="2000" b="0" dirty="0" smtClean="0">
                          <a:solidFill>
                            <a:schemeClr val="tx1"/>
                          </a:solidFill>
                        </a:rPr>
                        <a:t>Andrew Senior, </a:t>
                      </a:r>
                      <a:r>
                        <a:rPr lang="en-US" sz="2000" b="0" baseline="0" dirty="0" smtClean="0">
                          <a:solidFill>
                            <a:schemeClr val="tx1"/>
                          </a:solidFill>
                        </a:rPr>
                        <a:t>Coordinator, E-resources &amp; Serials</a:t>
                      </a:r>
                      <a:endParaRPr lang="en-US" sz="2000" b="0" dirty="0" smtClean="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bl>
          </a:graphicData>
        </a:graphic>
      </p:graphicFrame>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50" y="207963"/>
            <a:ext cx="3573780" cy="595630"/>
          </a:xfrm>
          <a:prstGeom prst="rect">
            <a:avLst/>
          </a:prstGeom>
        </p:spPr>
      </p:pic>
    </p:spTree>
    <p:extLst>
      <p:ext uri="{BB962C8B-B14F-4D97-AF65-F5344CB8AC3E}">
        <p14:creationId xmlns:p14="http://schemas.microsoft.com/office/powerpoint/2010/main" val="17050762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MINES: Faculty of Dentistry</a:t>
            </a:r>
            <a:endParaRPr lang="en-CA" dirty="0"/>
          </a:p>
        </p:txBody>
      </p:sp>
      <p:sp>
        <p:nvSpPr>
          <p:cNvPr id="3" name="Content Placeholder 2"/>
          <p:cNvSpPr>
            <a:spLocks noGrp="1"/>
          </p:cNvSpPr>
          <p:nvPr>
            <p:ph idx="1"/>
          </p:nvPr>
        </p:nvSpPr>
        <p:spPr>
          <a:xfrm>
            <a:off x="838199" y="1825625"/>
            <a:ext cx="10894255" cy="4351338"/>
          </a:xfrm>
        </p:spPr>
        <p:txBody>
          <a:bodyPr>
            <a:normAutofit/>
          </a:bodyPr>
          <a:lstStyle/>
          <a:p>
            <a:pPr marL="0" indent="0">
              <a:buNone/>
            </a:pPr>
            <a:endParaRPr lang="en-US" dirty="0" smtClean="0"/>
          </a:p>
          <a:p>
            <a:endParaRPr lang="en-US" dirty="0"/>
          </a:p>
          <a:p>
            <a:pPr marL="457200" lvl="1" indent="0">
              <a:buNone/>
            </a:pPr>
            <a:endParaRPr lang="en-US" dirty="0"/>
          </a:p>
          <a:p>
            <a:endParaRPr lang="en-US" dirty="0" smtClean="0"/>
          </a:p>
          <a:p>
            <a:endParaRPr lang="en-US" dirty="0" smtClean="0"/>
          </a:p>
          <a:p>
            <a:endParaRPr lang="en-US" dirty="0" smtClean="0"/>
          </a:p>
          <a:p>
            <a:endParaRPr lang="en-CA" dirty="0"/>
          </a:p>
        </p:txBody>
      </p:sp>
      <p:pic>
        <p:nvPicPr>
          <p:cNvPr id="5" name="Picture 4"/>
          <p:cNvPicPr>
            <a:picLocks noChangeAspect="1"/>
          </p:cNvPicPr>
          <p:nvPr/>
        </p:nvPicPr>
        <p:blipFill>
          <a:blip r:embed="rId3"/>
          <a:stretch>
            <a:fillRect/>
          </a:stretch>
        </p:blipFill>
        <p:spPr>
          <a:xfrm>
            <a:off x="9410700" y="5407025"/>
            <a:ext cx="2628900" cy="904875"/>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328805881"/>
              </p:ext>
            </p:extLst>
          </p:nvPr>
        </p:nvGraphicFramePr>
        <p:xfrm>
          <a:off x="838199" y="1877854"/>
          <a:ext cx="10894254" cy="2915128"/>
        </p:xfrm>
        <a:graphic>
          <a:graphicData uri="http://schemas.openxmlformats.org/drawingml/2006/table">
            <a:tbl>
              <a:tblPr firstRow="1" bandRow="1">
                <a:tableStyleId>{74C1A8A3-306A-4EB7-A6B1-4F7E0EB9C5D6}</a:tableStyleId>
              </a:tblPr>
              <a:tblGrid>
                <a:gridCol w="4305301"/>
                <a:gridCol w="3457575"/>
                <a:gridCol w="3131378"/>
              </a:tblGrid>
              <a:tr h="592773">
                <a:tc>
                  <a:txBody>
                    <a:bodyPr/>
                    <a:lstStyle/>
                    <a:p>
                      <a:r>
                        <a:rPr lang="en-US" sz="2800" dirty="0" smtClean="0"/>
                        <a:t>Status</a:t>
                      </a:r>
                      <a:endParaRPr lang="en-CA" sz="2800" dirty="0"/>
                    </a:p>
                  </a:txBody>
                  <a:tcPr/>
                </a:tc>
                <a:tc>
                  <a:txBody>
                    <a:bodyPr/>
                    <a:lstStyle/>
                    <a:p>
                      <a:pPr algn="ctr"/>
                      <a:r>
                        <a:rPr lang="en-US" sz="2800" dirty="0" smtClean="0"/>
                        <a:t>Faculty of Dentistry</a:t>
                      </a:r>
                      <a:endParaRPr lang="en-CA" sz="2800" dirty="0"/>
                    </a:p>
                  </a:txBody>
                  <a:tcPr/>
                </a:tc>
                <a:tc>
                  <a:txBody>
                    <a:bodyPr/>
                    <a:lstStyle/>
                    <a:p>
                      <a:pPr algn="ctr"/>
                      <a:r>
                        <a:rPr lang="en-US" sz="2800" dirty="0" smtClean="0"/>
                        <a:t>All Faculties</a:t>
                      </a:r>
                      <a:endParaRPr lang="en-CA" sz="2800" dirty="0"/>
                    </a:p>
                  </a:txBody>
                  <a:tcPr/>
                </a:tc>
              </a:tr>
              <a:tr h="544036">
                <a:tc>
                  <a:txBody>
                    <a:bodyPr/>
                    <a:lstStyle/>
                    <a:p>
                      <a:r>
                        <a:rPr lang="en-US" sz="2800" dirty="0" smtClean="0"/>
                        <a:t>Master’s or doctoral student</a:t>
                      </a:r>
                      <a:endParaRPr lang="en-CA" sz="2800" dirty="0"/>
                    </a:p>
                  </a:txBody>
                  <a:tcPr anchor="ctr"/>
                </a:tc>
                <a:tc>
                  <a:txBody>
                    <a:bodyPr/>
                    <a:lstStyle/>
                    <a:p>
                      <a:pPr algn="r"/>
                      <a:r>
                        <a:rPr lang="en-US" sz="2800" dirty="0" smtClean="0"/>
                        <a:t>47%</a:t>
                      </a:r>
                      <a:endParaRPr lang="en-CA" sz="2800" dirty="0"/>
                    </a:p>
                  </a:txBody>
                  <a:tcPr anchor="ctr"/>
                </a:tc>
                <a:tc>
                  <a:txBody>
                    <a:bodyPr/>
                    <a:lstStyle/>
                    <a:p>
                      <a:pPr algn="r"/>
                      <a:r>
                        <a:rPr lang="en-US" sz="2800" dirty="0" smtClean="0"/>
                        <a:t>30%</a:t>
                      </a:r>
                      <a:endParaRPr lang="en-CA" sz="2800" dirty="0"/>
                    </a:p>
                  </a:txBody>
                  <a:tcPr anchor="ctr"/>
                </a:tc>
              </a:tr>
              <a:tr h="592773">
                <a:tc>
                  <a:txBody>
                    <a:bodyPr/>
                    <a:lstStyle/>
                    <a:p>
                      <a:r>
                        <a:rPr lang="en-US" sz="2800" dirty="0" smtClean="0"/>
                        <a:t>Undergraduates</a:t>
                      </a:r>
                      <a:endParaRPr lang="en-CA" sz="2800" dirty="0"/>
                    </a:p>
                  </a:txBody>
                  <a:tcPr anchor="ctr"/>
                </a:tc>
                <a:tc>
                  <a:txBody>
                    <a:bodyPr/>
                    <a:lstStyle/>
                    <a:p>
                      <a:pPr algn="r"/>
                      <a:r>
                        <a:rPr lang="en-US" sz="2800" dirty="0" smtClean="0"/>
                        <a:t>23%</a:t>
                      </a:r>
                      <a:endParaRPr lang="en-CA" sz="2800" dirty="0"/>
                    </a:p>
                  </a:txBody>
                  <a:tcPr anchor="ctr"/>
                </a:tc>
                <a:tc>
                  <a:txBody>
                    <a:bodyPr/>
                    <a:lstStyle/>
                    <a:p>
                      <a:pPr algn="r"/>
                      <a:r>
                        <a:rPr lang="en-US" sz="2800" dirty="0" smtClean="0"/>
                        <a:t>42%</a:t>
                      </a:r>
                      <a:endParaRPr lang="en-CA" sz="2800" dirty="0"/>
                    </a:p>
                  </a:txBody>
                  <a:tcPr anchor="ctr"/>
                </a:tc>
              </a:tr>
              <a:tr h="592773">
                <a:tc>
                  <a:txBody>
                    <a:bodyPr/>
                    <a:lstStyle/>
                    <a:p>
                      <a:r>
                        <a:rPr lang="en-US" sz="2800" dirty="0" smtClean="0"/>
                        <a:t>Medical/dental</a:t>
                      </a:r>
                      <a:r>
                        <a:rPr lang="en-US" sz="2800" baseline="0" dirty="0" smtClean="0"/>
                        <a:t> resident</a:t>
                      </a:r>
                      <a:endParaRPr lang="en-CA" sz="2800" dirty="0"/>
                    </a:p>
                  </a:txBody>
                  <a:tcPr anchor="ctr"/>
                </a:tc>
                <a:tc>
                  <a:txBody>
                    <a:bodyPr/>
                    <a:lstStyle/>
                    <a:p>
                      <a:pPr algn="r"/>
                      <a:r>
                        <a:rPr lang="en-US" sz="2800" dirty="0" smtClean="0"/>
                        <a:t>11%</a:t>
                      </a:r>
                      <a:endParaRPr lang="en-CA" sz="2800" dirty="0"/>
                    </a:p>
                  </a:txBody>
                  <a:tcPr anchor="ctr"/>
                </a:tc>
                <a:tc>
                  <a:txBody>
                    <a:bodyPr/>
                    <a:lstStyle/>
                    <a:p>
                      <a:pPr algn="r"/>
                      <a:r>
                        <a:rPr lang="en-US" sz="2800" dirty="0" smtClean="0"/>
                        <a:t>7%</a:t>
                      </a:r>
                      <a:endParaRPr lang="en-CA" sz="2800" dirty="0"/>
                    </a:p>
                  </a:txBody>
                  <a:tcPr anchor="ctr"/>
                </a:tc>
              </a:tr>
              <a:tr h="592773">
                <a:tc>
                  <a:txBody>
                    <a:bodyPr/>
                    <a:lstStyle/>
                    <a:p>
                      <a:r>
                        <a:rPr lang="en-US" sz="2800" dirty="0" smtClean="0"/>
                        <a:t>Academic staff</a:t>
                      </a:r>
                      <a:endParaRPr lang="en-CA" sz="2800" dirty="0"/>
                    </a:p>
                  </a:txBody>
                  <a:tcPr anchor="ctr"/>
                </a:tc>
                <a:tc>
                  <a:txBody>
                    <a:bodyPr/>
                    <a:lstStyle/>
                    <a:p>
                      <a:pPr algn="r"/>
                      <a:r>
                        <a:rPr lang="en-US" sz="2800" dirty="0" smtClean="0"/>
                        <a:t>11%</a:t>
                      </a:r>
                      <a:endParaRPr lang="en-CA" sz="2800" dirty="0"/>
                    </a:p>
                  </a:txBody>
                  <a:tcPr anchor="ctr"/>
                </a:tc>
                <a:tc>
                  <a:txBody>
                    <a:bodyPr/>
                    <a:lstStyle/>
                    <a:p>
                      <a:pPr algn="r"/>
                      <a:r>
                        <a:rPr lang="en-US" sz="2800" dirty="0" smtClean="0"/>
                        <a:t>13%</a:t>
                      </a:r>
                      <a:endParaRPr lang="en-CA" sz="2800" dirty="0"/>
                    </a:p>
                  </a:txBody>
                  <a:tcPr anchor="ctr"/>
                </a:tc>
              </a:tr>
            </a:tbl>
          </a:graphicData>
        </a:graphic>
      </p:graphicFrame>
    </p:spTree>
    <p:extLst>
      <p:ext uri="{BB962C8B-B14F-4D97-AF65-F5344CB8AC3E}">
        <p14:creationId xmlns:p14="http://schemas.microsoft.com/office/powerpoint/2010/main" val="9029021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MINES: Faculty of Dentistry</a:t>
            </a:r>
            <a:endParaRPr lang="en-CA" dirty="0"/>
          </a:p>
        </p:txBody>
      </p:sp>
      <p:sp>
        <p:nvSpPr>
          <p:cNvPr id="3" name="Content Placeholder 2"/>
          <p:cNvSpPr>
            <a:spLocks noGrp="1"/>
          </p:cNvSpPr>
          <p:nvPr>
            <p:ph idx="1"/>
          </p:nvPr>
        </p:nvSpPr>
        <p:spPr>
          <a:xfrm>
            <a:off x="838199" y="1825625"/>
            <a:ext cx="10894255" cy="4351338"/>
          </a:xfrm>
        </p:spPr>
        <p:txBody>
          <a:bodyPr>
            <a:normAutofit/>
          </a:bodyPr>
          <a:lstStyle/>
          <a:p>
            <a:pPr>
              <a:lnSpc>
                <a:spcPct val="100000"/>
              </a:lnSpc>
              <a:spcAft>
                <a:spcPts val="1200"/>
              </a:spcAft>
            </a:pPr>
            <a:r>
              <a:rPr lang="en-US" dirty="0" smtClean="0"/>
              <a:t>Top purposes: </a:t>
            </a:r>
          </a:p>
          <a:p>
            <a:pPr lvl="1">
              <a:lnSpc>
                <a:spcPct val="100000"/>
              </a:lnSpc>
              <a:spcAft>
                <a:spcPts val="1200"/>
              </a:spcAft>
            </a:pPr>
            <a:r>
              <a:rPr lang="en-US" dirty="0" smtClean="0"/>
              <a:t>30% selected thesis/dissertation </a:t>
            </a:r>
          </a:p>
          <a:p>
            <a:pPr lvl="1">
              <a:lnSpc>
                <a:spcPct val="100000"/>
              </a:lnSpc>
              <a:spcAft>
                <a:spcPts val="1200"/>
              </a:spcAft>
            </a:pPr>
            <a:r>
              <a:rPr lang="en-US" dirty="0" smtClean="0"/>
              <a:t>26% selected coursework/assignment</a:t>
            </a:r>
          </a:p>
          <a:p>
            <a:pPr>
              <a:lnSpc>
                <a:spcPct val="100000"/>
              </a:lnSpc>
              <a:spcAft>
                <a:spcPts val="1200"/>
              </a:spcAft>
            </a:pPr>
            <a:r>
              <a:rPr lang="en-US" dirty="0" smtClean="0"/>
              <a:t>Top reason for selecting </a:t>
            </a:r>
            <a:r>
              <a:rPr lang="en-US" dirty="0"/>
              <a:t>the specific e-resource was ‘important resource in my field’, with 27/47 (57.4%) </a:t>
            </a:r>
          </a:p>
          <a:p>
            <a:pPr>
              <a:lnSpc>
                <a:spcPct val="100000"/>
              </a:lnSpc>
              <a:spcAft>
                <a:spcPts val="1200"/>
              </a:spcAft>
            </a:pPr>
            <a:r>
              <a:rPr lang="en-US" dirty="0" smtClean="0"/>
              <a:t>Most students were not in the library – either “off campus”, “on campus but not in a library” or “in a McGill-affiliated hospital</a:t>
            </a:r>
            <a:r>
              <a:rPr lang="en-US" dirty="0" smtClean="0"/>
              <a:t>”</a:t>
            </a:r>
            <a:endParaRPr lang="en-US" dirty="0" smtClean="0"/>
          </a:p>
          <a:p>
            <a:endParaRPr lang="en-US" dirty="0" smtClean="0"/>
          </a:p>
          <a:p>
            <a:endParaRPr lang="en-US" dirty="0" smtClean="0"/>
          </a:p>
          <a:p>
            <a:endParaRPr lang="en-US" dirty="0" smtClean="0"/>
          </a:p>
          <a:p>
            <a:endParaRPr lang="en-CA" dirty="0"/>
          </a:p>
        </p:txBody>
      </p:sp>
      <p:pic>
        <p:nvPicPr>
          <p:cNvPr id="6" name="Picture 5"/>
          <p:cNvPicPr>
            <a:picLocks noChangeAspect="1"/>
          </p:cNvPicPr>
          <p:nvPr/>
        </p:nvPicPr>
        <p:blipFill>
          <a:blip r:embed="rId3"/>
          <a:stretch>
            <a:fillRect/>
          </a:stretch>
        </p:blipFill>
        <p:spPr>
          <a:xfrm>
            <a:off x="9410700" y="5407025"/>
            <a:ext cx="2628900" cy="904875"/>
          </a:xfrm>
          <a:prstGeom prst="rect">
            <a:avLst/>
          </a:prstGeom>
        </p:spPr>
      </p:pic>
    </p:spTree>
    <p:extLst>
      <p:ext uri="{BB962C8B-B14F-4D97-AF65-F5344CB8AC3E}">
        <p14:creationId xmlns:p14="http://schemas.microsoft.com/office/powerpoint/2010/main" val="15657964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200" dirty="0" smtClean="0"/>
              <a:t>CRKN Faculty Survey Results</a:t>
            </a:r>
            <a:endParaRPr lang="en-CA" sz="4200" dirty="0"/>
          </a:p>
        </p:txBody>
      </p:sp>
      <p:sp>
        <p:nvSpPr>
          <p:cNvPr id="6" name="Content Placeholder 2"/>
          <p:cNvSpPr>
            <a:spLocks noGrp="1"/>
          </p:cNvSpPr>
          <p:nvPr>
            <p:ph idx="1"/>
          </p:nvPr>
        </p:nvSpPr>
        <p:spPr>
          <a:xfrm>
            <a:off x="838200" y="1825625"/>
            <a:ext cx="11096624" cy="4351338"/>
          </a:xfrm>
        </p:spPr>
        <p:txBody>
          <a:bodyPr/>
          <a:lstStyle/>
          <a:p>
            <a:pPr marL="0" indent="0">
              <a:buNone/>
            </a:pPr>
            <a:r>
              <a:rPr lang="en-US" dirty="0" smtClean="0"/>
              <a:t>Each category of data from the survey resulted in a different ‘top’ journal</a:t>
            </a:r>
            <a:endParaRPr lang="en-CA" dirty="0" smtClean="0"/>
          </a:p>
          <a:p>
            <a:pPr marL="0" indent="0">
              <a:lnSpc>
                <a:spcPct val="100000"/>
              </a:lnSpc>
              <a:spcBef>
                <a:spcPts val="1800"/>
              </a:spcBef>
              <a:spcAft>
                <a:spcPts val="600"/>
              </a:spcAft>
              <a:buNone/>
            </a:pPr>
            <a:endParaRPr lang="en-US" dirty="0" smtClean="0"/>
          </a:p>
          <a:p>
            <a:pPr marL="0" indent="0">
              <a:buNone/>
            </a:pPr>
            <a:endParaRPr lang="en-US" dirty="0" smtClean="0"/>
          </a:p>
          <a:p>
            <a:pPr marL="0" indent="0">
              <a:buNone/>
            </a:pPr>
            <a:endParaRPr lang="en-US" dirty="0" smtClean="0"/>
          </a:p>
          <a:p>
            <a:endParaRPr lang="en-US" dirty="0" smtClean="0"/>
          </a:p>
          <a:p>
            <a:endParaRPr lang="en-US" dirty="0" smtClean="0"/>
          </a:p>
          <a:p>
            <a:endParaRPr lang="en-CA" dirty="0"/>
          </a:p>
        </p:txBody>
      </p:sp>
      <p:graphicFrame>
        <p:nvGraphicFramePr>
          <p:cNvPr id="4" name="Table 3"/>
          <p:cNvGraphicFramePr>
            <a:graphicFrameLocks noGrp="1"/>
          </p:cNvGraphicFramePr>
          <p:nvPr>
            <p:extLst>
              <p:ext uri="{D42A27DB-BD31-4B8C-83A1-F6EECF244321}">
                <p14:modId xmlns:p14="http://schemas.microsoft.com/office/powerpoint/2010/main" val="4077790096"/>
              </p:ext>
            </p:extLst>
          </p:nvPr>
        </p:nvGraphicFramePr>
        <p:xfrm>
          <a:off x="299414" y="2531765"/>
          <a:ext cx="11635410" cy="3540424"/>
        </p:xfrm>
        <a:graphic>
          <a:graphicData uri="http://schemas.openxmlformats.org/drawingml/2006/table">
            <a:tbl>
              <a:tblPr firstRow="1" bandRow="1">
                <a:tableStyleId>{74C1A8A3-306A-4EB7-A6B1-4F7E0EB9C5D6}</a:tableStyleId>
              </a:tblPr>
              <a:tblGrid>
                <a:gridCol w="3516812"/>
                <a:gridCol w="3516812"/>
                <a:gridCol w="4601786"/>
              </a:tblGrid>
              <a:tr h="695467">
                <a:tc>
                  <a:txBody>
                    <a:bodyPr/>
                    <a:lstStyle/>
                    <a:p>
                      <a:pPr algn="ctr">
                        <a:lnSpc>
                          <a:spcPct val="107000"/>
                        </a:lnSpc>
                        <a:spcAft>
                          <a:spcPts val="0"/>
                        </a:spcAft>
                      </a:pPr>
                      <a:r>
                        <a:rPr lang="en-US" sz="1800" dirty="0">
                          <a:effectLst/>
                        </a:rPr>
                        <a:t>Top downloads (2015)</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1800" dirty="0">
                          <a:effectLst/>
                        </a:rPr>
                        <a:t>Top downloads </a:t>
                      </a:r>
                      <a:endParaRPr lang="en-CA" sz="1800" dirty="0">
                        <a:effectLst/>
                      </a:endParaRPr>
                    </a:p>
                    <a:p>
                      <a:pPr algn="ctr">
                        <a:lnSpc>
                          <a:spcPct val="107000"/>
                        </a:lnSpc>
                        <a:spcAft>
                          <a:spcPts val="0"/>
                        </a:spcAft>
                      </a:pPr>
                      <a:r>
                        <a:rPr lang="en-US" sz="1800" dirty="0">
                          <a:effectLst/>
                        </a:rPr>
                        <a:t>(</a:t>
                      </a:r>
                      <a:r>
                        <a:rPr lang="en-US" sz="1800" dirty="0" err="1">
                          <a:effectLst/>
                        </a:rPr>
                        <a:t>avg</a:t>
                      </a:r>
                      <a:r>
                        <a:rPr lang="en-US" sz="1800" dirty="0">
                          <a:effectLst/>
                        </a:rPr>
                        <a:t> 2011-2015)</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US" sz="1800" dirty="0">
                          <a:effectLst/>
                        </a:rPr>
                        <a:t>Top mentions (faculty)</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711239">
                <a:tc>
                  <a:txBody>
                    <a:bodyPr/>
                    <a:lstStyle/>
                    <a:p>
                      <a:pPr>
                        <a:lnSpc>
                          <a:spcPct val="107000"/>
                        </a:lnSpc>
                        <a:spcAft>
                          <a:spcPts val="0"/>
                        </a:spcAft>
                      </a:pPr>
                      <a:r>
                        <a:rPr lang="en-US" sz="1800" dirty="0">
                          <a:effectLst/>
                        </a:rPr>
                        <a:t>The Journal of Endodontics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800" dirty="0">
                          <a:effectLst/>
                        </a:rPr>
                        <a:t>Journal of Oral and Maxillofacial Surgery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800" dirty="0">
                          <a:effectLst/>
                        </a:rPr>
                        <a:t>Journal of the American Dental Association</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711239">
                <a:tc>
                  <a:txBody>
                    <a:bodyPr/>
                    <a:lstStyle/>
                    <a:p>
                      <a:pPr>
                        <a:lnSpc>
                          <a:spcPct val="107000"/>
                        </a:lnSpc>
                        <a:spcAft>
                          <a:spcPts val="0"/>
                        </a:spcAft>
                      </a:pPr>
                      <a:r>
                        <a:rPr lang="en-US" sz="1800" dirty="0">
                          <a:effectLst/>
                        </a:rPr>
                        <a:t>Journal of Oral and Maxillofacial Surgery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800" dirty="0">
                          <a:effectLst/>
                        </a:rPr>
                        <a:t>The Journal of Endodontics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800">
                          <a:effectLst/>
                        </a:rPr>
                        <a:t>International Journal of Dental Research</a:t>
                      </a:r>
                      <a:endParaRPr lang="en-CA"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355620">
                <a:tc>
                  <a:txBody>
                    <a:bodyPr/>
                    <a:lstStyle/>
                    <a:p>
                      <a:pPr>
                        <a:lnSpc>
                          <a:spcPct val="107000"/>
                        </a:lnSpc>
                        <a:spcAft>
                          <a:spcPts val="0"/>
                        </a:spcAft>
                      </a:pPr>
                      <a:r>
                        <a:rPr lang="en-US" sz="1800" dirty="0">
                          <a:effectLst/>
                        </a:rPr>
                        <a:t>Journal of Prosthetic Dentistry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800" dirty="0">
                          <a:effectLst/>
                        </a:rPr>
                        <a:t>Journal of Prosthetic Dentistry</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800" dirty="0">
                          <a:effectLst/>
                        </a:rPr>
                        <a:t>Journal of Dental Research</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711239">
                <a:tc>
                  <a:txBody>
                    <a:bodyPr/>
                    <a:lstStyle/>
                    <a:p>
                      <a:pPr>
                        <a:lnSpc>
                          <a:spcPct val="107000"/>
                        </a:lnSpc>
                        <a:spcAft>
                          <a:spcPts val="0"/>
                        </a:spcAft>
                      </a:pPr>
                      <a:r>
                        <a:rPr lang="en-US" sz="1800">
                          <a:effectLst/>
                        </a:rPr>
                        <a:t>Journal of Dental Research</a:t>
                      </a:r>
                      <a:endParaRPr lang="en-CA"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800" dirty="0">
                          <a:effectLst/>
                        </a:rPr>
                        <a:t>American Journal of Orthodontics and </a:t>
                      </a:r>
                      <a:r>
                        <a:rPr lang="en-US" sz="1800" dirty="0" err="1">
                          <a:effectLst/>
                        </a:rPr>
                        <a:t>Dentofacial</a:t>
                      </a:r>
                      <a:r>
                        <a:rPr lang="en-US" sz="1800" dirty="0">
                          <a:effectLst/>
                        </a:rPr>
                        <a:t> Orthopedics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800" dirty="0">
                          <a:effectLst/>
                        </a:rPr>
                        <a:t>Oral Oncology</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355620">
                <a:tc>
                  <a:txBody>
                    <a:bodyPr/>
                    <a:lstStyle/>
                    <a:p>
                      <a:pPr>
                        <a:lnSpc>
                          <a:spcPct val="107000"/>
                        </a:lnSpc>
                        <a:spcAft>
                          <a:spcPts val="0"/>
                        </a:spcAft>
                      </a:pPr>
                      <a:r>
                        <a:rPr lang="en-US" sz="1800" dirty="0">
                          <a:effectLst/>
                        </a:rPr>
                        <a:t>Dental Materials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800">
                          <a:effectLst/>
                        </a:rPr>
                        <a:t>Journal of Dental Research </a:t>
                      </a:r>
                      <a:endParaRPr lang="en-CA"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800" dirty="0">
                          <a:effectLst/>
                        </a:rPr>
                        <a:t>Journal of Public Health Dentistry</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28084877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1Science Report: Faculty of Dentistry</a:t>
            </a:r>
            <a:endParaRPr lang="en-CA" dirty="0"/>
          </a:p>
        </p:txBody>
      </p:sp>
      <p:sp>
        <p:nvSpPr>
          <p:cNvPr id="3" name="Content Placeholder 2"/>
          <p:cNvSpPr>
            <a:spLocks noGrp="1"/>
          </p:cNvSpPr>
          <p:nvPr>
            <p:ph idx="1"/>
          </p:nvPr>
        </p:nvSpPr>
        <p:spPr/>
        <p:txBody>
          <a:bodyPr/>
          <a:lstStyle/>
          <a:p>
            <a:pPr marL="0" indent="0">
              <a:buNone/>
            </a:pPr>
            <a:endParaRPr lang="en-CA" dirty="0" smtClean="0"/>
          </a:p>
          <a:p>
            <a:pPr>
              <a:lnSpc>
                <a:spcPct val="100000"/>
              </a:lnSpc>
              <a:spcBef>
                <a:spcPts val="1800"/>
              </a:spcBef>
              <a:spcAft>
                <a:spcPts val="600"/>
              </a:spcAft>
            </a:pPr>
            <a:endParaRPr lang="en-US" dirty="0" smtClean="0"/>
          </a:p>
          <a:p>
            <a:pPr marL="0" indent="0">
              <a:buNone/>
            </a:pPr>
            <a:endParaRPr lang="en-US" dirty="0" smtClean="0"/>
          </a:p>
          <a:p>
            <a:endParaRPr lang="en-US" dirty="0" smtClean="0"/>
          </a:p>
          <a:p>
            <a:endParaRPr lang="en-US" dirty="0" smtClean="0"/>
          </a:p>
          <a:p>
            <a:endParaRPr lang="en-US" dirty="0" smtClean="0"/>
          </a:p>
          <a:p>
            <a:endParaRPr lang="en-CA" dirty="0"/>
          </a:p>
        </p:txBody>
      </p:sp>
      <p:graphicFrame>
        <p:nvGraphicFramePr>
          <p:cNvPr id="6" name="Table 5"/>
          <p:cNvGraphicFramePr>
            <a:graphicFrameLocks noGrp="1"/>
          </p:cNvGraphicFramePr>
          <p:nvPr>
            <p:extLst>
              <p:ext uri="{D42A27DB-BD31-4B8C-83A1-F6EECF244321}">
                <p14:modId xmlns:p14="http://schemas.microsoft.com/office/powerpoint/2010/main" val="632102396"/>
              </p:ext>
            </p:extLst>
          </p:nvPr>
        </p:nvGraphicFramePr>
        <p:xfrm>
          <a:off x="2456374" y="1986757"/>
          <a:ext cx="7279251" cy="3142458"/>
        </p:xfrm>
        <a:graphic>
          <a:graphicData uri="http://schemas.openxmlformats.org/drawingml/2006/table">
            <a:tbl>
              <a:tblPr firstRow="1" bandRow="1">
                <a:tableStyleId>{74C1A8A3-306A-4EB7-A6B1-4F7E0EB9C5D6}</a:tableStyleId>
              </a:tblPr>
              <a:tblGrid>
                <a:gridCol w="6139768"/>
                <a:gridCol w="1139483"/>
              </a:tblGrid>
              <a:tr h="523743">
                <a:tc>
                  <a:txBody>
                    <a:bodyPr/>
                    <a:lstStyle/>
                    <a:p>
                      <a:r>
                        <a:rPr lang="en-US" sz="2400" dirty="0" smtClean="0"/>
                        <a:t>1Science,</a:t>
                      </a:r>
                      <a:r>
                        <a:rPr lang="en-US" sz="2400" baseline="0" dirty="0" smtClean="0"/>
                        <a:t> j</a:t>
                      </a:r>
                      <a:r>
                        <a:rPr lang="en-US" sz="2400" dirty="0" smtClean="0"/>
                        <a:t>ournals where</a:t>
                      </a:r>
                      <a:r>
                        <a:rPr lang="en-US" sz="2400" baseline="0" dirty="0" smtClean="0"/>
                        <a:t> faculty publish</a:t>
                      </a:r>
                      <a:endParaRPr lang="en-CA" sz="2400" dirty="0"/>
                    </a:p>
                  </a:txBody>
                  <a:tcPr/>
                </a:tc>
                <a:tc>
                  <a:txBody>
                    <a:bodyPr/>
                    <a:lstStyle/>
                    <a:p>
                      <a:r>
                        <a:rPr lang="en-US" sz="2400" dirty="0" smtClean="0"/>
                        <a:t>Papers</a:t>
                      </a:r>
                      <a:endParaRPr lang="en-CA" sz="2400" dirty="0"/>
                    </a:p>
                  </a:txBody>
                  <a:tcPr/>
                </a:tc>
              </a:tr>
              <a:tr h="523743">
                <a:tc>
                  <a:txBody>
                    <a:bodyPr/>
                    <a:lstStyle/>
                    <a:p>
                      <a:pPr algn="l" fontAlgn="b"/>
                      <a:r>
                        <a:rPr lang="en-CA" sz="2400" u="none" strike="noStrike" dirty="0">
                          <a:effectLst/>
                        </a:rPr>
                        <a:t>Journal of Dental Research</a:t>
                      </a:r>
                      <a:endParaRPr lang="en-CA" sz="2400" b="0" i="0" u="none" strike="noStrike" dirty="0">
                        <a:solidFill>
                          <a:srgbClr val="000000"/>
                        </a:solidFill>
                        <a:effectLst/>
                        <a:latin typeface="Calibri" panose="020F0502020204030204" pitchFamily="34" charset="0"/>
                      </a:endParaRPr>
                    </a:p>
                  </a:txBody>
                  <a:tcPr marL="0" marR="0" marT="0" marB="0" anchor="ctr"/>
                </a:tc>
                <a:tc>
                  <a:txBody>
                    <a:bodyPr/>
                    <a:lstStyle/>
                    <a:p>
                      <a:pPr algn="r"/>
                      <a:r>
                        <a:rPr lang="en-US" sz="2400" dirty="0" smtClean="0"/>
                        <a:t>22</a:t>
                      </a:r>
                      <a:endParaRPr lang="en-CA" sz="2400" dirty="0"/>
                    </a:p>
                  </a:txBody>
                  <a:tcPr anchor="ctr"/>
                </a:tc>
              </a:tr>
              <a:tr h="523743">
                <a:tc>
                  <a:txBody>
                    <a:bodyPr/>
                    <a:lstStyle/>
                    <a:p>
                      <a:pPr algn="l" fontAlgn="b"/>
                      <a:r>
                        <a:rPr lang="en-CA" sz="2400" u="none" strike="noStrike" dirty="0">
                          <a:effectLst/>
                        </a:rPr>
                        <a:t>Clinical Oral Implants Research</a:t>
                      </a:r>
                      <a:endParaRPr lang="en-CA" sz="2400" b="0" i="0" u="none" strike="noStrike" dirty="0">
                        <a:solidFill>
                          <a:srgbClr val="000000"/>
                        </a:solidFill>
                        <a:effectLst/>
                        <a:latin typeface="Calibri" panose="020F0502020204030204" pitchFamily="34" charset="0"/>
                      </a:endParaRPr>
                    </a:p>
                  </a:txBody>
                  <a:tcPr marL="0" marR="0" marT="0" marB="0" anchor="ctr"/>
                </a:tc>
                <a:tc>
                  <a:txBody>
                    <a:bodyPr/>
                    <a:lstStyle/>
                    <a:p>
                      <a:pPr algn="r"/>
                      <a:r>
                        <a:rPr lang="en-US" sz="2400" dirty="0" smtClean="0"/>
                        <a:t>15</a:t>
                      </a:r>
                      <a:endParaRPr lang="en-CA" sz="2400" dirty="0"/>
                    </a:p>
                  </a:txBody>
                  <a:tcPr anchor="ctr"/>
                </a:tc>
              </a:tr>
              <a:tr h="523743">
                <a:tc>
                  <a:txBody>
                    <a:bodyPr/>
                    <a:lstStyle/>
                    <a:p>
                      <a:pPr algn="l" fontAlgn="b"/>
                      <a:r>
                        <a:rPr lang="en-US" sz="2400" u="none" strike="noStrike" dirty="0">
                          <a:effectLst/>
                        </a:rPr>
                        <a:t>Community Dentistry and Oral Epidemiology</a:t>
                      </a:r>
                      <a:endParaRPr lang="en-US" sz="2400" b="0" i="0" u="none" strike="noStrike" dirty="0">
                        <a:solidFill>
                          <a:srgbClr val="000000"/>
                        </a:solidFill>
                        <a:effectLst/>
                        <a:latin typeface="Calibri" panose="020F0502020204030204" pitchFamily="34" charset="0"/>
                      </a:endParaRPr>
                    </a:p>
                  </a:txBody>
                  <a:tcPr marL="0" marR="0" marT="0" marB="0" anchor="ctr"/>
                </a:tc>
                <a:tc>
                  <a:txBody>
                    <a:bodyPr/>
                    <a:lstStyle/>
                    <a:p>
                      <a:pPr algn="r"/>
                      <a:r>
                        <a:rPr lang="en-US" sz="2400" dirty="0" smtClean="0"/>
                        <a:t>13</a:t>
                      </a:r>
                      <a:endParaRPr lang="en-CA" sz="2400" dirty="0"/>
                    </a:p>
                  </a:txBody>
                  <a:tcPr anchor="ctr"/>
                </a:tc>
              </a:tr>
              <a:tr h="523743">
                <a:tc>
                  <a:txBody>
                    <a:bodyPr/>
                    <a:lstStyle/>
                    <a:p>
                      <a:pPr algn="l" fontAlgn="b"/>
                      <a:r>
                        <a:rPr lang="en-CA" sz="2400" u="none" strike="noStrike" dirty="0">
                          <a:effectLst/>
                        </a:rPr>
                        <a:t>Journal of Dentistry</a:t>
                      </a:r>
                      <a:endParaRPr lang="en-CA" sz="2400" b="0" i="0" u="none" strike="noStrike" dirty="0">
                        <a:solidFill>
                          <a:srgbClr val="000000"/>
                        </a:solidFill>
                        <a:effectLst/>
                        <a:latin typeface="Calibri" panose="020F0502020204030204" pitchFamily="34" charset="0"/>
                      </a:endParaRPr>
                    </a:p>
                  </a:txBody>
                  <a:tcPr marL="0" marR="0" marT="0" marB="0" anchor="ctr"/>
                </a:tc>
                <a:tc>
                  <a:txBody>
                    <a:bodyPr/>
                    <a:lstStyle/>
                    <a:p>
                      <a:pPr algn="r"/>
                      <a:r>
                        <a:rPr lang="en-US" sz="2400" dirty="0" smtClean="0"/>
                        <a:t>12</a:t>
                      </a:r>
                      <a:endParaRPr lang="en-CA" sz="2400" dirty="0"/>
                    </a:p>
                  </a:txBody>
                  <a:tcPr anchor="ctr"/>
                </a:tc>
              </a:tr>
              <a:tr h="523743">
                <a:tc>
                  <a:txBody>
                    <a:bodyPr/>
                    <a:lstStyle/>
                    <a:p>
                      <a:pPr algn="l" fontAlgn="b"/>
                      <a:r>
                        <a:rPr lang="en-US" sz="2400" u="none" strike="noStrike" dirty="0">
                          <a:effectLst/>
                        </a:rPr>
                        <a:t>Journal of Oral and Maxillofacial Surgery</a:t>
                      </a:r>
                      <a:endParaRPr lang="en-US" sz="2400" b="0" i="0" u="none" strike="noStrike" dirty="0">
                        <a:solidFill>
                          <a:srgbClr val="000000"/>
                        </a:solidFill>
                        <a:effectLst/>
                        <a:latin typeface="Calibri" panose="020F0502020204030204" pitchFamily="34" charset="0"/>
                      </a:endParaRPr>
                    </a:p>
                  </a:txBody>
                  <a:tcPr marL="0" marR="0" marT="0" marB="0" anchor="ctr"/>
                </a:tc>
                <a:tc>
                  <a:txBody>
                    <a:bodyPr/>
                    <a:lstStyle/>
                    <a:p>
                      <a:pPr algn="r"/>
                      <a:r>
                        <a:rPr lang="en-US" sz="2400" dirty="0" smtClean="0"/>
                        <a:t>11</a:t>
                      </a:r>
                      <a:endParaRPr lang="en-CA" sz="2400" dirty="0"/>
                    </a:p>
                  </a:txBody>
                  <a:tcPr anchor="ctr"/>
                </a:tc>
              </a:tr>
            </a:tbl>
          </a:graphicData>
        </a:graphic>
      </p:graphicFrame>
      <p:pic>
        <p:nvPicPr>
          <p:cNvPr id="5" name="Picture 4"/>
          <p:cNvPicPr>
            <a:picLocks noChangeAspect="1"/>
          </p:cNvPicPr>
          <p:nvPr/>
        </p:nvPicPr>
        <p:blipFill>
          <a:blip r:embed="rId3"/>
          <a:stretch>
            <a:fillRect/>
          </a:stretch>
        </p:blipFill>
        <p:spPr>
          <a:xfrm>
            <a:off x="8701087" y="5741146"/>
            <a:ext cx="2938462" cy="570754"/>
          </a:xfrm>
          <a:prstGeom prst="rect">
            <a:avLst/>
          </a:prstGeom>
        </p:spPr>
      </p:pic>
    </p:spTree>
    <p:extLst>
      <p:ext uri="{BB962C8B-B14F-4D97-AF65-F5344CB8AC3E}">
        <p14:creationId xmlns:p14="http://schemas.microsoft.com/office/powerpoint/2010/main" val="19646178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 Journals?</a:t>
            </a:r>
            <a:endParaRPr lang="en-CA" dirty="0"/>
          </a:p>
        </p:txBody>
      </p:sp>
      <p:sp>
        <p:nvSpPr>
          <p:cNvPr id="3" name="Content Placeholder 2"/>
          <p:cNvSpPr>
            <a:spLocks noGrp="1"/>
          </p:cNvSpPr>
          <p:nvPr>
            <p:ph idx="1"/>
          </p:nvPr>
        </p:nvSpPr>
        <p:spPr/>
        <p:txBody>
          <a:bodyPr/>
          <a:lstStyle/>
          <a:p>
            <a:pPr fontAlgn="ctr">
              <a:lnSpc>
                <a:spcPct val="100000"/>
              </a:lnSpc>
              <a:spcAft>
                <a:spcPts val="1200"/>
              </a:spcAft>
            </a:pPr>
            <a:r>
              <a:rPr lang="en-US" sz="3200" dirty="0"/>
              <a:t>The Journal of Endodontics</a:t>
            </a:r>
            <a:endParaRPr lang="en-CA" sz="3200" dirty="0"/>
          </a:p>
          <a:p>
            <a:pPr fontAlgn="ctr">
              <a:lnSpc>
                <a:spcPct val="100000"/>
              </a:lnSpc>
              <a:spcAft>
                <a:spcPts val="1200"/>
              </a:spcAft>
            </a:pPr>
            <a:r>
              <a:rPr lang="en-US" sz="3200" dirty="0"/>
              <a:t>Journal of Oral and Maxillofacial Surgery    </a:t>
            </a:r>
            <a:endParaRPr lang="en-CA" sz="3200" dirty="0"/>
          </a:p>
          <a:p>
            <a:pPr fontAlgn="ctr">
              <a:lnSpc>
                <a:spcPct val="100000"/>
              </a:lnSpc>
              <a:spcAft>
                <a:spcPts val="1200"/>
              </a:spcAft>
            </a:pPr>
            <a:r>
              <a:rPr lang="en-US" sz="3200" dirty="0"/>
              <a:t>Journal of the American Dental </a:t>
            </a:r>
            <a:r>
              <a:rPr lang="en-US" sz="3200" dirty="0" smtClean="0"/>
              <a:t>Association</a:t>
            </a:r>
          </a:p>
          <a:p>
            <a:pPr fontAlgn="ctr">
              <a:lnSpc>
                <a:spcPct val="100000"/>
              </a:lnSpc>
              <a:spcAft>
                <a:spcPts val="1200"/>
              </a:spcAft>
            </a:pPr>
            <a:r>
              <a:rPr lang="en-CA" sz="3200" dirty="0" smtClean="0"/>
              <a:t>Journal </a:t>
            </a:r>
            <a:r>
              <a:rPr lang="en-CA" sz="3200" dirty="0"/>
              <a:t>of Dental Research</a:t>
            </a:r>
            <a:endParaRPr lang="en-CA" sz="3200" dirty="0">
              <a:solidFill>
                <a:srgbClr val="000000"/>
              </a:solidFill>
              <a:latin typeface="Calibri" panose="020F0502020204030204" pitchFamily="34" charset="0"/>
            </a:endParaRPr>
          </a:p>
          <a:p>
            <a:pPr fontAlgn="ctr"/>
            <a:endParaRPr lang="en-CA" dirty="0"/>
          </a:p>
          <a:p>
            <a:endParaRPr lang="en-CA" dirty="0"/>
          </a:p>
        </p:txBody>
      </p:sp>
    </p:spTree>
    <p:extLst>
      <p:ext uri="{BB962C8B-B14F-4D97-AF65-F5344CB8AC3E}">
        <p14:creationId xmlns:p14="http://schemas.microsoft.com/office/powerpoint/2010/main" val="25258034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did we learn?</a:t>
            </a:r>
            <a:endParaRPr lang="en-CA" dirty="0"/>
          </a:p>
        </p:txBody>
      </p:sp>
      <p:sp>
        <p:nvSpPr>
          <p:cNvPr id="3" name="Content Placeholder 2"/>
          <p:cNvSpPr>
            <a:spLocks noGrp="1"/>
          </p:cNvSpPr>
          <p:nvPr>
            <p:ph idx="1"/>
          </p:nvPr>
        </p:nvSpPr>
        <p:spPr>
          <a:xfrm>
            <a:off x="838200" y="1500187"/>
            <a:ext cx="10515600" cy="4676775"/>
          </a:xfrm>
        </p:spPr>
        <p:txBody>
          <a:bodyPr>
            <a:normAutofit/>
          </a:bodyPr>
          <a:lstStyle/>
          <a:p>
            <a:pPr>
              <a:lnSpc>
                <a:spcPct val="100000"/>
              </a:lnSpc>
              <a:spcAft>
                <a:spcPts val="1200"/>
              </a:spcAft>
            </a:pPr>
            <a:r>
              <a:rPr lang="en-US" sz="3200" dirty="0" smtClean="0"/>
              <a:t>Our e-journal collections are in good shape.</a:t>
            </a:r>
          </a:p>
          <a:p>
            <a:pPr>
              <a:lnSpc>
                <a:spcPct val="100000"/>
              </a:lnSpc>
              <a:spcAft>
                <a:spcPts val="1200"/>
              </a:spcAft>
            </a:pPr>
            <a:r>
              <a:rPr lang="en-US" sz="3200" dirty="0" smtClean="0"/>
              <a:t>In many cases, profs recommend different journals than those being downloaded.</a:t>
            </a:r>
          </a:p>
          <a:p>
            <a:pPr>
              <a:lnSpc>
                <a:spcPct val="100000"/>
              </a:lnSpc>
              <a:spcAft>
                <a:spcPts val="1200"/>
              </a:spcAft>
            </a:pPr>
            <a:r>
              <a:rPr lang="en-US" sz="3200" dirty="0" smtClean="0"/>
              <a:t>Important to partner with subject specialists/liaison librarians to understand the full context.</a:t>
            </a:r>
          </a:p>
          <a:p>
            <a:pPr>
              <a:lnSpc>
                <a:spcPct val="100000"/>
              </a:lnSpc>
              <a:spcAft>
                <a:spcPts val="1200"/>
              </a:spcAft>
            </a:pPr>
            <a:r>
              <a:rPr lang="en-US" sz="3200" dirty="0" smtClean="0"/>
              <a:t>Examples are required to fully understand the data limitations of each tool.</a:t>
            </a:r>
          </a:p>
          <a:p>
            <a:endParaRPr lang="en-CA" dirty="0"/>
          </a:p>
        </p:txBody>
      </p:sp>
    </p:spTree>
    <p:extLst>
      <p:ext uri="{BB962C8B-B14F-4D97-AF65-F5344CB8AC3E}">
        <p14:creationId xmlns:p14="http://schemas.microsoft.com/office/powerpoint/2010/main" val="40230474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idx="1"/>
          </p:nvPr>
        </p:nvSpPr>
        <p:spPr/>
        <p:txBody>
          <a:bodyPr>
            <a:normAutofit/>
          </a:bodyPr>
          <a:lstStyle/>
          <a:p>
            <a:pPr marL="0" indent="0" algn="ctr">
              <a:buNone/>
            </a:pPr>
            <a:endParaRPr lang="en-US" sz="8000" smtClean="0"/>
          </a:p>
          <a:p>
            <a:pPr marL="0" indent="0" algn="ctr">
              <a:buNone/>
            </a:pPr>
            <a:r>
              <a:rPr lang="en-US" sz="8000" smtClean="0"/>
              <a:t>Thank </a:t>
            </a:r>
            <a:r>
              <a:rPr lang="en-US" sz="8000" dirty="0" smtClean="0"/>
              <a:t>you! </a:t>
            </a:r>
            <a:endParaRPr lang="en-CA" sz="8000" dirty="0"/>
          </a:p>
        </p:txBody>
      </p:sp>
    </p:spTree>
    <p:extLst>
      <p:ext uri="{BB962C8B-B14F-4D97-AF65-F5344CB8AC3E}">
        <p14:creationId xmlns:p14="http://schemas.microsoft.com/office/powerpoint/2010/main" val="16055559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questions</a:t>
            </a:r>
            <a:endParaRPr lang="en-CA" dirty="0"/>
          </a:p>
        </p:txBody>
      </p:sp>
      <p:sp>
        <p:nvSpPr>
          <p:cNvPr id="3" name="Content Placeholder 2"/>
          <p:cNvSpPr>
            <a:spLocks noGrp="1"/>
          </p:cNvSpPr>
          <p:nvPr>
            <p:ph idx="1"/>
          </p:nvPr>
        </p:nvSpPr>
        <p:spPr/>
        <p:txBody>
          <a:bodyPr/>
          <a:lstStyle/>
          <a:p>
            <a:pPr marL="514350" lvl="0" indent="-514350">
              <a:lnSpc>
                <a:spcPct val="100000"/>
              </a:lnSpc>
              <a:spcBef>
                <a:spcPts val="2400"/>
              </a:spcBef>
              <a:spcAft>
                <a:spcPts val="1200"/>
              </a:spcAft>
              <a:buFont typeface="+mj-lt"/>
              <a:buAutoNum type="arabicPeriod"/>
            </a:pPr>
            <a:r>
              <a:rPr lang="en-CA" dirty="0"/>
              <a:t>Which e-journals were being used, and by whom?</a:t>
            </a:r>
          </a:p>
          <a:p>
            <a:pPr marL="514350" lvl="0" indent="-514350">
              <a:lnSpc>
                <a:spcPct val="100000"/>
              </a:lnSpc>
              <a:spcBef>
                <a:spcPts val="2400"/>
              </a:spcBef>
              <a:spcAft>
                <a:spcPts val="1200"/>
              </a:spcAft>
              <a:buFont typeface="+mj-lt"/>
              <a:buAutoNum type="arabicPeriod"/>
            </a:pPr>
            <a:r>
              <a:rPr lang="en-CA" dirty="0"/>
              <a:t>Are the journals that faculty cite and publish in, the same journals being </a:t>
            </a:r>
            <a:r>
              <a:rPr lang="en-CA" dirty="0" smtClean="0"/>
              <a:t>downloaded? </a:t>
            </a:r>
          </a:p>
          <a:p>
            <a:pPr marL="514350" lvl="0" indent="-514350">
              <a:lnSpc>
                <a:spcPct val="100000"/>
              </a:lnSpc>
              <a:spcBef>
                <a:spcPts val="2400"/>
              </a:spcBef>
              <a:spcAft>
                <a:spcPts val="1200"/>
              </a:spcAft>
              <a:buFont typeface="+mj-lt"/>
              <a:buAutoNum type="arabicPeriod"/>
            </a:pPr>
            <a:r>
              <a:rPr lang="en-CA" dirty="0" smtClean="0"/>
              <a:t>Is one tool better for determining ‘usage’?</a:t>
            </a:r>
          </a:p>
          <a:p>
            <a:pPr marL="0" indent="0">
              <a:buNone/>
            </a:pPr>
            <a:endParaRPr lang="en-CA" dirty="0"/>
          </a:p>
        </p:txBody>
      </p:sp>
    </p:spTree>
    <p:extLst>
      <p:ext uri="{BB962C8B-B14F-4D97-AF65-F5344CB8AC3E}">
        <p14:creationId xmlns:p14="http://schemas.microsoft.com/office/powerpoint/2010/main" val="33066809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 Tools</a:t>
            </a:r>
            <a:endParaRPr lang="en-CA" dirty="0"/>
          </a:p>
        </p:txBody>
      </p:sp>
      <p:graphicFrame>
        <p:nvGraphicFramePr>
          <p:cNvPr id="4" name="Table 3"/>
          <p:cNvGraphicFramePr>
            <a:graphicFrameLocks noGrp="1"/>
          </p:cNvGraphicFramePr>
          <p:nvPr>
            <p:extLst>
              <p:ext uri="{D42A27DB-BD31-4B8C-83A1-F6EECF244321}">
                <p14:modId xmlns:p14="http://schemas.microsoft.com/office/powerpoint/2010/main" val="2679618808"/>
              </p:ext>
            </p:extLst>
          </p:nvPr>
        </p:nvGraphicFramePr>
        <p:xfrm>
          <a:off x="478971" y="2018804"/>
          <a:ext cx="11234058" cy="3588240"/>
        </p:xfrm>
        <a:graphic>
          <a:graphicData uri="http://schemas.openxmlformats.org/drawingml/2006/table">
            <a:tbl>
              <a:tblPr firstRow="1" bandRow="1">
                <a:tableStyleId>{85BE263C-DBD7-4A20-BB59-AAB30ACAA65A}</a:tableStyleId>
              </a:tblPr>
              <a:tblGrid>
                <a:gridCol w="5617029"/>
                <a:gridCol w="5617029"/>
              </a:tblGrid>
              <a:tr h="510746">
                <a:tc>
                  <a:txBody>
                    <a:bodyPr/>
                    <a:lstStyle/>
                    <a:p>
                      <a:r>
                        <a:rPr lang="en-US" sz="2400" dirty="0" smtClean="0"/>
                        <a:t>Tool</a:t>
                      </a:r>
                      <a:endParaRPr lang="en-CA" sz="2400" dirty="0"/>
                    </a:p>
                  </a:txBody>
                  <a:tcPr>
                    <a:solidFill>
                      <a:srgbClr val="FF0000"/>
                    </a:solidFill>
                  </a:tcPr>
                </a:tc>
                <a:tc>
                  <a:txBody>
                    <a:bodyPr/>
                    <a:lstStyle/>
                    <a:p>
                      <a:r>
                        <a:rPr lang="en-US" sz="2400" dirty="0" smtClean="0"/>
                        <a:t>Type</a:t>
                      </a:r>
                      <a:r>
                        <a:rPr lang="en-US" sz="2400" baseline="0" dirty="0" smtClean="0"/>
                        <a:t> of data gathered</a:t>
                      </a:r>
                      <a:endParaRPr lang="en-CA" sz="2400" dirty="0"/>
                    </a:p>
                  </a:txBody>
                  <a:tcPr>
                    <a:solidFill>
                      <a:srgbClr val="FF0000"/>
                    </a:solidFill>
                  </a:tcPr>
                </a:tc>
              </a:tr>
              <a:tr h="549552">
                <a:tc>
                  <a:txBody>
                    <a:bodyPr/>
                    <a:lstStyle/>
                    <a:p>
                      <a:pPr>
                        <a:spcBef>
                          <a:spcPts val="600"/>
                        </a:spcBef>
                        <a:spcAft>
                          <a:spcPts val="600"/>
                        </a:spcAft>
                      </a:pPr>
                      <a:r>
                        <a:rPr lang="en-US" sz="2400" dirty="0" smtClean="0"/>
                        <a:t>COUNTER usage statistics</a:t>
                      </a:r>
                      <a:endParaRPr lang="en-CA" sz="2400" dirty="0"/>
                    </a:p>
                  </a:txBody>
                  <a:tcPr anchor="ctr"/>
                </a:tc>
                <a:tc>
                  <a:txBody>
                    <a:bodyPr/>
                    <a:lstStyle/>
                    <a:p>
                      <a:pPr>
                        <a:spcBef>
                          <a:spcPts val="600"/>
                        </a:spcBef>
                        <a:spcAft>
                          <a:spcPts val="600"/>
                        </a:spcAft>
                      </a:pPr>
                      <a:r>
                        <a:rPr lang="en-US" sz="2400" dirty="0" smtClean="0"/>
                        <a:t>Number</a:t>
                      </a:r>
                      <a:r>
                        <a:rPr lang="en-US" sz="2400" baseline="0" dirty="0" smtClean="0"/>
                        <a:t> of articles downloaded</a:t>
                      </a:r>
                      <a:endParaRPr lang="en-CA" sz="2400" dirty="0"/>
                    </a:p>
                  </a:txBody>
                  <a:tcPr anchor="ctr"/>
                </a:tc>
              </a:tr>
              <a:tr h="549552">
                <a:tc>
                  <a:txBody>
                    <a:bodyPr/>
                    <a:lstStyle/>
                    <a:p>
                      <a:pPr>
                        <a:spcBef>
                          <a:spcPts val="600"/>
                        </a:spcBef>
                        <a:spcAft>
                          <a:spcPts val="600"/>
                        </a:spcAft>
                      </a:pPr>
                      <a:r>
                        <a:rPr lang="en-US" sz="2400" dirty="0" smtClean="0">
                          <a:hlinkClick r:id="rId3"/>
                        </a:rPr>
                        <a:t>ARL MINES For Libraries</a:t>
                      </a:r>
                      <a:endParaRPr lang="en-CA" sz="2400" dirty="0"/>
                    </a:p>
                  </a:txBody>
                  <a:tcPr anchor="ctr"/>
                </a:tc>
                <a:tc>
                  <a:txBody>
                    <a:bodyPr/>
                    <a:lstStyle/>
                    <a:p>
                      <a:pPr>
                        <a:spcBef>
                          <a:spcPts val="600"/>
                        </a:spcBef>
                        <a:spcAft>
                          <a:spcPts val="600"/>
                        </a:spcAft>
                      </a:pPr>
                      <a:r>
                        <a:rPr lang="en-US" sz="2400" dirty="0" smtClean="0"/>
                        <a:t>Reasons</a:t>
                      </a:r>
                      <a:r>
                        <a:rPr lang="en-US" sz="2400" baseline="0" dirty="0" smtClean="0"/>
                        <a:t> why patrons selected a resource</a:t>
                      </a:r>
                      <a:endParaRPr lang="en-CA" sz="2400" dirty="0"/>
                    </a:p>
                  </a:txBody>
                  <a:tcPr anchor="ctr"/>
                </a:tc>
              </a:tr>
              <a:tr h="989195">
                <a:tc>
                  <a:txBody>
                    <a:bodyPr/>
                    <a:lstStyle/>
                    <a:p>
                      <a:pPr>
                        <a:spcBef>
                          <a:spcPts val="600"/>
                        </a:spcBef>
                        <a:spcAft>
                          <a:spcPts val="600"/>
                        </a:spcAft>
                      </a:pPr>
                      <a:r>
                        <a:rPr lang="en-US" sz="2400" dirty="0" smtClean="0">
                          <a:hlinkClick r:id="rId4"/>
                        </a:rPr>
                        <a:t>1Science institutional report</a:t>
                      </a:r>
                      <a:endParaRPr lang="en-CA" sz="2400" dirty="0"/>
                    </a:p>
                  </a:txBody>
                  <a:tcPr anchor="ctr"/>
                </a:tc>
                <a:tc>
                  <a:txBody>
                    <a:bodyPr/>
                    <a:lstStyle/>
                    <a:p>
                      <a:pPr>
                        <a:spcBef>
                          <a:spcPts val="600"/>
                        </a:spcBef>
                        <a:spcAft>
                          <a:spcPts val="600"/>
                        </a:spcAft>
                      </a:pPr>
                      <a:r>
                        <a:rPr lang="en-US" sz="2400" dirty="0" smtClean="0"/>
                        <a:t>Number of articles downloaded, and McGill</a:t>
                      </a:r>
                      <a:r>
                        <a:rPr lang="en-US" sz="2400" baseline="0" dirty="0" smtClean="0"/>
                        <a:t> </a:t>
                      </a:r>
                      <a:r>
                        <a:rPr lang="en-US" sz="2400" dirty="0" smtClean="0"/>
                        <a:t>faculty publications and citations</a:t>
                      </a:r>
                      <a:endParaRPr lang="en-CA" sz="2400" dirty="0"/>
                    </a:p>
                  </a:txBody>
                  <a:tcPr anchor="ctr"/>
                </a:tc>
              </a:tr>
              <a:tr h="989195">
                <a:tc>
                  <a:txBody>
                    <a:bodyPr/>
                    <a:lstStyle/>
                    <a:p>
                      <a:pPr>
                        <a:spcBef>
                          <a:spcPts val="600"/>
                        </a:spcBef>
                        <a:spcAft>
                          <a:spcPts val="600"/>
                        </a:spcAft>
                      </a:pPr>
                      <a:r>
                        <a:rPr lang="en-US" sz="2400" dirty="0" smtClean="0"/>
                        <a:t>Faculty</a:t>
                      </a:r>
                      <a:r>
                        <a:rPr lang="en-US" sz="2400" baseline="0" dirty="0" smtClean="0"/>
                        <a:t> survey - </a:t>
                      </a:r>
                      <a:r>
                        <a:rPr lang="en-US" sz="2400" dirty="0" smtClean="0"/>
                        <a:t>CRKN Journal</a:t>
                      </a:r>
                      <a:r>
                        <a:rPr lang="en-US" sz="2400" baseline="0" dirty="0" smtClean="0"/>
                        <a:t> Usage Project</a:t>
                      </a:r>
                      <a:endParaRPr lang="en-CA" sz="2400" dirty="0"/>
                    </a:p>
                  </a:txBody>
                  <a:tcPr anchor="ctr"/>
                </a:tc>
                <a:tc>
                  <a:txBody>
                    <a:bodyPr/>
                    <a:lstStyle/>
                    <a:p>
                      <a:pPr>
                        <a:spcBef>
                          <a:spcPts val="1200"/>
                        </a:spcBef>
                        <a:spcAft>
                          <a:spcPts val="1200"/>
                        </a:spcAft>
                      </a:pPr>
                      <a:r>
                        <a:rPr lang="en-US" sz="2400" dirty="0" smtClean="0"/>
                        <a:t>Journals that McGill faculty identified</a:t>
                      </a:r>
                      <a:r>
                        <a:rPr lang="en-US" sz="2400" baseline="0" dirty="0" smtClean="0"/>
                        <a:t> as top choices for teaching and research</a:t>
                      </a:r>
                      <a:endParaRPr lang="en-CA" sz="2400" dirty="0"/>
                    </a:p>
                  </a:txBody>
                  <a:tcPr anchor="ctr"/>
                </a:tc>
              </a:tr>
            </a:tbl>
          </a:graphicData>
        </a:graphic>
      </p:graphicFrame>
    </p:spTree>
    <p:extLst>
      <p:ext uri="{BB962C8B-B14F-4D97-AF65-F5344CB8AC3E}">
        <p14:creationId xmlns:p14="http://schemas.microsoft.com/office/powerpoint/2010/main" val="2006658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hlinkClick r:id="rId3"/>
              </a:rPr>
              <a:t>MINES</a:t>
            </a:r>
            <a:endParaRPr lang="en-CA" dirty="0"/>
          </a:p>
        </p:txBody>
      </p:sp>
      <p:sp>
        <p:nvSpPr>
          <p:cNvPr id="3" name="Content Placeholder 2"/>
          <p:cNvSpPr>
            <a:spLocks noGrp="1"/>
          </p:cNvSpPr>
          <p:nvPr>
            <p:ph idx="1"/>
          </p:nvPr>
        </p:nvSpPr>
        <p:spPr>
          <a:xfrm>
            <a:off x="838200" y="1270000"/>
            <a:ext cx="10515600" cy="4906963"/>
          </a:xfrm>
        </p:spPr>
        <p:txBody>
          <a:bodyPr>
            <a:normAutofit fontScale="62500" lnSpcReduction="20000"/>
          </a:bodyPr>
          <a:lstStyle/>
          <a:p>
            <a:pPr marL="0" indent="0">
              <a:buNone/>
            </a:pPr>
            <a:endParaRPr lang="en-US" sz="4100" dirty="0" smtClean="0"/>
          </a:p>
          <a:p>
            <a:pPr marL="0" indent="0">
              <a:buNone/>
            </a:pPr>
            <a:r>
              <a:rPr lang="en-US" sz="4100" dirty="0" smtClean="0">
                <a:solidFill>
                  <a:schemeClr val="accent1"/>
                </a:solidFill>
              </a:rPr>
              <a:t>M</a:t>
            </a:r>
            <a:r>
              <a:rPr lang="en-US" sz="4100" dirty="0" smtClean="0"/>
              <a:t>easuring the </a:t>
            </a:r>
            <a:r>
              <a:rPr lang="en-US" sz="4100" dirty="0" smtClean="0">
                <a:solidFill>
                  <a:schemeClr val="accent1"/>
                </a:solidFill>
              </a:rPr>
              <a:t>I</a:t>
            </a:r>
            <a:r>
              <a:rPr lang="en-US" sz="4100" dirty="0" smtClean="0"/>
              <a:t>mpact of </a:t>
            </a:r>
            <a:r>
              <a:rPr lang="en-US" sz="4100" dirty="0" smtClean="0">
                <a:solidFill>
                  <a:schemeClr val="accent1"/>
                </a:solidFill>
              </a:rPr>
              <a:t>N</a:t>
            </a:r>
            <a:r>
              <a:rPr lang="en-US" sz="4100" dirty="0" smtClean="0"/>
              <a:t>etworked </a:t>
            </a:r>
            <a:r>
              <a:rPr lang="en-US" sz="4100" dirty="0" smtClean="0">
                <a:solidFill>
                  <a:schemeClr val="accent1"/>
                </a:solidFill>
              </a:rPr>
              <a:t>E</a:t>
            </a:r>
            <a:r>
              <a:rPr lang="en-US" sz="4100" dirty="0" smtClean="0"/>
              <a:t>lectronic </a:t>
            </a:r>
            <a:r>
              <a:rPr lang="en-US" sz="4100" dirty="0" smtClean="0">
                <a:solidFill>
                  <a:schemeClr val="accent1"/>
                </a:solidFill>
              </a:rPr>
              <a:t>S</a:t>
            </a:r>
            <a:r>
              <a:rPr lang="en-US" sz="4100" dirty="0" smtClean="0"/>
              <a:t>ervices</a:t>
            </a:r>
          </a:p>
          <a:p>
            <a:pPr marL="0" indent="0">
              <a:buNone/>
            </a:pPr>
            <a:endParaRPr lang="en-CA" sz="4100" dirty="0" smtClean="0"/>
          </a:p>
          <a:p>
            <a:pPr marL="0" indent="0">
              <a:buNone/>
            </a:pPr>
            <a:r>
              <a:rPr lang="en-CA" sz="4100" dirty="0" smtClean="0"/>
              <a:t>Good for </a:t>
            </a:r>
            <a:r>
              <a:rPr lang="en-CA" sz="4100" dirty="0"/>
              <a:t>libraries that: </a:t>
            </a:r>
          </a:p>
          <a:p>
            <a:pPr lvl="1">
              <a:lnSpc>
                <a:spcPct val="100000"/>
              </a:lnSpc>
              <a:spcBef>
                <a:spcPts val="1200"/>
              </a:spcBef>
              <a:spcAft>
                <a:spcPts val="600"/>
              </a:spcAft>
            </a:pPr>
            <a:r>
              <a:rPr lang="en-CA" sz="4100" dirty="0" smtClean="0"/>
              <a:t>want </a:t>
            </a:r>
            <a:r>
              <a:rPr lang="en-CA" sz="4100" dirty="0"/>
              <a:t>patron reports on why they selected an </a:t>
            </a:r>
            <a:r>
              <a:rPr lang="en-CA" sz="4100" dirty="0" smtClean="0"/>
              <a:t>e-resource</a:t>
            </a:r>
            <a:endParaRPr lang="en-CA" sz="4100" dirty="0"/>
          </a:p>
          <a:p>
            <a:pPr lvl="1">
              <a:lnSpc>
                <a:spcPct val="100000"/>
              </a:lnSpc>
              <a:spcBef>
                <a:spcPts val="1200"/>
              </a:spcBef>
              <a:spcAft>
                <a:spcPts val="600"/>
              </a:spcAft>
            </a:pPr>
            <a:r>
              <a:rPr lang="en-CA" sz="4100" dirty="0" smtClean="0"/>
              <a:t>want </a:t>
            </a:r>
            <a:r>
              <a:rPr lang="en-CA" sz="4100" dirty="0"/>
              <a:t>to </a:t>
            </a:r>
            <a:r>
              <a:rPr lang="en-CA" sz="4100" dirty="0" smtClean="0"/>
              <a:t>customize </a:t>
            </a:r>
            <a:r>
              <a:rPr lang="en-CA" sz="4100" dirty="0"/>
              <a:t>survey </a:t>
            </a:r>
            <a:r>
              <a:rPr lang="en-CA" sz="4100" dirty="0" smtClean="0"/>
              <a:t>questions</a:t>
            </a:r>
            <a:endParaRPr lang="en-CA" sz="4100" dirty="0"/>
          </a:p>
          <a:p>
            <a:pPr lvl="1">
              <a:lnSpc>
                <a:spcPct val="100000"/>
              </a:lnSpc>
              <a:spcBef>
                <a:spcPts val="1200"/>
              </a:spcBef>
              <a:spcAft>
                <a:spcPts val="600"/>
              </a:spcAft>
            </a:pPr>
            <a:r>
              <a:rPr lang="en-CA" sz="4100" dirty="0" smtClean="0"/>
              <a:t>have </a:t>
            </a:r>
            <a:r>
              <a:rPr lang="en-CA" sz="4100" dirty="0"/>
              <a:t>technical resources that can build </a:t>
            </a:r>
            <a:r>
              <a:rPr lang="en-CA" sz="4100" dirty="0" smtClean="0"/>
              <a:t>the survey</a:t>
            </a:r>
          </a:p>
          <a:p>
            <a:pPr marL="0" indent="0">
              <a:buNone/>
            </a:pPr>
            <a:r>
              <a:rPr lang="en-US" sz="4100" dirty="0" smtClean="0"/>
              <a:t>Limitations:</a:t>
            </a:r>
            <a:endParaRPr lang="en-US" sz="4100" dirty="0"/>
          </a:p>
          <a:p>
            <a:pPr lvl="1">
              <a:lnSpc>
                <a:spcPct val="100000"/>
              </a:lnSpc>
              <a:spcBef>
                <a:spcPts val="1200"/>
              </a:spcBef>
              <a:spcAft>
                <a:spcPts val="600"/>
              </a:spcAft>
            </a:pPr>
            <a:r>
              <a:rPr lang="en-US" sz="4100" dirty="0"/>
              <a:t>reliability of self-reported data</a:t>
            </a:r>
          </a:p>
          <a:p>
            <a:pPr lvl="1">
              <a:lnSpc>
                <a:spcPct val="100000"/>
              </a:lnSpc>
              <a:spcBef>
                <a:spcPts val="1200"/>
              </a:spcBef>
              <a:spcAft>
                <a:spcPts val="600"/>
              </a:spcAft>
            </a:pPr>
            <a:r>
              <a:rPr lang="en-US" sz="4100" dirty="0"/>
              <a:t>timing of </a:t>
            </a:r>
            <a:r>
              <a:rPr lang="en-US" sz="4100" dirty="0" smtClean="0"/>
              <a:t>survey</a:t>
            </a:r>
            <a:endParaRPr lang="en-CA" sz="4100" dirty="0"/>
          </a:p>
        </p:txBody>
      </p:sp>
      <p:pic>
        <p:nvPicPr>
          <p:cNvPr id="5" name="Picture 4"/>
          <p:cNvPicPr>
            <a:picLocks noChangeAspect="1"/>
          </p:cNvPicPr>
          <p:nvPr/>
        </p:nvPicPr>
        <p:blipFill>
          <a:blip r:embed="rId4"/>
          <a:stretch>
            <a:fillRect/>
          </a:stretch>
        </p:blipFill>
        <p:spPr>
          <a:xfrm>
            <a:off x="9333548" y="5272088"/>
            <a:ext cx="2628900" cy="904875"/>
          </a:xfrm>
          <a:prstGeom prst="rect">
            <a:avLst/>
          </a:prstGeom>
        </p:spPr>
      </p:pic>
    </p:spTree>
    <p:extLst>
      <p:ext uri="{BB962C8B-B14F-4D97-AF65-F5344CB8AC3E}">
        <p14:creationId xmlns:p14="http://schemas.microsoft.com/office/powerpoint/2010/main" val="5406329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MINES @ McGill</a:t>
            </a:r>
            <a:endParaRPr lang="en-CA" dirty="0"/>
          </a:p>
        </p:txBody>
      </p:sp>
      <p:pic>
        <p:nvPicPr>
          <p:cNvPr id="6" name="Picture 5"/>
          <p:cNvPicPr>
            <a:picLocks noChangeAspect="1"/>
          </p:cNvPicPr>
          <p:nvPr/>
        </p:nvPicPr>
        <p:blipFill>
          <a:blip r:embed="rId3"/>
          <a:stretch>
            <a:fillRect/>
          </a:stretch>
        </p:blipFill>
        <p:spPr>
          <a:xfrm>
            <a:off x="1631949" y="1381565"/>
            <a:ext cx="8590476" cy="4685714"/>
          </a:xfrm>
          <a:prstGeom prst="rect">
            <a:avLst/>
          </a:prstGeom>
          <a:ln>
            <a:solidFill>
              <a:schemeClr val="accent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1985817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1Science Report</a:t>
            </a:r>
            <a:endParaRPr lang="en-CA" dirty="0"/>
          </a:p>
        </p:txBody>
      </p:sp>
      <p:sp>
        <p:nvSpPr>
          <p:cNvPr id="3" name="Content Placeholder 2"/>
          <p:cNvSpPr>
            <a:spLocks noGrp="1"/>
          </p:cNvSpPr>
          <p:nvPr>
            <p:ph idx="1"/>
          </p:nvPr>
        </p:nvSpPr>
        <p:spPr/>
        <p:txBody>
          <a:bodyPr>
            <a:normAutofit/>
          </a:bodyPr>
          <a:lstStyle/>
          <a:p>
            <a:pPr marL="0" indent="0">
              <a:buNone/>
            </a:pPr>
            <a:r>
              <a:rPr lang="en-US" sz="3200" dirty="0" smtClean="0"/>
              <a:t>Good for libraries that want data on: </a:t>
            </a:r>
          </a:p>
          <a:p>
            <a:pPr lvl="1">
              <a:lnSpc>
                <a:spcPct val="100000"/>
              </a:lnSpc>
              <a:spcBef>
                <a:spcPts val="600"/>
              </a:spcBef>
              <a:spcAft>
                <a:spcPts val="1200"/>
              </a:spcAft>
            </a:pPr>
            <a:r>
              <a:rPr lang="en-US" sz="3200" dirty="0"/>
              <a:t>journals in which faculty </a:t>
            </a:r>
            <a:r>
              <a:rPr lang="en-US" sz="3200" dirty="0" smtClean="0"/>
              <a:t>publish and cite</a:t>
            </a:r>
            <a:endParaRPr lang="en-US" sz="3200" dirty="0"/>
          </a:p>
          <a:p>
            <a:pPr lvl="1">
              <a:lnSpc>
                <a:spcPct val="100000"/>
              </a:lnSpc>
              <a:spcBef>
                <a:spcPts val="600"/>
              </a:spcBef>
              <a:spcAft>
                <a:spcPts val="1200"/>
              </a:spcAft>
            </a:pPr>
            <a:r>
              <a:rPr lang="en-US" sz="3200" dirty="0" smtClean="0"/>
              <a:t>number of faculty publications published over time</a:t>
            </a:r>
          </a:p>
          <a:p>
            <a:pPr marL="0" indent="0">
              <a:buNone/>
            </a:pPr>
            <a:r>
              <a:rPr lang="en-US" sz="3200" dirty="0" smtClean="0"/>
              <a:t>Limitations:</a:t>
            </a:r>
            <a:endParaRPr lang="en-US" sz="3200" dirty="0"/>
          </a:p>
          <a:p>
            <a:pPr lvl="1">
              <a:spcBef>
                <a:spcPts val="600"/>
              </a:spcBef>
              <a:spcAft>
                <a:spcPts val="1200"/>
              </a:spcAft>
            </a:pPr>
            <a:r>
              <a:rPr lang="en-US" sz="3200" dirty="0" smtClean="0"/>
              <a:t>uses Web </a:t>
            </a:r>
            <a:r>
              <a:rPr lang="en-US" sz="3200" dirty="0"/>
              <a:t>of Science, </a:t>
            </a:r>
            <a:r>
              <a:rPr lang="en-US" sz="3200" dirty="0" smtClean="0"/>
              <a:t>which is better for sciences</a:t>
            </a:r>
          </a:p>
          <a:p>
            <a:pPr lvl="1">
              <a:spcBef>
                <a:spcPts val="600"/>
              </a:spcBef>
              <a:spcAft>
                <a:spcPts val="1200"/>
              </a:spcAft>
            </a:pPr>
            <a:r>
              <a:rPr lang="en-US" sz="3200" dirty="0" smtClean="0"/>
              <a:t>relies on library staff to provide some data</a:t>
            </a:r>
            <a:endParaRPr lang="en-US" sz="3200" dirty="0"/>
          </a:p>
          <a:p>
            <a:pPr lvl="1">
              <a:lnSpc>
                <a:spcPct val="100000"/>
              </a:lnSpc>
              <a:spcBef>
                <a:spcPts val="600"/>
              </a:spcBef>
              <a:spcAft>
                <a:spcPts val="1200"/>
              </a:spcAft>
            </a:pPr>
            <a:endParaRPr lang="en-US" sz="3200" dirty="0" smtClean="0"/>
          </a:p>
          <a:p>
            <a:endParaRPr lang="en-CA" sz="3200" dirty="0"/>
          </a:p>
        </p:txBody>
      </p:sp>
      <p:pic>
        <p:nvPicPr>
          <p:cNvPr id="4" name="Picture 3"/>
          <p:cNvPicPr>
            <a:picLocks noChangeAspect="1"/>
          </p:cNvPicPr>
          <p:nvPr/>
        </p:nvPicPr>
        <p:blipFill>
          <a:blip r:embed="rId3"/>
          <a:stretch>
            <a:fillRect/>
          </a:stretch>
        </p:blipFill>
        <p:spPr>
          <a:xfrm>
            <a:off x="8949690" y="5606209"/>
            <a:ext cx="2938462" cy="570754"/>
          </a:xfrm>
          <a:prstGeom prst="rect">
            <a:avLst/>
          </a:prstGeom>
        </p:spPr>
      </p:pic>
    </p:spTree>
    <p:extLst>
      <p:ext uri="{BB962C8B-B14F-4D97-AF65-F5344CB8AC3E}">
        <p14:creationId xmlns:p14="http://schemas.microsoft.com/office/powerpoint/2010/main" val="27059302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CRKN Faculty Survey</a:t>
            </a:r>
            <a:endParaRPr lang="en-CA" dirty="0"/>
          </a:p>
        </p:txBody>
      </p:sp>
      <p:sp>
        <p:nvSpPr>
          <p:cNvPr id="3" name="Content Placeholder 2"/>
          <p:cNvSpPr>
            <a:spLocks noGrp="1"/>
          </p:cNvSpPr>
          <p:nvPr>
            <p:ph idx="1"/>
          </p:nvPr>
        </p:nvSpPr>
        <p:spPr>
          <a:xfrm>
            <a:off x="838200" y="1825625"/>
            <a:ext cx="10515600" cy="3820795"/>
          </a:xfrm>
        </p:spPr>
        <p:txBody>
          <a:bodyPr>
            <a:normAutofit fontScale="92500" lnSpcReduction="20000"/>
          </a:bodyPr>
          <a:lstStyle/>
          <a:p>
            <a:r>
              <a:rPr lang="en-US" sz="3200" dirty="0" smtClean="0"/>
              <a:t>Canadian </a:t>
            </a:r>
            <a:r>
              <a:rPr lang="en-US" sz="3200" dirty="0"/>
              <a:t>Research Knowledge </a:t>
            </a:r>
            <a:r>
              <a:rPr lang="en-US" sz="3200" dirty="0" smtClean="0"/>
              <a:t>Network (CRKN), a Canadian consortia, conducted surveys with faculty across Canada called the “Journal Usage Project”</a:t>
            </a:r>
          </a:p>
          <a:p>
            <a:pPr marL="0" indent="0">
              <a:buNone/>
            </a:pPr>
            <a:endParaRPr lang="en-US" sz="3200" dirty="0" smtClean="0"/>
          </a:p>
          <a:p>
            <a:r>
              <a:rPr lang="en-US" sz="3200" dirty="0" smtClean="0"/>
              <a:t>Asked faculty to list top 10 journals in their field for teaching &amp; research</a:t>
            </a:r>
          </a:p>
          <a:p>
            <a:endParaRPr lang="en-US" sz="3200" dirty="0" smtClean="0"/>
          </a:p>
          <a:p>
            <a:r>
              <a:rPr lang="en-US" sz="3200" dirty="0" smtClean="0"/>
              <a:t>Combined survey responses with data from Web of Science on article downloads, faculty publications and citations</a:t>
            </a:r>
          </a:p>
          <a:p>
            <a:endParaRPr lang="en-CA" sz="3200" dirty="0"/>
          </a:p>
        </p:txBody>
      </p:sp>
      <p:pic>
        <p:nvPicPr>
          <p:cNvPr id="4" name="Picture 3"/>
          <p:cNvPicPr>
            <a:picLocks noChangeAspect="1"/>
          </p:cNvPicPr>
          <p:nvPr/>
        </p:nvPicPr>
        <p:blipFill>
          <a:blip r:embed="rId3"/>
          <a:stretch>
            <a:fillRect/>
          </a:stretch>
        </p:blipFill>
        <p:spPr>
          <a:xfrm>
            <a:off x="8426768" y="5467371"/>
            <a:ext cx="3562349" cy="858182"/>
          </a:xfrm>
          <a:prstGeom prst="rect">
            <a:avLst/>
          </a:prstGeom>
        </p:spPr>
      </p:pic>
    </p:spTree>
    <p:extLst>
      <p:ext uri="{BB962C8B-B14F-4D97-AF65-F5344CB8AC3E}">
        <p14:creationId xmlns:p14="http://schemas.microsoft.com/office/powerpoint/2010/main" val="137388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CRKN Faculty Survey</a:t>
            </a:r>
            <a:endParaRPr lang="en-CA" dirty="0"/>
          </a:p>
        </p:txBody>
      </p:sp>
      <p:sp>
        <p:nvSpPr>
          <p:cNvPr id="3" name="Content Placeholder 2"/>
          <p:cNvSpPr>
            <a:spLocks noGrp="1"/>
          </p:cNvSpPr>
          <p:nvPr>
            <p:ph idx="1"/>
          </p:nvPr>
        </p:nvSpPr>
        <p:spPr>
          <a:xfrm>
            <a:off x="838200" y="1825625"/>
            <a:ext cx="10515600" cy="3946525"/>
          </a:xfrm>
        </p:spPr>
        <p:txBody>
          <a:bodyPr>
            <a:normAutofit fontScale="85000" lnSpcReduction="20000"/>
          </a:bodyPr>
          <a:lstStyle/>
          <a:p>
            <a:pPr marL="0" indent="0">
              <a:spcBef>
                <a:spcPts val="600"/>
              </a:spcBef>
              <a:spcAft>
                <a:spcPts val="1200"/>
              </a:spcAft>
              <a:buNone/>
            </a:pPr>
            <a:r>
              <a:rPr lang="en-US" sz="3200" dirty="0" smtClean="0"/>
              <a:t>Good for libraries that wanted data on: </a:t>
            </a:r>
          </a:p>
          <a:p>
            <a:pPr lvl="1">
              <a:lnSpc>
                <a:spcPct val="100000"/>
              </a:lnSpc>
              <a:spcBef>
                <a:spcPts val="600"/>
              </a:spcBef>
              <a:spcAft>
                <a:spcPts val="1200"/>
              </a:spcAft>
            </a:pPr>
            <a:r>
              <a:rPr lang="en-US" sz="3200" dirty="0"/>
              <a:t>p</a:t>
            </a:r>
            <a:r>
              <a:rPr lang="en-US" sz="3200" dirty="0" smtClean="0"/>
              <a:t>rofessors’ opinions on ‘top’ journals</a:t>
            </a:r>
          </a:p>
          <a:p>
            <a:pPr lvl="1">
              <a:lnSpc>
                <a:spcPct val="100000"/>
              </a:lnSpc>
              <a:spcBef>
                <a:spcPts val="600"/>
              </a:spcBef>
              <a:spcAft>
                <a:spcPts val="1200"/>
              </a:spcAft>
            </a:pPr>
            <a:r>
              <a:rPr lang="en-US" sz="3200" dirty="0" smtClean="0"/>
              <a:t>journals used for teaching and research</a:t>
            </a:r>
          </a:p>
          <a:p>
            <a:pPr lvl="1">
              <a:lnSpc>
                <a:spcPct val="100000"/>
              </a:lnSpc>
              <a:spcBef>
                <a:spcPts val="600"/>
              </a:spcBef>
              <a:spcAft>
                <a:spcPts val="1200"/>
              </a:spcAft>
            </a:pPr>
            <a:r>
              <a:rPr lang="en-US" sz="3200" dirty="0" smtClean="0"/>
              <a:t>journals in which faculty are publishing and being cited</a:t>
            </a:r>
          </a:p>
          <a:p>
            <a:pPr marL="0" indent="0">
              <a:spcBef>
                <a:spcPts val="600"/>
              </a:spcBef>
              <a:spcAft>
                <a:spcPts val="1200"/>
              </a:spcAft>
              <a:buNone/>
            </a:pPr>
            <a:r>
              <a:rPr lang="en-US" sz="3200" dirty="0" smtClean="0"/>
              <a:t>Limitations: </a:t>
            </a:r>
            <a:endParaRPr lang="en-US" sz="3200" dirty="0"/>
          </a:p>
          <a:p>
            <a:pPr lvl="1">
              <a:spcBef>
                <a:spcPts val="600"/>
              </a:spcBef>
              <a:spcAft>
                <a:spcPts val="1200"/>
              </a:spcAft>
            </a:pPr>
            <a:r>
              <a:rPr lang="en-US" sz="3200" dirty="0" smtClean="0"/>
              <a:t>reliability </a:t>
            </a:r>
            <a:r>
              <a:rPr lang="en-US" sz="3200" dirty="0"/>
              <a:t>of self-reported </a:t>
            </a:r>
            <a:r>
              <a:rPr lang="en-US" sz="3200" dirty="0" smtClean="0"/>
              <a:t>data</a:t>
            </a:r>
          </a:p>
          <a:p>
            <a:pPr lvl="1">
              <a:spcBef>
                <a:spcPts val="600"/>
              </a:spcBef>
              <a:spcAft>
                <a:spcPts val="1200"/>
              </a:spcAft>
            </a:pPr>
            <a:r>
              <a:rPr lang="en-US" sz="3200" dirty="0"/>
              <a:t>uses Web of Science, which is better for </a:t>
            </a:r>
            <a:r>
              <a:rPr lang="en-US" sz="3200" dirty="0" smtClean="0"/>
              <a:t>sciences</a:t>
            </a:r>
            <a:endParaRPr lang="en-US" sz="3200" dirty="0"/>
          </a:p>
          <a:p>
            <a:pPr marL="457200" lvl="1" indent="0">
              <a:buNone/>
            </a:pPr>
            <a:endParaRPr lang="en-US" sz="3200" dirty="0"/>
          </a:p>
          <a:p>
            <a:pPr lvl="1">
              <a:lnSpc>
                <a:spcPct val="100000"/>
              </a:lnSpc>
              <a:spcBef>
                <a:spcPts val="600"/>
              </a:spcBef>
              <a:spcAft>
                <a:spcPts val="1200"/>
              </a:spcAft>
            </a:pPr>
            <a:endParaRPr lang="en-US" sz="3200" dirty="0" smtClean="0"/>
          </a:p>
          <a:p>
            <a:endParaRPr lang="en-CA" sz="3200" dirty="0"/>
          </a:p>
        </p:txBody>
      </p:sp>
      <p:pic>
        <p:nvPicPr>
          <p:cNvPr id="5" name="Picture 4"/>
          <p:cNvPicPr>
            <a:picLocks noChangeAspect="1"/>
          </p:cNvPicPr>
          <p:nvPr/>
        </p:nvPicPr>
        <p:blipFill>
          <a:blip r:embed="rId3"/>
          <a:stretch>
            <a:fillRect/>
          </a:stretch>
        </p:blipFill>
        <p:spPr>
          <a:xfrm>
            <a:off x="8426768" y="5467371"/>
            <a:ext cx="3562349" cy="858182"/>
          </a:xfrm>
          <a:prstGeom prst="rect">
            <a:avLst/>
          </a:prstGeom>
        </p:spPr>
      </p:pic>
    </p:spTree>
    <p:extLst>
      <p:ext uri="{BB962C8B-B14F-4D97-AF65-F5344CB8AC3E}">
        <p14:creationId xmlns:p14="http://schemas.microsoft.com/office/powerpoint/2010/main" val="38372289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825625"/>
            <a:ext cx="10894255" cy="4351338"/>
          </a:xfrm>
        </p:spPr>
        <p:txBody>
          <a:bodyPr>
            <a:normAutofit/>
          </a:bodyPr>
          <a:lstStyle/>
          <a:p>
            <a:pPr marL="0" indent="0">
              <a:buNone/>
            </a:pPr>
            <a:r>
              <a:rPr lang="en-US" sz="3200" dirty="0" smtClean="0"/>
              <a:t>2017:</a:t>
            </a:r>
          </a:p>
          <a:p>
            <a:r>
              <a:rPr lang="en-US" sz="3200" dirty="0" smtClean="0"/>
              <a:t>24 professors</a:t>
            </a:r>
            <a:endParaRPr lang="en-CA" sz="3200" dirty="0"/>
          </a:p>
          <a:p>
            <a:r>
              <a:rPr lang="en-CA" sz="3200" dirty="0" smtClean="0"/>
              <a:t>266 </a:t>
            </a:r>
            <a:r>
              <a:rPr lang="en-US" sz="3200" dirty="0" smtClean="0"/>
              <a:t>students</a:t>
            </a:r>
          </a:p>
          <a:p>
            <a:endParaRPr lang="en-US" dirty="0" smtClean="0"/>
          </a:p>
          <a:p>
            <a:endParaRPr lang="en-US" dirty="0"/>
          </a:p>
          <a:p>
            <a:endParaRPr lang="en-US" dirty="0" smtClean="0"/>
          </a:p>
          <a:p>
            <a:endParaRPr lang="en-US" dirty="0" smtClean="0"/>
          </a:p>
          <a:p>
            <a:endParaRPr lang="en-CA" dirty="0"/>
          </a:p>
        </p:txBody>
      </p:sp>
      <p:graphicFrame>
        <p:nvGraphicFramePr>
          <p:cNvPr id="8" name="Chart 7"/>
          <p:cNvGraphicFramePr>
            <a:graphicFrameLocks/>
          </p:cNvGraphicFramePr>
          <p:nvPr>
            <p:extLst>
              <p:ext uri="{D42A27DB-BD31-4B8C-83A1-F6EECF244321}">
                <p14:modId xmlns:p14="http://schemas.microsoft.com/office/powerpoint/2010/main" val="3889308735"/>
              </p:ext>
            </p:extLst>
          </p:nvPr>
        </p:nvGraphicFramePr>
        <p:xfrm>
          <a:off x="3794501" y="1474470"/>
          <a:ext cx="7937953" cy="4857750"/>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1"/>
          <p:cNvSpPr>
            <a:spLocks noGrp="1"/>
          </p:cNvSpPr>
          <p:nvPr>
            <p:ph type="title"/>
          </p:nvPr>
        </p:nvSpPr>
        <p:spPr>
          <a:xfrm>
            <a:off x="838200" y="365125"/>
            <a:ext cx="10515600" cy="1325563"/>
          </a:xfrm>
        </p:spPr>
        <p:txBody>
          <a:bodyPr/>
          <a:lstStyle/>
          <a:p>
            <a:r>
              <a:rPr lang="en-US" dirty="0" smtClean="0"/>
              <a:t>McGill Faculty of Dentistry</a:t>
            </a:r>
            <a:endParaRPr lang="en-CA" dirty="0"/>
          </a:p>
        </p:txBody>
      </p:sp>
    </p:spTree>
    <p:extLst>
      <p:ext uri="{BB962C8B-B14F-4D97-AF65-F5344CB8AC3E}">
        <p14:creationId xmlns:p14="http://schemas.microsoft.com/office/powerpoint/2010/main" val="34505131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16433</TotalTime>
  <Words>2127</Words>
  <Application>Microsoft Office PowerPoint</Application>
  <PresentationFormat>Widescreen</PresentationFormat>
  <Paragraphs>217</Paragraphs>
  <Slides>16</Slides>
  <Notes>14</Notes>
  <HiddenSlides>5</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Is There a (Data) Point?  Are All of These Measures Useful?</vt:lpstr>
      <vt:lpstr>Data questions</vt:lpstr>
      <vt:lpstr>Data Collection Tools</vt:lpstr>
      <vt:lpstr>MINES</vt:lpstr>
      <vt:lpstr>MINES @ McGill</vt:lpstr>
      <vt:lpstr>1Science Report</vt:lpstr>
      <vt:lpstr>CRKN Faculty Survey</vt:lpstr>
      <vt:lpstr>CRKN Faculty Survey</vt:lpstr>
      <vt:lpstr>McGill Faculty of Dentistry</vt:lpstr>
      <vt:lpstr>MINES: Faculty of Dentistry</vt:lpstr>
      <vt:lpstr>MINES: Faculty of Dentistry</vt:lpstr>
      <vt:lpstr>CRKN Faculty Survey Results</vt:lpstr>
      <vt:lpstr>1Science Report: Faculty of Dentistry</vt:lpstr>
      <vt:lpstr>Top Journals?</vt:lpstr>
      <vt:lpstr>What did we learn?</vt:lpstr>
      <vt:lpstr>PowerPoint Presentation</vt:lpstr>
    </vt:vector>
  </TitlesOfParts>
  <Company>McGill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the numbers add up? Taking a holistic approach to e-resource usage</dc:title>
  <dc:creator>Dawn McKinnon</dc:creator>
  <cp:lastModifiedBy>Dawn McKinnon</cp:lastModifiedBy>
  <cp:revision>159</cp:revision>
  <cp:lastPrinted>2018-07-12T13:42:05Z</cp:lastPrinted>
  <dcterms:created xsi:type="dcterms:W3CDTF">2017-03-25T12:57:28Z</dcterms:created>
  <dcterms:modified xsi:type="dcterms:W3CDTF">2018-12-03T03:05:56Z</dcterms:modified>
</cp:coreProperties>
</file>