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5" r:id="rId1"/>
    <p:sldMasterId id="2147483751" r:id="rId2"/>
    <p:sldMasterId id="2147483778" r:id="rId3"/>
  </p:sldMasterIdLst>
  <p:notesMasterIdLst>
    <p:notesMasterId r:id="rId24"/>
  </p:notesMasterIdLst>
  <p:handoutMasterIdLst>
    <p:handoutMasterId r:id="rId25"/>
  </p:handoutMasterIdLst>
  <p:sldIdLst>
    <p:sldId id="256" r:id="rId4"/>
    <p:sldId id="268" r:id="rId5"/>
    <p:sldId id="262" r:id="rId6"/>
    <p:sldId id="271" r:id="rId7"/>
    <p:sldId id="269" r:id="rId8"/>
    <p:sldId id="273" r:id="rId9"/>
    <p:sldId id="275" r:id="rId10"/>
    <p:sldId id="276" r:id="rId11"/>
    <p:sldId id="277" r:id="rId12"/>
    <p:sldId id="279" r:id="rId13"/>
    <p:sldId id="280" r:id="rId14"/>
    <p:sldId id="283" r:id="rId15"/>
    <p:sldId id="281" r:id="rId16"/>
    <p:sldId id="284" r:id="rId17"/>
    <p:sldId id="282" r:id="rId18"/>
    <p:sldId id="272" r:id="rId19"/>
    <p:sldId id="285" r:id="rId20"/>
    <p:sldId id="286" r:id="rId21"/>
    <p:sldId id="287" r:id="rId22"/>
    <p:sldId id="288" r:id="rId23"/>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SU uCOM"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0000"/>
    <a:srgbClr val="636D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73488" autoAdjust="0"/>
  </p:normalViewPr>
  <p:slideViewPr>
    <p:cSldViewPr snapToGrid="0" snapToObjects="1">
      <p:cViewPr varScale="1">
        <p:scale>
          <a:sx n="81" d="100"/>
          <a:sy n="81" d="100"/>
        </p:scale>
        <p:origin x="1632" y="84"/>
      </p:cViewPr>
      <p:guideLst>
        <p:guide orient="horz" pos="2160"/>
        <p:guide pos="384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1" d="100"/>
          <a:sy n="111" d="100"/>
        </p:scale>
        <p:origin x="-3944" y="-10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2.xml"/><Relationship Id="rId1" Type="http://schemas.openxmlformats.org/officeDocument/2006/relationships/slide" Target="slides/slide1.xml"/><Relationship Id="rId4" Type="http://schemas.openxmlformats.org/officeDocument/2006/relationships/slide" Target="slides/slide16.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12-28T12:04:02.499" idx="2">
    <p:pos x="2991" y="3441"/>
    <p:text>Go to slide master view and add unique titles to all slides. They will not be visible, but will be used by screen readers.</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9A5B6E0F-1DB3-5A43-B8F9-5E1E696749DF}" type="datetimeFigureOut">
              <a:t>11/29/2018</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59C1F9FE-B8FF-F345-B45D-636AC2B598BD}" type="slidenum">
              <a:t>‹#›</a:t>
            </a:fld>
            <a:endParaRPr lang="en-US"/>
          </a:p>
        </p:txBody>
      </p:sp>
    </p:spTree>
    <p:extLst>
      <p:ext uri="{BB962C8B-B14F-4D97-AF65-F5344CB8AC3E}">
        <p14:creationId xmlns:p14="http://schemas.microsoft.com/office/powerpoint/2010/main" val="1905765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C61BC211-ACBD-CB48-B939-364088D2CD6D}" type="datetimeFigureOut">
              <a:t>11/29/2018</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D904D311-73F7-5D42-B843-E8305C73070F}" type="slidenum">
              <a:t>‹#›</a:t>
            </a:fld>
            <a:endParaRPr lang="en-US"/>
          </a:p>
        </p:txBody>
      </p:sp>
    </p:spTree>
    <p:extLst>
      <p:ext uri="{BB962C8B-B14F-4D97-AF65-F5344CB8AC3E}">
        <p14:creationId xmlns:p14="http://schemas.microsoft.com/office/powerpoint/2010/main" val="11940208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04D311-73F7-5D42-B843-E8305C73070F}" type="slidenum">
              <a:rPr lang="en-US" smtClean="0"/>
              <a:t>1</a:t>
            </a:fld>
            <a:endParaRPr lang="en-US"/>
          </a:p>
        </p:txBody>
      </p:sp>
    </p:spTree>
    <p:extLst>
      <p:ext uri="{BB962C8B-B14F-4D97-AF65-F5344CB8AC3E}">
        <p14:creationId xmlns:p14="http://schemas.microsoft.com/office/powerpoint/2010/main" val="2298450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A view of the 194 assessment specialists whose LinkedIn profiles met the study criteria revealed a kaleidoscope of educational backgrounds, with English (n=32), history (n=9), psychology (n=9), and art (n=7) as the top undergraduate degrees </a:t>
            </a:r>
          </a:p>
        </p:txBody>
      </p:sp>
      <p:sp>
        <p:nvSpPr>
          <p:cNvPr id="4" name="Slide Number Placeholder 3"/>
          <p:cNvSpPr>
            <a:spLocks noGrp="1"/>
          </p:cNvSpPr>
          <p:nvPr>
            <p:ph type="sldNum" sz="quarter" idx="10"/>
          </p:nvPr>
        </p:nvSpPr>
        <p:spPr/>
        <p:txBody>
          <a:bodyPr/>
          <a:lstStyle/>
          <a:p>
            <a:fld id="{D904D311-73F7-5D42-B843-E8305C73070F}" type="slidenum">
              <a:rPr lang="en-US" smtClean="0"/>
              <a:t>10</a:t>
            </a:fld>
            <a:endParaRPr lang="en-US"/>
          </a:p>
        </p:txBody>
      </p:sp>
    </p:spTree>
    <p:extLst>
      <p:ext uri="{BB962C8B-B14F-4D97-AF65-F5344CB8AC3E}">
        <p14:creationId xmlns:p14="http://schemas.microsoft.com/office/powerpoint/2010/main" val="2549824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and education (n=10), English (n=8), history (n=8), public administration (n=8) and business administration (n=7) as the top graduate degrees</a:t>
            </a:r>
          </a:p>
        </p:txBody>
      </p:sp>
      <p:sp>
        <p:nvSpPr>
          <p:cNvPr id="4" name="Slide Number Placeholder 3"/>
          <p:cNvSpPr>
            <a:spLocks noGrp="1"/>
          </p:cNvSpPr>
          <p:nvPr>
            <p:ph type="sldNum" sz="quarter" idx="10"/>
          </p:nvPr>
        </p:nvSpPr>
        <p:spPr/>
        <p:txBody>
          <a:bodyPr/>
          <a:lstStyle/>
          <a:p>
            <a:fld id="{D904D311-73F7-5D42-B843-E8305C73070F}" type="slidenum">
              <a:rPr lang="en-US" smtClean="0"/>
              <a:t>11</a:t>
            </a:fld>
            <a:endParaRPr lang="en-US"/>
          </a:p>
        </p:txBody>
      </p:sp>
    </p:spTree>
    <p:extLst>
      <p:ext uri="{BB962C8B-B14F-4D97-AF65-F5344CB8AC3E}">
        <p14:creationId xmlns:p14="http://schemas.microsoft.com/office/powerpoint/2010/main" val="3269548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12</a:t>
            </a:fld>
            <a:endParaRPr lang="en-US"/>
          </a:p>
        </p:txBody>
      </p:sp>
    </p:spTree>
    <p:extLst>
      <p:ext uri="{BB962C8B-B14F-4D97-AF65-F5344CB8AC3E}">
        <p14:creationId xmlns:p14="http://schemas.microsoft.com/office/powerpoint/2010/main" val="616435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smtClean="0"/>
              <a:t>When looking at</a:t>
            </a:r>
            <a:r>
              <a:rPr lang="en-US" baseline="0" dirty="0" smtClean="0"/>
              <a:t> a visual distribution of the number of years experience before an individual became an assessment librarian, it is clear that m</a:t>
            </a:r>
            <a:r>
              <a:rPr lang="en-US" dirty="0" smtClean="0"/>
              <a:t>ost assessment specialists recently</a:t>
            </a:r>
            <a:r>
              <a:rPr lang="en-US" baseline="0" dirty="0" smtClean="0"/>
              <a:t> joined the profession. 107 have less than 5 years of experience.</a:t>
            </a:r>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13</a:t>
            </a:fld>
            <a:endParaRPr lang="en-US"/>
          </a:p>
        </p:txBody>
      </p:sp>
    </p:spTree>
    <p:extLst>
      <p:ext uri="{BB962C8B-B14F-4D97-AF65-F5344CB8AC3E}">
        <p14:creationId xmlns:p14="http://schemas.microsoft.com/office/powerpoint/2010/main" val="64660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14</a:t>
            </a:fld>
            <a:endParaRPr lang="en-US"/>
          </a:p>
        </p:txBody>
      </p:sp>
    </p:spTree>
    <p:extLst>
      <p:ext uri="{BB962C8B-B14F-4D97-AF65-F5344CB8AC3E}">
        <p14:creationId xmlns:p14="http://schemas.microsoft.com/office/powerpoint/2010/main" val="1385328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Most assessment specialists only h ad one employer and one position with their employer.</a:t>
            </a:r>
          </a:p>
        </p:txBody>
      </p:sp>
      <p:sp>
        <p:nvSpPr>
          <p:cNvPr id="4" name="Slide Number Placeholder 3"/>
          <p:cNvSpPr>
            <a:spLocks noGrp="1"/>
          </p:cNvSpPr>
          <p:nvPr>
            <p:ph type="sldNum" sz="quarter" idx="10"/>
          </p:nvPr>
        </p:nvSpPr>
        <p:spPr/>
        <p:txBody>
          <a:bodyPr/>
          <a:lstStyle/>
          <a:p>
            <a:fld id="{D904D311-73F7-5D42-B843-E8305C73070F}" type="slidenum">
              <a:rPr lang="en-US" smtClean="0"/>
              <a:t>15</a:t>
            </a:fld>
            <a:endParaRPr lang="en-US"/>
          </a:p>
        </p:txBody>
      </p:sp>
    </p:spTree>
    <p:extLst>
      <p:ext uri="{BB962C8B-B14F-4D97-AF65-F5344CB8AC3E}">
        <p14:creationId xmlns:p14="http://schemas.microsoft.com/office/powerpoint/2010/main" val="1482790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smtClean="0"/>
              <a:t>This</a:t>
            </a:r>
            <a:r>
              <a:rPr lang="en-US" baseline="0" dirty="0" smtClean="0"/>
              <a:t> Sankey diagram shows little movement for assessment specialists who first attended LAC in 2008 to other roles. A small number have shifted into associate director roles and a few have assumed generalist positions. Some generalists and heads of branches or units have moved into assessment roles.</a:t>
            </a:r>
          </a:p>
          <a:p>
            <a:endParaRPr lang="en-US" baseline="0" dirty="0" smtClean="0"/>
          </a:p>
          <a:p>
            <a:r>
              <a:rPr lang="en-US" baseline="0" dirty="0" smtClean="0"/>
              <a:t>Sankey diagrams are a useful visual tool for displaying the proportional quantity of flow from one category to another. They historically have been used to depict energy flows, and have many potential practical applications for the library profession.</a:t>
            </a:r>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16</a:t>
            </a:fld>
            <a:endParaRPr lang="en-US"/>
          </a:p>
        </p:txBody>
      </p:sp>
    </p:spTree>
    <p:extLst>
      <p:ext uri="{BB962C8B-B14F-4D97-AF65-F5344CB8AC3E}">
        <p14:creationId xmlns:p14="http://schemas.microsoft.com/office/powerpoint/2010/main" val="2426948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233309" indent="-233309">
              <a:buAutoNum type="arabicPeriod"/>
            </a:pPr>
            <a:r>
              <a:rPr lang="en-US" dirty="0" smtClean="0"/>
              <a:t>Before 2016 more library directors, associate directors, and heads of library units attended LAC than individuals singularly</a:t>
            </a:r>
            <a:r>
              <a:rPr lang="en-US" baseline="0" dirty="0" smtClean="0"/>
              <a:t> tasked with assessment</a:t>
            </a:r>
          </a:p>
          <a:p>
            <a:pPr marL="233309" indent="-233309">
              <a:buAutoNum type="arabicPeriod"/>
            </a:pPr>
            <a:r>
              <a:rPr lang="en-US" baseline="0" dirty="0" smtClean="0"/>
              <a:t>Ideally this allows them “to put into immediate practice the research and assessment methods learned as a graduate student.” Do assessment librarians with less than 5 years of experience feel positioned to be successful in their new roles. </a:t>
            </a:r>
          </a:p>
          <a:p>
            <a:pPr marL="699927" lvl="1" indent="-233309">
              <a:buAutoNum type="arabicPeriod"/>
            </a:pPr>
            <a:r>
              <a:rPr lang="en-US" baseline="0" dirty="0" smtClean="0"/>
              <a:t>Have they acquired the soft skills necessary to advocate for change?</a:t>
            </a:r>
          </a:p>
          <a:p>
            <a:pPr marL="699927" lvl="1" indent="-233309">
              <a:buAutoNum type="arabicPeriod"/>
            </a:pPr>
            <a:r>
              <a:rPr lang="en-US" baseline="0" dirty="0" smtClean="0"/>
              <a:t>Are they appropriately included in change initiatives so that their work is not in vain?</a:t>
            </a:r>
          </a:p>
          <a:p>
            <a:pPr marL="699927" lvl="1" indent="-233309">
              <a:buAutoNum type="arabicPeriod"/>
            </a:pPr>
            <a:r>
              <a:rPr lang="en-US" baseline="0" dirty="0" smtClean="0"/>
              <a:t>Can they see the results of their assessment efforts?</a:t>
            </a:r>
          </a:p>
          <a:p>
            <a:pPr marL="699927" lvl="1" indent="-233309">
              <a:buAutoNum type="arabicPeriod"/>
            </a:pPr>
            <a:r>
              <a:rPr lang="en-US" baseline="0" dirty="0" smtClean="0"/>
              <a:t>Are they viewed as individuals with leadership and management potential or technical experts responsible for collecting and analyzing data?</a:t>
            </a:r>
          </a:p>
          <a:p>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17</a:t>
            </a:fld>
            <a:endParaRPr lang="en-US"/>
          </a:p>
        </p:txBody>
      </p:sp>
    </p:spTree>
    <p:extLst>
      <p:ext uri="{BB962C8B-B14F-4D97-AF65-F5344CB8AC3E}">
        <p14:creationId xmlns:p14="http://schemas.microsoft.com/office/powerpoint/2010/main" val="2768386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233309" indent="-233309">
              <a:buAutoNum type="arabicPeriod"/>
            </a:pPr>
            <a:r>
              <a:rPr lang="en-US" dirty="0" smtClean="0"/>
              <a:t>Traditional career</a:t>
            </a:r>
            <a:r>
              <a:rPr lang="en-US" baseline="0" dirty="0" smtClean="0"/>
              <a:t> = individual progresses vertically through a series of entry-level through high-level administrative leadership roles</a:t>
            </a:r>
          </a:p>
          <a:p>
            <a:pPr marL="233309" indent="-233309">
              <a:buAutoNum type="arabicPeriod"/>
            </a:pPr>
            <a:r>
              <a:rPr lang="en-US" baseline="0" dirty="0" smtClean="0"/>
              <a:t>Whole life approach to career development recognizes that “professional development does not occur in isolation but in the context of the employee’s personal and family needs, which change over the life course.” Valuable context, such as whether an individual is a dual career couple, parent of a young child, caregiver, and more cannot be harvested from LinkedIn profiles nor represented by a Sankey diagram.</a:t>
            </a:r>
          </a:p>
          <a:p>
            <a:pPr marL="233309" indent="-233309">
              <a:buAutoNum type="arabicPeriod"/>
            </a:pPr>
            <a:r>
              <a:rPr lang="en-US" baseline="0" dirty="0" smtClean="0"/>
              <a:t>Over represented in the sample?</a:t>
            </a:r>
          </a:p>
          <a:p>
            <a:pPr marL="233309" indent="-233309">
              <a:buAutoNum type="arabicPeriod"/>
            </a:pPr>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18</a:t>
            </a:fld>
            <a:endParaRPr lang="en-US"/>
          </a:p>
        </p:txBody>
      </p:sp>
    </p:spTree>
    <p:extLst>
      <p:ext uri="{BB962C8B-B14F-4D97-AF65-F5344CB8AC3E}">
        <p14:creationId xmlns:p14="http://schemas.microsoft.com/office/powerpoint/2010/main" val="3542403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smtClean="0"/>
              <a:t>With an exception</a:t>
            </a:r>
            <a:r>
              <a:rPr lang="en-US" baseline="0" dirty="0" smtClean="0"/>
              <a:t> for psychology, the top undergraduate degrees were in the humanities. The humanities also dominated the subjects in which assessment librarians earned an additional graduate degree, however, business administration and public administration were present in the top five. Since the majority of assessment librarians included in the study were new to the field , more work is needed to determine  both the skills and experiences these individuals bring to the job, and whether the skills and experience they obtain on the job help them mature and grow into higher-level leadership and management roles.</a:t>
            </a:r>
          </a:p>
          <a:p>
            <a:endParaRPr lang="en-US" baseline="0" dirty="0" smtClean="0"/>
          </a:p>
          <a:p>
            <a:r>
              <a:rPr lang="en-US" baseline="0" dirty="0" smtClean="0"/>
              <a:t>With mentoring, training, and coaching of peers to support assessment listed as a key proficiency for assessment librarians and coordinators, assessment librarians may be well-positioned to assume leadership and management roles, as long as care is taken to ensure that they are exposed to a full range of experiences that nurture their professional growth.</a:t>
            </a:r>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19</a:t>
            </a:fld>
            <a:endParaRPr lang="en-US"/>
          </a:p>
        </p:txBody>
      </p:sp>
    </p:spTree>
    <p:extLst>
      <p:ext uri="{BB962C8B-B14F-4D97-AF65-F5344CB8AC3E}">
        <p14:creationId xmlns:p14="http://schemas.microsoft.com/office/powerpoint/2010/main" val="317930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If I ask how did you become an assessment librarian or found assessment in your portfolio, I guarantee there will be a diverse, colorful array of responses. Some of us are solely tasked with assessing the value of the library and its impact on students and researchers. Other have assessment appended to other core responsibilities such as teaching or public services. The assessment role does differ significantly from other library positions, often requiring an ability to execute difficult tasks and complete complex projects either alone or in collaboration with varied individuals and units both within and outside of the library</a:t>
            </a:r>
            <a:r>
              <a:rPr lang="en-US" dirty="0" smtClean="0"/>
              <a:t>.</a:t>
            </a:r>
          </a:p>
          <a:p>
            <a:endParaRPr lang="en-US" dirty="0" smtClean="0"/>
          </a:p>
          <a:p>
            <a:r>
              <a:rPr lang="en-US" dirty="0" smtClean="0"/>
              <a:t>A broad array of individuals with varied portfolio responsibilities from library directors, assistant directors, department heads, and dedicated assessment professionals to see if there is a typical career pattern for assessment librarians.</a:t>
            </a:r>
            <a:endParaRPr lang="en-US" dirty="0"/>
          </a:p>
          <a:p>
            <a:endParaRPr lang="en-US" dirty="0"/>
          </a:p>
          <a:p>
            <a:endParaRPr lang="en-US" dirty="0"/>
          </a:p>
          <a:p>
            <a:r>
              <a:rPr lang="en-US" dirty="0"/>
              <a:t>I’ve attended all but the first Library Assessment Conference (mainly because I didn’t know about it), and have noticed a change in the composition of attendees in recent years. I actually started this project at a table during a break period during the last conference after sharing this observation with Eileen Theodore-</a:t>
            </a:r>
            <a:r>
              <a:rPr lang="en-US" dirty="0" err="1"/>
              <a:t>Shusta</a:t>
            </a:r>
            <a:r>
              <a:rPr lang="en-US" dirty="0"/>
              <a:t> (thank you Eileen for saying you should write about that!) So I decided to look at the career progression of all librarians who attended the 2008 through 2016 Library Assessment </a:t>
            </a:r>
            <a:r>
              <a:rPr lang="en-US" dirty="0" smtClean="0"/>
              <a:t>Conferences</a:t>
            </a:r>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2</a:t>
            </a:fld>
            <a:endParaRPr lang="en-US"/>
          </a:p>
        </p:txBody>
      </p:sp>
    </p:spTree>
    <p:extLst>
      <p:ext uri="{BB962C8B-B14F-4D97-AF65-F5344CB8AC3E}">
        <p14:creationId xmlns:p14="http://schemas.microsoft.com/office/powerpoint/2010/main" val="2292842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04D311-73F7-5D42-B843-E8305C73070F}" type="slidenum">
              <a:rPr lang="en-US" smtClean="0"/>
              <a:t>20</a:t>
            </a:fld>
            <a:endParaRPr lang="en-US"/>
          </a:p>
        </p:txBody>
      </p:sp>
    </p:spTree>
    <p:extLst>
      <p:ext uri="{BB962C8B-B14F-4D97-AF65-F5344CB8AC3E}">
        <p14:creationId xmlns:p14="http://schemas.microsoft.com/office/powerpoint/2010/main" val="793331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3</a:t>
            </a:fld>
            <a:endParaRPr lang="en-US"/>
          </a:p>
        </p:txBody>
      </p:sp>
    </p:spTree>
    <p:extLst>
      <p:ext uri="{BB962C8B-B14F-4D97-AF65-F5344CB8AC3E}">
        <p14:creationId xmlns:p14="http://schemas.microsoft.com/office/powerpoint/2010/main" val="1478173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233309" indent="-233309">
              <a:buAutoNum type="arabicPeriod"/>
            </a:pPr>
            <a:r>
              <a:rPr lang="en-US" dirty="0" smtClean="0"/>
              <a:t>Downloaded the list</a:t>
            </a:r>
            <a:r>
              <a:rPr lang="en-US" baseline="0" dirty="0" smtClean="0"/>
              <a:t> of attendees for the 2008, 2010, 2012, 2014, and 2016 LACs, then removed the names of individuals working at institutions outside of the US, LIS educators, and vendors. Then searched for attendees names on LinkedIn and found that 1,006 of 1,443 names remaining on the list (~70%) had a complete LinkedIn profile. (defined as attendee had an ALA accredited masters degree and his or her profile had no employment history gaps &gt; 5years.</a:t>
            </a:r>
          </a:p>
          <a:p>
            <a:endParaRPr lang="en-US" dirty="0" smtClean="0"/>
          </a:p>
          <a:p>
            <a:r>
              <a:rPr lang="en-US" dirty="0" smtClean="0"/>
              <a:t>I consulted our IRB office</a:t>
            </a:r>
            <a:r>
              <a:rPr lang="en-US" baseline="0" dirty="0" smtClean="0"/>
              <a:t> regarding using </a:t>
            </a:r>
            <a:r>
              <a:rPr lang="en-US" baseline="0" dirty="0" err="1" smtClean="0"/>
              <a:t>LinkedIN</a:t>
            </a:r>
            <a:r>
              <a:rPr lang="en-US" baseline="0" dirty="0" smtClean="0"/>
              <a:t> profiles. They referred me to the U.S. Department of Health &amp; Human Services Office for Human Research Protections document titled Considerations and Recommendations Concerning Internet Research and Human Subjects Research Regulations, with Revisions.</a:t>
            </a:r>
          </a:p>
          <a:p>
            <a:endParaRPr lang="en-US" baseline="0" dirty="0" smtClean="0"/>
          </a:p>
          <a:p>
            <a:r>
              <a:rPr lang="en-US" baseline="0" dirty="0" smtClean="0"/>
              <a:t>2. Harvested the data over a two-week period in August 2017, and shaped in long-format to facilitate analysis. Each row represented one year in the LAC participant’s employment history. In instances where an individual changed jobs during the year, the number of months the individual served in each job was calculated and the position with the greatest number of months was assigned. If the switch occurred in June or July of the calendar year, the position the individual held in the second half of the year was assigned. Data entered into columns included the year of employment, the employer name normalized using the Carnegie 2015 Basic Classification code, the name of the participant, the year the MLS was earned, the position title held during each year of employment, whether the individual earned a second or third master’s degree or PhD, and the subject of the degree. </a:t>
            </a:r>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4</a:t>
            </a:fld>
            <a:endParaRPr lang="en-US"/>
          </a:p>
        </p:txBody>
      </p:sp>
    </p:spTree>
    <p:extLst>
      <p:ext uri="{BB962C8B-B14F-4D97-AF65-F5344CB8AC3E}">
        <p14:creationId xmlns:p14="http://schemas.microsoft.com/office/powerpoint/2010/main" val="1573288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5</a:t>
            </a:fld>
            <a:endParaRPr lang="en-US"/>
          </a:p>
        </p:txBody>
      </p:sp>
    </p:spTree>
    <p:extLst>
      <p:ext uri="{BB962C8B-B14F-4D97-AF65-F5344CB8AC3E}">
        <p14:creationId xmlns:p14="http://schemas.microsoft.com/office/powerpoint/2010/main" val="1615415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233309" indent="-233309">
              <a:buAutoNum type="arabicPeriod"/>
            </a:pPr>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6</a:t>
            </a:fld>
            <a:endParaRPr lang="en-US"/>
          </a:p>
        </p:txBody>
      </p:sp>
    </p:spTree>
    <p:extLst>
      <p:ext uri="{BB962C8B-B14F-4D97-AF65-F5344CB8AC3E}">
        <p14:creationId xmlns:p14="http://schemas.microsoft.com/office/powerpoint/2010/main" val="397547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233309" indent="-233309">
              <a:buAutoNum type="arabicPeriod"/>
            </a:pPr>
            <a:r>
              <a:rPr lang="en-US" dirty="0" smtClean="0"/>
              <a:t>Coded assessment if assessment was any where in job title.</a:t>
            </a:r>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7</a:t>
            </a:fld>
            <a:endParaRPr lang="en-US"/>
          </a:p>
        </p:txBody>
      </p:sp>
    </p:spTree>
    <p:extLst>
      <p:ext uri="{BB962C8B-B14F-4D97-AF65-F5344CB8AC3E}">
        <p14:creationId xmlns:p14="http://schemas.microsoft.com/office/powerpoint/2010/main" val="846103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233309" indent="-233309">
              <a:buAutoNum type="arabicPeriod"/>
            </a:pPr>
            <a:r>
              <a:rPr lang="en-US" dirty="0" smtClean="0"/>
              <a:t>This shift was particularly noted among doctoral granting institutions,</a:t>
            </a:r>
            <a:r>
              <a:rPr lang="en-US" baseline="0" dirty="0" smtClean="0"/>
              <a:t> where attendance by higher level administrators and middle managers in relation to assessment specialists fell from roughly 70.0% in 2008 to just 45.1% (n=204) in 2016. This may reflect the targeted hiring of assessment specialists by ARL institutions during this period and the ongoing growth of assessment as a specialized area of academic librarianship. </a:t>
            </a:r>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8</a:t>
            </a:fld>
            <a:endParaRPr lang="en-US"/>
          </a:p>
        </p:txBody>
      </p:sp>
    </p:spTree>
    <p:extLst>
      <p:ext uri="{BB962C8B-B14F-4D97-AF65-F5344CB8AC3E}">
        <p14:creationId xmlns:p14="http://schemas.microsoft.com/office/powerpoint/2010/main" val="3637693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233309" indent="-233309">
              <a:buAutoNum type="arabicPeriod"/>
            </a:pPr>
            <a:r>
              <a:rPr lang="en-US" dirty="0" smtClean="0"/>
              <a:t>This shift was particularly noted among doctoral granting institutions,</a:t>
            </a:r>
            <a:r>
              <a:rPr lang="en-US" baseline="0" dirty="0" smtClean="0"/>
              <a:t> where attendance by higher level administrators and middle managers in relation to assessment specialists fell from roughly 70.0% in 2008 to just 45.1% (n=204) in 2016. This may reflect the targeted hiring of assessment specialists by ARL institutions during this period and the ongoing growth of assessment as a specialized area of academic librarianship. </a:t>
            </a:r>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9</a:t>
            </a:fld>
            <a:endParaRPr lang="en-US"/>
          </a:p>
        </p:txBody>
      </p:sp>
    </p:spTree>
    <p:extLst>
      <p:ext uri="{BB962C8B-B14F-4D97-AF65-F5344CB8AC3E}">
        <p14:creationId xmlns:p14="http://schemas.microsoft.com/office/powerpoint/2010/main" val="703934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803898"/>
      </p:ext>
    </p:extLst>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Side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243489"/>
      </p:ext>
    </p:extLst>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70578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Content Placeholder 2" descr="add specific description" title="add specific title"/>
          <p:cNvSpPr>
            <a:spLocks noGrp="1"/>
          </p:cNvSpPr>
          <p:nvPr>
            <p:ph idx="13"/>
          </p:nvPr>
        </p:nvSpPr>
        <p:spPr>
          <a:xfrm>
            <a:off x="995907" y="1830388"/>
            <a:ext cx="109728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4"/>
            <a:r>
              <a:rPr lang="en-US" dirty="0" smtClean="0"/>
              <a:t>Fourth level</a:t>
            </a:r>
            <a:endParaRPr lang="en-US" dirty="0"/>
          </a:p>
        </p:txBody>
      </p:sp>
      <p:sp>
        <p:nvSpPr>
          <p:cNvPr id="13" name="Content Placeholder 2" descr="add specific description" title="add specific title"/>
          <p:cNvSpPr>
            <a:spLocks noGrp="1"/>
          </p:cNvSpPr>
          <p:nvPr>
            <p:ph idx="15" hasCustomPrompt="1"/>
          </p:nvPr>
        </p:nvSpPr>
        <p:spPr>
          <a:xfrm>
            <a:off x="7431851" y="229810"/>
            <a:ext cx="4522941"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UNIT NAME HERE</a:t>
            </a:r>
          </a:p>
          <a:p>
            <a:pPr lvl="0"/>
            <a:r>
              <a:rPr lang="en-US" dirty="0" smtClean="0"/>
              <a:t>LINE 2 AS NEEDED</a:t>
            </a:r>
            <a:endParaRPr lang="en-US" dirty="0"/>
          </a:p>
        </p:txBody>
      </p:sp>
      <p:sp>
        <p:nvSpPr>
          <p:cNvPr id="14" name="Content Placeholder 2" descr="add specific description" title="add specific title"/>
          <p:cNvSpPr>
            <a:spLocks noGrp="1"/>
          </p:cNvSpPr>
          <p:nvPr>
            <p:ph idx="16" hasCustomPrompt="1"/>
          </p:nvPr>
        </p:nvSpPr>
        <p:spPr>
          <a:xfrm>
            <a:off x="5753853" y="1052952"/>
            <a:ext cx="6190428"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TOPIC TITLE HERE</a:t>
            </a:r>
            <a:endParaRPr lang="en-US" dirty="0"/>
          </a:p>
        </p:txBody>
      </p:sp>
      <p:sp>
        <p:nvSpPr>
          <p:cNvPr id="11" name="Title Placeholder 11"/>
          <p:cNvSpPr>
            <a:spLocks noGrp="1"/>
          </p:cNvSpPr>
          <p:nvPr>
            <p:ph type="title"/>
          </p:nvPr>
        </p:nvSpPr>
        <p:spPr>
          <a:xfrm>
            <a:off x="409223" y="1208107"/>
            <a:ext cx="5574581" cy="508313"/>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3793167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g Phrase-Word Slide WHITE1">
    <p:spTree>
      <p:nvGrpSpPr>
        <p:cNvPr id="1" name=""/>
        <p:cNvGrpSpPr/>
        <p:nvPr/>
      </p:nvGrpSpPr>
      <p:grpSpPr>
        <a:xfrm>
          <a:off x="0" y="0"/>
          <a:ext cx="0" cy="0"/>
          <a:chOff x="0" y="0"/>
          <a:chExt cx="0" cy="0"/>
        </a:xfrm>
      </p:grpSpPr>
      <p:sp>
        <p:nvSpPr>
          <p:cNvPr id="10" name="Content Placeholder 2" descr="add specific description" title="add specific title"/>
          <p:cNvSpPr>
            <a:spLocks noGrp="1"/>
          </p:cNvSpPr>
          <p:nvPr>
            <p:ph idx="16" hasCustomPrompt="1"/>
          </p:nvPr>
        </p:nvSpPr>
        <p:spPr>
          <a:xfrm>
            <a:off x="869009" y="1734522"/>
            <a:ext cx="9592027" cy="4417350"/>
          </a:xfrm>
          <a:prstGeom prst="rect">
            <a:avLst/>
          </a:prstGeom>
          <a:ln>
            <a:solidFill>
              <a:srgbClr val="FFFFFF"/>
            </a:solidFill>
          </a:ln>
        </p:spPr>
        <p:txBody>
          <a:bodyPr/>
          <a:lstStyle>
            <a:lvl1pPr algn="l">
              <a:lnSpc>
                <a:spcPts val="8400"/>
              </a:lnSpc>
              <a:spcBef>
                <a:spcPts val="0"/>
              </a:spcBef>
              <a:defRPr sz="8000" b="1" baseline="0">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BIG WORD BIG PHRASE</a:t>
            </a:r>
            <a:br>
              <a:rPr lang="en-US" dirty="0" smtClean="0"/>
            </a:br>
            <a:r>
              <a:rPr lang="en-US" dirty="0" smtClean="0"/>
              <a:t>SLIDE</a:t>
            </a:r>
            <a:endParaRPr lang="en-US" dirty="0"/>
          </a:p>
        </p:txBody>
      </p:sp>
      <p:sp>
        <p:nvSpPr>
          <p:cNvPr id="11" name="Content Placeholder 2" descr="add specific description" title="add specific title"/>
          <p:cNvSpPr>
            <a:spLocks noGrp="1"/>
          </p:cNvSpPr>
          <p:nvPr>
            <p:ph idx="15" hasCustomPrompt="1"/>
          </p:nvPr>
        </p:nvSpPr>
        <p:spPr>
          <a:xfrm>
            <a:off x="7431851" y="229810"/>
            <a:ext cx="4522941"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UNIT NAME HERE</a:t>
            </a:r>
          </a:p>
          <a:p>
            <a:pPr lvl="0"/>
            <a:r>
              <a:rPr lang="en-US" dirty="0" smtClean="0"/>
              <a:t>LINE 2 AS NEEDED</a:t>
            </a:r>
            <a:endParaRPr lang="en-US" dirty="0"/>
          </a:p>
        </p:txBody>
      </p:sp>
      <p:sp>
        <p:nvSpPr>
          <p:cNvPr id="4" name="Title Placeholder 11"/>
          <p:cNvSpPr>
            <a:spLocks noGrp="1"/>
          </p:cNvSpPr>
          <p:nvPr>
            <p:ph type="title"/>
          </p:nvPr>
        </p:nvSpPr>
        <p:spPr>
          <a:xfrm>
            <a:off x="409223" y="1208107"/>
            <a:ext cx="5574581" cy="508313"/>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110680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Phrase-Word Slide RED">
    <p:spTree>
      <p:nvGrpSpPr>
        <p:cNvPr id="1" name=""/>
        <p:cNvGrpSpPr/>
        <p:nvPr/>
      </p:nvGrpSpPr>
      <p:grpSpPr>
        <a:xfrm>
          <a:off x="0" y="0"/>
          <a:ext cx="0" cy="0"/>
          <a:chOff x="0" y="0"/>
          <a:chExt cx="0" cy="0"/>
        </a:xfrm>
      </p:grpSpPr>
      <p:sp>
        <p:nvSpPr>
          <p:cNvPr id="4" name="Rectangle 3"/>
          <p:cNvSpPr/>
          <p:nvPr userDrawn="1"/>
        </p:nvSpPr>
        <p:spPr>
          <a:xfrm>
            <a:off x="0" y="763857"/>
            <a:ext cx="12192000" cy="6094144"/>
          </a:xfrm>
          <a:prstGeom prst="rect">
            <a:avLst/>
          </a:prstGeom>
          <a:solidFill>
            <a:srgbClr val="B70F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BB0000"/>
              </a:solidFill>
            </a:endParaRPr>
          </a:p>
        </p:txBody>
      </p:sp>
      <p:sp>
        <p:nvSpPr>
          <p:cNvPr id="8" name="Content Placeholder 2" descr="add specific description" title="add specific title"/>
          <p:cNvSpPr>
            <a:spLocks noGrp="1"/>
          </p:cNvSpPr>
          <p:nvPr>
            <p:ph idx="15" hasCustomPrompt="1"/>
          </p:nvPr>
        </p:nvSpPr>
        <p:spPr>
          <a:xfrm>
            <a:off x="7431851" y="242139"/>
            <a:ext cx="4522941"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UNIT NAME HERE</a:t>
            </a:r>
          </a:p>
          <a:p>
            <a:pPr lvl="0"/>
            <a:r>
              <a:rPr lang="en-US" dirty="0" smtClean="0"/>
              <a:t>LINE 2 AS NEEDED</a:t>
            </a:r>
            <a:endParaRPr lang="en-US" dirty="0"/>
          </a:p>
        </p:txBody>
      </p:sp>
      <p:sp>
        <p:nvSpPr>
          <p:cNvPr id="9" name="Content Placeholder 2" descr="add specific description" title="add specific title"/>
          <p:cNvSpPr>
            <a:spLocks noGrp="1"/>
          </p:cNvSpPr>
          <p:nvPr>
            <p:ph idx="16" hasCustomPrompt="1"/>
          </p:nvPr>
        </p:nvSpPr>
        <p:spPr>
          <a:xfrm>
            <a:off x="869009" y="1734522"/>
            <a:ext cx="9592027" cy="4417350"/>
          </a:xfrm>
          <a:prstGeom prst="rect">
            <a:avLst/>
          </a:prstGeom>
          <a:ln>
            <a:solidFill>
              <a:srgbClr val="BB0000"/>
            </a:solidFill>
          </a:ln>
        </p:spPr>
        <p:txBody>
          <a:bodyPr/>
          <a:lstStyle>
            <a:lvl1pPr algn="l">
              <a:lnSpc>
                <a:spcPts val="8400"/>
              </a:lnSpc>
              <a:spcBef>
                <a:spcPts val="0"/>
              </a:spcBef>
              <a:defRPr sz="8000" b="1"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BIG WORD</a:t>
            </a:r>
          </a:p>
          <a:p>
            <a:pPr lvl="0"/>
            <a:r>
              <a:rPr lang="en-US" dirty="0" smtClean="0"/>
              <a:t>BIG PHRASE</a:t>
            </a:r>
            <a:br>
              <a:rPr lang="en-US" dirty="0" smtClean="0"/>
            </a:br>
            <a:r>
              <a:rPr lang="en-US" dirty="0" smtClean="0"/>
              <a:t>SLIDE</a:t>
            </a:r>
            <a:endParaRPr lang="en-US" dirty="0"/>
          </a:p>
        </p:txBody>
      </p:sp>
      <p:sp>
        <p:nvSpPr>
          <p:cNvPr id="5" name="Title Placeholder 11"/>
          <p:cNvSpPr>
            <a:spLocks noGrp="1"/>
          </p:cNvSpPr>
          <p:nvPr>
            <p:ph type="title"/>
          </p:nvPr>
        </p:nvSpPr>
        <p:spPr>
          <a:xfrm>
            <a:off x="409223" y="1208107"/>
            <a:ext cx="5574581" cy="508313"/>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1471957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1" name="Content Placeholder 2" descr="add specific descripton" title="add specific title"/>
          <p:cNvSpPr>
            <a:spLocks noGrp="1"/>
          </p:cNvSpPr>
          <p:nvPr>
            <p:ph idx="15" hasCustomPrompt="1"/>
          </p:nvPr>
        </p:nvSpPr>
        <p:spPr>
          <a:xfrm>
            <a:off x="7431851" y="229810"/>
            <a:ext cx="4522941"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UNIT NAME HERE</a:t>
            </a:r>
          </a:p>
          <a:p>
            <a:pPr lvl="0"/>
            <a:r>
              <a:rPr lang="en-US" dirty="0" smtClean="0"/>
              <a:t>LINE 2 AS NEEDED</a:t>
            </a:r>
            <a:endParaRPr lang="en-US" dirty="0"/>
          </a:p>
        </p:txBody>
      </p:sp>
      <p:sp>
        <p:nvSpPr>
          <p:cNvPr id="13" name="Content Placeholder 2" descr="add specific description" title="add specific title"/>
          <p:cNvSpPr>
            <a:spLocks noGrp="1"/>
          </p:cNvSpPr>
          <p:nvPr>
            <p:ph idx="17" hasCustomPrompt="1"/>
          </p:nvPr>
        </p:nvSpPr>
        <p:spPr>
          <a:xfrm>
            <a:off x="6508014" y="5372666"/>
            <a:ext cx="4522941" cy="1094025"/>
          </a:xfrm>
          <a:prstGeom prst="rect">
            <a:avLst/>
          </a:prstGeom>
          <a:ln>
            <a:solidFill>
              <a:schemeClr val="bg1"/>
            </a:solidFill>
          </a:ln>
        </p:spPr>
        <p:txBody>
          <a:bodyPr/>
          <a:lstStyle>
            <a:lvl1pPr algn="r">
              <a:lnSpc>
                <a:spcPct val="110000"/>
              </a:lnSpc>
              <a:spcBef>
                <a:spcPts val="0"/>
              </a:spcBef>
              <a:defRPr sz="2400" baseline="-25000">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algn="r">
              <a:lnSpc>
                <a:spcPct val="110000"/>
              </a:lnSpc>
            </a:pPr>
            <a:r>
              <a:rPr lang="en-US" sz="2400" dirty="0" smtClean="0">
                <a:solidFill>
                  <a:schemeClr val="tx1">
                    <a:lumMod val="75000"/>
                    <a:lumOff val="25000"/>
                  </a:schemeClr>
                </a:solidFill>
                <a:cs typeface="Arial"/>
              </a:rPr>
              <a:t>– </a:t>
            </a:r>
            <a:r>
              <a:rPr lang="en-US" sz="2400" dirty="0" err="1" smtClean="0">
                <a:solidFill>
                  <a:schemeClr val="tx1">
                    <a:lumMod val="75000"/>
                    <a:lumOff val="25000"/>
                  </a:schemeClr>
                </a:solidFill>
                <a:cs typeface="Arial"/>
              </a:rPr>
              <a:t>Firstandlast</a:t>
            </a:r>
            <a:r>
              <a:rPr lang="en-US" sz="2400" dirty="0" smtClean="0">
                <a:solidFill>
                  <a:schemeClr val="tx1">
                    <a:lumMod val="75000"/>
                    <a:lumOff val="25000"/>
                  </a:schemeClr>
                </a:solidFill>
                <a:cs typeface="Arial"/>
              </a:rPr>
              <a:t> Name</a:t>
            </a:r>
          </a:p>
          <a:p>
            <a:pPr algn="r">
              <a:lnSpc>
                <a:spcPct val="110000"/>
              </a:lnSpc>
            </a:pPr>
            <a:r>
              <a:rPr lang="en-US" sz="1800" dirty="0" smtClean="0">
                <a:solidFill>
                  <a:schemeClr val="tx1">
                    <a:lumMod val="60000"/>
                    <a:lumOff val="40000"/>
                  </a:schemeClr>
                </a:solidFill>
                <a:cs typeface="Arial"/>
              </a:rPr>
              <a:t>   Optional title line</a:t>
            </a:r>
            <a:endParaRPr lang="en-US" dirty="0"/>
          </a:p>
        </p:txBody>
      </p:sp>
      <p:sp>
        <p:nvSpPr>
          <p:cNvPr id="14" name="Text Placeholder 13"/>
          <p:cNvSpPr>
            <a:spLocks noGrp="1"/>
          </p:cNvSpPr>
          <p:nvPr>
            <p:ph type="body" sz="quarter" idx="18" hasCustomPrompt="1"/>
          </p:nvPr>
        </p:nvSpPr>
        <p:spPr>
          <a:xfrm>
            <a:off x="1259597" y="1734523"/>
            <a:ext cx="9600512" cy="3789978"/>
          </a:xfrm>
          <a:prstGeom prst="rect">
            <a:avLst/>
          </a:prstGeom>
          <a:ln>
            <a:solidFill>
              <a:srgbClr val="FFFFFF"/>
            </a:solidFill>
          </a:ln>
        </p:spPr>
        <p:txBody>
          <a:bodyPr vert="horz"/>
          <a:lstStyle>
            <a:lvl1pPr algn="ctr">
              <a:defRPr lang="en-US" sz="3200" b="0" smtClean="0">
                <a:solidFill>
                  <a:srgbClr val="BB0032"/>
                </a:solidFill>
                <a:cs typeface="Arial"/>
              </a:defRPr>
            </a:lvl1pPr>
          </a:lstStyle>
          <a:p>
            <a:pPr lvl="0"/>
            <a:r>
              <a:rPr lang="en-US" sz="6500" b="0" dirty="0" smtClean="0">
                <a:solidFill>
                  <a:srgbClr val="BB0032"/>
                </a:solidFill>
                <a:latin typeface="+mj-lt"/>
                <a:cs typeface="Arial"/>
              </a:rPr>
              <a:t>“Notable quote</a:t>
            </a:r>
            <a:br>
              <a:rPr lang="en-US" sz="6500" b="0" dirty="0" smtClean="0">
                <a:solidFill>
                  <a:srgbClr val="BB0032"/>
                </a:solidFill>
                <a:latin typeface="+mj-lt"/>
                <a:cs typeface="Arial"/>
              </a:rPr>
            </a:br>
            <a:r>
              <a:rPr lang="en-US" sz="6500" b="0" dirty="0" smtClean="0">
                <a:solidFill>
                  <a:srgbClr val="BB0032"/>
                </a:solidFill>
                <a:latin typeface="+mj-lt"/>
                <a:cs typeface="Arial"/>
              </a:rPr>
              <a:t>goes right here,</a:t>
            </a:r>
            <a:br>
              <a:rPr lang="en-US" sz="6500" b="0" dirty="0" smtClean="0">
                <a:solidFill>
                  <a:srgbClr val="BB0032"/>
                </a:solidFill>
                <a:latin typeface="+mj-lt"/>
                <a:cs typeface="Arial"/>
              </a:rPr>
            </a:br>
            <a:r>
              <a:rPr lang="en-US" sz="6500" b="0" dirty="0" smtClean="0">
                <a:solidFill>
                  <a:srgbClr val="BB0032"/>
                </a:solidFill>
                <a:latin typeface="+mj-lt"/>
                <a:cs typeface="Arial"/>
              </a:rPr>
              <a:t>yes right here.”</a:t>
            </a:r>
            <a:endParaRPr lang="en-US" dirty="0"/>
          </a:p>
        </p:txBody>
      </p:sp>
      <p:sp>
        <p:nvSpPr>
          <p:cNvPr id="5" name="Title Placeholder 11"/>
          <p:cNvSpPr>
            <a:spLocks noGrp="1"/>
          </p:cNvSpPr>
          <p:nvPr>
            <p:ph type="title"/>
          </p:nvPr>
        </p:nvSpPr>
        <p:spPr>
          <a:xfrm>
            <a:off x="409223" y="1208107"/>
            <a:ext cx="5574581" cy="508313"/>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1627922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hoto Slide">
    <p:spTree>
      <p:nvGrpSpPr>
        <p:cNvPr id="1" name=""/>
        <p:cNvGrpSpPr/>
        <p:nvPr/>
      </p:nvGrpSpPr>
      <p:grpSpPr>
        <a:xfrm>
          <a:off x="0" y="0"/>
          <a:ext cx="0" cy="0"/>
          <a:chOff x="0" y="0"/>
          <a:chExt cx="0" cy="0"/>
        </a:xfrm>
      </p:grpSpPr>
      <p:sp>
        <p:nvSpPr>
          <p:cNvPr id="7" name="Picture Placeholder 6" descr="add specific description of photo" title="Add specific title of photo"/>
          <p:cNvSpPr>
            <a:spLocks noGrp="1"/>
          </p:cNvSpPr>
          <p:nvPr>
            <p:ph type="pic" sz="quarter" idx="13" hasCustomPrompt="1"/>
          </p:nvPr>
        </p:nvSpPr>
        <p:spPr>
          <a:xfrm>
            <a:off x="0" y="923936"/>
            <a:ext cx="12192000" cy="5934064"/>
          </a:xfrm>
          <a:prstGeom prst="rect">
            <a:avLst/>
          </a:prstGeom>
        </p:spPr>
        <p:txBody>
          <a:bodyPr vert="horz"/>
          <a:lstStyle>
            <a:lvl1pPr>
              <a:defRPr>
                <a:solidFill>
                  <a:schemeClr val="bg1">
                    <a:lumMod val="75000"/>
                  </a:schemeClr>
                </a:solidFill>
              </a:defRPr>
            </a:lvl1pPr>
          </a:lstStyle>
          <a:p>
            <a:r>
              <a:rPr lang="en-US" dirty="0" smtClean="0"/>
              <a:t>Full slide picture</a:t>
            </a:r>
            <a:endParaRPr lang="en-US" dirty="0"/>
          </a:p>
        </p:txBody>
      </p:sp>
      <p:sp>
        <p:nvSpPr>
          <p:cNvPr id="11" name="Content Placeholder 2" descr="add specific description " title="add specific title"/>
          <p:cNvSpPr>
            <a:spLocks noGrp="1"/>
          </p:cNvSpPr>
          <p:nvPr>
            <p:ph idx="15" hasCustomPrompt="1"/>
          </p:nvPr>
        </p:nvSpPr>
        <p:spPr>
          <a:xfrm>
            <a:off x="7431851" y="229810"/>
            <a:ext cx="4522941"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UNIT NAME HERE</a:t>
            </a:r>
          </a:p>
          <a:p>
            <a:pPr lvl="0"/>
            <a:r>
              <a:rPr lang="en-US" dirty="0" smtClean="0"/>
              <a:t>LINE 2 AS NEEDED</a:t>
            </a:r>
            <a:endParaRPr lang="en-US" dirty="0"/>
          </a:p>
        </p:txBody>
      </p:sp>
      <p:sp>
        <p:nvSpPr>
          <p:cNvPr id="12" name="Content Placeholder 2" descr="add specific description" title="add specific title"/>
          <p:cNvSpPr>
            <a:spLocks noGrp="1"/>
          </p:cNvSpPr>
          <p:nvPr>
            <p:ph idx="14"/>
          </p:nvPr>
        </p:nvSpPr>
        <p:spPr>
          <a:xfrm>
            <a:off x="6491387" y="1436105"/>
            <a:ext cx="5331852" cy="1591385"/>
          </a:xfrm>
          <a:prstGeom prst="rect">
            <a:avLst/>
          </a:prstGeom>
          <a:ln w="19050" cmpd="sng">
            <a:solidFill>
              <a:schemeClr val="tx1">
                <a:lumMod val="50000"/>
                <a:lumOff val="50000"/>
              </a:schemeClr>
            </a:solidFill>
          </a:ln>
          <a:effectLst/>
        </p:spPr>
        <p:txBody>
          <a:bodyPr/>
          <a:lstStyle>
            <a:lvl1pPr marL="91440">
              <a:lnSpc>
                <a:spcPts val="3440"/>
              </a:lnSpc>
              <a:spcBef>
                <a:spcPts val="0"/>
              </a:spcBef>
              <a:defRPr sz="2000" b="1">
                <a:solidFill>
                  <a:srgbClr val="BB0000"/>
                </a:solidFill>
              </a:defRPr>
            </a:lvl1pPr>
            <a:lvl2pPr marL="91440" indent="182880">
              <a:spcBef>
                <a:spcPts val="200"/>
              </a:spcBef>
              <a:spcAft>
                <a:spcPts val="0"/>
              </a:spcAft>
              <a:buClr>
                <a:srgbClr val="BB0000"/>
              </a:buClr>
              <a:buFont typeface="Arial"/>
              <a:buChar char="•"/>
              <a:defRPr sz="1600">
                <a:solidFill>
                  <a:schemeClr val="tx1">
                    <a:lumMod val="65000"/>
                    <a:lumOff val="35000"/>
                  </a:schemeClr>
                </a:solidFill>
              </a:defRPr>
            </a:lvl2pPr>
            <a:lvl3pPr marL="91440" indent="182880">
              <a:spcBef>
                <a:spcPts val="200"/>
              </a:spcBef>
              <a:spcAft>
                <a:spcPts val="0"/>
              </a:spcAft>
              <a:buClr>
                <a:srgbClr val="BB0000"/>
              </a:buClr>
              <a:defRPr sz="1600">
                <a:solidFill>
                  <a:schemeClr val="tx1">
                    <a:lumMod val="65000"/>
                    <a:lumOff val="35000"/>
                  </a:schemeClr>
                </a:solidFill>
              </a:defRPr>
            </a:lvl3pPr>
            <a:lvl5pPr marL="502920" indent="0">
              <a:spcBef>
                <a:spcPts val="350"/>
              </a:spcBef>
              <a:buFont typeface="Arial"/>
              <a:buNone/>
              <a:defRPr sz="18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2"/>
            <a:r>
              <a:rPr lang="en-US" dirty="0" smtClean="0"/>
              <a:t>Fourth level</a:t>
            </a:r>
            <a:endParaRPr lang="en-US" dirty="0"/>
          </a:p>
        </p:txBody>
      </p:sp>
      <p:sp>
        <p:nvSpPr>
          <p:cNvPr id="5" name="Title Placeholder 11"/>
          <p:cNvSpPr>
            <a:spLocks noGrp="1"/>
          </p:cNvSpPr>
          <p:nvPr>
            <p:ph type="title"/>
          </p:nvPr>
        </p:nvSpPr>
        <p:spPr>
          <a:xfrm>
            <a:off x="409223" y="1208107"/>
            <a:ext cx="5574581" cy="508313"/>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3201747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Text Slide">
    <p:spTree>
      <p:nvGrpSpPr>
        <p:cNvPr id="1" name=""/>
        <p:cNvGrpSpPr/>
        <p:nvPr/>
      </p:nvGrpSpPr>
      <p:grpSpPr>
        <a:xfrm>
          <a:off x="0" y="0"/>
          <a:ext cx="0" cy="0"/>
          <a:chOff x="0" y="0"/>
          <a:chExt cx="0" cy="0"/>
        </a:xfrm>
      </p:grpSpPr>
      <p:sp>
        <p:nvSpPr>
          <p:cNvPr id="7" name="Picture Placeholder 6" descr="add specific description" title="add specific title"/>
          <p:cNvSpPr>
            <a:spLocks noGrp="1"/>
          </p:cNvSpPr>
          <p:nvPr>
            <p:ph type="pic" sz="quarter" idx="13" hasCustomPrompt="1"/>
          </p:nvPr>
        </p:nvSpPr>
        <p:spPr>
          <a:xfrm>
            <a:off x="0" y="923936"/>
            <a:ext cx="5178467" cy="5934064"/>
          </a:xfrm>
          <a:prstGeom prst="rect">
            <a:avLst/>
          </a:prstGeom>
        </p:spPr>
        <p:txBody>
          <a:bodyPr vert="horz"/>
          <a:lstStyle>
            <a:lvl1pPr>
              <a:defRPr>
                <a:solidFill>
                  <a:srgbClr val="BFBFBF"/>
                </a:solidFill>
              </a:defRPr>
            </a:lvl1pPr>
          </a:lstStyle>
          <a:p>
            <a:r>
              <a:rPr lang="en-US" dirty="0" smtClean="0"/>
              <a:t>½ slide picture</a:t>
            </a:r>
            <a:endParaRPr lang="en-US" dirty="0"/>
          </a:p>
        </p:txBody>
      </p:sp>
      <p:sp>
        <p:nvSpPr>
          <p:cNvPr id="8" name="Content Placeholder 2" descr="add specific description" title="add specific title"/>
          <p:cNvSpPr>
            <a:spLocks noGrp="1"/>
          </p:cNvSpPr>
          <p:nvPr>
            <p:ph idx="14"/>
          </p:nvPr>
        </p:nvSpPr>
        <p:spPr>
          <a:xfrm>
            <a:off x="5516790" y="1830388"/>
            <a:ext cx="6268671" cy="4525963"/>
          </a:xfrm>
          <a:prstGeom prst="rect">
            <a:avLst/>
          </a:prstGeom>
          <a:ln>
            <a:solidFill>
              <a:srgbClr val="FFFFFF"/>
            </a:solidFill>
          </a:ln>
        </p:spPr>
        <p:txBody>
          <a:bodyPr/>
          <a:lstStyle>
            <a:lvl1pPr>
              <a:lnSpc>
                <a:spcPts val="3440"/>
              </a:lnSpc>
              <a:spcBef>
                <a:spcPts val="0"/>
              </a:spcBef>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4"/>
            <a:r>
              <a:rPr lang="en-US" dirty="0" smtClean="0"/>
              <a:t>Fifth level</a:t>
            </a:r>
            <a:endParaRPr lang="en-US" dirty="0"/>
          </a:p>
        </p:txBody>
      </p:sp>
      <p:sp>
        <p:nvSpPr>
          <p:cNvPr id="12" name="Content Placeholder 2" descr="add specific descripton&#10;" title="add specific title"/>
          <p:cNvSpPr>
            <a:spLocks noGrp="1"/>
          </p:cNvSpPr>
          <p:nvPr>
            <p:ph idx="15" hasCustomPrompt="1"/>
          </p:nvPr>
        </p:nvSpPr>
        <p:spPr>
          <a:xfrm>
            <a:off x="7431851" y="229810"/>
            <a:ext cx="4522941"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UNIT NAME HERE</a:t>
            </a:r>
          </a:p>
          <a:p>
            <a:pPr lvl="0"/>
            <a:r>
              <a:rPr lang="en-US" dirty="0" smtClean="0"/>
              <a:t>LINE 2 AS NEEDED</a:t>
            </a:r>
            <a:endParaRPr lang="en-US" dirty="0"/>
          </a:p>
        </p:txBody>
      </p:sp>
      <p:sp>
        <p:nvSpPr>
          <p:cNvPr id="13" name="Content Placeholder 2" descr="add specific descripton" title="add specific title"/>
          <p:cNvSpPr>
            <a:spLocks noGrp="1"/>
          </p:cNvSpPr>
          <p:nvPr>
            <p:ph idx="16" hasCustomPrompt="1"/>
          </p:nvPr>
        </p:nvSpPr>
        <p:spPr>
          <a:xfrm>
            <a:off x="5753853" y="1052952"/>
            <a:ext cx="6190428"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TOPIC TITLE HERE</a:t>
            </a:r>
            <a:endParaRPr lang="en-US" dirty="0"/>
          </a:p>
        </p:txBody>
      </p:sp>
      <p:sp>
        <p:nvSpPr>
          <p:cNvPr id="6" name="Title Placeholder 11"/>
          <p:cNvSpPr>
            <a:spLocks noGrp="1"/>
          </p:cNvSpPr>
          <p:nvPr>
            <p:ph type="title"/>
          </p:nvPr>
        </p:nvSpPr>
        <p:spPr>
          <a:xfrm>
            <a:off x="409223" y="1208107"/>
            <a:ext cx="5574581" cy="508313"/>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16736812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2"/>
          <p:cNvSpPr>
            <a:spLocks noGrp="1"/>
          </p:cNvSpPr>
          <p:nvPr>
            <p:ph idx="15" hasCustomPrompt="1"/>
          </p:nvPr>
        </p:nvSpPr>
        <p:spPr>
          <a:xfrm>
            <a:off x="7431851" y="229810"/>
            <a:ext cx="4522941"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UNIT NAME HERE</a:t>
            </a:r>
          </a:p>
          <a:p>
            <a:pPr lvl="0"/>
            <a:r>
              <a:rPr lang="en-US" dirty="0" smtClean="0"/>
              <a:t>LINE 2 AS NEEDED</a:t>
            </a:r>
            <a:endParaRPr lang="en-US" dirty="0"/>
          </a:p>
        </p:txBody>
      </p:sp>
      <p:sp>
        <p:nvSpPr>
          <p:cNvPr id="5" name="Content Placeholder 2"/>
          <p:cNvSpPr>
            <a:spLocks noGrp="1"/>
          </p:cNvSpPr>
          <p:nvPr>
            <p:ph idx="16" hasCustomPrompt="1"/>
          </p:nvPr>
        </p:nvSpPr>
        <p:spPr>
          <a:xfrm>
            <a:off x="5753853" y="1052952"/>
            <a:ext cx="6190428"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TOPIC TITLE HERE</a:t>
            </a:r>
            <a:endParaRPr lang="en-US" dirty="0"/>
          </a:p>
        </p:txBody>
      </p:sp>
      <p:sp>
        <p:nvSpPr>
          <p:cNvPr id="6" name="Content Placeholder 2" descr="add specific description&#10;" title="add specific title"/>
          <p:cNvSpPr>
            <a:spLocks noGrp="1"/>
          </p:cNvSpPr>
          <p:nvPr>
            <p:ph idx="14"/>
          </p:nvPr>
        </p:nvSpPr>
        <p:spPr>
          <a:xfrm>
            <a:off x="1867204" y="1830388"/>
            <a:ext cx="8703443" cy="4525963"/>
          </a:xfrm>
          <a:prstGeom prst="rect">
            <a:avLst/>
          </a:prstGeom>
          <a:ln>
            <a:solidFill>
              <a:srgbClr val="FFFFFF"/>
            </a:solidFill>
          </a:ln>
        </p:spPr>
        <p:txBody>
          <a:bodyPr/>
          <a:lstStyle>
            <a:lvl1pPr algn="ctr">
              <a:lnSpc>
                <a:spcPts val="3440"/>
              </a:lnSpc>
              <a:spcBef>
                <a:spcPts val="0"/>
              </a:spcBef>
              <a:defRPr>
                <a:solidFill>
                  <a:schemeClr val="bg1">
                    <a:lumMod val="7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endParaRPr lang="en-US" dirty="0" smtClean="0"/>
          </a:p>
          <a:p>
            <a:pPr lvl="0"/>
            <a:endParaRPr lang="en-US" dirty="0" smtClean="0"/>
          </a:p>
          <a:p>
            <a:pPr lvl="0"/>
            <a:endParaRPr lang="en-US" dirty="0" smtClean="0"/>
          </a:p>
          <a:p>
            <a:pPr lvl="0"/>
            <a:endParaRPr lang="en-US" dirty="0" smtClean="0"/>
          </a:p>
          <a:p>
            <a:pPr lvl="0"/>
            <a:r>
              <a:rPr lang="en-US" dirty="0" smtClean="0"/>
              <a:t>chart/graph/table</a:t>
            </a:r>
            <a:endParaRPr lang="en-US" dirty="0"/>
          </a:p>
        </p:txBody>
      </p:sp>
      <p:sp>
        <p:nvSpPr>
          <p:cNvPr id="8" name="Title Placeholder 11"/>
          <p:cNvSpPr>
            <a:spLocks noGrp="1"/>
          </p:cNvSpPr>
          <p:nvPr>
            <p:ph type="title"/>
          </p:nvPr>
        </p:nvSpPr>
        <p:spPr>
          <a:xfrm>
            <a:off x="409223" y="1208107"/>
            <a:ext cx="5574581" cy="508313"/>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383328258"/>
      </p:ext>
    </p:extLst>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347459"/>
      </p:ext>
    </p:extLst>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945947" y="6356351"/>
            <a:ext cx="2844800" cy="365125"/>
          </a:xfrm>
          <a:prstGeom prst="rect">
            <a:avLst/>
          </a:prstGeom>
          <a:ln>
            <a:solidFill>
              <a:schemeClr val="bg1"/>
            </a:solidFill>
          </a:ln>
        </p:spPr>
        <p:txBody>
          <a:bodyPr vert="horz" lIns="91440" tIns="45720" rIns="91440" bIns="45720" rtlCol="0" anchor="ctr"/>
          <a:lstStyle>
            <a:lvl1pPr algn="ctr">
              <a:defRPr sz="1200">
                <a:solidFill>
                  <a:schemeClr val="tx1">
                    <a:tint val="75000"/>
                  </a:schemeClr>
                </a:solidFill>
              </a:defRPr>
            </a:lvl1pPr>
          </a:lstStyle>
          <a:p>
            <a:fld id="{0F0D8E7B-AF3B-B444-8E74-E549FC814F53}" type="datetimeFigureOut">
              <a:rPr lang="en-US" smtClean="0"/>
              <a:pPr/>
              <a:t>11/29/2018</a:t>
            </a:fld>
            <a:endParaRPr lang="en-US" dirty="0"/>
          </a:p>
        </p:txBody>
      </p:sp>
      <p:sp>
        <p:nvSpPr>
          <p:cNvPr id="7" name="Rectangle 6"/>
          <p:cNvSpPr/>
          <p:nvPr userDrawn="1"/>
        </p:nvSpPr>
        <p:spPr>
          <a:xfrm>
            <a:off x="0" y="2974444"/>
            <a:ext cx="12192000" cy="2962806"/>
          </a:xfrm>
          <a:prstGeom prst="rect">
            <a:avLst/>
          </a:prstGeom>
          <a:solidFill>
            <a:srgbClr val="B70F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9" name="Picture 8" title="The Ohio State University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0334" y="1600201"/>
            <a:ext cx="8565444" cy="931492"/>
          </a:xfrm>
          <a:prstGeom prst="rect">
            <a:avLst/>
          </a:prstGeom>
        </p:spPr>
      </p:pic>
    </p:spTree>
    <p:extLst>
      <p:ext uri="{BB962C8B-B14F-4D97-AF65-F5344CB8AC3E}">
        <p14:creationId xmlns:p14="http://schemas.microsoft.com/office/powerpoint/2010/main" val="1848112563"/>
      </p:ext>
    </p:extLst>
  </p:cSld>
  <p:clrMap bg1="lt1" tx1="dk1" bg2="lt2" tx2="dk2" accent1="accent1" accent2="accent2" accent3="accent3" accent4="accent4" accent5="accent5" accent6="accent6" hlink="hlink" folHlink="folHlink"/>
  <p:sldLayoutIdLst>
    <p:sldLayoutId id="214748377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1"/>
            <a:ext cx="12192000" cy="910167"/>
            <a:chOff x="0" y="1040406"/>
            <a:chExt cx="9144000" cy="910167"/>
          </a:xfrm>
        </p:grpSpPr>
        <p:sp>
          <p:nvSpPr>
            <p:cNvPr id="8" name="Rectangle 7"/>
            <p:cNvSpPr/>
            <p:nvPr/>
          </p:nvSpPr>
          <p:spPr>
            <a:xfrm>
              <a:off x="0" y="1040406"/>
              <a:ext cx="9144000" cy="910167"/>
            </a:xfrm>
            <a:prstGeom prst="rect">
              <a:avLst/>
            </a:prstGeom>
            <a:solidFill>
              <a:srgbClr val="B70F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9" name="Picture 8" descr="TheOhioStateUniversity-REV-Horiz-RGBHEX.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6917" y="1238314"/>
              <a:ext cx="3284042" cy="476186"/>
            </a:xfrm>
            <a:prstGeom prst="rect">
              <a:avLst/>
            </a:prstGeom>
          </p:spPr>
        </p:pic>
      </p:grpSp>
      <p:sp>
        <p:nvSpPr>
          <p:cNvPr id="2" name="Rectangle 1"/>
          <p:cNvSpPr/>
          <p:nvPr userDrawn="1"/>
        </p:nvSpPr>
        <p:spPr>
          <a:xfrm>
            <a:off x="11357824" y="6351239"/>
            <a:ext cx="436338" cy="338554"/>
          </a:xfrm>
          <a:prstGeom prst="rect">
            <a:avLst/>
          </a:prstGeom>
        </p:spPr>
        <p:txBody>
          <a:bodyPr wrap="none">
            <a:spAutoFit/>
          </a:bodyPr>
          <a:lstStyle/>
          <a:p>
            <a:fld id="{B5C881AA-F0C4-B947-803C-EA0A96934EAC}" type="slidenum">
              <a:rPr lang="en-US" sz="1600" smtClean="0">
                <a:solidFill>
                  <a:srgbClr val="636D6E"/>
                </a:solidFill>
              </a:rPr>
              <a:pPr/>
              <a:t>‹#›</a:t>
            </a:fld>
            <a:endParaRPr lang="en-US" sz="1600" dirty="0">
              <a:solidFill>
                <a:srgbClr val="636D6E"/>
              </a:solidFill>
            </a:endParaRPr>
          </a:p>
        </p:txBody>
      </p:sp>
      <p:sp>
        <p:nvSpPr>
          <p:cNvPr id="12" name="Title Placeholder 11"/>
          <p:cNvSpPr>
            <a:spLocks noGrp="1"/>
          </p:cNvSpPr>
          <p:nvPr>
            <p:ph type="title"/>
          </p:nvPr>
        </p:nvSpPr>
        <p:spPr>
          <a:xfrm>
            <a:off x="409223" y="1208107"/>
            <a:ext cx="5574581" cy="508313"/>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4027036291"/>
      </p:ext>
    </p:extLst>
  </p:cSld>
  <p:clrMap bg1="lt1" tx1="dk1" bg2="lt2" tx2="dk2" accent1="accent1" accent2="accent2" accent3="accent3" accent4="accent4" accent5="accent5" accent6="accent6" hlink="hlink" folHlink="folHlink"/>
  <p:sldLayoutIdLst>
    <p:sldLayoutId id="2147483752" r:id="rId1"/>
    <p:sldLayoutId id="2147483754" r:id="rId2"/>
    <p:sldLayoutId id="2147483769" r:id="rId3"/>
    <p:sldLayoutId id="2147483767" r:id="rId4"/>
    <p:sldLayoutId id="2147483758" r:id="rId5"/>
    <p:sldLayoutId id="2147483768" r:id="rId6"/>
    <p:sldLayoutId id="2147483763" r:id="rId7"/>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0" indent="-228600" algn="l" defTabSz="457200" rtl="0" eaLnBrk="1" latinLnBrk="0" hangingPunct="1">
        <a:spcBef>
          <a:spcPts val="500"/>
        </a:spcBef>
        <a:buFont typeface="Arial"/>
        <a:buChar char="•"/>
        <a:defRPr sz="2400" kern="1200">
          <a:solidFill>
            <a:schemeClr val="tx1"/>
          </a:solidFill>
          <a:latin typeface="+mn-lt"/>
          <a:ea typeface="+mn-ea"/>
          <a:cs typeface="+mn-cs"/>
        </a:defRPr>
      </a:lvl3pPr>
      <a:lvl4pPr marL="548640" indent="0" algn="l" defTabSz="457200" rtl="0" eaLnBrk="1" latinLnBrk="0" hangingPunct="1">
        <a:spcBef>
          <a:spcPts val="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92640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Lst>
  <p:transition spd="slow">
    <p:fade/>
  </p:transition>
  <p:txStyles>
    <p:titleStyle>
      <a:lvl1pPr algn="l" defTabSz="457200" rtl="0" eaLnBrk="1" latinLnBrk="0" hangingPunct="1">
        <a:spcBef>
          <a:spcPct val="0"/>
        </a:spcBef>
        <a:buNone/>
        <a:defRPr sz="2200" b="1" kern="1200">
          <a:solidFill>
            <a:schemeClr val="accent1"/>
          </a:solidFill>
          <a:latin typeface="+mj-lt"/>
          <a:ea typeface="+mj-ea"/>
          <a:cs typeface="+mj-cs"/>
        </a:defRPr>
      </a:lvl1pPr>
    </p:titleStyle>
    <p:bodyStyle>
      <a:lvl1pPr marL="227013" indent="-225425" algn="l" defTabSz="457200" rtl="0" eaLnBrk="1" latinLnBrk="0" hangingPunct="1">
        <a:spcBef>
          <a:spcPct val="20000"/>
        </a:spcBef>
        <a:buClr>
          <a:schemeClr val="accent1"/>
        </a:buClr>
        <a:buFont typeface="Wingdings" charset="2"/>
        <a:buNone/>
        <a:defRPr sz="1600" kern="1200">
          <a:solidFill>
            <a:schemeClr val="tx2"/>
          </a:solidFill>
          <a:latin typeface="+mn-lt"/>
          <a:ea typeface="+mn-ea"/>
          <a:cs typeface="+mn-cs"/>
        </a:defRPr>
      </a:lvl1pPr>
      <a:lvl2pPr marL="285750" indent="-285750" algn="l" defTabSz="457200" rtl="0" eaLnBrk="1" latinLnBrk="0" hangingPunct="1">
        <a:spcBef>
          <a:spcPct val="20000"/>
        </a:spcBef>
        <a:buClr>
          <a:schemeClr val="accent1"/>
        </a:buClr>
        <a:buFont typeface="Wingdings" charset="2"/>
        <a:buChar char="§"/>
        <a:defRPr sz="1600" kern="1200">
          <a:solidFill>
            <a:schemeClr val="tx2"/>
          </a:solidFill>
          <a:latin typeface="+mn-lt"/>
          <a:ea typeface="+mn-ea"/>
          <a:cs typeface="+mn-cs"/>
        </a:defRPr>
      </a:lvl2pPr>
      <a:lvl3pPr marL="455613" indent="0" algn="l" defTabSz="457200" rtl="0" eaLnBrk="1" latinLnBrk="0" hangingPunct="1">
        <a:spcBef>
          <a:spcPct val="20000"/>
        </a:spcBef>
        <a:buClr>
          <a:schemeClr val="accent1"/>
        </a:buClr>
        <a:buFont typeface="Arial"/>
        <a:buNone/>
        <a:defRPr sz="1600" kern="1200">
          <a:solidFill>
            <a:schemeClr val="tx2"/>
          </a:solidFill>
          <a:latin typeface="+mn-lt"/>
          <a:ea typeface="+mn-ea"/>
          <a:cs typeface="+mn-cs"/>
        </a:defRPr>
      </a:lvl3pPr>
      <a:lvl4pPr marL="1141413" indent="-228600" algn="l" defTabSz="457200" rtl="0" eaLnBrk="1" latinLnBrk="0" hangingPunct="1">
        <a:spcBef>
          <a:spcPct val="20000"/>
        </a:spcBef>
        <a:buClr>
          <a:schemeClr val="accent1"/>
        </a:buClr>
        <a:buFont typeface="Lucida Grande"/>
        <a:buChar char="»"/>
        <a:defRPr sz="1600" kern="1200">
          <a:solidFill>
            <a:schemeClr val="tx2"/>
          </a:solidFill>
          <a:latin typeface="+mn-lt"/>
          <a:ea typeface="+mn-ea"/>
          <a:cs typeface="+mn-cs"/>
        </a:defRPr>
      </a:lvl4pPr>
      <a:lvl5pPr marL="1598613" indent="-228600" algn="l" defTabSz="457200" rtl="0" eaLnBrk="1" latinLnBrk="0" hangingPunct="1">
        <a:spcBef>
          <a:spcPct val="20000"/>
        </a:spcBef>
        <a:buClr>
          <a:schemeClr val="tx1"/>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hyperlink" Target="http://library.osu.edu/" TargetMode="External"/><Relationship Id="rId5" Type="http://schemas.openxmlformats.org/officeDocument/2006/relationships/hyperlink" Target="mailto:murphy.465@osu.edu" TargetMode="Externa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p:cNvSpPr txBox="1">
            <a:spLocks/>
          </p:cNvSpPr>
          <p:nvPr/>
        </p:nvSpPr>
        <p:spPr>
          <a:xfrm>
            <a:off x="2827287" y="3313727"/>
            <a:ext cx="6400800" cy="1239477"/>
          </a:xfrm>
          <a:prstGeom prst="rect">
            <a:avLst/>
          </a:prstGeom>
        </p:spPr>
        <p:txBody>
          <a:bodyPr/>
          <a:lstStyle>
            <a:lvl1pPr marL="0" indent="0" algn="ctr" defTabSz="457200" rtl="0" eaLnBrk="1" latinLnBrk="0" hangingPunct="1">
              <a:spcBef>
                <a:spcPct val="20000"/>
              </a:spcBef>
              <a:buFont typeface="Arial"/>
              <a:buNone/>
              <a:defRPr sz="4000" kern="1200" baseline="0">
                <a:solidFill>
                  <a:schemeClr val="bg1"/>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3600" dirty="0"/>
              <a:t>THE CAREER PATHS OF ASSESSMENT LIBRARIANS</a:t>
            </a:r>
            <a:endParaRPr lang="en-US" sz="3600" dirty="0"/>
          </a:p>
        </p:txBody>
      </p:sp>
      <p:sp>
        <p:nvSpPr>
          <p:cNvPr id="16" name="Subtitle 2"/>
          <p:cNvSpPr txBox="1">
            <a:spLocks/>
          </p:cNvSpPr>
          <p:nvPr/>
        </p:nvSpPr>
        <p:spPr>
          <a:xfrm>
            <a:off x="2937015" y="4567385"/>
            <a:ext cx="6400800" cy="823382"/>
          </a:xfrm>
          <a:prstGeom prst="rect">
            <a:avLst/>
          </a:prstGeom>
        </p:spPr>
        <p:txBody>
          <a:bodyPr/>
          <a:lstStyle>
            <a:lvl1pPr marL="0" indent="0" algn="ctr" defTabSz="457200" rtl="0" eaLnBrk="1" latinLnBrk="0" hangingPunct="1">
              <a:spcBef>
                <a:spcPct val="20000"/>
              </a:spcBef>
              <a:buFont typeface="Arial"/>
              <a:buNone/>
              <a:defRPr sz="4000" kern="1200" baseline="0">
                <a:solidFill>
                  <a:schemeClr val="bg1"/>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dirty="0"/>
              <a:t>Sarah Anne Murphy, MLS, MBA</a:t>
            </a:r>
          </a:p>
          <a:p>
            <a:r>
              <a:rPr lang="en-US" sz="2400" dirty="0"/>
              <a:t>December 5, 2018</a:t>
            </a:r>
            <a:endParaRPr lang="en-US" sz="2400" dirty="0"/>
          </a:p>
        </p:txBody>
      </p:sp>
    </p:spTree>
    <p:extLst>
      <p:ext uri="{BB962C8B-B14F-4D97-AF65-F5344CB8AC3E}">
        <p14:creationId xmlns:p14="http://schemas.microsoft.com/office/powerpoint/2010/main" val="2284477403"/>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5"/>
          </p:nvPr>
        </p:nvSpPr>
        <p:spPr/>
        <p:txBody>
          <a:bodyPr/>
          <a:lstStyle/>
          <a:p>
            <a:r>
              <a:rPr lang="en-US" dirty="0" smtClean="0"/>
              <a:t>UNIVERSITY LIBRARIES</a:t>
            </a:r>
            <a:endParaRPr lang="en-US" dirty="0"/>
          </a:p>
        </p:txBody>
      </p:sp>
      <p:pic>
        <p:nvPicPr>
          <p:cNvPr id="6" name="Content Placeholder 5"/>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2924175" y="2196936"/>
            <a:ext cx="6527800" cy="4032689"/>
          </a:xfrm>
        </p:spPr>
      </p:pic>
      <p:sp>
        <p:nvSpPr>
          <p:cNvPr id="5" name="Title 4"/>
          <p:cNvSpPr>
            <a:spLocks noGrp="1"/>
          </p:cNvSpPr>
          <p:nvPr>
            <p:ph type="title"/>
          </p:nvPr>
        </p:nvSpPr>
        <p:spPr>
          <a:xfrm>
            <a:off x="1830917" y="1208107"/>
            <a:ext cx="8278943" cy="988829"/>
          </a:xfrm>
        </p:spPr>
        <p:txBody>
          <a:bodyPr>
            <a:noAutofit/>
          </a:bodyPr>
          <a:lstStyle/>
          <a:p>
            <a:r>
              <a:rPr lang="en-US" sz="3200" dirty="0">
                <a:solidFill>
                  <a:srgbClr val="BB0000"/>
                </a:solidFill>
              </a:rPr>
              <a:t>Undergraduate Degrees of Assessment Specialists Who Attended LAC, 2008-2016</a:t>
            </a:r>
            <a:endParaRPr lang="en-US" sz="3200" dirty="0">
              <a:solidFill>
                <a:srgbClr val="BB0000"/>
              </a:solidFill>
            </a:endParaRPr>
          </a:p>
        </p:txBody>
      </p:sp>
    </p:spTree>
    <p:extLst>
      <p:ext uri="{BB962C8B-B14F-4D97-AF65-F5344CB8AC3E}">
        <p14:creationId xmlns:p14="http://schemas.microsoft.com/office/powerpoint/2010/main" val="4220978280"/>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5"/>
          </p:nvPr>
        </p:nvSpPr>
        <p:spPr/>
        <p:txBody>
          <a:bodyPr/>
          <a:lstStyle/>
          <a:p>
            <a:r>
              <a:rPr lang="en-US" dirty="0" smtClean="0"/>
              <a:t>UNIVERSITY LIBRARIES</a:t>
            </a:r>
            <a:endParaRPr lang="en-US" dirty="0"/>
          </a:p>
        </p:txBody>
      </p:sp>
      <p:sp>
        <p:nvSpPr>
          <p:cNvPr id="5" name="Title 4"/>
          <p:cNvSpPr>
            <a:spLocks noGrp="1"/>
          </p:cNvSpPr>
          <p:nvPr>
            <p:ph type="title"/>
          </p:nvPr>
        </p:nvSpPr>
        <p:spPr>
          <a:xfrm>
            <a:off x="1830917" y="1208106"/>
            <a:ext cx="8278943" cy="1107582"/>
          </a:xfrm>
        </p:spPr>
        <p:txBody>
          <a:bodyPr>
            <a:noAutofit/>
          </a:bodyPr>
          <a:lstStyle/>
          <a:p>
            <a:r>
              <a:rPr lang="en-US" sz="3200" dirty="0">
                <a:solidFill>
                  <a:srgbClr val="BB0000"/>
                </a:solidFill>
              </a:rPr>
              <a:t>Graduate Degrees of Assessment Specialists Who Attended LAC, 2008-2016</a:t>
            </a:r>
            <a:endParaRPr lang="en-US" sz="3200" dirty="0">
              <a:solidFill>
                <a:srgbClr val="BB0000"/>
              </a:solidFill>
            </a:endParaRPr>
          </a:p>
        </p:txBody>
      </p:sp>
      <p:pic>
        <p:nvPicPr>
          <p:cNvPr id="4" name="Content Placeholder 3"/>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2924175" y="2315689"/>
            <a:ext cx="6527800" cy="4032689"/>
          </a:xfrm>
        </p:spPr>
      </p:pic>
    </p:spTree>
    <p:extLst>
      <p:ext uri="{BB962C8B-B14F-4D97-AF65-F5344CB8AC3E}">
        <p14:creationId xmlns:p14="http://schemas.microsoft.com/office/powerpoint/2010/main" val="577029885"/>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5"/>
          </p:nvPr>
        </p:nvSpPr>
        <p:spPr/>
        <p:txBody>
          <a:bodyPr/>
          <a:lstStyle/>
          <a:p>
            <a:r>
              <a:rPr lang="en-US" dirty="0" smtClean="0"/>
              <a:t>UNIVERSITY LIBRARIES</a:t>
            </a:r>
            <a:endParaRPr lang="en-US" dirty="0"/>
          </a:p>
        </p:txBody>
      </p:sp>
      <p:sp>
        <p:nvSpPr>
          <p:cNvPr id="5" name="Title 4"/>
          <p:cNvSpPr>
            <a:spLocks noGrp="1"/>
          </p:cNvSpPr>
          <p:nvPr>
            <p:ph type="title"/>
          </p:nvPr>
        </p:nvSpPr>
        <p:spPr>
          <a:xfrm>
            <a:off x="1830917" y="1208106"/>
            <a:ext cx="8278943" cy="1107582"/>
          </a:xfrm>
        </p:spPr>
        <p:txBody>
          <a:bodyPr>
            <a:noAutofit/>
          </a:bodyPr>
          <a:lstStyle/>
          <a:p>
            <a:r>
              <a:rPr lang="en-US" sz="3200" dirty="0">
                <a:solidFill>
                  <a:srgbClr val="BB0000"/>
                </a:solidFill>
              </a:rPr>
              <a:t>Number of Years in the Library Profession Before First Assessment Position</a:t>
            </a:r>
            <a:endParaRPr lang="en-US" sz="3200" dirty="0">
              <a:solidFill>
                <a:srgbClr val="BB0000"/>
              </a:solidFill>
            </a:endParaRPr>
          </a:p>
        </p:txBody>
      </p:sp>
      <p:graphicFrame>
        <p:nvGraphicFramePr>
          <p:cNvPr id="8" name="Content Placeholder 7"/>
          <p:cNvGraphicFramePr>
            <a:graphicFrameLocks noGrp="1"/>
          </p:cNvGraphicFramePr>
          <p:nvPr>
            <p:ph idx="14"/>
            <p:extLst>
              <p:ext uri="{D42A27DB-BD31-4B8C-83A1-F6EECF244321}">
                <p14:modId xmlns:p14="http://schemas.microsoft.com/office/powerpoint/2010/main" val="3927864455"/>
              </p:ext>
            </p:extLst>
          </p:nvPr>
        </p:nvGraphicFramePr>
        <p:xfrm>
          <a:off x="2010889" y="2517570"/>
          <a:ext cx="8205850" cy="2073804"/>
        </p:xfrm>
        <a:graphic>
          <a:graphicData uri="http://schemas.openxmlformats.org/drawingml/2006/table">
            <a:tbl>
              <a:tblPr firstRow="1" bandRow="1">
                <a:tableStyleId>{5C22544A-7EE6-4342-B048-85BDC9FD1C3A}</a:tableStyleId>
              </a:tblPr>
              <a:tblGrid>
                <a:gridCol w="2987771">
                  <a:extLst>
                    <a:ext uri="{9D8B030D-6E8A-4147-A177-3AD203B41FA5}">
                      <a16:colId xmlns:a16="http://schemas.microsoft.com/office/drawing/2014/main" val="1785185390"/>
                    </a:ext>
                  </a:extLst>
                </a:gridCol>
                <a:gridCol w="1230877">
                  <a:extLst>
                    <a:ext uri="{9D8B030D-6E8A-4147-A177-3AD203B41FA5}">
                      <a16:colId xmlns:a16="http://schemas.microsoft.com/office/drawing/2014/main" val="407975247"/>
                    </a:ext>
                  </a:extLst>
                </a:gridCol>
                <a:gridCol w="1377285">
                  <a:extLst>
                    <a:ext uri="{9D8B030D-6E8A-4147-A177-3AD203B41FA5}">
                      <a16:colId xmlns:a16="http://schemas.microsoft.com/office/drawing/2014/main" val="2278748010"/>
                    </a:ext>
                  </a:extLst>
                </a:gridCol>
                <a:gridCol w="1287863">
                  <a:extLst>
                    <a:ext uri="{9D8B030D-6E8A-4147-A177-3AD203B41FA5}">
                      <a16:colId xmlns:a16="http://schemas.microsoft.com/office/drawing/2014/main" val="751993289"/>
                    </a:ext>
                  </a:extLst>
                </a:gridCol>
                <a:gridCol w="1322054">
                  <a:extLst>
                    <a:ext uri="{9D8B030D-6E8A-4147-A177-3AD203B41FA5}">
                      <a16:colId xmlns:a16="http://schemas.microsoft.com/office/drawing/2014/main" val="4084470369"/>
                    </a:ext>
                  </a:extLst>
                </a:gridCol>
              </a:tblGrid>
              <a:tr h="697263">
                <a:tc>
                  <a:txBody>
                    <a:bodyPr/>
                    <a:lstStyle/>
                    <a:p>
                      <a:pPr marL="0" marR="0">
                        <a:lnSpc>
                          <a:spcPct val="107000"/>
                        </a:lnSpc>
                        <a:spcBef>
                          <a:spcPts val="0"/>
                        </a:spcBef>
                        <a:spcAft>
                          <a:spcPts val="0"/>
                        </a:spcAft>
                      </a:pPr>
                      <a:r>
                        <a:rPr lang="en-US" sz="2000" b="0" u="sng" dirty="0">
                          <a:effectLst/>
                        </a:rPr>
                        <a:t>Carnegie Classification</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marL="0" marR="0" algn="ctr">
                        <a:lnSpc>
                          <a:spcPct val="107000"/>
                        </a:lnSpc>
                        <a:spcBef>
                          <a:spcPts val="0"/>
                        </a:spcBef>
                        <a:spcAft>
                          <a:spcPts val="0"/>
                        </a:spcAft>
                      </a:pPr>
                      <a:r>
                        <a:rPr lang="en-US" sz="2000" b="0" u="sng" dirty="0">
                          <a:effectLst/>
                        </a:rPr>
                        <a:t>n=</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marL="0" marR="0" algn="ctr">
                        <a:lnSpc>
                          <a:spcPct val="107000"/>
                        </a:lnSpc>
                        <a:spcBef>
                          <a:spcPts val="0"/>
                        </a:spcBef>
                        <a:spcAft>
                          <a:spcPts val="600"/>
                        </a:spcAft>
                      </a:pPr>
                      <a:r>
                        <a:rPr lang="en-US" sz="2000" b="0" u="sng" dirty="0">
                          <a:effectLst/>
                        </a:rPr>
                        <a:t>Average # Years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marL="0" marR="0" algn="ctr">
                        <a:lnSpc>
                          <a:spcPct val="107000"/>
                        </a:lnSpc>
                        <a:spcBef>
                          <a:spcPts val="0"/>
                        </a:spcBef>
                        <a:spcAft>
                          <a:spcPts val="0"/>
                        </a:spcAft>
                      </a:pPr>
                      <a:r>
                        <a:rPr lang="en-US" sz="2000" b="0" u="sng" dirty="0">
                          <a:effectLst/>
                        </a:rPr>
                        <a:t>Median</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marL="0" marR="0" algn="ctr">
                        <a:lnSpc>
                          <a:spcPct val="107000"/>
                        </a:lnSpc>
                        <a:spcBef>
                          <a:spcPts val="0"/>
                        </a:spcBef>
                        <a:spcAft>
                          <a:spcPts val="0"/>
                        </a:spcAft>
                      </a:pPr>
                      <a:r>
                        <a:rPr lang="en-US" sz="2000" b="0" u="sng" dirty="0">
                          <a:effectLst/>
                        </a:rPr>
                        <a:t>Range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1288253634"/>
                  </a:ext>
                </a:extLst>
              </a:tr>
              <a:tr h="339639">
                <a:tc>
                  <a:txBody>
                    <a:bodyPr/>
                    <a:lstStyle/>
                    <a:p>
                      <a:pPr marL="0" marR="0">
                        <a:lnSpc>
                          <a:spcPct val="107000"/>
                        </a:lnSpc>
                        <a:spcBef>
                          <a:spcPts val="0"/>
                        </a:spcBef>
                        <a:spcAft>
                          <a:spcPts val="0"/>
                        </a:spcAft>
                      </a:pPr>
                      <a:r>
                        <a:rPr lang="en-US" sz="1800" dirty="0">
                          <a:effectLst/>
                        </a:rPr>
                        <a:t>Doctoral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151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7.4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6.0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0-35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9426647"/>
                  </a:ext>
                </a:extLst>
              </a:tr>
              <a:tr h="339639">
                <a:tc>
                  <a:txBody>
                    <a:bodyPr/>
                    <a:lstStyle/>
                    <a:p>
                      <a:pPr marL="0" marR="0">
                        <a:lnSpc>
                          <a:spcPct val="107000"/>
                        </a:lnSpc>
                        <a:spcBef>
                          <a:spcPts val="0"/>
                        </a:spcBef>
                        <a:spcAft>
                          <a:spcPts val="0"/>
                        </a:spcAft>
                      </a:pPr>
                      <a:r>
                        <a:rPr lang="en-US" sz="1800" dirty="0">
                          <a:effectLst/>
                        </a:rPr>
                        <a:t>Master’s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24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12.7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9.0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1-41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19446624"/>
                  </a:ext>
                </a:extLst>
              </a:tr>
              <a:tr h="697263">
                <a:tc>
                  <a:txBody>
                    <a:bodyPr/>
                    <a:lstStyle/>
                    <a:p>
                      <a:pPr marL="0" marR="0">
                        <a:lnSpc>
                          <a:spcPct val="107000"/>
                        </a:lnSpc>
                        <a:spcBef>
                          <a:spcPts val="0"/>
                        </a:spcBef>
                        <a:spcAft>
                          <a:spcPts val="0"/>
                        </a:spcAft>
                      </a:pPr>
                      <a:r>
                        <a:rPr lang="en-US" sz="1800" dirty="0">
                          <a:effectLst/>
                        </a:rPr>
                        <a:t>Baccalaureate</a:t>
                      </a:r>
                      <a:r>
                        <a:rPr lang="en-US" sz="1800" dirty="0" smtClean="0">
                          <a:effectLst/>
                        </a:rPr>
                        <a:t>/</a:t>
                      </a:r>
                    </a:p>
                    <a:p>
                      <a:pPr marL="0" marR="0">
                        <a:lnSpc>
                          <a:spcPct val="107000"/>
                        </a:lnSpc>
                        <a:spcBef>
                          <a:spcPts val="0"/>
                        </a:spcBef>
                        <a:spcAft>
                          <a:spcPts val="0"/>
                        </a:spcAft>
                      </a:pPr>
                      <a:r>
                        <a:rPr lang="en-US" sz="1800" dirty="0" smtClean="0">
                          <a:effectLst/>
                        </a:rPr>
                        <a:t>Associate’s/Other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5.3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3.0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0-31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5684105"/>
                  </a:ext>
                </a:extLst>
              </a:tr>
            </a:tbl>
          </a:graphicData>
        </a:graphic>
      </p:graphicFrame>
    </p:spTree>
    <p:extLst>
      <p:ext uri="{BB962C8B-B14F-4D97-AF65-F5344CB8AC3E}">
        <p14:creationId xmlns:p14="http://schemas.microsoft.com/office/powerpoint/2010/main" val="3937375103"/>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5"/>
          </p:nvPr>
        </p:nvSpPr>
        <p:spPr/>
        <p:txBody>
          <a:bodyPr/>
          <a:lstStyle/>
          <a:p>
            <a:r>
              <a:rPr lang="en-US" dirty="0" smtClean="0"/>
              <a:t>UNIVERSITY LIBRARIES</a:t>
            </a:r>
            <a:endParaRPr lang="en-US" dirty="0"/>
          </a:p>
        </p:txBody>
      </p:sp>
      <p:sp>
        <p:nvSpPr>
          <p:cNvPr id="5" name="Title 4"/>
          <p:cNvSpPr>
            <a:spLocks noGrp="1"/>
          </p:cNvSpPr>
          <p:nvPr>
            <p:ph type="title"/>
          </p:nvPr>
        </p:nvSpPr>
        <p:spPr>
          <a:xfrm>
            <a:off x="1830917" y="1208106"/>
            <a:ext cx="8278943" cy="1107582"/>
          </a:xfrm>
        </p:spPr>
        <p:txBody>
          <a:bodyPr>
            <a:noAutofit/>
          </a:bodyPr>
          <a:lstStyle/>
          <a:p>
            <a:r>
              <a:rPr lang="en-US" sz="3200" dirty="0">
                <a:solidFill>
                  <a:srgbClr val="BB0000"/>
                </a:solidFill>
              </a:rPr>
              <a:t>Number of Years in the Library Profession Before First Assessment Position</a:t>
            </a:r>
            <a:endParaRPr lang="en-US" sz="3200" dirty="0">
              <a:solidFill>
                <a:srgbClr val="BB0000"/>
              </a:solidFill>
            </a:endParaRPr>
          </a:p>
        </p:txBody>
      </p:sp>
      <p:pic>
        <p:nvPicPr>
          <p:cNvPr id="10" name="Content Placeholder 9"/>
          <p:cNvPicPr>
            <a:picLocks noGrp="1" noChangeAspect="1"/>
          </p:cNvPicPr>
          <p:nvPr>
            <p:ph idx="14"/>
          </p:nvPr>
        </p:nvPicPr>
        <p:blipFill>
          <a:blip r:embed="rId3"/>
          <a:stretch>
            <a:fillRect/>
          </a:stretch>
        </p:blipFill>
        <p:spPr>
          <a:xfrm>
            <a:off x="3358055" y="2210398"/>
            <a:ext cx="5660041" cy="4525962"/>
          </a:xfrm>
          <a:prstGeom prst="rect">
            <a:avLst/>
          </a:prstGeom>
        </p:spPr>
      </p:pic>
    </p:spTree>
    <p:extLst>
      <p:ext uri="{BB962C8B-B14F-4D97-AF65-F5344CB8AC3E}">
        <p14:creationId xmlns:p14="http://schemas.microsoft.com/office/powerpoint/2010/main" val="142752926"/>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5"/>
          </p:nvPr>
        </p:nvSpPr>
        <p:spPr/>
        <p:txBody>
          <a:bodyPr/>
          <a:lstStyle/>
          <a:p>
            <a:r>
              <a:rPr lang="en-US" dirty="0" smtClean="0"/>
              <a:t>UNIVERSITY LIBRARIES</a:t>
            </a:r>
            <a:endParaRPr lang="en-US" dirty="0"/>
          </a:p>
        </p:txBody>
      </p:sp>
      <p:sp>
        <p:nvSpPr>
          <p:cNvPr id="5" name="Title 4"/>
          <p:cNvSpPr>
            <a:spLocks noGrp="1"/>
          </p:cNvSpPr>
          <p:nvPr>
            <p:ph type="title"/>
          </p:nvPr>
        </p:nvSpPr>
        <p:spPr>
          <a:xfrm>
            <a:off x="1830917" y="1208106"/>
            <a:ext cx="8278943" cy="1107582"/>
          </a:xfrm>
        </p:spPr>
        <p:txBody>
          <a:bodyPr>
            <a:noAutofit/>
          </a:bodyPr>
          <a:lstStyle/>
          <a:p>
            <a:r>
              <a:rPr lang="en-US" sz="3200" dirty="0">
                <a:solidFill>
                  <a:srgbClr val="BB0000"/>
                </a:solidFill>
              </a:rPr>
              <a:t>Number of Employers and Positions with Each Employers, 2008-2016</a:t>
            </a:r>
          </a:p>
        </p:txBody>
      </p:sp>
      <p:graphicFrame>
        <p:nvGraphicFramePr>
          <p:cNvPr id="4" name="Content Placeholder 3"/>
          <p:cNvGraphicFramePr>
            <a:graphicFrameLocks noGrp="1"/>
          </p:cNvGraphicFramePr>
          <p:nvPr>
            <p:ph idx="14"/>
            <p:extLst>
              <p:ext uri="{D42A27DB-BD31-4B8C-83A1-F6EECF244321}">
                <p14:modId xmlns:p14="http://schemas.microsoft.com/office/powerpoint/2010/main" val="860088523"/>
              </p:ext>
            </p:extLst>
          </p:nvPr>
        </p:nvGraphicFramePr>
        <p:xfrm>
          <a:off x="1987137" y="2315689"/>
          <a:ext cx="8205850" cy="3929519"/>
        </p:xfrm>
        <a:graphic>
          <a:graphicData uri="http://schemas.openxmlformats.org/drawingml/2006/table">
            <a:tbl>
              <a:tblPr firstRow="1" bandRow="1">
                <a:tableStyleId>{5C22544A-7EE6-4342-B048-85BDC9FD1C3A}</a:tableStyleId>
              </a:tblPr>
              <a:tblGrid>
                <a:gridCol w="3490892">
                  <a:extLst>
                    <a:ext uri="{9D8B030D-6E8A-4147-A177-3AD203B41FA5}">
                      <a16:colId xmlns:a16="http://schemas.microsoft.com/office/drawing/2014/main" val="4136198970"/>
                    </a:ext>
                  </a:extLst>
                </a:gridCol>
                <a:gridCol w="1491414">
                  <a:extLst>
                    <a:ext uri="{9D8B030D-6E8A-4147-A177-3AD203B41FA5}">
                      <a16:colId xmlns:a16="http://schemas.microsoft.com/office/drawing/2014/main" val="1566010310"/>
                    </a:ext>
                  </a:extLst>
                </a:gridCol>
                <a:gridCol w="1639941">
                  <a:extLst>
                    <a:ext uri="{9D8B030D-6E8A-4147-A177-3AD203B41FA5}">
                      <a16:colId xmlns:a16="http://schemas.microsoft.com/office/drawing/2014/main" val="975368012"/>
                    </a:ext>
                  </a:extLst>
                </a:gridCol>
                <a:gridCol w="1583603">
                  <a:extLst>
                    <a:ext uri="{9D8B030D-6E8A-4147-A177-3AD203B41FA5}">
                      <a16:colId xmlns:a16="http://schemas.microsoft.com/office/drawing/2014/main" val="2989987701"/>
                    </a:ext>
                  </a:extLst>
                </a:gridCol>
              </a:tblGrid>
              <a:tr h="0">
                <a:tc>
                  <a:txBody>
                    <a:bodyPr/>
                    <a:lstStyle/>
                    <a:p>
                      <a:pPr marL="0" marR="0">
                        <a:lnSpc>
                          <a:spcPct val="107000"/>
                        </a:lnSpc>
                        <a:spcBef>
                          <a:spcPts val="0"/>
                        </a:spcBef>
                        <a:spcAft>
                          <a:spcPts val="600"/>
                        </a:spcAft>
                      </a:pPr>
                      <a:r>
                        <a:rPr lang="en-US" sz="2000" b="0" u="sng" dirty="0">
                          <a:effectLst/>
                        </a:rPr>
                        <a:t>Carnegie Classification</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solidFill>
                  </a:tcPr>
                </a:tc>
                <a:tc>
                  <a:txBody>
                    <a:bodyPr/>
                    <a:lstStyle/>
                    <a:p>
                      <a:pPr marL="0" marR="0" algn="ctr">
                        <a:lnSpc>
                          <a:spcPct val="107000"/>
                        </a:lnSpc>
                        <a:spcBef>
                          <a:spcPts val="0"/>
                        </a:spcBef>
                        <a:spcAft>
                          <a:spcPts val="600"/>
                        </a:spcAft>
                      </a:pPr>
                      <a:r>
                        <a:rPr lang="en-US" sz="2000" b="0" u="sng" dirty="0">
                          <a:effectLst/>
                        </a:rPr>
                        <a:t>n=</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solidFill>
                  </a:tcPr>
                </a:tc>
                <a:tc>
                  <a:txBody>
                    <a:bodyPr/>
                    <a:lstStyle/>
                    <a:p>
                      <a:pPr marL="0" marR="0" algn="ctr">
                        <a:lnSpc>
                          <a:spcPct val="107000"/>
                        </a:lnSpc>
                        <a:spcBef>
                          <a:spcPts val="0"/>
                        </a:spcBef>
                        <a:spcAft>
                          <a:spcPts val="600"/>
                        </a:spcAft>
                      </a:pPr>
                      <a:r>
                        <a:rPr lang="en-US" sz="2000" b="0" u="sng" dirty="0">
                          <a:effectLst/>
                        </a:rPr>
                        <a:t>Average </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solidFill>
                  </a:tcPr>
                </a:tc>
                <a:tc>
                  <a:txBody>
                    <a:bodyPr/>
                    <a:lstStyle/>
                    <a:p>
                      <a:pPr marL="0" marR="0" algn="ctr">
                        <a:lnSpc>
                          <a:spcPct val="107000"/>
                        </a:lnSpc>
                        <a:spcBef>
                          <a:spcPts val="0"/>
                        </a:spcBef>
                        <a:spcAft>
                          <a:spcPts val="600"/>
                        </a:spcAft>
                      </a:pPr>
                      <a:r>
                        <a:rPr lang="en-US" sz="2000" b="0" u="sng" dirty="0">
                          <a:effectLst/>
                        </a:rPr>
                        <a:t>Range</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solidFill>
                  </a:tcPr>
                </a:tc>
                <a:extLst>
                  <a:ext uri="{0D108BD9-81ED-4DB2-BD59-A6C34878D82A}">
                    <a16:rowId xmlns:a16="http://schemas.microsoft.com/office/drawing/2014/main" val="1715749796"/>
                  </a:ext>
                </a:extLst>
              </a:tr>
              <a:tr h="0">
                <a:tc>
                  <a:txBody>
                    <a:bodyPr/>
                    <a:lstStyle/>
                    <a:p>
                      <a:pPr marL="0" marR="0">
                        <a:lnSpc>
                          <a:spcPct val="107000"/>
                        </a:lnSpc>
                        <a:spcBef>
                          <a:spcPts val="1200"/>
                        </a:spcBef>
                        <a:spcAft>
                          <a:spcPts val="1200"/>
                        </a:spcAft>
                      </a:pPr>
                      <a:r>
                        <a:rPr lang="en-US" sz="1600" u="sng" dirty="0">
                          <a:effectLst/>
                        </a:rPr>
                        <a:t>Average Number of Employers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7249852"/>
                  </a:ext>
                </a:extLst>
              </a:tr>
              <a:tr h="0">
                <a:tc>
                  <a:txBody>
                    <a:bodyPr/>
                    <a:lstStyle/>
                    <a:p>
                      <a:pPr marL="0" marR="0">
                        <a:lnSpc>
                          <a:spcPct val="107000"/>
                        </a:lnSpc>
                        <a:spcBef>
                          <a:spcPts val="0"/>
                        </a:spcBef>
                        <a:spcAft>
                          <a:spcPts val="0"/>
                        </a:spcAft>
                      </a:pPr>
                      <a:r>
                        <a:rPr lang="en-US" sz="1600" dirty="0">
                          <a:effectLst/>
                        </a:rPr>
                        <a:t>Doctoral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4416861"/>
                  </a:ext>
                </a:extLst>
              </a:tr>
              <a:tr h="0">
                <a:tc>
                  <a:txBody>
                    <a:bodyPr/>
                    <a:lstStyle/>
                    <a:p>
                      <a:pPr marL="0" marR="0">
                        <a:lnSpc>
                          <a:spcPct val="107000"/>
                        </a:lnSpc>
                        <a:spcBef>
                          <a:spcPts val="0"/>
                        </a:spcBef>
                        <a:spcAft>
                          <a:spcPts val="0"/>
                        </a:spcAft>
                      </a:pPr>
                      <a:r>
                        <a:rPr lang="en-US" sz="1600" dirty="0">
                          <a:effectLst/>
                        </a:rPr>
                        <a:t>Master’s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23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87190831"/>
                  </a:ext>
                </a:extLst>
              </a:tr>
              <a:tr h="0">
                <a:tc>
                  <a:txBody>
                    <a:bodyPr/>
                    <a:lstStyle/>
                    <a:p>
                      <a:pPr marL="0" marR="0">
                        <a:lnSpc>
                          <a:spcPct val="107000"/>
                        </a:lnSpc>
                        <a:spcBef>
                          <a:spcPts val="0"/>
                        </a:spcBef>
                        <a:spcAft>
                          <a:spcPts val="0"/>
                        </a:spcAft>
                      </a:pPr>
                      <a:r>
                        <a:rPr lang="en-US" sz="1600" dirty="0">
                          <a:effectLst/>
                        </a:rPr>
                        <a:t>Baccalaureate</a:t>
                      </a:r>
                      <a:r>
                        <a:rPr lang="en-US" sz="1600" dirty="0" smtClean="0">
                          <a:effectLst/>
                        </a:rPr>
                        <a:t>/</a:t>
                      </a:r>
                    </a:p>
                    <a:p>
                      <a:pPr marL="0" marR="0">
                        <a:lnSpc>
                          <a:spcPct val="107000"/>
                        </a:lnSpc>
                        <a:spcBef>
                          <a:spcPts val="0"/>
                        </a:spcBef>
                        <a:spcAft>
                          <a:spcPts val="0"/>
                        </a:spcAft>
                      </a:pPr>
                      <a:r>
                        <a:rPr lang="en-US" sz="1600" dirty="0" smtClean="0">
                          <a:effectLst/>
                        </a:rPr>
                        <a:t>Associate’s/Other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05678805"/>
                  </a:ext>
                </a:extLst>
              </a:tr>
              <a:tr h="0">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0791356"/>
                  </a:ext>
                </a:extLst>
              </a:tr>
              <a:tr h="0">
                <a:tc>
                  <a:txBody>
                    <a:bodyPr/>
                    <a:lstStyle/>
                    <a:p>
                      <a:pPr marL="0" marR="0">
                        <a:lnSpc>
                          <a:spcPct val="107000"/>
                        </a:lnSpc>
                        <a:spcBef>
                          <a:spcPts val="1200"/>
                        </a:spcBef>
                        <a:spcAft>
                          <a:spcPts val="1200"/>
                        </a:spcAft>
                      </a:pPr>
                      <a:r>
                        <a:rPr lang="en-US" sz="1600" u="sng" dirty="0">
                          <a:effectLst/>
                        </a:rPr>
                        <a:t>Average Number of Positions with Each Employer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60553389"/>
                  </a:ext>
                </a:extLst>
              </a:tr>
              <a:tr h="0">
                <a:tc>
                  <a:txBody>
                    <a:bodyPr/>
                    <a:lstStyle/>
                    <a:p>
                      <a:pPr marL="0" marR="0">
                        <a:lnSpc>
                          <a:spcPct val="107000"/>
                        </a:lnSpc>
                        <a:spcBef>
                          <a:spcPts val="0"/>
                        </a:spcBef>
                        <a:spcAft>
                          <a:spcPts val="0"/>
                        </a:spcAft>
                      </a:pPr>
                      <a:r>
                        <a:rPr lang="en-US" sz="1600">
                          <a:effectLst/>
                        </a:rPr>
                        <a:t>Doctoral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1.6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1-4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67749654"/>
                  </a:ext>
                </a:extLst>
              </a:tr>
              <a:tr h="0">
                <a:tc>
                  <a:txBody>
                    <a:bodyPr/>
                    <a:lstStyle/>
                    <a:p>
                      <a:pPr marL="0" marR="0">
                        <a:lnSpc>
                          <a:spcPct val="107000"/>
                        </a:lnSpc>
                        <a:spcBef>
                          <a:spcPts val="0"/>
                        </a:spcBef>
                        <a:spcAft>
                          <a:spcPts val="0"/>
                        </a:spcAft>
                      </a:pPr>
                      <a:r>
                        <a:rPr lang="en-US" sz="1600">
                          <a:effectLst/>
                        </a:rPr>
                        <a:t>Master’s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1.4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1-3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3604512"/>
                  </a:ext>
                </a:extLst>
              </a:tr>
              <a:tr h="994165">
                <a:tc>
                  <a:txBody>
                    <a:bodyPr/>
                    <a:lstStyle/>
                    <a:p>
                      <a:pPr marL="0" marR="0">
                        <a:lnSpc>
                          <a:spcPct val="107000"/>
                        </a:lnSpc>
                        <a:spcBef>
                          <a:spcPts val="0"/>
                        </a:spcBef>
                        <a:spcAft>
                          <a:spcPts val="0"/>
                        </a:spcAft>
                      </a:pPr>
                      <a:r>
                        <a:rPr lang="en-US" sz="1600" dirty="0">
                          <a:effectLst/>
                        </a:rPr>
                        <a:t>Baccalaureate</a:t>
                      </a:r>
                      <a:r>
                        <a:rPr lang="en-US" sz="1600" dirty="0" smtClean="0">
                          <a:effectLst/>
                        </a:rPr>
                        <a:t>/</a:t>
                      </a:r>
                    </a:p>
                    <a:p>
                      <a:pPr marL="0" marR="0">
                        <a:lnSpc>
                          <a:spcPct val="107000"/>
                        </a:lnSpc>
                        <a:spcBef>
                          <a:spcPts val="0"/>
                        </a:spcBef>
                        <a:spcAft>
                          <a:spcPts val="0"/>
                        </a:spcAft>
                      </a:pPr>
                      <a:r>
                        <a:rPr lang="en-US" sz="1600" dirty="0" smtClean="0">
                          <a:effectLst/>
                        </a:rPr>
                        <a:t>Associate’s/Other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1-6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10109626"/>
                  </a:ext>
                </a:extLst>
              </a:tr>
            </a:tbl>
          </a:graphicData>
        </a:graphic>
      </p:graphicFrame>
    </p:spTree>
    <p:extLst>
      <p:ext uri="{BB962C8B-B14F-4D97-AF65-F5344CB8AC3E}">
        <p14:creationId xmlns:p14="http://schemas.microsoft.com/office/powerpoint/2010/main" val="2256146835"/>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5"/>
          </p:nvPr>
        </p:nvSpPr>
        <p:spPr/>
        <p:txBody>
          <a:bodyPr/>
          <a:lstStyle/>
          <a:p>
            <a:r>
              <a:rPr lang="en-US" dirty="0" smtClean="0"/>
              <a:t>UNIVERSITY LIBRARIES</a:t>
            </a:r>
            <a:endParaRPr lang="en-US" dirty="0"/>
          </a:p>
        </p:txBody>
      </p:sp>
      <p:sp>
        <p:nvSpPr>
          <p:cNvPr id="5" name="Title 4"/>
          <p:cNvSpPr>
            <a:spLocks noGrp="1"/>
          </p:cNvSpPr>
          <p:nvPr>
            <p:ph type="title"/>
          </p:nvPr>
        </p:nvSpPr>
        <p:spPr>
          <a:xfrm>
            <a:off x="1830917" y="1208106"/>
            <a:ext cx="8278943" cy="1107582"/>
          </a:xfrm>
        </p:spPr>
        <p:txBody>
          <a:bodyPr>
            <a:noAutofit/>
          </a:bodyPr>
          <a:lstStyle/>
          <a:p>
            <a:r>
              <a:rPr lang="en-US" sz="3200" dirty="0">
                <a:solidFill>
                  <a:srgbClr val="BB0000"/>
                </a:solidFill>
              </a:rPr>
              <a:t>Number of Employers and Positions with Each Employers, 2008-2016</a:t>
            </a:r>
            <a:endParaRPr lang="en-US" sz="3200" dirty="0">
              <a:solidFill>
                <a:srgbClr val="BB0000"/>
              </a:solidFill>
            </a:endParaRPr>
          </a:p>
        </p:txBody>
      </p:sp>
      <p:pic>
        <p:nvPicPr>
          <p:cNvPr id="4" name="Content Placeholder 3"/>
          <p:cNvPicPr>
            <a:picLocks noGrp="1" noChangeAspect="1"/>
          </p:cNvPicPr>
          <p:nvPr>
            <p:ph idx="14"/>
          </p:nvPr>
        </p:nvPicPr>
        <p:blipFill>
          <a:blip r:embed="rId3"/>
          <a:stretch>
            <a:fillRect/>
          </a:stretch>
        </p:blipFill>
        <p:spPr>
          <a:xfrm>
            <a:off x="3358055" y="2315688"/>
            <a:ext cx="5660041" cy="4525962"/>
          </a:xfrm>
          <a:prstGeom prst="rect">
            <a:avLst/>
          </a:prstGeom>
        </p:spPr>
      </p:pic>
    </p:spTree>
    <p:extLst>
      <p:ext uri="{BB962C8B-B14F-4D97-AF65-F5344CB8AC3E}">
        <p14:creationId xmlns:p14="http://schemas.microsoft.com/office/powerpoint/2010/main" val="48391380"/>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5"/>
          </p:nvPr>
        </p:nvSpPr>
        <p:spPr/>
        <p:txBody>
          <a:bodyPr/>
          <a:lstStyle/>
          <a:p>
            <a:r>
              <a:rPr lang="en-US" dirty="0" smtClean="0"/>
              <a:t>UNIVERSITY LIBRARIES</a:t>
            </a:r>
            <a:endParaRPr lang="en-US" dirty="0"/>
          </a:p>
        </p:txBody>
      </p:sp>
      <p:sp>
        <p:nvSpPr>
          <p:cNvPr id="9" name="TextBox 8"/>
          <p:cNvSpPr txBox="1"/>
          <p:nvPr/>
        </p:nvSpPr>
        <p:spPr>
          <a:xfrm>
            <a:off x="1524000" y="1"/>
            <a:ext cx="9144000" cy="1200329"/>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p:txBody>
      </p:sp>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697684"/>
          </a:xfrm>
          <a:prstGeom prst="rect">
            <a:avLst/>
          </a:prstGeom>
        </p:spPr>
      </p:pic>
    </p:spTree>
    <p:extLst>
      <p:ext uri="{BB962C8B-B14F-4D97-AF65-F5344CB8AC3E}">
        <p14:creationId xmlns:p14="http://schemas.microsoft.com/office/powerpoint/2010/main" val="3605038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3"/>
          </p:nvPr>
        </p:nvSpPr>
        <p:spPr>
          <a:xfrm>
            <a:off x="2423331" y="1982788"/>
            <a:ext cx="7791391" cy="4244109"/>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Takeaways</a:t>
            </a:r>
          </a:p>
          <a:p>
            <a:pPr marL="403225" lvl="1" indent="-403225"/>
            <a:r>
              <a:rPr lang="en-US" dirty="0" smtClean="0"/>
              <a:t>1. Assessment is no longer the purview of higher level academic library administrators</a:t>
            </a:r>
          </a:p>
          <a:p>
            <a:pPr marL="403225" lvl="1" indent="-403225"/>
            <a:r>
              <a:rPr lang="en-US" dirty="0" smtClean="0"/>
              <a:t>2. The majority of assessment librarians attending LAC are relatively new to the field</a:t>
            </a:r>
          </a:p>
          <a:p>
            <a:pPr marL="403225" lvl="1" indent="-403225"/>
            <a:r>
              <a:rPr lang="en-US" dirty="0" smtClean="0"/>
              <a:t>3. More experienced assessment librarians are not progressing to higher-levels of leadership</a:t>
            </a:r>
            <a:endParaRPr lang="en-US" dirty="0"/>
          </a:p>
        </p:txBody>
      </p:sp>
      <p:sp>
        <p:nvSpPr>
          <p:cNvPr id="6" name="Content Placeholder 1"/>
          <p:cNvSpPr>
            <a:spLocks noGrp="1"/>
          </p:cNvSpPr>
          <p:nvPr>
            <p:ph idx="15"/>
          </p:nvPr>
        </p:nvSpPr>
        <p:spPr>
          <a:xfrm>
            <a:off x="7097888" y="229810"/>
            <a:ext cx="3392206" cy="668812"/>
          </a:xfrm>
        </p:spPr>
        <p:txBody>
          <a:bodyPr/>
          <a:lstStyle/>
          <a:p>
            <a:r>
              <a:rPr lang="en-US" dirty="0" smtClean="0"/>
              <a:t>UNIVERSITY LIBRARIES</a:t>
            </a:r>
            <a:endParaRPr lang="en-US" dirty="0"/>
          </a:p>
        </p:txBody>
      </p:sp>
    </p:spTree>
    <p:extLst>
      <p:ext uri="{BB962C8B-B14F-4D97-AF65-F5344CB8AC3E}">
        <p14:creationId xmlns:p14="http://schemas.microsoft.com/office/powerpoint/2010/main" val="1185422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3"/>
          </p:nvPr>
        </p:nvSpPr>
        <p:spPr>
          <a:xfrm>
            <a:off x="2423331" y="1982788"/>
            <a:ext cx="7791391" cy="4244109"/>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Study Limitations</a:t>
            </a:r>
          </a:p>
          <a:p>
            <a:pPr marL="457200" lvl="1" indent="-457200">
              <a:buAutoNum type="arabicPeriod"/>
            </a:pPr>
            <a:r>
              <a:rPr lang="en-US" dirty="0" smtClean="0"/>
              <a:t>Study assumes a traditional hierarchical career is a desired aspiration of LAC participants</a:t>
            </a:r>
          </a:p>
          <a:p>
            <a:pPr marL="457200" lvl="1" indent="-457200">
              <a:buAutoNum type="arabicPeriod"/>
            </a:pPr>
            <a:r>
              <a:rPr lang="en-US" dirty="0" smtClean="0"/>
              <a:t>Study fails to consider a whole-life approach to career development</a:t>
            </a:r>
          </a:p>
          <a:p>
            <a:pPr marL="457200" lvl="1" indent="-457200">
              <a:buAutoNum type="arabicPeriod"/>
            </a:pPr>
            <a:r>
              <a:rPr lang="en-US" dirty="0" smtClean="0"/>
              <a:t>Newer librarians may be more likely to construct a complete </a:t>
            </a:r>
            <a:r>
              <a:rPr lang="en-US" dirty="0" err="1" smtClean="0"/>
              <a:t>LinkedIN</a:t>
            </a:r>
            <a:r>
              <a:rPr lang="en-US" dirty="0" smtClean="0"/>
              <a:t> profile</a:t>
            </a:r>
          </a:p>
          <a:p>
            <a:pPr marL="457200" lvl="1" indent="-457200">
              <a:buAutoNum type="arabicPeriod"/>
            </a:pPr>
            <a:r>
              <a:rPr lang="en-US" dirty="0" smtClean="0"/>
              <a:t>Assessment librarians who have not attended LAC  not included in sample</a:t>
            </a:r>
          </a:p>
          <a:p>
            <a:pPr marL="457200" lvl="1" indent="-457200">
              <a:buAutoNum type="arabicPeriod"/>
            </a:pPr>
            <a:endParaRPr lang="en-US" dirty="0" smtClean="0"/>
          </a:p>
        </p:txBody>
      </p:sp>
      <p:sp>
        <p:nvSpPr>
          <p:cNvPr id="6" name="Content Placeholder 1"/>
          <p:cNvSpPr>
            <a:spLocks noGrp="1"/>
          </p:cNvSpPr>
          <p:nvPr>
            <p:ph idx="15"/>
          </p:nvPr>
        </p:nvSpPr>
        <p:spPr>
          <a:xfrm>
            <a:off x="7097888" y="229810"/>
            <a:ext cx="3392206" cy="668812"/>
          </a:xfrm>
        </p:spPr>
        <p:txBody>
          <a:bodyPr/>
          <a:lstStyle/>
          <a:p>
            <a:r>
              <a:rPr lang="en-US" dirty="0" smtClean="0"/>
              <a:t>UNIVERSITY LIBRARIES</a:t>
            </a:r>
            <a:endParaRPr lang="en-US" dirty="0"/>
          </a:p>
        </p:txBody>
      </p:sp>
    </p:spTree>
    <p:extLst>
      <p:ext uri="{BB962C8B-B14F-4D97-AF65-F5344CB8AC3E}">
        <p14:creationId xmlns:p14="http://schemas.microsoft.com/office/powerpoint/2010/main" val="4303783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5"/>
          </p:nvPr>
        </p:nvSpPr>
        <p:spPr/>
        <p:txBody>
          <a:bodyPr/>
          <a:lstStyle/>
          <a:p>
            <a:r>
              <a:rPr lang="en-US" dirty="0" smtClean="0"/>
              <a:t>UNIVERSITY LIBRARIES</a:t>
            </a:r>
            <a:endParaRPr lang="en-US" dirty="0"/>
          </a:p>
        </p:txBody>
      </p:sp>
      <p:sp>
        <p:nvSpPr>
          <p:cNvPr id="3" name="Content Placeholder 2"/>
          <p:cNvSpPr>
            <a:spLocks noGrp="1"/>
          </p:cNvSpPr>
          <p:nvPr>
            <p:ph idx="16"/>
          </p:nvPr>
        </p:nvSpPr>
        <p:spPr>
          <a:xfrm>
            <a:off x="2033253" y="910951"/>
            <a:ext cx="8230986" cy="5751106"/>
          </a:xfrm>
        </p:spPr>
        <p:txBody>
          <a:bodyPr/>
          <a:lstStyle/>
          <a:p>
            <a:r>
              <a:rPr lang="en-US" dirty="0" smtClean="0"/>
              <a:t>It is difficult to discern a typical career pattern for assessment librarians</a:t>
            </a:r>
            <a:endParaRPr lang="en-US" dirty="0"/>
          </a:p>
        </p:txBody>
      </p:sp>
    </p:spTree>
    <p:extLst>
      <p:ext uri="{BB962C8B-B14F-4D97-AF65-F5344CB8AC3E}">
        <p14:creationId xmlns:p14="http://schemas.microsoft.com/office/powerpoint/2010/main" val="1971509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5"/>
          </p:nvPr>
        </p:nvSpPr>
        <p:spPr/>
        <p:txBody>
          <a:bodyPr/>
          <a:lstStyle/>
          <a:p>
            <a:r>
              <a:rPr lang="en-US" dirty="0" smtClean="0"/>
              <a:t>UNIVERSITY LIBRARIES</a:t>
            </a:r>
            <a:endParaRPr lang="en-US" dirty="0"/>
          </a:p>
        </p:txBody>
      </p:sp>
      <p:sp>
        <p:nvSpPr>
          <p:cNvPr id="3" name="Content Placeholder 2"/>
          <p:cNvSpPr>
            <a:spLocks noGrp="1"/>
          </p:cNvSpPr>
          <p:nvPr>
            <p:ph idx="16"/>
          </p:nvPr>
        </p:nvSpPr>
        <p:spPr>
          <a:xfrm>
            <a:off x="1880616" y="1106424"/>
            <a:ext cx="8394192" cy="5045448"/>
          </a:xfrm>
        </p:spPr>
        <p:txBody>
          <a:bodyPr/>
          <a:lstStyle/>
          <a:p>
            <a:r>
              <a:rPr lang="en-US" dirty="0" smtClean="0"/>
              <a:t>Is there a typical career pattern for an assessment librarian?</a:t>
            </a:r>
            <a:endParaRPr lang="en-US" dirty="0"/>
          </a:p>
        </p:txBody>
      </p:sp>
    </p:spTree>
    <p:extLst>
      <p:ext uri="{BB962C8B-B14F-4D97-AF65-F5344CB8AC3E}">
        <p14:creationId xmlns:p14="http://schemas.microsoft.com/office/powerpoint/2010/main" val="7702440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110740_DSC8187_2.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524000" y="966614"/>
            <a:ext cx="9144000" cy="5891386"/>
          </a:xfrm>
          <a:prstGeom prst="rect">
            <a:avLst/>
          </a:prstGeom>
        </p:spPr>
      </p:pic>
      <p:sp>
        <p:nvSpPr>
          <p:cNvPr id="3" name="Title 7"/>
          <p:cNvSpPr txBox="1">
            <a:spLocks/>
          </p:cNvSpPr>
          <p:nvPr/>
        </p:nvSpPr>
        <p:spPr>
          <a:xfrm>
            <a:off x="6535388" y="3847606"/>
            <a:ext cx="3613521" cy="2600696"/>
          </a:xfrm>
          <a:prstGeom prst="rect">
            <a:avLst/>
          </a:prstGeom>
          <a:solidFill>
            <a:schemeClr val="bg2"/>
          </a:solidFill>
          <a:ln>
            <a:solidFill>
              <a:schemeClr val="tx1">
                <a:lumMod val="60000"/>
                <a:lumOff val="40000"/>
              </a:schemeClr>
            </a:solidFill>
          </a:ln>
          <a:effectLst>
            <a:outerShdw blurRad="152400" dist="63500" dir="2700000" algn="tl" rotWithShape="0">
              <a:prstClr val="black">
                <a:alpha val="85000"/>
              </a:prstClr>
            </a:outerShdw>
          </a:effectLst>
        </p:spPr>
        <p:style>
          <a:lnRef idx="3">
            <a:schemeClr val="lt1"/>
          </a:lnRef>
          <a:fillRef idx="1">
            <a:schemeClr val="accent1"/>
          </a:fillRef>
          <a:effectRef idx="1">
            <a:schemeClr val="accent1"/>
          </a:effectRef>
          <a:fontRef idx="minor">
            <a:schemeClr val="lt1"/>
          </a:fontRef>
        </p:style>
        <p:txBody>
          <a:bodyPr lIns="274320" tIns="91440">
            <a:normAutofit fontScale="32500" lnSpcReduction="20000"/>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r">
              <a:lnSpc>
                <a:spcPct val="150000"/>
              </a:lnSpc>
              <a:defRPr/>
            </a:pPr>
            <a:r>
              <a:rPr lang="en-US" sz="6200" dirty="0">
                <a:solidFill>
                  <a:schemeClr val="tx1"/>
                </a:solidFill>
                <a:latin typeface="Arial"/>
                <a:cs typeface="Arial"/>
              </a:rPr>
              <a:t>QUESTIONS?</a:t>
            </a:r>
          </a:p>
          <a:p>
            <a:pPr lvl="0" algn="r">
              <a:lnSpc>
                <a:spcPct val="150000"/>
              </a:lnSpc>
            </a:pPr>
            <a:endParaRPr lang="en-US" sz="2000" dirty="0">
              <a:solidFill>
                <a:srgbClr val="BB0000"/>
              </a:solidFill>
              <a:latin typeface="Arial" panose="020B0604020202020204" pitchFamily="34" charset="0"/>
              <a:ea typeface="Times New Roman" panose="02020603050405020304" pitchFamily="18" charset="0"/>
            </a:endParaRPr>
          </a:p>
          <a:p>
            <a:pPr lvl="0" algn="r">
              <a:lnSpc>
                <a:spcPct val="150000"/>
              </a:lnSpc>
            </a:pPr>
            <a:r>
              <a:rPr lang="en-US" sz="3400" dirty="0">
                <a:solidFill>
                  <a:srgbClr val="BB0000"/>
                </a:solidFill>
                <a:latin typeface="Arial" panose="020B0604020202020204" pitchFamily="34" charset="0"/>
                <a:ea typeface="Times New Roman" panose="02020603050405020304" pitchFamily="18" charset="0"/>
              </a:rPr>
              <a:t>Sarah </a:t>
            </a:r>
            <a:r>
              <a:rPr lang="en-US" sz="3400" dirty="0">
                <a:solidFill>
                  <a:srgbClr val="BB0000"/>
                </a:solidFill>
                <a:latin typeface="Arial" panose="020B0604020202020204" pitchFamily="34" charset="0"/>
                <a:ea typeface="Times New Roman" panose="02020603050405020304" pitchFamily="18" charset="0"/>
              </a:rPr>
              <a:t>Anne Murphy, MLS, MBA</a:t>
            </a:r>
            <a:r>
              <a:rPr lang="en-US" sz="3400" dirty="0">
                <a:solidFill>
                  <a:srgbClr val="333333"/>
                </a:solidFill>
                <a:latin typeface="Arial" panose="020B0604020202020204" pitchFamily="34" charset="0"/>
                <a:ea typeface="Times New Roman" panose="02020603050405020304" pitchFamily="18" charset="0"/>
              </a:rPr>
              <a:t/>
            </a:r>
            <a:br>
              <a:rPr lang="en-US" sz="3400" dirty="0">
                <a:solidFill>
                  <a:srgbClr val="333333"/>
                </a:solidFill>
                <a:latin typeface="Arial" panose="020B0604020202020204" pitchFamily="34" charset="0"/>
                <a:ea typeface="Times New Roman" panose="02020603050405020304" pitchFamily="18" charset="0"/>
              </a:rPr>
            </a:br>
            <a:r>
              <a:rPr lang="en-US" sz="3400" dirty="0">
                <a:solidFill>
                  <a:srgbClr val="333333"/>
                </a:solidFill>
                <a:latin typeface="Arial" panose="020B0604020202020204" pitchFamily="34" charset="0"/>
                <a:ea typeface="Times New Roman" panose="02020603050405020304" pitchFamily="18" charset="0"/>
              </a:rPr>
              <a:t>Coordinator of Assessment &amp; </a:t>
            </a:r>
            <a:r>
              <a:rPr lang="en-US" sz="3400" dirty="0">
                <a:solidFill>
                  <a:srgbClr val="333333"/>
                </a:solidFill>
                <a:latin typeface="Arial" panose="020B0604020202020204" pitchFamily="34" charset="0"/>
                <a:ea typeface="Times New Roman" panose="02020603050405020304" pitchFamily="18" charset="0"/>
              </a:rPr>
              <a:t>Professor</a:t>
            </a:r>
          </a:p>
          <a:p>
            <a:pPr lvl="0" algn="r">
              <a:lnSpc>
                <a:spcPct val="150000"/>
              </a:lnSpc>
            </a:pPr>
            <a:r>
              <a:rPr lang="en-US" sz="3400" dirty="0">
                <a:solidFill>
                  <a:srgbClr val="333333"/>
                </a:solidFill>
                <a:latin typeface="Arial" panose="020B0604020202020204" pitchFamily="34" charset="0"/>
                <a:ea typeface="Times New Roman" panose="02020603050405020304" pitchFamily="18" charset="0"/>
              </a:rPr>
              <a:t/>
            </a:r>
            <a:br>
              <a:rPr lang="en-US" sz="3400" dirty="0">
                <a:solidFill>
                  <a:srgbClr val="333333"/>
                </a:solidFill>
                <a:latin typeface="Arial" panose="020B0604020202020204" pitchFamily="34" charset="0"/>
                <a:ea typeface="Times New Roman" panose="02020603050405020304" pitchFamily="18" charset="0"/>
              </a:rPr>
            </a:br>
            <a:r>
              <a:rPr lang="en-US" sz="3400" dirty="0">
                <a:solidFill>
                  <a:srgbClr val="BB0000"/>
                </a:solidFill>
                <a:latin typeface="Arial" panose="020B0604020202020204" pitchFamily="34" charset="0"/>
                <a:ea typeface="Times New Roman" panose="02020603050405020304" pitchFamily="18" charset="0"/>
              </a:rPr>
              <a:t>University Libraries</a:t>
            </a:r>
            <a:r>
              <a:rPr lang="en-US" sz="3400" dirty="0">
                <a:solidFill>
                  <a:srgbClr val="333333"/>
                </a:solidFill>
                <a:latin typeface="Arial" panose="020B0604020202020204" pitchFamily="34" charset="0"/>
                <a:ea typeface="Times New Roman" panose="02020603050405020304" pitchFamily="18" charset="0"/>
              </a:rPr>
              <a:t> </a:t>
            </a:r>
            <a:br>
              <a:rPr lang="en-US" sz="3400" dirty="0">
                <a:solidFill>
                  <a:srgbClr val="333333"/>
                </a:solidFill>
                <a:latin typeface="Arial" panose="020B0604020202020204" pitchFamily="34" charset="0"/>
                <a:ea typeface="Times New Roman" panose="02020603050405020304" pitchFamily="18" charset="0"/>
              </a:rPr>
            </a:br>
            <a:r>
              <a:rPr lang="en-US" sz="3400" dirty="0">
                <a:solidFill>
                  <a:srgbClr val="333333"/>
                </a:solidFill>
                <a:latin typeface="Arial" panose="020B0604020202020204" pitchFamily="34" charset="0"/>
                <a:ea typeface="Times New Roman" panose="02020603050405020304" pitchFamily="18" charset="0"/>
              </a:rPr>
              <a:t>255C Thompson </a:t>
            </a:r>
            <a:r>
              <a:rPr lang="en-US" sz="3400" dirty="0">
                <a:solidFill>
                  <a:srgbClr val="333333"/>
                </a:solidFill>
                <a:latin typeface="Arial" panose="020B0604020202020204" pitchFamily="34" charset="0"/>
                <a:ea typeface="Times New Roman" panose="02020603050405020304" pitchFamily="18" charset="0"/>
              </a:rPr>
              <a:t>Library</a:t>
            </a:r>
            <a:r>
              <a:rPr lang="en-US" sz="3400" dirty="0">
                <a:solidFill>
                  <a:srgbClr val="333333"/>
                </a:solidFill>
                <a:latin typeface="Arial" panose="020B0604020202020204" pitchFamily="34" charset="0"/>
                <a:ea typeface="Times New Roman" panose="02020603050405020304" pitchFamily="18" charset="0"/>
              </a:rPr>
              <a:t>, 1858 Neil Avenue Mall, Columbus, OH 43210</a:t>
            </a:r>
            <a:br>
              <a:rPr lang="en-US" sz="3400" dirty="0">
                <a:solidFill>
                  <a:srgbClr val="333333"/>
                </a:solidFill>
                <a:latin typeface="Arial" panose="020B0604020202020204" pitchFamily="34" charset="0"/>
                <a:ea typeface="Times New Roman" panose="02020603050405020304" pitchFamily="18" charset="0"/>
              </a:rPr>
            </a:br>
            <a:r>
              <a:rPr lang="en-US" sz="3400" dirty="0">
                <a:solidFill>
                  <a:srgbClr val="333333"/>
                </a:solidFill>
                <a:latin typeface="Arial" panose="020B0604020202020204" pitchFamily="34" charset="0"/>
                <a:ea typeface="Times New Roman" panose="02020603050405020304" pitchFamily="18" charset="0"/>
              </a:rPr>
              <a:t>614 247-7236 Office</a:t>
            </a:r>
            <a:br>
              <a:rPr lang="en-US" sz="3400" dirty="0">
                <a:solidFill>
                  <a:srgbClr val="333333"/>
                </a:solidFill>
                <a:latin typeface="Arial" panose="020B0604020202020204" pitchFamily="34" charset="0"/>
                <a:ea typeface="Times New Roman" panose="02020603050405020304" pitchFamily="18" charset="0"/>
              </a:rPr>
            </a:br>
            <a:r>
              <a:rPr lang="en-US" sz="3400"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5"/>
              </a:rPr>
              <a:t>murphy.465@osu.edu</a:t>
            </a:r>
            <a:r>
              <a:rPr lang="en-US" sz="3400" dirty="0">
                <a:solidFill>
                  <a:srgbClr val="333333"/>
                </a:solidFill>
                <a:latin typeface="Arial" panose="020B0604020202020204" pitchFamily="34" charset="0"/>
                <a:ea typeface="Times New Roman" panose="02020603050405020304" pitchFamily="18" charset="0"/>
              </a:rPr>
              <a:t> / </a:t>
            </a:r>
            <a:r>
              <a:rPr lang="en-US" sz="3400"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6"/>
              </a:rPr>
              <a:t>library.osu.edu</a:t>
            </a:r>
            <a:r>
              <a:rPr lang="en-US" sz="3400" dirty="0">
                <a:solidFill>
                  <a:srgbClr val="333333"/>
                </a:solidFill>
                <a:latin typeface="Arial" panose="020B0604020202020204" pitchFamily="34" charset="0"/>
                <a:ea typeface="Times New Roman" panose="02020603050405020304" pitchFamily="18" charset="0"/>
              </a:rPr>
              <a:t> </a:t>
            </a:r>
            <a:endParaRPr lang="en-US" sz="3400" dirty="0">
              <a:solidFill>
                <a:srgbClr val="BB0032"/>
              </a:solidFill>
              <a:latin typeface="Arial"/>
              <a:cs typeface="Arial"/>
            </a:endParaRPr>
          </a:p>
        </p:txBody>
      </p:sp>
    </p:spTree>
    <p:extLst>
      <p:ext uri="{BB962C8B-B14F-4D97-AF65-F5344CB8AC3E}">
        <p14:creationId xmlns:p14="http://schemas.microsoft.com/office/powerpoint/2010/main" val="215949780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3"/>
          </p:nvPr>
        </p:nvSpPr>
        <p:spPr>
          <a:xfrm>
            <a:off x="2423331" y="1982788"/>
            <a:ext cx="7791391" cy="4244109"/>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The study explored three questions:</a:t>
            </a:r>
          </a:p>
          <a:p>
            <a:pPr marL="403225" lvl="1" indent="-403225"/>
            <a:r>
              <a:rPr lang="en-US" dirty="0" smtClean="0"/>
              <a:t>1. Do assessment librarians have a common educational background beyond the MLS?</a:t>
            </a:r>
          </a:p>
          <a:p>
            <a:pPr marL="403225" lvl="1" indent="-403225"/>
            <a:r>
              <a:rPr lang="en-US" dirty="0" smtClean="0"/>
              <a:t>2. Is assessment a role typically assumed by entry-level or mid-career librarians?</a:t>
            </a:r>
          </a:p>
          <a:p>
            <a:pPr marL="403225" lvl="1" indent="-403225"/>
            <a:r>
              <a:rPr lang="en-US" dirty="0" smtClean="0"/>
              <a:t>3. Do assessment librarians progress to higher-level administrative or leadership roles?</a:t>
            </a:r>
          </a:p>
        </p:txBody>
      </p:sp>
      <p:sp>
        <p:nvSpPr>
          <p:cNvPr id="6" name="Content Placeholder 1"/>
          <p:cNvSpPr>
            <a:spLocks noGrp="1"/>
          </p:cNvSpPr>
          <p:nvPr>
            <p:ph idx="15"/>
          </p:nvPr>
        </p:nvSpPr>
        <p:spPr>
          <a:xfrm>
            <a:off x="7097888" y="229810"/>
            <a:ext cx="3392206" cy="668812"/>
          </a:xfrm>
        </p:spPr>
        <p:txBody>
          <a:bodyPr/>
          <a:lstStyle/>
          <a:p>
            <a:r>
              <a:rPr lang="en-US" dirty="0" smtClean="0"/>
              <a:t>UNIVERSITY LIBRARIES</a:t>
            </a:r>
            <a:endParaRPr lang="en-US" dirty="0"/>
          </a:p>
        </p:txBody>
      </p:sp>
    </p:spTree>
    <p:extLst>
      <p:ext uri="{BB962C8B-B14F-4D97-AF65-F5344CB8AC3E}">
        <p14:creationId xmlns:p14="http://schemas.microsoft.com/office/powerpoint/2010/main" val="128609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3"/>
          </p:nvPr>
        </p:nvSpPr>
        <p:spPr>
          <a:xfrm>
            <a:off x="2423331" y="1555276"/>
            <a:ext cx="7791391" cy="4679270"/>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Design/Methodology/Approach:</a:t>
            </a:r>
          </a:p>
          <a:p>
            <a:pPr marL="457200" lvl="1" indent="-457200">
              <a:buAutoNum type="arabicPeriod"/>
            </a:pPr>
            <a:r>
              <a:rPr lang="en-US" dirty="0" smtClean="0"/>
              <a:t>Updated methodology used for previous studies using library directory data by substituting publically available LinkedIn profiles for 2008-2016 LAC attendees</a:t>
            </a:r>
          </a:p>
          <a:p>
            <a:pPr marL="457200" lvl="1" indent="-457200">
              <a:buAutoNum type="arabicPeriod"/>
            </a:pPr>
            <a:r>
              <a:rPr lang="en-US" dirty="0" smtClean="0"/>
              <a:t>Harvested data from profiles and formatted the dataset using procedures described for a study of Fortune 100 CEO career patterns</a:t>
            </a:r>
          </a:p>
          <a:p>
            <a:pPr marL="403225" lvl="1" indent="-403225"/>
            <a:r>
              <a:rPr lang="en-US" dirty="0" smtClean="0"/>
              <a:t>3. Coded each position held by the assessment librarian using the instructions for the ARL Annual Salary Survey as a guide.</a:t>
            </a:r>
          </a:p>
        </p:txBody>
      </p:sp>
      <p:sp>
        <p:nvSpPr>
          <p:cNvPr id="6" name="Content Placeholder 1"/>
          <p:cNvSpPr>
            <a:spLocks noGrp="1"/>
          </p:cNvSpPr>
          <p:nvPr>
            <p:ph idx="15"/>
          </p:nvPr>
        </p:nvSpPr>
        <p:spPr>
          <a:xfrm>
            <a:off x="7097888" y="229810"/>
            <a:ext cx="3392206" cy="668812"/>
          </a:xfrm>
        </p:spPr>
        <p:txBody>
          <a:bodyPr/>
          <a:lstStyle/>
          <a:p>
            <a:r>
              <a:rPr lang="en-US" dirty="0" smtClean="0"/>
              <a:t>UNIVERSITY LIBRARIES</a:t>
            </a:r>
            <a:endParaRPr lang="en-US" dirty="0"/>
          </a:p>
        </p:txBody>
      </p:sp>
    </p:spTree>
    <p:extLst>
      <p:ext uri="{BB962C8B-B14F-4D97-AF65-F5344CB8AC3E}">
        <p14:creationId xmlns:p14="http://schemas.microsoft.com/office/powerpoint/2010/main" val="245376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5"/>
          </p:nvPr>
        </p:nvSpPr>
        <p:spPr/>
        <p:txBody>
          <a:bodyPr/>
          <a:lstStyle/>
          <a:p>
            <a:r>
              <a:rPr lang="en-US" dirty="0" smtClean="0"/>
              <a:t>UNIVERSITY LIBRARIES</a:t>
            </a:r>
            <a:endParaRPr lang="en-US" dirty="0"/>
          </a:p>
        </p:txBody>
      </p:sp>
      <p:sp>
        <p:nvSpPr>
          <p:cNvPr id="9" name="TextBox 8"/>
          <p:cNvSpPr txBox="1"/>
          <p:nvPr/>
        </p:nvSpPr>
        <p:spPr>
          <a:xfrm>
            <a:off x="1524000" y="1"/>
            <a:ext cx="9144000" cy="1200329"/>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p:txBody>
      </p:sp>
      <p:pic>
        <p:nvPicPr>
          <p:cNvPr id="11" name="Picture 10"/>
          <p:cNvPicPr>
            <a:picLocks noChangeAspect="1"/>
          </p:cNvPicPr>
          <p:nvPr/>
        </p:nvPicPr>
        <p:blipFill>
          <a:blip r:embed="rId3"/>
          <a:stretch>
            <a:fillRect/>
          </a:stretch>
        </p:blipFill>
        <p:spPr>
          <a:xfrm>
            <a:off x="0" y="0"/>
            <a:ext cx="12192000" cy="8158216"/>
          </a:xfrm>
          <a:prstGeom prst="rect">
            <a:avLst/>
          </a:prstGeom>
        </p:spPr>
      </p:pic>
    </p:spTree>
    <p:extLst>
      <p:ext uri="{BB962C8B-B14F-4D97-AF65-F5344CB8AC3E}">
        <p14:creationId xmlns:p14="http://schemas.microsoft.com/office/powerpoint/2010/main" val="2374092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3"/>
          </p:nvPr>
        </p:nvSpPr>
        <p:spPr>
          <a:xfrm>
            <a:off x="2423331" y="1982788"/>
            <a:ext cx="7791391" cy="4244109"/>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Codes Used:</a:t>
            </a:r>
          </a:p>
          <a:p>
            <a:pPr lvl="1"/>
            <a:r>
              <a:rPr lang="en-US" b="1" dirty="0" smtClean="0"/>
              <a:t>Director</a:t>
            </a:r>
            <a:r>
              <a:rPr lang="en-US" dirty="0" smtClean="0"/>
              <a:t> – Director, Dean of Library, University Librarian,</a:t>
            </a:r>
            <a:r>
              <a:rPr lang="en-US" dirty="0"/>
              <a:t> Vice Provost of Libraries and other equivalent titles, as well as Head of Medical Library of Head of Law Library</a:t>
            </a:r>
            <a:r>
              <a:rPr lang="en-US" dirty="0" smtClean="0"/>
              <a:t>;</a:t>
            </a:r>
          </a:p>
          <a:p>
            <a:pPr lvl="1"/>
            <a:r>
              <a:rPr lang="en-US" b="1" dirty="0" smtClean="0"/>
              <a:t>Associate</a:t>
            </a:r>
            <a:r>
              <a:rPr lang="en-US" dirty="0" smtClean="0"/>
              <a:t> – Associate </a:t>
            </a:r>
            <a:r>
              <a:rPr lang="en-US" dirty="0"/>
              <a:t>Dean or Director, Assistant Dean or Director</a:t>
            </a:r>
            <a:r>
              <a:rPr lang="en-US" dirty="0" smtClean="0"/>
              <a:t>;</a:t>
            </a:r>
          </a:p>
          <a:p>
            <a:pPr lvl="1"/>
            <a:r>
              <a:rPr lang="en-US" b="1" dirty="0" smtClean="0"/>
              <a:t>Head Branch</a:t>
            </a:r>
            <a:r>
              <a:rPr lang="en-US" b="1" dirty="0"/>
              <a:t>/Unit </a:t>
            </a:r>
            <a:r>
              <a:rPr lang="en-US" dirty="0"/>
              <a:t>– except Head of Medical Library of Head of Law Library</a:t>
            </a:r>
            <a:r>
              <a:rPr lang="en-US" dirty="0" smtClean="0"/>
              <a:t>;</a:t>
            </a:r>
          </a:p>
          <a:p>
            <a:pPr lvl="1"/>
            <a:endParaRPr lang="en-US" dirty="0" smtClean="0"/>
          </a:p>
          <a:p>
            <a:pPr lvl="1"/>
            <a:endParaRPr lang="en-US" dirty="0"/>
          </a:p>
          <a:p>
            <a:pPr lvl="1"/>
            <a:endParaRPr lang="en-US" dirty="0" smtClean="0"/>
          </a:p>
        </p:txBody>
      </p:sp>
      <p:sp>
        <p:nvSpPr>
          <p:cNvPr id="6" name="Content Placeholder 1"/>
          <p:cNvSpPr>
            <a:spLocks noGrp="1"/>
          </p:cNvSpPr>
          <p:nvPr>
            <p:ph idx="15"/>
          </p:nvPr>
        </p:nvSpPr>
        <p:spPr>
          <a:xfrm>
            <a:off x="7097888" y="229810"/>
            <a:ext cx="3392206" cy="668812"/>
          </a:xfrm>
        </p:spPr>
        <p:txBody>
          <a:bodyPr/>
          <a:lstStyle/>
          <a:p>
            <a:r>
              <a:rPr lang="en-US" dirty="0" smtClean="0"/>
              <a:t>UNIVERSITY LIBRARIES</a:t>
            </a:r>
            <a:endParaRPr lang="en-US" dirty="0"/>
          </a:p>
        </p:txBody>
      </p:sp>
    </p:spTree>
    <p:extLst>
      <p:ext uri="{BB962C8B-B14F-4D97-AF65-F5344CB8AC3E}">
        <p14:creationId xmlns:p14="http://schemas.microsoft.com/office/powerpoint/2010/main" val="4113331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3"/>
          </p:nvPr>
        </p:nvSpPr>
        <p:spPr>
          <a:xfrm>
            <a:off x="2423331" y="1982788"/>
            <a:ext cx="7791391" cy="4244109"/>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Codes Used:</a:t>
            </a:r>
          </a:p>
          <a:p>
            <a:pPr lvl="1"/>
            <a:r>
              <a:rPr lang="en-US" b="1" dirty="0" smtClean="0"/>
              <a:t>Specialist</a:t>
            </a:r>
            <a:r>
              <a:rPr lang="en-US" dirty="0" smtClean="0"/>
              <a:t> – </a:t>
            </a:r>
            <a:r>
              <a:rPr lang="en-US" dirty="0"/>
              <a:t>all positions classified as Digital Specialist, Functional Specialist, or Subject Specialist, except those coded for assessment;</a:t>
            </a:r>
            <a:endParaRPr lang="en-US" dirty="0" smtClean="0"/>
          </a:p>
          <a:p>
            <a:pPr lvl="1"/>
            <a:r>
              <a:rPr lang="en-US" b="1" dirty="0" smtClean="0"/>
              <a:t>Assessment</a:t>
            </a:r>
            <a:r>
              <a:rPr lang="en-US" dirty="0" smtClean="0"/>
              <a:t> – </a:t>
            </a:r>
            <a:r>
              <a:rPr lang="en-US" dirty="0"/>
              <a:t>Assessment, Management Information Systems, Planning, as well as Analyst and User Experience titles;</a:t>
            </a:r>
            <a:endParaRPr lang="en-US" dirty="0" smtClean="0"/>
          </a:p>
          <a:p>
            <a:pPr lvl="1"/>
            <a:r>
              <a:rPr lang="en-US" b="1" dirty="0" smtClean="0"/>
              <a:t>Generalist</a:t>
            </a:r>
            <a:r>
              <a:rPr lang="en-US" dirty="0" smtClean="0"/>
              <a:t>– </a:t>
            </a:r>
            <a:r>
              <a:rPr lang="en-US" dirty="0"/>
              <a:t>all other job codes listed in the instructions.</a:t>
            </a:r>
            <a:endParaRPr lang="en-US" dirty="0" smtClean="0"/>
          </a:p>
          <a:p>
            <a:pPr lvl="1"/>
            <a:endParaRPr lang="en-US" dirty="0" smtClean="0"/>
          </a:p>
          <a:p>
            <a:pPr lvl="1"/>
            <a:endParaRPr lang="en-US" dirty="0"/>
          </a:p>
          <a:p>
            <a:pPr lvl="1"/>
            <a:endParaRPr lang="en-US" dirty="0" smtClean="0"/>
          </a:p>
        </p:txBody>
      </p:sp>
      <p:sp>
        <p:nvSpPr>
          <p:cNvPr id="6" name="Content Placeholder 1"/>
          <p:cNvSpPr>
            <a:spLocks noGrp="1"/>
          </p:cNvSpPr>
          <p:nvPr>
            <p:ph idx="15"/>
          </p:nvPr>
        </p:nvSpPr>
        <p:spPr>
          <a:xfrm>
            <a:off x="7097888" y="229810"/>
            <a:ext cx="3392206" cy="668812"/>
          </a:xfrm>
        </p:spPr>
        <p:txBody>
          <a:bodyPr/>
          <a:lstStyle/>
          <a:p>
            <a:r>
              <a:rPr lang="en-US" dirty="0" smtClean="0"/>
              <a:t>UNIVERSITY LIBRARIES</a:t>
            </a:r>
            <a:endParaRPr lang="en-US" dirty="0"/>
          </a:p>
        </p:txBody>
      </p:sp>
    </p:spTree>
    <p:extLst>
      <p:ext uri="{BB962C8B-B14F-4D97-AF65-F5344CB8AC3E}">
        <p14:creationId xmlns:p14="http://schemas.microsoft.com/office/powerpoint/2010/main" val="407648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3"/>
          </p:nvPr>
        </p:nvSpPr>
        <p:spPr>
          <a:xfrm>
            <a:off x="2423331" y="1982788"/>
            <a:ext cx="7791391" cy="4244109"/>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Findings:</a:t>
            </a:r>
          </a:p>
          <a:p>
            <a:pPr marL="457200" lvl="1" indent="-457200">
              <a:buAutoNum type="arabicPeriod"/>
            </a:pPr>
            <a:r>
              <a:rPr lang="en-US" dirty="0" smtClean="0"/>
              <a:t>More library directors, associate directors, and heads of branch libraries or library units attended the Library Assessment Conference before 2016.</a:t>
            </a:r>
          </a:p>
          <a:p>
            <a:pPr lvl="1"/>
            <a:endParaRPr lang="en-US" dirty="0" smtClean="0"/>
          </a:p>
          <a:p>
            <a:pPr lvl="1"/>
            <a:endParaRPr lang="en-US" dirty="0" smtClean="0"/>
          </a:p>
          <a:p>
            <a:pPr lvl="1"/>
            <a:endParaRPr lang="en-US" dirty="0"/>
          </a:p>
          <a:p>
            <a:pPr lvl="1"/>
            <a:endParaRPr lang="en-US" dirty="0" smtClean="0"/>
          </a:p>
        </p:txBody>
      </p:sp>
      <p:sp>
        <p:nvSpPr>
          <p:cNvPr id="6" name="Content Placeholder 1"/>
          <p:cNvSpPr>
            <a:spLocks noGrp="1"/>
          </p:cNvSpPr>
          <p:nvPr>
            <p:ph idx="15"/>
          </p:nvPr>
        </p:nvSpPr>
        <p:spPr>
          <a:xfrm>
            <a:off x="7097888" y="229810"/>
            <a:ext cx="3392206" cy="668812"/>
          </a:xfrm>
        </p:spPr>
        <p:txBody>
          <a:bodyPr/>
          <a:lstStyle/>
          <a:p>
            <a:r>
              <a:rPr lang="en-US" dirty="0" smtClean="0"/>
              <a:t>UNIVERSITY LIBRARIES</a:t>
            </a:r>
            <a:endParaRPr lang="en-US" dirty="0"/>
          </a:p>
        </p:txBody>
      </p:sp>
      <p:sp>
        <p:nvSpPr>
          <p:cNvPr id="2" name="TextBox 1"/>
          <p:cNvSpPr txBox="1"/>
          <p:nvPr/>
        </p:nvSpPr>
        <p:spPr>
          <a:xfrm>
            <a:off x="3899065" y="4085112"/>
            <a:ext cx="1888177" cy="1046440"/>
          </a:xfrm>
          <a:prstGeom prst="rect">
            <a:avLst/>
          </a:prstGeom>
          <a:noFill/>
        </p:spPr>
        <p:txBody>
          <a:bodyPr wrap="square" rtlCol="0">
            <a:spAutoFit/>
          </a:bodyPr>
          <a:lstStyle/>
          <a:p>
            <a:pPr algn="ctr"/>
            <a:r>
              <a:rPr lang="en-US" sz="4400" dirty="0">
                <a:solidFill>
                  <a:srgbClr val="BB0000"/>
                </a:solidFill>
              </a:rPr>
              <a:t>70.0%</a:t>
            </a:r>
          </a:p>
          <a:p>
            <a:pPr algn="ctr"/>
            <a:r>
              <a:rPr lang="en-US" dirty="0"/>
              <a:t>2008</a:t>
            </a:r>
            <a:endParaRPr lang="en-US" dirty="0"/>
          </a:p>
        </p:txBody>
      </p:sp>
      <p:sp>
        <p:nvSpPr>
          <p:cNvPr id="7" name="TextBox 6"/>
          <p:cNvSpPr txBox="1"/>
          <p:nvPr/>
        </p:nvSpPr>
        <p:spPr>
          <a:xfrm>
            <a:off x="6521533" y="4083133"/>
            <a:ext cx="1888177" cy="1046440"/>
          </a:xfrm>
          <a:prstGeom prst="rect">
            <a:avLst/>
          </a:prstGeom>
          <a:noFill/>
        </p:spPr>
        <p:txBody>
          <a:bodyPr wrap="square" rtlCol="0">
            <a:spAutoFit/>
          </a:bodyPr>
          <a:lstStyle/>
          <a:p>
            <a:pPr algn="ctr"/>
            <a:r>
              <a:rPr lang="en-US" sz="4400" dirty="0">
                <a:solidFill>
                  <a:srgbClr val="BB0000"/>
                </a:solidFill>
              </a:rPr>
              <a:t>45.1%</a:t>
            </a:r>
          </a:p>
          <a:p>
            <a:pPr algn="ctr"/>
            <a:r>
              <a:rPr lang="en-US" dirty="0"/>
              <a:t>2016</a:t>
            </a:r>
            <a:endParaRPr lang="en-US" dirty="0"/>
          </a:p>
        </p:txBody>
      </p:sp>
    </p:spTree>
    <p:extLst>
      <p:ext uri="{BB962C8B-B14F-4D97-AF65-F5344CB8AC3E}">
        <p14:creationId xmlns:p14="http://schemas.microsoft.com/office/powerpoint/2010/main" val="1941743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3"/>
          </p:nvPr>
        </p:nvSpPr>
        <p:spPr>
          <a:xfrm>
            <a:off x="2423331" y="1982788"/>
            <a:ext cx="7791391" cy="4244109"/>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Findings:</a:t>
            </a:r>
          </a:p>
          <a:p>
            <a:pPr marL="457200" lvl="1" indent="-457200">
              <a:buFont typeface="+mj-lt"/>
              <a:buAutoNum type="arabicPeriod" startAt="2"/>
            </a:pPr>
            <a:r>
              <a:rPr lang="en-US" dirty="0" smtClean="0"/>
              <a:t>By 2016, 63.1% of </a:t>
            </a:r>
            <a:r>
              <a:rPr lang="en-US" dirty="0"/>
              <a:t>i</a:t>
            </a:r>
            <a:r>
              <a:rPr lang="en-US" dirty="0" smtClean="0"/>
              <a:t>ndividuals with assessment in their job titles were solely responsible for assessment .</a:t>
            </a:r>
          </a:p>
          <a:p>
            <a:pPr lvl="1"/>
            <a:endParaRPr lang="en-US" dirty="0" smtClean="0"/>
          </a:p>
          <a:p>
            <a:pPr lvl="1"/>
            <a:endParaRPr lang="en-US" dirty="0" smtClean="0"/>
          </a:p>
          <a:p>
            <a:pPr lvl="1"/>
            <a:endParaRPr lang="en-US" dirty="0"/>
          </a:p>
          <a:p>
            <a:pPr lvl="1"/>
            <a:endParaRPr lang="en-US" dirty="0" smtClean="0"/>
          </a:p>
        </p:txBody>
      </p:sp>
      <p:sp>
        <p:nvSpPr>
          <p:cNvPr id="6" name="Content Placeholder 1"/>
          <p:cNvSpPr>
            <a:spLocks noGrp="1"/>
          </p:cNvSpPr>
          <p:nvPr>
            <p:ph idx="15"/>
          </p:nvPr>
        </p:nvSpPr>
        <p:spPr>
          <a:xfrm>
            <a:off x="7097888" y="229810"/>
            <a:ext cx="3392206" cy="668812"/>
          </a:xfrm>
        </p:spPr>
        <p:txBody>
          <a:bodyPr/>
          <a:lstStyle/>
          <a:p>
            <a:r>
              <a:rPr lang="en-US" dirty="0" smtClean="0"/>
              <a:t>UNIVERSITY LIBRARIES</a:t>
            </a:r>
            <a:endParaRPr lang="en-US" dirty="0"/>
          </a:p>
        </p:txBody>
      </p:sp>
      <p:sp>
        <p:nvSpPr>
          <p:cNvPr id="2" name="TextBox 1"/>
          <p:cNvSpPr txBox="1"/>
          <p:nvPr/>
        </p:nvSpPr>
        <p:spPr>
          <a:xfrm>
            <a:off x="3899065" y="4085112"/>
            <a:ext cx="1888177" cy="1261884"/>
          </a:xfrm>
          <a:prstGeom prst="rect">
            <a:avLst/>
          </a:prstGeom>
          <a:noFill/>
        </p:spPr>
        <p:txBody>
          <a:bodyPr wrap="square" rtlCol="0">
            <a:spAutoFit/>
          </a:bodyPr>
          <a:lstStyle/>
          <a:p>
            <a:pPr algn="ctr"/>
            <a:r>
              <a:rPr lang="en-US" sz="4400" dirty="0">
                <a:solidFill>
                  <a:srgbClr val="BB0000"/>
                </a:solidFill>
              </a:rPr>
              <a:t>55.6%</a:t>
            </a:r>
          </a:p>
          <a:p>
            <a:pPr algn="ctr"/>
            <a:r>
              <a:rPr lang="en-US" dirty="0"/>
              <a:t>2008 </a:t>
            </a:r>
          </a:p>
          <a:p>
            <a:pPr algn="ctr"/>
            <a:r>
              <a:rPr lang="en-US" sz="1400" dirty="0"/>
              <a:t>(n=25)</a:t>
            </a:r>
            <a:endParaRPr lang="en-US" sz="1400" dirty="0"/>
          </a:p>
        </p:txBody>
      </p:sp>
      <p:sp>
        <p:nvSpPr>
          <p:cNvPr id="7" name="TextBox 6"/>
          <p:cNvSpPr txBox="1"/>
          <p:nvPr/>
        </p:nvSpPr>
        <p:spPr>
          <a:xfrm>
            <a:off x="6521533" y="4083133"/>
            <a:ext cx="1888177" cy="1261884"/>
          </a:xfrm>
          <a:prstGeom prst="rect">
            <a:avLst/>
          </a:prstGeom>
          <a:noFill/>
        </p:spPr>
        <p:txBody>
          <a:bodyPr wrap="square" rtlCol="0">
            <a:spAutoFit/>
          </a:bodyPr>
          <a:lstStyle/>
          <a:p>
            <a:pPr algn="ctr"/>
            <a:r>
              <a:rPr lang="en-US" sz="4400" dirty="0">
                <a:solidFill>
                  <a:srgbClr val="BB0000"/>
                </a:solidFill>
              </a:rPr>
              <a:t>63.1%</a:t>
            </a:r>
          </a:p>
          <a:p>
            <a:pPr algn="ctr"/>
            <a:r>
              <a:rPr lang="en-US" dirty="0"/>
              <a:t>2016 </a:t>
            </a:r>
          </a:p>
          <a:p>
            <a:pPr algn="ctr"/>
            <a:r>
              <a:rPr lang="en-US" sz="1400" dirty="0"/>
              <a:t>(n=89)</a:t>
            </a:r>
            <a:endParaRPr lang="en-US" sz="1400" dirty="0"/>
          </a:p>
        </p:txBody>
      </p:sp>
    </p:spTree>
    <p:extLst>
      <p:ext uri="{BB962C8B-B14F-4D97-AF65-F5344CB8AC3E}">
        <p14:creationId xmlns:p14="http://schemas.microsoft.com/office/powerpoint/2010/main" val="3640994678"/>
      </p:ext>
    </p:extLst>
  </p:cSld>
  <p:clrMapOvr>
    <a:masterClrMapping/>
  </p:clrMapOvr>
  <p:timing>
    <p:tnLst>
      <p:par>
        <p:cTn id="1" dur="indefinite" restart="never" nodeType="tmRoot"/>
      </p:par>
    </p:tnLst>
  </p:timing>
</p:sld>
</file>

<file path=ppt/theme/theme1.xml><?xml version="1.0" encoding="utf-8"?>
<a:theme xmlns:a="http://schemas.openxmlformats.org/drawingml/2006/main" name="2_Title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SU Content">
  <a:themeElements>
    <a:clrScheme name="Custom 2">
      <a:dk1>
        <a:srgbClr val="595959"/>
      </a:dk1>
      <a:lt1>
        <a:sysClr val="window" lastClr="FFFFFF"/>
      </a:lt1>
      <a:dk2>
        <a:srgbClr val="000000"/>
      </a:dk2>
      <a:lt2>
        <a:srgbClr val="FFFFFF"/>
      </a:lt2>
      <a:accent1>
        <a:srgbClr val="990000"/>
      </a:accent1>
      <a:accent2>
        <a:srgbClr val="DBA100"/>
      </a:accent2>
      <a:accent3>
        <a:srgbClr val="660000"/>
      </a:accent3>
      <a:accent4>
        <a:srgbClr val="002A42"/>
      </a:accent4>
      <a:accent5>
        <a:srgbClr val="5D3526"/>
      </a:accent5>
      <a:accent6>
        <a:srgbClr val="827C34"/>
      </a:accent6>
      <a:hlink>
        <a:srgbClr val="990000"/>
      </a:hlink>
      <a:folHlink>
        <a:srgbClr val="59595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509</TotalTime>
  <Words>1895</Words>
  <Application>Microsoft Office PowerPoint</Application>
  <PresentationFormat>Widescreen</PresentationFormat>
  <Paragraphs>198</Paragraphs>
  <Slides>20</Slides>
  <Notes>20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20</vt:i4>
      </vt:variant>
    </vt:vector>
  </HeadingPairs>
  <TitlesOfParts>
    <vt:vector size="28" baseType="lpstr">
      <vt:lpstr>Arial</vt:lpstr>
      <vt:lpstr>Calibri</vt:lpstr>
      <vt:lpstr>Lucida Grande</vt:lpstr>
      <vt:lpstr>Times New Roman</vt:lpstr>
      <vt:lpstr>Wingdings</vt:lpstr>
      <vt:lpstr>2_Title Slide</vt:lpstr>
      <vt:lpstr>Content Slide</vt:lpstr>
      <vt:lpstr>OSU 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Undergraduate Degrees of Assessment Specialists Who Attended LAC, 2008-2016</vt:lpstr>
      <vt:lpstr>Graduate Degrees of Assessment Specialists Who Attended LAC, 2008-2016</vt:lpstr>
      <vt:lpstr>Number of Years in the Library Profession Before First Assessment Position</vt:lpstr>
      <vt:lpstr>Number of Years in the Library Profession Before First Assessment Position</vt:lpstr>
      <vt:lpstr>Number of Employers and Positions with Each Employers, 2008-2016</vt:lpstr>
      <vt:lpstr>Number of Employers and Positions with Each Employers, 2008-2016</vt:lpstr>
      <vt:lpstr>PowerPoint Presentation</vt:lpstr>
      <vt:lpstr>PowerPoint Presentation</vt:lpstr>
      <vt:lpstr>PowerPoint Presentation</vt:lpstr>
      <vt:lpstr>PowerPoint Presentation</vt:lpstr>
      <vt:lpstr>PowerPoint Presentation</vt:lpstr>
    </vt:vector>
  </TitlesOfParts>
  <Manager/>
  <Company>OSU</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Jacquie Aberegg</dc:creator>
  <cp:keywords/>
  <dc:description/>
  <cp:lastModifiedBy>Murphy, Sarah</cp:lastModifiedBy>
  <cp:revision>46</cp:revision>
  <cp:lastPrinted>2018-11-28T22:10:18Z</cp:lastPrinted>
  <dcterms:created xsi:type="dcterms:W3CDTF">2013-05-24T18:55:25Z</dcterms:created>
  <dcterms:modified xsi:type="dcterms:W3CDTF">2018-11-29T13:21:36Z</dcterms:modified>
  <cp:category/>
</cp:coreProperties>
</file>