
<file path=[Content_Types].xml><?xml version="1.0" encoding="utf-8"?>
<Types xmlns="http://schemas.openxmlformats.org/package/2006/content-types">
  <Override PartName="/ppt/drawings/drawing1.xml" ContentType="application/vnd.openxmlformats-officedocument.drawingml.chartshapes+xml"/>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tags/tag1.xml" ContentType="application/vnd.openxmlformats-officedocument.presentationml.tags+xml"/>
  <Override PartName="/ppt/slides/slide1.xml" ContentType="application/vnd.openxmlformats-officedocument.presentationml.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Lst>
  <p:notesMasterIdLst>
    <p:notesMasterId r:id="rId20"/>
  </p:notesMasterIdLst>
  <p:handoutMasterIdLst>
    <p:handoutMasterId r:id="rId21"/>
  </p:handoutMasterIdLst>
  <p:sldIdLst>
    <p:sldId id="256" r:id="rId2"/>
    <p:sldId id="259" r:id="rId3"/>
    <p:sldId id="262" r:id="rId4"/>
    <p:sldId id="264" r:id="rId5"/>
    <p:sldId id="263" r:id="rId6"/>
    <p:sldId id="277" r:id="rId7"/>
    <p:sldId id="278" r:id="rId8"/>
    <p:sldId id="273" r:id="rId9"/>
    <p:sldId id="258" r:id="rId10"/>
    <p:sldId id="285" r:id="rId11"/>
    <p:sldId id="284" r:id="rId12"/>
    <p:sldId id="269" r:id="rId13"/>
    <p:sldId id="265" r:id="rId14"/>
    <p:sldId id="274" r:id="rId15"/>
    <p:sldId id="268" r:id="rId16"/>
    <p:sldId id="275" r:id="rId17"/>
    <p:sldId id="272" r:id="rId18"/>
    <p:sldId id="276" r:id="rId19"/>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6C611"/>
    <a:srgbClr val="0A0107"/>
    <a:srgbClr val="000000"/>
    <a:srgbClr val="020509"/>
    <a:srgbClr val="03080E"/>
    <a:srgbClr val="E8F2E7"/>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107" d="100"/>
          <a:sy n="107" d="100"/>
        </p:scale>
        <p:origin x="-384" y="-11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tags" Target="tags/tag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njumnajmi:Desktop:Higher%20Education%20Dissertations%202016-2017%20(1).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view3D>
      <c:rAngAx val="1"/>
    </c:view3D>
    <c:plotArea>
      <c:layout/>
      <c:bar3DChart>
        <c:barDir val="col"/>
        <c:grouping val="stacked"/>
        <c:ser>
          <c:idx val="0"/>
          <c:order val="0"/>
          <c:tx>
            <c:strRef>
              <c:f>SUMMARY!$I$2</c:f>
              <c:strCache>
                <c:ptCount val="1"/>
                <c:pt idx="0">
                  <c:v>Journals</c:v>
                </c:pt>
              </c:strCache>
            </c:strRef>
          </c:tx>
          <c:spPr>
            <a:solidFill>
              <a:srgbClr val="2070E4"/>
            </a:solidFill>
          </c:spPr>
          <c:val>
            <c:numRef>
              <c:f>SUMMARY!$I$3:$I$9</c:f>
              <c:numCache>
                <c:formatCode>General</c:formatCode>
                <c:ptCount val="7"/>
                <c:pt idx="0">
                  <c:v>9.0</c:v>
                </c:pt>
                <c:pt idx="1">
                  <c:v>136.0</c:v>
                </c:pt>
                <c:pt idx="2">
                  <c:v>10.0</c:v>
                </c:pt>
                <c:pt idx="3">
                  <c:v>199.0</c:v>
                </c:pt>
                <c:pt idx="4">
                  <c:v>13.0</c:v>
                </c:pt>
                <c:pt idx="5">
                  <c:v>101.0</c:v>
                </c:pt>
                <c:pt idx="6">
                  <c:v>11.0</c:v>
                </c:pt>
              </c:numCache>
            </c:numRef>
          </c:val>
        </c:ser>
        <c:ser>
          <c:idx val="1"/>
          <c:order val="1"/>
          <c:tx>
            <c:strRef>
              <c:f>SUMMARY!$J$2</c:f>
              <c:strCache>
                <c:ptCount val="1"/>
                <c:pt idx="0">
                  <c:v>Books</c:v>
                </c:pt>
              </c:strCache>
            </c:strRef>
          </c:tx>
          <c:spPr>
            <a:solidFill>
              <a:srgbClr val="AE0000"/>
            </a:solidFill>
          </c:spPr>
          <c:val>
            <c:numRef>
              <c:f>SUMMARY!$J$3:$J$9</c:f>
              <c:numCache>
                <c:formatCode>General</c:formatCode>
                <c:ptCount val="7"/>
                <c:pt idx="0">
                  <c:v>17.0</c:v>
                </c:pt>
                <c:pt idx="1">
                  <c:v>17.0</c:v>
                </c:pt>
                <c:pt idx="2">
                  <c:v>5.0</c:v>
                </c:pt>
                <c:pt idx="3">
                  <c:v>68.0</c:v>
                </c:pt>
                <c:pt idx="4">
                  <c:v>19.0</c:v>
                </c:pt>
                <c:pt idx="5">
                  <c:v>8.0</c:v>
                </c:pt>
                <c:pt idx="6">
                  <c:v>10.0</c:v>
                </c:pt>
              </c:numCache>
            </c:numRef>
          </c:val>
        </c:ser>
        <c:ser>
          <c:idx val="2"/>
          <c:order val="2"/>
          <c:tx>
            <c:strRef>
              <c:f>SUMMARY!$K$2</c:f>
              <c:strCache>
                <c:ptCount val="1"/>
                <c:pt idx="0">
                  <c:v>Thesis</c:v>
                </c:pt>
              </c:strCache>
            </c:strRef>
          </c:tx>
          <c:spPr>
            <a:solidFill>
              <a:srgbClr val="FFFF00"/>
            </a:solidFill>
          </c:spPr>
          <c:val>
            <c:numRef>
              <c:f>SUMMARY!$K$3:$K$9</c:f>
              <c:numCache>
                <c:formatCode>General</c:formatCode>
                <c:ptCount val="7"/>
                <c:pt idx="0">
                  <c:v>1.0</c:v>
                </c:pt>
                <c:pt idx="1">
                  <c:v>1.0</c:v>
                </c:pt>
                <c:pt idx="2">
                  <c:v>1.0</c:v>
                </c:pt>
                <c:pt idx="3">
                  <c:v>11.0</c:v>
                </c:pt>
                <c:pt idx="4">
                  <c:v>2.0</c:v>
                </c:pt>
                <c:pt idx="5">
                  <c:v>1.0</c:v>
                </c:pt>
                <c:pt idx="6">
                  <c:v>0.0</c:v>
                </c:pt>
              </c:numCache>
            </c:numRef>
          </c:val>
        </c:ser>
        <c:ser>
          <c:idx val="3"/>
          <c:order val="3"/>
          <c:tx>
            <c:strRef>
              <c:f>SUMMARY!$L$2</c:f>
              <c:strCache>
                <c:ptCount val="1"/>
                <c:pt idx="0">
                  <c:v>Web</c:v>
                </c:pt>
              </c:strCache>
            </c:strRef>
          </c:tx>
          <c:spPr>
            <a:solidFill>
              <a:srgbClr val="36A65A"/>
            </a:solidFill>
          </c:spPr>
          <c:val>
            <c:numRef>
              <c:f>SUMMARY!$L$3:$L$9</c:f>
              <c:numCache>
                <c:formatCode>General</c:formatCode>
                <c:ptCount val="7"/>
                <c:pt idx="0">
                  <c:v>40.0</c:v>
                </c:pt>
                <c:pt idx="1">
                  <c:v>40.0</c:v>
                </c:pt>
                <c:pt idx="2">
                  <c:v>20.0</c:v>
                </c:pt>
                <c:pt idx="3">
                  <c:v>14.0</c:v>
                </c:pt>
                <c:pt idx="4">
                  <c:v>71.0</c:v>
                </c:pt>
                <c:pt idx="5">
                  <c:v>13.0</c:v>
                </c:pt>
                <c:pt idx="6">
                  <c:v>27.0</c:v>
                </c:pt>
              </c:numCache>
            </c:numRef>
          </c:val>
        </c:ser>
        <c:ser>
          <c:idx val="4"/>
          <c:order val="4"/>
          <c:tx>
            <c:strRef>
              <c:f>SUMMARY!$M$2</c:f>
              <c:strCache>
                <c:ptCount val="1"/>
                <c:pt idx="0">
                  <c:v>Proceedings</c:v>
                </c:pt>
              </c:strCache>
            </c:strRef>
          </c:tx>
          <c:spPr>
            <a:solidFill>
              <a:srgbClr val="660066"/>
            </a:solidFill>
          </c:spPr>
          <c:val>
            <c:numRef>
              <c:f>SUMMARY!$M$3:$M$9</c:f>
              <c:numCache>
                <c:formatCode>General</c:formatCode>
                <c:ptCount val="7"/>
                <c:pt idx="0">
                  <c:v>0.0</c:v>
                </c:pt>
                <c:pt idx="1">
                  <c:v>0.0</c:v>
                </c:pt>
                <c:pt idx="2">
                  <c:v>1.0</c:v>
                </c:pt>
                <c:pt idx="3">
                  <c:v>5.0</c:v>
                </c:pt>
                <c:pt idx="4">
                  <c:v>0.0</c:v>
                </c:pt>
                <c:pt idx="5">
                  <c:v>0.0</c:v>
                </c:pt>
                <c:pt idx="6">
                  <c:v>0.0</c:v>
                </c:pt>
              </c:numCache>
            </c:numRef>
          </c:val>
        </c:ser>
        <c:ser>
          <c:idx val="5"/>
          <c:order val="5"/>
          <c:tx>
            <c:strRef>
              <c:f>SUMMARY!$N$2</c:f>
              <c:strCache>
                <c:ptCount val="1"/>
                <c:pt idx="0">
                  <c:v>Gov Docs</c:v>
                </c:pt>
              </c:strCache>
            </c:strRef>
          </c:tx>
          <c:spPr>
            <a:solidFill>
              <a:schemeClr val="bg1">
                <a:lumMod val="65000"/>
              </a:schemeClr>
            </a:solidFill>
          </c:spPr>
          <c:val>
            <c:numRef>
              <c:f>SUMMARY!$N$3:$N$9</c:f>
              <c:numCache>
                <c:formatCode>General</c:formatCode>
                <c:ptCount val="7"/>
                <c:pt idx="0">
                  <c:v>0.0</c:v>
                </c:pt>
                <c:pt idx="1">
                  <c:v>0.0</c:v>
                </c:pt>
                <c:pt idx="2">
                  <c:v>0.0</c:v>
                </c:pt>
                <c:pt idx="3">
                  <c:v>0.0</c:v>
                </c:pt>
                <c:pt idx="4">
                  <c:v>0.0</c:v>
                </c:pt>
                <c:pt idx="5">
                  <c:v>0.0</c:v>
                </c:pt>
                <c:pt idx="6">
                  <c:v>1.0</c:v>
                </c:pt>
              </c:numCache>
            </c:numRef>
          </c:val>
        </c:ser>
        <c:shape val="cylinder"/>
        <c:axId val="759471480"/>
        <c:axId val="759720088"/>
        <c:axId val="0"/>
      </c:bar3DChart>
      <c:catAx>
        <c:axId val="759471480"/>
        <c:scaling>
          <c:orientation val="minMax"/>
        </c:scaling>
        <c:axPos val="b"/>
        <c:tickLblPos val="nextTo"/>
        <c:crossAx val="759720088"/>
        <c:crosses val="autoZero"/>
        <c:auto val="1"/>
        <c:lblAlgn val="ctr"/>
        <c:lblOffset val="100"/>
      </c:catAx>
      <c:valAx>
        <c:axId val="759720088"/>
        <c:scaling>
          <c:orientation val="minMax"/>
          <c:min val="1.0"/>
        </c:scaling>
        <c:axPos val="l"/>
        <c:majorGridlines/>
        <c:numFmt formatCode="General" sourceLinked="1"/>
        <c:tickLblPos val="nextTo"/>
        <c:crossAx val="759471480"/>
        <c:crosses val="autoZero"/>
        <c:crossBetween val="between"/>
      </c:valAx>
    </c:plotArea>
    <c:legend>
      <c:legendPos val="r"/>
      <c:layout>
        <c:manualLayout>
          <c:xMode val="edge"/>
          <c:yMode val="edge"/>
          <c:x val="0.84905325443787"/>
          <c:y val="0.257865870214499"/>
          <c:w val="0.130867228874497"/>
          <c:h val="0.41253794796563"/>
        </c:manualLayout>
      </c:layout>
    </c:legend>
    <c:plotVisOnly val="1"/>
  </c:chart>
  <c:externalData r:id="rId1"/>
  <c:userShapes r:id="rId2"/>
</c:chartSpace>
</file>

<file path=ppt/drawings/_rels/drawing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image" Target="../media/image19.png"/><Relationship Id="rId2" Type="http://schemas.openxmlformats.org/officeDocument/2006/relationships/image" Target="../media/image20.png"/></Relationships>
</file>

<file path=ppt/drawings/drawing1.xml><?xml version="1.0" encoding="utf-8"?>
<c:userShapes xmlns:c="http://schemas.openxmlformats.org/drawingml/2006/chart">
  <cdr:relSizeAnchor xmlns:cdr="http://schemas.openxmlformats.org/drawingml/2006/chartDrawing">
    <cdr:from>
      <cdr:x>0.12936</cdr:x>
      <cdr:y>0.54642</cdr:y>
    </cdr:from>
    <cdr:to>
      <cdr:x>0.17982</cdr:x>
      <cdr:y>0.66082</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32928" y="1811203"/>
          <a:ext cx="324898" cy="379224"/>
        </a:xfrm>
        <a:prstGeom xmlns:a="http://schemas.openxmlformats.org/drawingml/2006/main" prst="rect">
          <a:avLst/>
        </a:prstGeom>
      </cdr:spPr>
    </cdr:pic>
  </cdr:relSizeAnchor>
  <cdr:relSizeAnchor xmlns:cdr="http://schemas.openxmlformats.org/drawingml/2006/chartDrawing">
    <cdr:from>
      <cdr:x>0.2234</cdr:x>
      <cdr:y>0.21635</cdr:y>
    </cdr:from>
    <cdr:to>
      <cdr:x>0.2922</cdr:x>
      <cdr:y>0.33075</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438421" y="717119"/>
          <a:ext cx="443043" cy="379225"/>
        </a:xfrm>
        <a:prstGeom xmlns:a="http://schemas.openxmlformats.org/drawingml/2006/main" prst="rect">
          <a:avLst/>
        </a:prstGeom>
      </cdr:spPr>
    </cdr:pic>
  </cdr:relSizeAnchor>
  <cdr:relSizeAnchor xmlns:cdr="http://schemas.openxmlformats.org/drawingml/2006/chartDrawing">
    <cdr:from>
      <cdr:x>0.32308</cdr:x>
      <cdr:y>0.63218</cdr:y>
    </cdr:from>
    <cdr:to>
      <cdr:x>0.37354</cdr:x>
      <cdr:y>0.74659</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2080266" y="2095500"/>
          <a:ext cx="324898" cy="379224"/>
        </a:xfrm>
        <a:prstGeom xmlns:a="http://schemas.openxmlformats.org/drawingml/2006/main" prst="rect">
          <a:avLst/>
        </a:prstGeom>
      </cdr:spPr>
    </cdr:pic>
  </cdr:relSizeAnchor>
  <cdr:relSizeAnchor xmlns:cdr="http://schemas.openxmlformats.org/drawingml/2006/chartDrawing">
    <cdr:from>
      <cdr:x>0.47349</cdr:x>
      <cdr:y>0.00349</cdr:y>
    </cdr:from>
    <cdr:to>
      <cdr:x>0.54229</cdr:x>
      <cdr:y>0.1179</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3048728" y="11570"/>
          <a:ext cx="443044" cy="379224"/>
        </a:xfrm>
        <a:prstGeom xmlns:a="http://schemas.openxmlformats.org/drawingml/2006/main" prst="rect">
          <a:avLst/>
        </a:prstGeom>
      </cdr:spPr>
    </cdr:pic>
  </cdr:relSizeAnchor>
  <cdr:relSizeAnchor xmlns:cdr="http://schemas.openxmlformats.org/drawingml/2006/chartDrawing">
    <cdr:from>
      <cdr:x>0.52046</cdr:x>
      <cdr:y>0.45961</cdr:y>
    </cdr:from>
    <cdr:to>
      <cdr:x>0.59386</cdr:x>
      <cdr:y>0.57401</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3351198" y="1523462"/>
          <a:ext cx="472580" cy="379224"/>
        </a:xfrm>
        <a:prstGeom xmlns:a="http://schemas.openxmlformats.org/drawingml/2006/main" prst="rect">
          <a:avLst/>
        </a:prstGeom>
      </cdr:spPr>
    </cdr:pic>
  </cdr:relSizeAnchor>
  <cdr:relSizeAnchor xmlns:cdr="http://schemas.openxmlformats.org/drawingml/2006/chartDrawing">
    <cdr:from>
      <cdr:x>0.62327</cdr:x>
      <cdr:y>0.41379</cdr:y>
    </cdr:from>
    <cdr:to>
      <cdr:x>0.68442</cdr:x>
      <cdr:y>0.51724</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4013200" y="1371600"/>
          <a:ext cx="393700" cy="342900"/>
        </a:xfrm>
        <a:prstGeom xmlns:a="http://schemas.openxmlformats.org/drawingml/2006/main" prst="rect">
          <a:avLst/>
        </a:prstGeom>
      </cdr:spPr>
    </cdr:pic>
  </cdr:relSizeAnchor>
  <cdr:relSizeAnchor xmlns:cdr="http://schemas.openxmlformats.org/drawingml/2006/chartDrawing">
    <cdr:from>
      <cdr:x>0.7357</cdr:x>
      <cdr:y>0.60536</cdr:y>
    </cdr:from>
    <cdr:to>
      <cdr:x>0.77909</cdr:x>
      <cdr:y>0.70881</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7"/>
        <a:stretch xmlns:a="http://schemas.openxmlformats.org/drawingml/2006/main">
          <a:fillRect/>
        </a:stretch>
      </cdr:blipFill>
      <cdr:spPr>
        <a:xfrm xmlns:a="http://schemas.openxmlformats.org/drawingml/2006/main">
          <a:off x="4737100" y="2006600"/>
          <a:ext cx="279400" cy="3429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7A856B-1A79-2940-8DC9-A9313E860A05}" type="datetime1">
              <a:rPr lang="en-US" smtClean="0"/>
              <a:pPr/>
              <a:t>11/30/18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DB88D9-98B9-6142-B94E-49EF44F4FE1F}"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263566-26FC-EC45-B835-A3372BBE35AB}" type="datetime1">
              <a:rPr lang="en-US" smtClean="0"/>
              <a:pPr/>
              <a:t>11/30/18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DB40DE-5157-9743-A927-42682A277266}"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Librarians have for some time been vocal about the fact that the scholarly communication business cycle, essential as it is to the function of an academic library is not economically sustainable. Academic and Research Libraries have been quick to rise to the challenge of integrating scholarly communication into library operations, and connecting these efforts to broader institutional goals. As we surpass more than a decade of effort significant problems continue to reshape the landscape of scholarly communication. Developing scholarly research skills continues to be a paramount need and remains strongly related to success as a research scholar. Reexamining areas of need and identifying likely paths for collaboration can be beneficial to determining value and impact in this ever-changing environment. As academic institutions struggle to adapt, librarians should leverage their expertise to advocate for positive change. This paper examines graduate students’ place in the campus research and scholarly lifecycle expectations and practices to identify gaps, form partnerships, and find solutions.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1DB40DE-5157-9743-A927-42682A27726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a:ea typeface="Times New Roman"/>
              </a:rPr>
              <a:t>To better understand graduate students needs a purposeful and targeted approach was seen as useful. Given the history of the University and its long-standing roots in teacher education a single department from the College of Education and Human Services was deemed appropriate and a natural starting point. Over 90% of students enrolled in a doctoral program are in the COEHS, and the selected department has a mid-level graduation rate. This will allow a focus on improvement that builds on existing successes before moving on to slower moving departments. Programs include one undergraduate, four masters, and one doctoral program (one of the largest and the first doctorate offered by the University in 1962). A review was conducted of citation analysis of theses and dissertations</a:t>
            </a:r>
            <a:r>
              <a:rPr lang="en-US" sz="1200" i="1" dirty="0" smtClean="0">
                <a:effectLst/>
                <a:latin typeface="Times New Roman"/>
                <a:ea typeface="Times New Roman"/>
              </a:rPr>
              <a:t>, </a:t>
            </a:r>
            <a:r>
              <a:rPr lang="en-US" sz="1200" dirty="0" smtClean="0">
                <a:effectLst/>
                <a:latin typeface="Times New Roman"/>
                <a:ea typeface="Times New Roman"/>
              </a:rPr>
              <a:t>questions graduate students ask to understand issues they are seeking help in, and faculty authorship and research output. From this analysis, questions were created for a scholarly communication reference interview. The importance of developing scholarly communication skills that match what faculty expects of themselves and from each other can prove to be helpful in identifying scholarly expectations and graduate student needs (</a:t>
            </a:r>
            <a:r>
              <a:rPr lang="en-US" sz="1200" dirty="0" err="1" smtClean="0">
                <a:effectLst/>
                <a:latin typeface="Times New Roman"/>
                <a:ea typeface="Times New Roman"/>
              </a:rPr>
              <a:t>Tancheva</a:t>
            </a:r>
            <a:r>
              <a:rPr lang="en-US" sz="1200" dirty="0" smtClean="0">
                <a:effectLst/>
                <a:latin typeface="Times New Roman"/>
                <a:ea typeface="Times New Roman"/>
              </a:rPr>
              <a:t> et al., 2016)</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effectLst/>
              <a:latin typeface="Times New Roman"/>
              <a:ea typeface="Times New Roman"/>
            </a:endParaRPr>
          </a:p>
          <a:p>
            <a:pPr lvl="0"/>
            <a:r>
              <a:rPr lang="en-US" sz="1200" kern="1200" dirty="0" smtClean="0">
                <a:solidFill>
                  <a:schemeClr val="tx1"/>
                </a:solidFill>
                <a:effectLst/>
                <a:latin typeface="+mn-lt"/>
                <a:ea typeface="+mn-ea"/>
                <a:cs typeface="+mn-cs"/>
              </a:rPr>
              <a:t>The 1210 sources, including dissertations, theses, monographs, and peer-reviewed journals, that cited 451 ETSU and TAMUC theses and dissertations completed between 1967 and 2017. Cited theses and dissertations represent 15% of the overall total produced by students at the institution over the fifty year period, with 74% of the citations coming from the education disciplines, 12% from counseling, 7% from counseling, 3% from English, and the remainder from other disciplines.</a:t>
            </a:r>
          </a:p>
          <a:p>
            <a:endParaRPr lang="en-US" dirty="0"/>
          </a:p>
        </p:txBody>
      </p:sp>
      <p:sp>
        <p:nvSpPr>
          <p:cNvPr id="4" name="Slide Number Placeholder 3"/>
          <p:cNvSpPr>
            <a:spLocks noGrp="1"/>
          </p:cNvSpPr>
          <p:nvPr>
            <p:ph type="sldNum" sz="quarter" idx="10"/>
          </p:nvPr>
        </p:nvSpPr>
        <p:spPr/>
        <p:txBody>
          <a:bodyPr/>
          <a:lstStyle/>
          <a:p>
            <a:fld id="{B1DB40DE-5157-9743-A927-42682A27726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200" kern="1200" dirty="0" smtClean="0">
                <a:solidFill>
                  <a:schemeClr val="tx1"/>
                </a:solidFill>
                <a:effectLst/>
                <a:latin typeface="+mn-lt"/>
                <a:ea typeface="+mn-ea"/>
                <a:cs typeface="+mn-cs"/>
              </a:rPr>
              <a:t>The 4806 sources cited in the 59 theses and dissertations completed in the 2016 to 2017</a:t>
            </a:r>
          </a:p>
          <a:p>
            <a:r>
              <a:rPr lang="en-US" sz="1200" kern="1200" dirty="0" smtClean="0">
                <a:solidFill>
                  <a:schemeClr val="tx1"/>
                </a:solidFill>
                <a:effectLst/>
                <a:latin typeface="+mn-lt"/>
                <a:ea typeface="+mn-ea"/>
                <a:cs typeface="+mn-cs"/>
              </a:rPr>
              <a:t>academic year at TAMUC.</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citation analysis projects identified several areas of concern involving the writers of dissertations and theses that should be addressed. These include evidence of a growing acceptance and use of sources from the World Wide Web, a pattern of errors in citation formatting, the occasional use of inappropriate or otherwise questionable sources, and the recognition that TAMUC theses and dissertations were being accessed, read and cited by an ever-widening array of scholars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the department level a review of Thesis and Dissertations written and completed in 2017-2018 revealed what graduate students in the discipline were writing about, and the sources they were using to cite their work?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the seven dissertations several used peer-reviewed scholarly journals as a reference resource (more than 50%). Three out of the seven dissertations relied heavily on web resources (more than 50%), in two dissertations less than 10% books were cited, while in all dissertations the use of thesis and dissertations were 3% or lower. The frequent use of web resources and little use of books, theses, and dissertations to support research identify areas that graduate students could benefit from with more significant support. The library has access to 80% of the reported journal titles Figure 1 below provides an overview,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DB40DE-5157-9743-A927-42682A27726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48% of student queries were about Peer Review articles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25% were on “Research Information” these ranged from finding material on a research topic, finding information about research designs to information on IRB protocol.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Effective Literature searches (8%),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Thesis and Dissertations (7%)</a:t>
            </a:r>
            <a:r>
              <a:rPr lang="en-US" sz="1200" kern="1200" baseline="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Reference and Citation assistance (8%) were areas requiring further attention (given questions about these resources were less than 10%)</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Questions on Plagiarism (0.7%)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Writing (1%) were few (this was an area graduate students could greatly benefit knowing more of</a:t>
            </a:r>
            <a:r>
              <a:rPr lang="en-US" sz="1200" kern="1200" baseline="0" dirty="0" smtClean="0">
                <a:solidFill>
                  <a:schemeClr val="tx1"/>
                </a:solidFill>
                <a:latin typeface="+mn-lt"/>
                <a:ea typeface="+mn-ea"/>
                <a:cs typeface="+mn-cs"/>
              </a:rPr>
              <a:t>  and </a:t>
            </a:r>
            <a:r>
              <a:rPr lang="en-US" sz="1200" kern="1200" dirty="0" smtClean="0">
                <a:solidFill>
                  <a:schemeClr val="tx1"/>
                </a:solidFill>
                <a:latin typeface="+mn-lt"/>
                <a:ea typeface="+mn-ea"/>
                <a:cs typeface="+mn-cs"/>
              </a:rPr>
              <a:t>the quality of their research work) </a:t>
            </a:r>
            <a:endParaRPr lang="en-US" dirty="0" smtClean="0"/>
          </a:p>
          <a:p>
            <a:endParaRPr lang="en-US" dirty="0"/>
          </a:p>
        </p:txBody>
      </p:sp>
      <p:sp>
        <p:nvSpPr>
          <p:cNvPr id="4" name="Slide Number Placeholder 3"/>
          <p:cNvSpPr>
            <a:spLocks noGrp="1"/>
          </p:cNvSpPr>
          <p:nvPr>
            <p:ph type="sldNum" sz="quarter" idx="10"/>
          </p:nvPr>
        </p:nvSpPr>
        <p:spPr/>
        <p:txBody>
          <a:bodyPr/>
          <a:lstStyle/>
          <a:p>
            <a:fld id="{B1DB40DE-5157-9743-A927-42682A277266}"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Basic citation statistics provided insight on article readership and its impact – are our collections supporting faculty needs….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look at authorship and the scholarly research output of the department may prove to be worthwhile to understand what faculty are writing about, and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kinds of research output generated? A descriptive bibliography developed at the department level would seem to be a useful tool.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Thus a search was started with a review of faculty research publications on the department’s web page, followed by a search using the library catalog and other finding aids (by author or title), and a look at journal article indices to determine rigor and quality of the publication. If the written work showed up in the catalog, it was included in the data set.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Google Scholar and Research Gate were consulted to understand the impact of scholarly output beyond the University. Figure 4 presents faculty research and publications,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1DB40DE-5157-9743-A927-42682A277266}"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would be helpful to record a video clip from searching database to integrating searched articles</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more we read well-written articles, the more we know which journals are good</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Graduate students: every graduate class as a test of their research skills and an opportunity to demonstrate these skills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Doctoral students: every class as an opportunity to practice the skills they will use in conducting their dissertation research and writing the dissertation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B1DB40DE-5157-9743-A927-42682A277266}"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r>
              <a:rPr lang="en-US" sz="1200" kern="1200" dirty="0" smtClean="0">
                <a:solidFill>
                  <a:schemeClr val="tx1"/>
                </a:solidFill>
                <a:latin typeface="+mn-lt"/>
                <a:ea typeface="+mn-ea"/>
                <a:cs typeface="+mn-cs"/>
              </a:rPr>
              <a:t>Several gaps to meet students needs and accomplish University goals</a:t>
            </a:r>
          </a:p>
          <a:p>
            <a:pPr>
              <a:buFont typeface="Arial"/>
              <a:buNone/>
            </a:pPr>
            <a:r>
              <a:rPr lang="en-US" sz="1200" kern="1200" dirty="0" smtClean="0">
                <a:solidFill>
                  <a:schemeClr val="tx1"/>
                </a:solidFill>
                <a:latin typeface="+mn-lt"/>
                <a:ea typeface="+mn-ea"/>
                <a:cs typeface="+mn-cs"/>
              </a:rPr>
              <a:t>Some library already aware of: Effective literature search – keyword search,</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Navigating databases to access content,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Awareness of what Library Resources available,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Understanding copyright, avoiding Plagiarism,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Attention to writing quality,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Errors in Citation formatting</a:t>
            </a:r>
          </a:p>
          <a:p>
            <a:pPr>
              <a:buFont typeface="Arial"/>
              <a:buNone/>
            </a:pPr>
            <a:endParaRPr lang="en-US" sz="1200" kern="1200" dirty="0" smtClean="0">
              <a:solidFill>
                <a:schemeClr val="tx1"/>
              </a:solidFill>
              <a:latin typeface="+mn-lt"/>
              <a:ea typeface="+mn-ea"/>
              <a:cs typeface="+mn-cs"/>
            </a:endParaRPr>
          </a:p>
          <a:p>
            <a:pPr>
              <a:buFont typeface="Arial"/>
              <a:buNone/>
            </a:pPr>
            <a:r>
              <a:rPr lang="en-US" sz="1200" kern="1200" dirty="0" smtClean="0">
                <a:solidFill>
                  <a:schemeClr val="tx1"/>
                </a:solidFill>
                <a:latin typeface="+mn-lt"/>
                <a:ea typeface="+mn-ea"/>
                <a:cs typeface="+mn-cs"/>
              </a:rPr>
              <a:t>Others less aware of</a:t>
            </a:r>
            <a:endParaRPr lang="en-US" dirty="0"/>
          </a:p>
        </p:txBody>
      </p:sp>
      <p:sp>
        <p:nvSpPr>
          <p:cNvPr id="4" name="Slide Number Placeholder 3"/>
          <p:cNvSpPr>
            <a:spLocks noGrp="1"/>
          </p:cNvSpPr>
          <p:nvPr>
            <p:ph type="sldNum" sz="quarter" idx="10"/>
          </p:nvPr>
        </p:nvSpPr>
        <p:spPr/>
        <p:txBody>
          <a:bodyPr/>
          <a:lstStyle/>
          <a:p>
            <a:fld id="{B1DB40DE-5157-9743-A927-42682A277266}"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Better communication &amp; collaboration </a:t>
            </a:r>
            <a:r>
              <a:rPr lang="en-US" dirty="0" err="1" smtClean="0"/>
              <a:t>b/n</a:t>
            </a:r>
            <a:r>
              <a:rPr lang="en-US" dirty="0" smtClean="0"/>
              <a:t> stakeholders…</a:t>
            </a:r>
          </a:p>
          <a:p>
            <a:endParaRPr lang="en-US" dirty="0" smtClean="0"/>
          </a:p>
          <a:p>
            <a:r>
              <a:rPr lang="en-US" dirty="0" smtClean="0"/>
              <a:t>Targeted reports to faculty</a:t>
            </a:r>
            <a:r>
              <a:rPr lang="en-US" baseline="0" dirty="0" smtClean="0"/>
              <a:t> &amp; </a:t>
            </a:r>
            <a:r>
              <a:rPr lang="en-US" baseline="0" dirty="0" err="1" smtClean="0"/>
              <a:t>depts</a:t>
            </a:r>
            <a:r>
              <a:rPr lang="en-US" baseline="0" dirty="0" smtClean="0"/>
              <a:t> --</a:t>
            </a:r>
            <a:r>
              <a:rPr lang="en-US" sz="1200" kern="1200" dirty="0" smtClean="0">
                <a:solidFill>
                  <a:schemeClr val="tx1"/>
                </a:solidFill>
                <a:latin typeface="+mn-lt"/>
                <a:ea typeface="+mn-ea"/>
                <a:cs typeface="+mn-cs"/>
              </a:rPr>
              <a:t>graduate school using your data our dissertations being cited use as leverage, convince faculty necessity to work on quality of student writing – may not be awareness how widely read material can be</a:t>
            </a:r>
            <a:endParaRPr lang="en-US" dirty="0"/>
          </a:p>
        </p:txBody>
      </p:sp>
      <p:sp>
        <p:nvSpPr>
          <p:cNvPr id="4" name="Slide Number Placeholder 3"/>
          <p:cNvSpPr>
            <a:spLocks noGrp="1"/>
          </p:cNvSpPr>
          <p:nvPr>
            <p:ph type="sldNum" sz="quarter" idx="10"/>
          </p:nvPr>
        </p:nvSpPr>
        <p:spPr/>
        <p:txBody>
          <a:bodyPr/>
          <a:lstStyle/>
          <a:p>
            <a:fld id="{B1DB40DE-5157-9743-A927-42682A277266}"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Traditional scholarly communication services include </a:t>
            </a:r>
            <a:r>
              <a:rPr lang="en-US" sz="1200" b="1" kern="1200" dirty="0" smtClean="0">
                <a:solidFill>
                  <a:schemeClr val="tx1"/>
                </a:solidFill>
                <a:latin typeface="+mn-lt"/>
                <a:ea typeface="+mn-ea"/>
                <a:cs typeface="+mn-cs"/>
              </a:rPr>
              <a:t>information access</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hosting and managing content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outreach and educational activities </a:t>
            </a:r>
            <a:r>
              <a:rPr lang="en-US" sz="1200" kern="1200" dirty="0" smtClean="0">
                <a:solidFill>
                  <a:schemeClr val="tx1"/>
                </a:solidFill>
                <a:latin typeface="+mn-lt"/>
                <a:ea typeface="+mn-ea"/>
                <a:cs typeface="+mn-cs"/>
              </a:rPr>
              <a:t>(ACRL 2005; Thomas; 2013). </a:t>
            </a:r>
            <a:r>
              <a:rPr lang="en-US" sz="1200" b="1" kern="1200" dirty="0" smtClean="0">
                <a:solidFill>
                  <a:schemeClr val="tx1"/>
                </a:solidFill>
                <a:latin typeface="+mn-lt"/>
                <a:ea typeface="+mn-ea"/>
                <a:cs typeface="+mn-cs"/>
              </a:rPr>
              <a:t>The research and scholarship life cycle is “the creation, publication, discovery and dissemination of scholarly research” (Scholarly Communication Toolkit, 2016).</a:t>
            </a:r>
            <a:r>
              <a:rPr lang="en-US" sz="1200" kern="1200" dirty="0" smtClean="0">
                <a:solidFill>
                  <a:schemeClr val="tx1"/>
                </a:solidFill>
                <a:latin typeface="+mn-lt"/>
                <a:ea typeface="+mn-ea"/>
                <a:cs typeface="+mn-cs"/>
              </a:rPr>
              <a:t> Managing this scholarly record requires </a:t>
            </a:r>
            <a:r>
              <a:rPr lang="en-US" sz="1200" b="1" kern="1200" dirty="0" smtClean="0">
                <a:solidFill>
                  <a:schemeClr val="tx1"/>
                </a:solidFill>
                <a:latin typeface="+mn-lt"/>
                <a:ea typeface="+mn-ea"/>
                <a:cs typeface="+mn-cs"/>
              </a:rPr>
              <a:t>conducting effective literature searches, managing reference information, understanding modes of publication</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demonstrating productivity as a researcher</a:t>
            </a:r>
            <a:r>
              <a:rPr lang="en-US" sz="1200" kern="1200" dirty="0" smtClean="0">
                <a:solidFill>
                  <a:schemeClr val="tx1"/>
                </a:solidFill>
                <a:latin typeface="+mn-lt"/>
                <a:ea typeface="+mn-ea"/>
                <a:cs typeface="+mn-cs"/>
              </a:rPr>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DB40DE-5157-9743-A927-42682A27726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39700" marR="192405" indent="457200">
              <a:lnSpc>
                <a:spcPct val="115000"/>
              </a:lnSpc>
              <a:spcBef>
                <a:spcPts val="0"/>
              </a:spcBef>
              <a:spcAft>
                <a:spcPts val="0"/>
              </a:spcAft>
            </a:pPr>
            <a:r>
              <a:rPr lang="en-US" sz="1200" dirty="0" smtClean="0">
                <a:effectLst/>
                <a:latin typeface="Times New Roman"/>
                <a:ea typeface="Times New Roman"/>
              </a:rPr>
              <a:t>The levels of adoption have varied greatly by institution (ACRL, 2016; Lancaster &amp; Beard, 2013).Carpenter, </a:t>
            </a:r>
            <a:r>
              <a:rPr lang="en-US" sz="1200" dirty="0" err="1" smtClean="0">
                <a:effectLst/>
                <a:latin typeface="Times New Roman"/>
                <a:ea typeface="Times New Roman"/>
              </a:rPr>
              <a:t>Graybill</a:t>
            </a:r>
            <a:r>
              <a:rPr lang="en-US" sz="1200" dirty="0" smtClean="0">
                <a:effectLst/>
                <a:latin typeface="Times New Roman"/>
                <a:ea typeface="Times New Roman"/>
              </a:rPr>
              <a:t>, </a:t>
            </a:r>
            <a:r>
              <a:rPr lang="en-US" sz="1200" dirty="0" err="1" smtClean="0">
                <a:effectLst/>
                <a:latin typeface="Times New Roman"/>
                <a:ea typeface="Times New Roman"/>
              </a:rPr>
              <a:t>Offord</a:t>
            </a:r>
            <a:r>
              <a:rPr lang="en-US" sz="1200" dirty="0" smtClean="0">
                <a:effectLst/>
                <a:latin typeface="Times New Roman"/>
                <a:ea typeface="Times New Roman"/>
              </a:rPr>
              <a:t> and </a:t>
            </a:r>
            <a:r>
              <a:rPr lang="en-US" sz="1200" dirty="0" err="1" smtClean="0">
                <a:effectLst/>
                <a:latin typeface="Times New Roman"/>
                <a:ea typeface="Times New Roman"/>
              </a:rPr>
              <a:t>Piorun</a:t>
            </a:r>
            <a:r>
              <a:rPr lang="en-US" sz="1200" dirty="0" smtClean="0">
                <a:effectLst/>
                <a:latin typeface="Times New Roman"/>
                <a:ea typeface="Times New Roman"/>
              </a:rPr>
              <a:t> describe the role of the library as proactive in the life cycle of scholarly publishing maintaining relationships with external publishers and peer review institutions to manage the scholarly output of the research community. Outreach and education are ongoing with Librarians customizing skills to each academic area (ACRL 2005). </a:t>
            </a:r>
            <a:r>
              <a:rPr lang="en-US" sz="1200" dirty="0" err="1" smtClean="0">
                <a:effectLst/>
                <a:latin typeface="Times New Roman"/>
                <a:ea typeface="Times New Roman"/>
              </a:rPr>
              <a:t>Gessner</a:t>
            </a:r>
            <a:r>
              <a:rPr lang="en-US" sz="1200" dirty="0" smtClean="0">
                <a:effectLst/>
                <a:latin typeface="Times New Roman"/>
                <a:ea typeface="Times New Roman"/>
              </a:rPr>
              <a:t>, </a:t>
            </a:r>
            <a:r>
              <a:rPr lang="en-US" sz="1200" dirty="0" err="1" smtClean="0">
                <a:effectLst/>
                <a:latin typeface="Times New Roman"/>
                <a:ea typeface="Times New Roman"/>
              </a:rPr>
              <a:t>Eldermire</a:t>
            </a:r>
            <a:r>
              <a:rPr lang="en-US" sz="1200" dirty="0" smtClean="0">
                <a:effectLst/>
                <a:latin typeface="Times New Roman"/>
                <a:ea typeface="Times New Roman"/>
              </a:rPr>
              <a:t>, Tang &amp; </a:t>
            </a:r>
            <a:r>
              <a:rPr lang="en-US" sz="1200" dirty="0" err="1" smtClean="0">
                <a:effectLst/>
                <a:latin typeface="Times New Roman"/>
                <a:ea typeface="Times New Roman"/>
              </a:rPr>
              <a:t>Tancheva</a:t>
            </a:r>
            <a:r>
              <a:rPr lang="en-US" sz="1200" dirty="0" smtClean="0">
                <a:effectLst/>
                <a:latin typeface="Times New Roman"/>
                <a:ea typeface="Times New Roman"/>
              </a:rPr>
              <a:t> make the distinction between information searching and research (i.e., asking questions, synthesizing, and creative problem solving). They state the importance of self-management and recognizing the fluid nature of research activity – the broader context that requires moving from one activity to another often non-linear in nature (2016). Vaughan et al., call attention to the ubiquity of information, constant connectivity, and the availability of a variety of media that allow multiple points of entry in the research process and the growing</a:t>
            </a:r>
            <a:r>
              <a:rPr lang="en-US" sz="1200" spc="-130" dirty="0" smtClean="0">
                <a:effectLst/>
                <a:latin typeface="Times New Roman"/>
                <a:ea typeface="Times New Roman"/>
              </a:rPr>
              <a:t> </a:t>
            </a:r>
            <a:r>
              <a:rPr lang="en-US" sz="1200" dirty="0" smtClean="0">
                <a:effectLst/>
                <a:latin typeface="Times New Roman"/>
                <a:ea typeface="Times New Roman"/>
              </a:rPr>
              <a:t>need for creative ways of support (2013). Fowler, Temper, and </a:t>
            </a:r>
            <a:r>
              <a:rPr lang="en-US" sz="1200" dirty="0" err="1" smtClean="0">
                <a:effectLst/>
                <a:latin typeface="Times New Roman"/>
                <a:ea typeface="Times New Roman"/>
              </a:rPr>
              <a:t>Persily</a:t>
            </a:r>
            <a:r>
              <a:rPr lang="en-US" sz="1200" dirty="0" smtClean="0">
                <a:effectLst/>
                <a:latin typeface="Times New Roman"/>
                <a:ea typeface="Times New Roman"/>
              </a:rPr>
              <a:t> (2005) offer a framework for planning and starting a scholarly communication program. They identify five phases i.e., establish structure, build knowledge, scan environment, go public, and evaluate</a:t>
            </a:r>
            <a:r>
              <a:rPr lang="en-US" sz="1200" spc="-55" dirty="0" smtClean="0">
                <a:effectLst/>
                <a:latin typeface="Times New Roman"/>
                <a:ea typeface="Times New Roman"/>
              </a:rPr>
              <a:t> </a:t>
            </a:r>
            <a:r>
              <a:rPr lang="en-US" sz="1200" dirty="0" smtClean="0">
                <a:effectLst/>
                <a:latin typeface="Times New Roman"/>
                <a:ea typeface="Times New Roman"/>
              </a:rPr>
              <a:t>program.</a:t>
            </a:r>
          </a:p>
          <a:p>
            <a:pPr marL="139700" marR="284480">
              <a:lnSpc>
                <a:spcPct val="115000"/>
              </a:lnSpc>
              <a:spcBef>
                <a:spcPts val="0"/>
              </a:spcBef>
              <a:spcAft>
                <a:spcPts val="0"/>
              </a:spcAft>
            </a:pPr>
            <a:endParaRPr lang="en-US" sz="1200" dirty="0" smtClean="0">
              <a:effectLst/>
              <a:latin typeface="Times New Roman"/>
              <a:ea typeface="Times New Roman"/>
            </a:endParaRPr>
          </a:p>
          <a:p>
            <a:pPr marL="139700" marR="284480">
              <a:lnSpc>
                <a:spcPct val="115000"/>
              </a:lnSpc>
              <a:spcBef>
                <a:spcPts val="0"/>
              </a:spcBef>
              <a:spcAft>
                <a:spcPts val="0"/>
              </a:spcAft>
            </a:pPr>
            <a:r>
              <a:rPr lang="en-US" sz="1200" dirty="0" smtClean="0">
                <a:effectLst/>
                <a:latin typeface="Times New Roman"/>
                <a:ea typeface="Times New Roman"/>
              </a:rPr>
              <a:t>Planning and implementation, generic tools to adapt locally with Creative Commons Licensing, and implementation examples guide direction. Building a culture of scholarly communication</a:t>
            </a:r>
          </a:p>
          <a:p>
            <a:pPr marL="139700" marR="258445" algn="just">
              <a:lnSpc>
                <a:spcPct val="115000"/>
              </a:lnSpc>
              <a:spcBef>
                <a:spcPts val="300"/>
              </a:spcBef>
              <a:spcAft>
                <a:spcPts val="0"/>
              </a:spcAft>
            </a:pPr>
            <a:r>
              <a:rPr lang="en-US" sz="1100" dirty="0" smtClean="0">
                <a:effectLst/>
                <a:latin typeface="Times New Roman"/>
                <a:ea typeface="Times New Roman"/>
              </a:rPr>
              <a:t/>
            </a:r>
            <a:br>
              <a:rPr lang="en-US" sz="1100" dirty="0" smtClean="0">
                <a:effectLst/>
                <a:latin typeface="Times New Roman"/>
                <a:ea typeface="Times New Roman"/>
              </a:rPr>
            </a:br>
            <a:r>
              <a:rPr lang="en-US" sz="1200" dirty="0" smtClean="0">
                <a:effectLst/>
                <a:latin typeface="Times New Roman"/>
                <a:ea typeface="Times New Roman"/>
              </a:rPr>
              <a:t>and readiness of stakeholders to adopt measures are common challenges, and viewed as the first step towards adapting scholarly communication with a need to keep efforts ongoing (</a:t>
            </a:r>
            <a:r>
              <a:rPr lang="en-US" sz="1200" dirty="0" err="1" smtClean="0">
                <a:effectLst/>
                <a:latin typeface="Times New Roman"/>
                <a:ea typeface="Times New Roman"/>
              </a:rPr>
              <a:t>Gessner</a:t>
            </a:r>
            <a:r>
              <a:rPr lang="en-US" sz="1200" dirty="0" smtClean="0">
                <a:effectLst/>
                <a:latin typeface="Times New Roman"/>
                <a:ea typeface="Times New Roman"/>
              </a:rPr>
              <a:t>, et al., 2017).</a:t>
            </a:r>
          </a:p>
          <a:p>
            <a:endParaRPr lang="en-US" dirty="0"/>
          </a:p>
        </p:txBody>
      </p:sp>
      <p:sp>
        <p:nvSpPr>
          <p:cNvPr id="4" name="Slide Number Placeholder 3"/>
          <p:cNvSpPr>
            <a:spLocks noGrp="1"/>
          </p:cNvSpPr>
          <p:nvPr>
            <p:ph type="sldNum" sz="quarter" idx="10"/>
          </p:nvPr>
        </p:nvSpPr>
        <p:spPr/>
        <p:txBody>
          <a:bodyPr/>
          <a:lstStyle/>
          <a:p>
            <a:fld id="{B1DB40DE-5157-9743-A927-42682A27726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a:ea typeface="Times New Roman"/>
              </a:rPr>
              <a:t>Texas A&amp;M University-Commerce was founded by William L. Mayo in 1889 as East Texas Normal College and functioned as a private teachers’ college until 1917, when it was acquired by the State of Texas and was renamed East Texas State Teachers College. In 1935 master’s programs were inaugurated, prompting a name change to East Texas State Teachers College. This was followed by the first doctoral program in 1962, at which time the university was renamed East Texas State University. In 1996 the university joined the Texas A&amp;M system and acquired its current name.</a:t>
            </a:r>
          </a:p>
          <a:p>
            <a:endParaRPr lang="en-US" dirty="0"/>
          </a:p>
        </p:txBody>
      </p:sp>
      <p:sp>
        <p:nvSpPr>
          <p:cNvPr id="4" name="Slide Number Placeholder 3"/>
          <p:cNvSpPr>
            <a:spLocks noGrp="1"/>
          </p:cNvSpPr>
          <p:nvPr>
            <p:ph type="sldNum" sz="quarter" idx="10"/>
          </p:nvPr>
        </p:nvSpPr>
        <p:spPr/>
        <p:txBody>
          <a:bodyPr/>
          <a:lstStyle/>
          <a:p>
            <a:fld id="{B1DB40DE-5157-9743-A927-42682A27726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39700" marR="272415" indent="457200">
              <a:lnSpc>
                <a:spcPct val="115000"/>
              </a:lnSpc>
              <a:spcBef>
                <a:spcPts val="0"/>
              </a:spcBef>
              <a:spcAft>
                <a:spcPts val="0"/>
              </a:spcAft>
            </a:pPr>
            <a:r>
              <a:rPr lang="en-US" sz="1400" dirty="0" smtClean="0">
                <a:effectLst/>
                <a:latin typeface="Times New Roman"/>
                <a:ea typeface="Times New Roman"/>
              </a:rPr>
              <a:t>Over the last twenty years the library at TAMUC has continued to shift from print to electronic resources and communication. In 2006 the library instituted its first digital collection, and in 2008 a Digital Collections Librarian was hired. In 2013 the Faculty Pub was initiated to give faculty the opportunity to share their research and publications with each other as well as graduate students. A proposal was submitted at the end of 2013 to establish a Scholarly</a:t>
            </a:r>
          </a:p>
          <a:p>
            <a:pPr marL="0" marR="0">
              <a:spcBef>
                <a:spcPts val="0"/>
              </a:spcBef>
              <a:spcAft>
                <a:spcPts val="0"/>
              </a:spcAft>
            </a:pPr>
            <a:r>
              <a:rPr lang="en-US" sz="1200" dirty="0" smtClean="0">
                <a:effectLst/>
                <a:latin typeface="Times New Roman"/>
                <a:ea typeface="Times New Roman"/>
              </a:rPr>
              <a:t/>
            </a:r>
            <a:br>
              <a:rPr lang="en-US" sz="1200" dirty="0" smtClean="0">
                <a:effectLst/>
                <a:latin typeface="Times New Roman"/>
                <a:ea typeface="Times New Roman"/>
              </a:rPr>
            </a:br>
            <a:r>
              <a:rPr lang="en-US" sz="1200" dirty="0" smtClean="0">
                <a:effectLst/>
                <a:latin typeface="Times New Roman"/>
                <a:ea typeface="Times New Roman"/>
              </a:rPr>
              <a:t>Communication initiative, noting that the nature of scholarly communication was undergoing significant change, that students as well as faculty required new skills to adapt to this change, and that the library was in a unique position to fill this void. For various reasons library administration did not feel we could move forward with a comprehensive approach. </a:t>
            </a:r>
            <a:r>
              <a:rPr lang="en-US" sz="1200" b="1" dirty="0" smtClean="0">
                <a:effectLst/>
                <a:latin typeface="Times New Roman"/>
                <a:ea typeface="Times New Roman"/>
              </a:rPr>
              <a:t>Since that time efforts have been focused toward identifying and building campus-wide support for scholarly communication needs. </a:t>
            </a:r>
            <a:endParaRPr lang="en-US" sz="1050" b="1"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B1DB40DE-5157-9743-A927-42682A27726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localized model will identify not only needs but also institutional stakeholders positioned to fill those needs, which in turn will assist the library to “demonstrate alignment with and impact on institutional outcomes” (ACRL Plan for Excellence, 2017). Resources and services can be mapped to research tasks and institutional needs and Librarians can engage with faculty and graduate students alike to build collaborative relationships across departments.</a:t>
            </a:r>
          </a:p>
          <a:p>
            <a:endParaRPr lang="en-US" dirty="0"/>
          </a:p>
        </p:txBody>
      </p:sp>
      <p:sp>
        <p:nvSpPr>
          <p:cNvPr id="4" name="Slide Number Placeholder 3"/>
          <p:cNvSpPr>
            <a:spLocks noGrp="1"/>
          </p:cNvSpPr>
          <p:nvPr>
            <p:ph type="sldNum" sz="quarter" idx="10"/>
          </p:nvPr>
        </p:nvSpPr>
        <p:spPr/>
        <p:txBody>
          <a:bodyPr/>
          <a:lstStyle/>
          <a:p>
            <a:fld id="{B1DB40DE-5157-9743-A927-42682A27726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39700" marR="226060" indent="457200">
              <a:lnSpc>
                <a:spcPct val="115000"/>
              </a:lnSpc>
              <a:spcBef>
                <a:spcPts val="0"/>
              </a:spcBef>
              <a:spcAft>
                <a:spcPts val="0"/>
              </a:spcAft>
            </a:pPr>
            <a:r>
              <a:rPr lang="en-US" sz="1200" dirty="0" smtClean="0">
                <a:effectLst/>
                <a:latin typeface="Times New Roman"/>
                <a:ea typeface="Times New Roman"/>
              </a:rPr>
              <a:t>The Graduate School has undertaken a strategic mission to improve the quality of graduate student scholarly writing. At the same time, the University has identified a need to reduce the length of time it takes graduate students to complete their studies and receive their degree. The library is a key stakeholder in both of these efforts. However, the library is currently understaffed, having undergone over a fifty percent reduction in professional librarians in the past five years. This is the most significant drop in workforce since World War Two. When coupled with the increase in online learning as well as ongoing budgetary cuts, finding more effective and efficient methods of meeting students’ research needs is critical. Through an analysis of recent scholarly output and collaboration with colleagues across campus, we can first identify problems, gaps, and objectives that need attention, and secondly, we can determine how to target our efforts and maximize our results.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DB40DE-5157-9743-A927-42682A27726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a:ea typeface="Times New Roman"/>
              </a:rPr>
              <a:t>The University’s Strategic Plan addresses goals in seven domains: Student Success, Scholarship, Service, Stewardship, Diversity, Globalization, and Communication. The library currently analyzes its effectiveness through alignment with the University Strategic Plan in the areas of collections, facilities, instruction, outreach, and services. In regards to Scholarly Communication, the library focuses on collections and instruction as its foundational contributions.</a:t>
            </a:r>
          </a:p>
          <a:p>
            <a:pPr marL="0" marR="0">
              <a:spcBef>
                <a:spcPts val="40"/>
              </a:spcBef>
              <a:spcAft>
                <a:spcPts val="0"/>
              </a:spcAft>
            </a:pPr>
            <a:r>
              <a:rPr lang="en-US" sz="1350" dirty="0" smtClean="0">
                <a:effectLst/>
                <a:latin typeface="Times New Roman"/>
                <a:ea typeface="Times New Roman"/>
              </a:rPr>
              <a:t> </a:t>
            </a:r>
            <a:r>
              <a:rPr lang="en-US" sz="1200" dirty="0" smtClean="0">
                <a:effectLst/>
                <a:latin typeface="Times New Roman"/>
                <a:ea typeface="Times New Roman"/>
              </a:rPr>
              <a:t>This project seeks to make a more quantifiable connection to another goal in the strategic plan in the area of Student Success: “The university will recruit, admit, and assist academically qualified undergraduate and graduate students who are capable of graduating on time by 2020.” A strategy outlined to reach this goal is: “Reduce average time to graduation by 2% by 2020, by increasing average student credit hour enrollments each semester and establishing time-to-graduation targets by college, department, and</a:t>
            </a:r>
            <a:r>
              <a:rPr lang="en-US" sz="1200" spc="-5" dirty="0" smtClean="0">
                <a:effectLst/>
                <a:latin typeface="Times New Roman"/>
                <a:ea typeface="Times New Roman"/>
              </a:rPr>
              <a:t> </a:t>
            </a:r>
            <a:r>
              <a:rPr lang="en-US" sz="1200" dirty="0" smtClean="0">
                <a:effectLst/>
                <a:latin typeface="Times New Roman"/>
                <a:ea typeface="Times New Roman"/>
              </a:rPr>
              <a:t>program.”</a:t>
            </a:r>
          </a:p>
          <a:p>
            <a:pPr marL="0" marR="0">
              <a:spcBef>
                <a:spcPts val="40"/>
              </a:spcBef>
              <a:spcAft>
                <a:spcPts val="0"/>
              </a:spcAft>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regards to Scholarly Communication, the library focuses on collections and instruction as its foundational contributions.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457200" indent="-457200">
              <a:buFont typeface="+mj-lt"/>
              <a:buNone/>
            </a:pPr>
            <a:r>
              <a:rPr lang="en-US" sz="1200" kern="1200" dirty="0" smtClean="0">
                <a:solidFill>
                  <a:schemeClr val="tx1"/>
                </a:solidFill>
                <a:latin typeface="+mn-lt"/>
                <a:ea typeface="+mn-ea"/>
                <a:cs typeface="+mn-cs"/>
              </a:rPr>
              <a:t>a) Improve the quality of graduate student scholarly writing</a:t>
            </a:r>
          </a:p>
          <a:p>
            <a:pPr marL="342900" indent="-342900"/>
            <a:endParaRPr lang="en-US" sz="800" kern="1200" dirty="0" smtClean="0">
              <a:solidFill>
                <a:schemeClr val="tx1"/>
              </a:solidFill>
              <a:latin typeface="+mn-lt"/>
              <a:ea typeface="+mn-ea"/>
              <a:cs typeface="+mn-cs"/>
            </a:endParaRPr>
          </a:p>
          <a:p>
            <a:pPr marL="342900" indent="-342900"/>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Reduce the length of time graduate students take for completion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endParaRPr lang="en-US" dirty="0" smtClean="0"/>
          </a:p>
          <a:p>
            <a:endParaRPr lang="en-US" b="0" dirty="0"/>
          </a:p>
        </p:txBody>
      </p:sp>
      <p:sp>
        <p:nvSpPr>
          <p:cNvPr id="4" name="Slide Number Placeholder 3"/>
          <p:cNvSpPr>
            <a:spLocks noGrp="1"/>
          </p:cNvSpPr>
          <p:nvPr>
            <p:ph type="sldNum" sz="quarter" idx="10"/>
          </p:nvPr>
        </p:nvSpPr>
        <p:spPr/>
        <p:txBody>
          <a:bodyPr/>
          <a:lstStyle/>
          <a:p>
            <a:fld id="{B1DB40DE-5157-9743-A927-42682A27726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39700" marR="221615" indent="457200">
              <a:lnSpc>
                <a:spcPct val="115000"/>
              </a:lnSpc>
              <a:spcBef>
                <a:spcPts val="0"/>
              </a:spcBef>
              <a:spcAft>
                <a:spcPts val="0"/>
              </a:spcAft>
            </a:pPr>
            <a:r>
              <a:rPr lang="en-US" sz="1200" dirty="0" smtClean="0">
                <a:effectLst/>
                <a:latin typeface="Times New Roman"/>
                <a:ea typeface="Times New Roman"/>
              </a:rPr>
              <a:t>In this paper we outline the process of designing a strategic plan, the elements of that plan, its implementation, and the results. The steps include reviewing the institution’s latest strategic plan, research class syllabi, and library statistical data, as well as consultations with the graduate school, a citation analysis of recent theses and dissertations, and outreach to the various departments and individual advisors. We identified three burning questions to address:</a:t>
            </a:r>
          </a:p>
          <a:p>
            <a:pPr marL="0" marR="0">
              <a:spcBef>
                <a:spcPts val="40"/>
              </a:spcBef>
              <a:spcAft>
                <a:spcPts val="0"/>
              </a:spcAft>
            </a:pPr>
            <a:r>
              <a:rPr lang="en-US" sz="1350" dirty="0" smtClean="0">
                <a:effectLst/>
                <a:latin typeface="Times New Roman"/>
                <a:ea typeface="Times New Roman"/>
              </a:rPr>
              <a:t> </a:t>
            </a:r>
            <a:endParaRPr lang="en-US" sz="1200" dirty="0" smtClean="0">
              <a:effectLst/>
              <a:latin typeface="Times New Roman"/>
              <a:ea typeface="Times New Roman"/>
            </a:endParaRPr>
          </a:p>
          <a:p>
            <a:pPr marL="342900" marR="736600" lvl="0" indent="-342900">
              <a:lnSpc>
                <a:spcPct val="115000"/>
              </a:lnSpc>
              <a:spcBef>
                <a:spcPts val="0"/>
              </a:spcBef>
              <a:spcAft>
                <a:spcPts val="0"/>
              </a:spcAft>
              <a:buFont typeface="+mj-lt"/>
              <a:buAutoNum type="arabicPeriod"/>
              <a:tabLst>
                <a:tab pos="736600" algn="l"/>
              </a:tabLst>
            </a:pPr>
            <a:r>
              <a:rPr lang="en-US" sz="1200" spc="0" dirty="0" smtClean="0">
                <a:effectLst/>
                <a:latin typeface="Times New Roman"/>
                <a:ea typeface="Times New Roman"/>
              </a:rPr>
              <a:t>What skills, tools and guidance do students need to conduct effective literature searches that are expected by their academic</a:t>
            </a:r>
            <a:r>
              <a:rPr lang="en-US" sz="1200" spc="-25" dirty="0" smtClean="0">
                <a:effectLst/>
                <a:latin typeface="Times New Roman"/>
                <a:ea typeface="Times New Roman"/>
              </a:rPr>
              <a:t> </a:t>
            </a:r>
            <a:r>
              <a:rPr lang="en-US" sz="1200" spc="0" dirty="0" smtClean="0">
                <a:effectLst/>
                <a:latin typeface="Times New Roman"/>
                <a:ea typeface="Times New Roman"/>
              </a:rPr>
              <a:t>disciplines?</a:t>
            </a:r>
            <a:endParaRPr lang="en-US" sz="1100" spc="0" dirty="0" smtClean="0">
              <a:effectLst/>
              <a:latin typeface="Times New Roman"/>
              <a:ea typeface="Times New Roman"/>
            </a:endParaRPr>
          </a:p>
          <a:p>
            <a:pPr marL="342900" marR="656590" lvl="0" indent="-342900">
              <a:lnSpc>
                <a:spcPct val="115000"/>
              </a:lnSpc>
              <a:spcBef>
                <a:spcPts val="0"/>
              </a:spcBef>
              <a:spcAft>
                <a:spcPts val="0"/>
              </a:spcAft>
              <a:buFont typeface="+mj-lt"/>
              <a:buAutoNum type="arabicPeriod"/>
              <a:tabLst>
                <a:tab pos="749300" algn="l"/>
              </a:tabLst>
            </a:pPr>
            <a:r>
              <a:rPr lang="en-US" sz="1200" spc="0" dirty="0" smtClean="0">
                <a:effectLst/>
                <a:latin typeface="Times New Roman"/>
                <a:ea typeface="Times New Roman"/>
              </a:rPr>
              <a:t>How can students efficiently and effectively manage data and other information reducing preparation</a:t>
            </a:r>
            <a:r>
              <a:rPr lang="en-US" sz="1200" spc="-5" dirty="0" smtClean="0">
                <a:effectLst/>
                <a:latin typeface="Times New Roman"/>
                <a:ea typeface="Times New Roman"/>
              </a:rPr>
              <a:t> </a:t>
            </a:r>
            <a:r>
              <a:rPr lang="en-US" sz="1200" spc="0" dirty="0" smtClean="0">
                <a:effectLst/>
                <a:latin typeface="Times New Roman"/>
                <a:ea typeface="Times New Roman"/>
              </a:rPr>
              <a:t>time?</a:t>
            </a:r>
            <a:endParaRPr lang="en-US" sz="1100" spc="0" dirty="0" smtClean="0">
              <a:effectLst/>
              <a:latin typeface="Times New Roman"/>
              <a:ea typeface="Times New Roman"/>
            </a:endParaRPr>
          </a:p>
          <a:p>
            <a:pPr marL="342900" marR="575310" lvl="0" indent="-342900">
              <a:lnSpc>
                <a:spcPct val="115000"/>
              </a:lnSpc>
              <a:spcBef>
                <a:spcPts val="15"/>
              </a:spcBef>
              <a:spcAft>
                <a:spcPts val="0"/>
              </a:spcAft>
              <a:buFont typeface="+mj-lt"/>
              <a:buAutoNum type="arabicPeriod"/>
              <a:tabLst>
                <a:tab pos="749300" algn="l"/>
              </a:tabLst>
            </a:pPr>
            <a:r>
              <a:rPr lang="en-US" sz="1200" spc="0" dirty="0" smtClean="0">
                <a:effectLst/>
                <a:latin typeface="Times New Roman"/>
                <a:ea typeface="Times New Roman"/>
              </a:rPr>
              <a:t>What do our students need to understand about copyright, both as consumers and creators of</a:t>
            </a:r>
            <a:r>
              <a:rPr lang="en-US" sz="1200" spc="-5" dirty="0" smtClean="0">
                <a:effectLst/>
                <a:latin typeface="Times New Roman"/>
                <a:ea typeface="Times New Roman"/>
              </a:rPr>
              <a:t> </a:t>
            </a:r>
            <a:r>
              <a:rPr lang="en-US" sz="1200" spc="0" dirty="0" smtClean="0">
                <a:effectLst/>
                <a:latin typeface="Times New Roman"/>
                <a:ea typeface="Times New Roman"/>
              </a:rPr>
              <a:t>knowledge?</a:t>
            </a:r>
            <a:endParaRPr lang="en-US" sz="1100" spc="0" dirty="0" smtClean="0">
              <a:effectLst/>
              <a:latin typeface="Times New Roman"/>
              <a:ea typeface="Times New Roman"/>
            </a:endParaRPr>
          </a:p>
          <a:p>
            <a:pPr marL="0" marR="0">
              <a:spcBef>
                <a:spcPts val="25"/>
              </a:spcBef>
              <a:spcAft>
                <a:spcPts val="0"/>
              </a:spcAft>
            </a:pPr>
            <a:r>
              <a:rPr lang="en-US" sz="1350" dirty="0" smtClean="0">
                <a:effectLst/>
                <a:latin typeface="Times New Roman"/>
                <a:ea typeface="Times New Roman"/>
              </a:rPr>
              <a:t> </a:t>
            </a:r>
            <a:endParaRPr lang="en-US" sz="1200" dirty="0" smtClean="0">
              <a:effectLst/>
              <a:latin typeface="Times New Roman"/>
              <a:ea typeface="Times New Roman"/>
            </a:endParaRPr>
          </a:p>
          <a:p>
            <a:pPr marL="139700" marR="276225">
              <a:lnSpc>
                <a:spcPct val="115000"/>
              </a:lnSpc>
              <a:spcBef>
                <a:spcPts val="0"/>
              </a:spcBef>
              <a:spcAft>
                <a:spcPts val="0"/>
              </a:spcAft>
            </a:pPr>
            <a:r>
              <a:rPr lang="en-US" sz="1200" dirty="0" smtClean="0">
                <a:effectLst/>
                <a:latin typeface="Times New Roman"/>
                <a:ea typeface="Times New Roman"/>
              </a:rPr>
              <a:t>Through planning strategically libraries can demonstrate value to the community and institution they serve as being able to support all aspects of the scholarly research life cycle and research community needs.</a:t>
            </a:r>
            <a:r>
              <a:rPr lang="en-US" sz="800" dirty="0" smtClean="0">
                <a:effectLst/>
                <a:latin typeface="Times New Roman"/>
                <a:ea typeface="Times New Roman"/>
              </a:rPr>
              <a:t> </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B1DB40DE-5157-9743-A927-42682A27726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39AFE1-63AB-784D-9ABB-1E919D593DD9}" type="datetime1">
              <a:rPr lang="en-US" smtClean="0"/>
              <a:pPr/>
              <a:t>11/30/18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2F5EE-620D-491C-BCFA-0018799D8E8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5034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18CA7-3DD0-BA4D-A4DE-A8E5C75D61AA}" type="datetime1">
              <a:rPr lang="en-US" smtClean="0"/>
              <a:pPr/>
              <a:t>11/30/18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2F5EE-620D-491C-BCFA-0018799D8E8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8434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BF107-5585-9840-92A8-30D93766EF67}" type="datetime1">
              <a:rPr lang="en-US" smtClean="0"/>
              <a:pPr/>
              <a:t>11/30/18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2F5EE-620D-491C-BCFA-0018799D8E8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309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E6FF8-37C3-8E42-9609-0630B04EFB46}" type="datetime1">
              <a:rPr lang="en-US" smtClean="0"/>
              <a:pPr/>
              <a:t>11/30/18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2F5EE-620D-491C-BCFA-0018799D8E8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84551451"/>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DE1B40-9985-BA45-8B10-962CF8DCB6F0}" type="datetime1">
              <a:rPr lang="en-US" smtClean="0"/>
              <a:pPr/>
              <a:t>11/30/18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2F5EE-620D-491C-BCFA-0018799D8E8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2637402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735998-F756-BC48-AAC5-8DC0CB95E27C}" type="datetime1">
              <a:rPr lang="en-US" smtClean="0"/>
              <a:pPr/>
              <a:t>11/30/18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2F5EE-620D-491C-BCFA-0018799D8E8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4485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7586B2-B651-D34A-95E6-C279E49FE65F}" type="datetime1">
              <a:rPr lang="en-US" smtClean="0"/>
              <a:pPr/>
              <a:t>11/30/18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42F5EE-620D-491C-BCFA-0018799D8E8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207410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BBE41-442F-314C-8CF2-4BCE1DC9ED07}" type="datetime1">
              <a:rPr lang="en-US" smtClean="0"/>
              <a:pPr/>
              <a:t>11/30/18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42F5EE-620D-491C-BCFA-0018799D8E8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0101151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ABEB1-F871-D342-AFDB-507E81C7CA54}" type="datetime1">
              <a:rPr lang="en-US" smtClean="0"/>
              <a:pPr/>
              <a:t>11/30/18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42F5EE-620D-491C-BCFA-0018799D8E8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43631058"/>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40A22-1C8F-F54F-B9F3-D03207BE40EC}" type="datetime1">
              <a:rPr lang="en-US" smtClean="0"/>
              <a:pPr/>
              <a:t>11/30/18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2F5EE-620D-491C-BCFA-0018799D8E8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980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BF6CE-39FF-444A-B6DE-A0E80F675AFF}" type="datetime1">
              <a:rPr lang="en-US" smtClean="0"/>
              <a:pPr/>
              <a:t>11/30/18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2F5EE-620D-491C-BCFA-0018799D8E8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564311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DBF77-F509-B94D-B5A7-79BA9B1EA91F}" type="datetime1">
              <a:rPr lang="en-US" smtClean="0"/>
              <a:pPr/>
              <a:t>11/30/18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2F5EE-620D-491C-BCFA-0018799D8E8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7985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anjum.najmi@tamuc.edu" TargetMode="External"/><Relationship Id="rId3" Type="http://schemas.openxmlformats.org/officeDocument/2006/relationships/hyperlink" Target="mailto:scott.lancaster@tamuc.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543800" cy="990600"/>
          </a:xfrm>
        </p:spPr>
        <p:txBody>
          <a:bodyPr>
            <a:noAutofit/>
          </a:bodyPr>
          <a:lstStyle/>
          <a:p>
            <a:r>
              <a:rPr lang="en-US" sz="3000" b="1" i="0" u="none" strike="noStrike" baseline="0" dirty="0" smtClean="0"/>
              <a:t>E</a:t>
            </a:r>
            <a:r>
              <a:rPr lang="en-US" sz="3000" i="0" u="none" strike="noStrike" baseline="0" dirty="0" smtClean="0"/>
              <a:t>ngaging </a:t>
            </a:r>
            <a:r>
              <a:rPr lang="en-US" sz="3000" b="1" i="0" u="none" strike="noStrike" baseline="0" dirty="0" smtClean="0"/>
              <a:t>G</a:t>
            </a:r>
            <a:r>
              <a:rPr lang="en-US" sz="3000" i="0" u="none" strike="noStrike" baseline="0" dirty="0" smtClean="0"/>
              <a:t>raduate </a:t>
            </a:r>
            <a:r>
              <a:rPr lang="en-US" sz="3000" b="1" i="0" u="none" strike="noStrike" baseline="0" dirty="0" smtClean="0"/>
              <a:t>S</a:t>
            </a:r>
            <a:r>
              <a:rPr lang="en-US" sz="3000" i="0" u="none" strike="noStrike" baseline="0" dirty="0" smtClean="0"/>
              <a:t>tudents in </a:t>
            </a:r>
            <a:r>
              <a:rPr lang="en-US" sz="3000" b="1" i="0" u="none" strike="noStrike" baseline="0" dirty="0" smtClean="0"/>
              <a:t>R</a:t>
            </a:r>
            <a:r>
              <a:rPr lang="en-US" sz="3000" i="0" u="none" strike="noStrike" baseline="0" dirty="0" smtClean="0"/>
              <a:t>esearch and </a:t>
            </a:r>
            <a:r>
              <a:rPr lang="en-US" sz="3000" b="1" i="0" u="none" strike="noStrike" baseline="0" dirty="0" smtClean="0"/>
              <a:t>S</a:t>
            </a:r>
            <a:r>
              <a:rPr lang="en-US" sz="3000" i="0" u="none" strike="noStrike" baseline="0" dirty="0" smtClean="0"/>
              <a:t>cholarly </a:t>
            </a:r>
            <a:r>
              <a:rPr lang="en-US" sz="3000" b="1" i="0" u="none" strike="noStrike" baseline="0" dirty="0" smtClean="0"/>
              <a:t>L</a:t>
            </a:r>
            <a:r>
              <a:rPr lang="en-US" sz="3000" i="0" u="none" strike="noStrike" baseline="0" dirty="0" smtClean="0"/>
              <a:t>ife </a:t>
            </a:r>
            <a:r>
              <a:rPr lang="en-US" sz="3000" b="1" i="0" u="none" strike="noStrike" baseline="0" dirty="0" smtClean="0"/>
              <a:t>C</a:t>
            </a:r>
            <a:r>
              <a:rPr lang="en-US" sz="3000" i="0" u="none" strike="noStrike" baseline="0" dirty="0" smtClean="0"/>
              <a:t>ycle </a:t>
            </a:r>
            <a:r>
              <a:rPr lang="en-US" sz="3000" b="1" i="0" u="none" strike="noStrike" baseline="0" dirty="0" smtClean="0"/>
              <a:t>P</a:t>
            </a:r>
            <a:r>
              <a:rPr lang="en-US" sz="3000" i="0" u="none" strike="noStrike" baseline="0" dirty="0" smtClean="0"/>
              <a:t>ractices: </a:t>
            </a:r>
            <a:endParaRPr lang="en-US" sz="3000" dirty="0"/>
          </a:p>
        </p:txBody>
      </p:sp>
      <p:pic>
        <p:nvPicPr>
          <p:cNvPr id="4" name="Picture 3"/>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324468" y="1600200"/>
            <a:ext cx="4609732" cy="3072057"/>
          </a:xfrm>
          <a:prstGeom prst="rect">
            <a:avLst/>
          </a:prstGeom>
        </p:spPr>
      </p:pic>
      <p:sp>
        <p:nvSpPr>
          <p:cNvPr id="5" name="TextBox 4"/>
          <p:cNvSpPr txBox="1"/>
          <p:nvPr/>
        </p:nvSpPr>
        <p:spPr>
          <a:xfrm>
            <a:off x="4257197" y="4439450"/>
            <a:ext cx="2723071" cy="215444"/>
          </a:xfrm>
          <a:prstGeom prst="rect">
            <a:avLst/>
          </a:prstGeom>
          <a:noFill/>
        </p:spPr>
        <p:txBody>
          <a:bodyPr wrap="square" rtlCol="0">
            <a:spAutoFit/>
          </a:bodyPr>
          <a:lstStyle/>
          <a:p>
            <a:pPr algn="r"/>
            <a:r>
              <a:rPr lang="en-US" sz="800" dirty="0" smtClean="0"/>
              <a:t>“Desktop Searching” by Flickr user Eric </a:t>
            </a:r>
            <a:r>
              <a:rPr lang="en-US" sz="800" dirty="0" err="1" smtClean="0"/>
              <a:t>Heupel</a:t>
            </a:r>
            <a:r>
              <a:rPr lang="en-US" sz="800" dirty="0" smtClean="0"/>
              <a:t> (CC-BY-NC 2.0)</a:t>
            </a:r>
            <a:endParaRPr lang="en-US" sz="800" dirty="0"/>
          </a:p>
        </p:txBody>
      </p:sp>
      <p:sp>
        <p:nvSpPr>
          <p:cNvPr id="6" name="Rectangle 5"/>
          <p:cNvSpPr/>
          <p:nvPr/>
        </p:nvSpPr>
        <p:spPr>
          <a:xfrm>
            <a:off x="609600" y="4851737"/>
            <a:ext cx="8077200" cy="1015663"/>
          </a:xfrm>
          <a:prstGeom prst="rect">
            <a:avLst/>
          </a:prstGeom>
        </p:spPr>
        <p:txBody>
          <a:bodyPr wrap="square">
            <a:spAutoFit/>
          </a:bodyPr>
          <a:lstStyle/>
          <a:p>
            <a:pPr algn="ctr"/>
            <a:r>
              <a:rPr lang="en-US" sz="3000" b="1" dirty="0" smtClean="0">
                <a:latin typeface="+mj-lt"/>
              </a:rPr>
              <a:t>L</a:t>
            </a:r>
            <a:r>
              <a:rPr lang="en-US" sz="3000" dirty="0" smtClean="0">
                <a:latin typeface="+mj-lt"/>
              </a:rPr>
              <a:t>ocalized </a:t>
            </a:r>
            <a:r>
              <a:rPr lang="en-US" sz="3000" b="1" dirty="0" smtClean="0">
                <a:latin typeface="+mj-lt"/>
              </a:rPr>
              <a:t>M</a:t>
            </a:r>
            <a:r>
              <a:rPr lang="en-US" sz="3000" dirty="0" smtClean="0">
                <a:latin typeface="+mj-lt"/>
              </a:rPr>
              <a:t>odeling of </a:t>
            </a:r>
            <a:r>
              <a:rPr lang="en-US" sz="3000" b="1" dirty="0" smtClean="0">
                <a:latin typeface="+mj-lt"/>
              </a:rPr>
              <a:t>S</a:t>
            </a:r>
            <a:r>
              <a:rPr lang="en-US" sz="3000" dirty="0" smtClean="0">
                <a:latin typeface="+mj-lt"/>
              </a:rPr>
              <a:t>cholarly </a:t>
            </a:r>
            <a:r>
              <a:rPr lang="en-US" sz="3000" b="1" dirty="0" smtClean="0">
                <a:latin typeface="+mj-lt"/>
              </a:rPr>
              <a:t>C</a:t>
            </a:r>
            <a:r>
              <a:rPr lang="en-US" sz="3000" dirty="0" smtClean="0">
                <a:latin typeface="+mj-lt"/>
              </a:rPr>
              <a:t>ommunication for </a:t>
            </a:r>
            <a:r>
              <a:rPr lang="en-US" sz="3000" b="1" dirty="0" smtClean="0">
                <a:latin typeface="+mj-lt"/>
              </a:rPr>
              <a:t>A</a:t>
            </a:r>
            <a:r>
              <a:rPr lang="en-US" sz="3000" dirty="0" smtClean="0">
                <a:latin typeface="+mj-lt"/>
              </a:rPr>
              <a:t>lignment with </a:t>
            </a:r>
            <a:r>
              <a:rPr lang="en-US" sz="3000" b="1" dirty="0" smtClean="0">
                <a:latin typeface="+mj-lt"/>
              </a:rPr>
              <a:t>S</a:t>
            </a:r>
            <a:r>
              <a:rPr lang="en-US" sz="3000" dirty="0" smtClean="0">
                <a:latin typeface="+mj-lt"/>
              </a:rPr>
              <a:t>trategic </a:t>
            </a:r>
            <a:r>
              <a:rPr lang="en-US" sz="3000" b="1" dirty="0" smtClean="0">
                <a:latin typeface="+mj-lt"/>
              </a:rPr>
              <a:t>I</a:t>
            </a:r>
            <a:r>
              <a:rPr lang="en-US" sz="3000" dirty="0" smtClean="0">
                <a:latin typeface="+mj-lt"/>
              </a:rPr>
              <a:t>nitiatives</a:t>
            </a:r>
            <a:endParaRPr lang="en-US" sz="3000" dirty="0">
              <a:latin typeface="+mj-l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6955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42F5EE-620D-491C-BCFA-0018799D8E87}" type="slidenum">
              <a:rPr lang="en-US" smtClean="0"/>
              <a:pPr/>
              <a:t>10</a:t>
            </a:fld>
            <a:endParaRPr lang="en-US"/>
          </a:p>
        </p:txBody>
      </p:sp>
      <p:sp>
        <p:nvSpPr>
          <p:cNvPr id="3" name="TextBox 2"/>
          <p:cNvSpPr txBox="1"/>
          <p:nvPr/>
        </p:nvSpPr>
        <p:spPr>
          <a:xfrm>
            <a:off x="1280665" y="1143000"/>
            <a:ext cx="3062735" cy="738664"/>
          </a:xfrm>
          <a:prstGeom prst="rect">
            <a:avLst/>
          </a:prstGeom>
          <a:noFill/>
        </p:spPr>
        <p:txBody>
          <a:bodyPr wrap="square" rtlCol="0">
            <a:spAutoFit/>
          </a:bodyPr>
          <a:lstStyle/>
          <a:p>
            <a:pPr algn="ctr"/>
            <a:r>
              <a:rPr lang="en-US" sz="2100" dirty="0" smtClean="0"/>
              <a:t>Fall 2016 Doctoral Enrollment</a:t>
            </a:r>
            <a:endParaRPr lang="en-US" sz="2100" dirty="0"/>
          </a:p>
        </p:txBody>
      </p:sp>
      <p:pic>
        <p:nvPicPr>
          <p:cNvPr id="4" name="Picture 2" descr="E:\Doctoral Enrollment Fall 2016.pn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 y="2238085"/>
            <a:ext cx="3962400" cy="353531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 name="Picture 2" descr="E:\01-ARL Proposal\TAMUC_Citations_1.png"/>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05400" y="1828800"/>
            <a:ext cx="2950559" cy="36398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TextBox 5"/>
          <p:cNvSpPr txBox="1"/>
          <p:nvPr/>
        </p:nvSpPr>
        <p:spPr>
          <a:xfrm>
            <a:off x="4724400" y="1143000"/>
            <a:ext cx="3657600" cy="738664"/>
          </a:xfrm>
          <a:prstGeom prst="rect">
            <a:avLst/>
          </a:prstGeom>
          <a:noFill/>
        </p:spPr>
        <p:txBody>
          <a:bodyPr wrap="square" rtlCol="0">
            <a:spAutoFit/>
          </a:bodyPr>
          <a:lstStyle/>
          <a:p>
            <a:pPr algn="ctr"/>
            <a:r>
              <a:rPr lang="en-US" sz="2100" dirty="0" smtClean="0"/>
              <a:t>Citations of TAMUC Dissertations &amp; Theses</a:t>
            </a:r>
            <a:endParaRPr lang="en-US" sz="2100" dirty="0"/>
          </a:p>
        </p:txBody>
      </p:sp>
      <p:sp>
        <p:nvSpPr>
          <p:cNvPr id="7" name="TextBox 6"/>
          <p:cNvSpPr txBox="1"/>
          <p:nvPr/>
        </p:nvSpPr>
        <p:spPr>
          <a:xfrm>
            <a:off x="1371600" y="5638800"/>
            <a:ext cx="3124200" cy="923330"/>
          </a:xfrm>
          <a:prstGeom prst="rect">
            <a:avLst/>
          </a:prstGeom>
          <a:noFill/>
        </p:spPr>
        <p:txBody>
          <a:bodyPr wrap="square" rtlCol="0">
            <a:spAutoFit/>
          </a:bodyPr>
          <a:lstStyle/>
          <a:p>
            <a:r>
              <a:rPr lang="en-US" dirty="0" smtClean="0"/>
              <a:t>Over 90% of doctoral students are enrolled in the College of Education and Human Services.</a:t>
            </a:r>
            <a:endParaRPr lang="en-US" dirty="0"/>
          </a:p>
        </p:txBody>
      </p:sp>
      <p:sp>
        <p:nvSpPr>
          <p:cNvPr id="8" name="TextBox 7"/>
          <p:cNvSpPr txBox="1"/>
          <p:nvPr/>
        </p:nvSpPr>
        <p:spPr>
          <a:xfrm>
            <a:off x="5105400" y="5638800"/>
            <a:ext cx="3581400" cy="923330"/>
          </a:xfrm>
          <a:prstGeom prst="rect">
            <a:avLst/>
          </a:prstGeom>
          <a:noFill/>
        </p:spPr>
        <p:txBody>
          <a:bodyPr wrap="square" rtlCol="0">
            <a:spAutoFit/>
          </a:bodyPr>
          <a:lstStyle/>
          <a:p>
            <a:r>
              <a:rPr lang="en-US" dirty="0" smtClean="0"/>
              <a:t>Cited in 992 dissertations &amp; theses, 177 peer reviewed journals, and </a:t>
            </a:r>
          </a:p>
          <a:p>
            <a:r>
              <a:rPr lang="en-US" dirty="0" smtClean="0"/>
              <a:t>41 academic monographs.</a:t>
            </a:r>
            <a:endParaRPr lang="en-US" dirty="0"/>
          </a:p>
        </p:txBody>
      </p:sp>
      <p:sp>
        <p:nvSpPr>
          <p:cNvPr id="9" name="TextBox 8"/>
          <p:cNvSpPr txBox="1"/>
          <p:nvPr/>
        </p:nvSpPr>
        <p:spPr>
          <a:xfrm>
            <a:off x="762000" y="457200"/>
            <a:ext cx="6324600" cy="523220"/>
          </a:xfrm>
          <a:prstGeom prst="rect">
            <a:avLst/>
          </a:prstGeom>
          <a:noFill/>
        </p:spPr>
        <p:txBody>
          <a:bodyPr wrap="square" rtlCol="0">
            <a:spAutoFit/>
          </a:bodyPr>
          <a:lstStyle/>
          <a:p>
            <a:pPr marL="457200" indent="-457200">
              <a:buFont typeface="+mj-lt"/>
              <a:buAutoNum type="arabicPeriod"/>
            </a:pPr>
            <a:r>
              <a:rPr lang="en-US" sz="2300" dirty="0" smtClean="0">
                <a:latin typeface="+mj-lt"/>
              </a:rPr>
              <a:t>  </a:t>
            </a:r>
            <a:r>
              <a:rPr lang="en-US" sz="2800" dirty="0" smtClean="0">
                <a:latin typeface="+mj-lt"/>
              </a:rPr>
              <a:t>Citation Analysis Project</a:t>
            </a:r>
            <a:endParaRPr lang="en-US" sz="2800"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42F5EE-620D-491C-BCFA-0018799D8E87}" type="slidenum">
              <a:rPr lang="en-US" smtClean="0"/>
              <a:pPr/>
              <a:t>11</a:t>
            </a:fld>
            <a:endParaRPr lang="en-US"/>
          </a:p>
        </p:txBody>
      </p:sp>
      <p:pic>
        <p:nvPicPr>
          <p:cNvPr id="3" name="Picture 4" descr="E:\01-ARL Proposal\01--2013_Dissertations.pn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62431" y="1600200"/>
            <a:ext cx="2795169" cy="3926163"/>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 name="Picture 5" descr="E:\01-ARL Proposal\03--2013_Concerns.pn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43364" y="1600200"/>
            <a:ext cx="4843436" cy="39624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Rectangle 4"/>
          <p:cNvSpPr/>
          <p:nvPr/>
        </p:nvSpPr>
        <p:spPr>
          <a:xfrm>
            <a:off x="228600" y="772924"/>
            <a:ext cx="8305800" cy="492443"/>
          </a:xfrm>
          <a:prstGeom prst="rect">
            <a:avLst/>
          </a:prstGeom>
        </p:spPr>
        <p:txBody>
          <a:bodyPr wrap="square">
            <a:spAutoFit/>
          </a:bodyPr>
          <a:lstStyle/>
          <a:p>
            <a:pPr lvl="1"/>
            <a:r>
              <a:rPr lang="en-US" sz="2600" dirty="0"/>
              <a:t>Internet sources cited in dissertations completed in 2013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90600" y="436602"/>
            <a:ext cx="7086600" cy="492443"/>
          </a:xfrm>
          <a:prstGeom prst="rect">
            <a:avLst/>
          </a:prstGeom>
          <a:noFill/>
        </p:spPr>
        <p:txBody>
          <a:bodyPr wrap="square" rtlCol="0">
            <a:spAutoFit/>
          </a:bodyPr>
          <a:lstStyle/>
          <a:p>
            <a:r>
              <a:rPr lang="en-US" sz="2600" dirty="0" smtClean="0">
                <a:latin typeface="+mj-lt"/>
              </a:rPr>
              <a:t>Review of Thesis &amp; Dissertations 2017-18</a:t>
            </a:r>
            <a:endParaRPr lang="en-US" sz="2600" dirty="0">
              <a:latin typeface="+mj-lt"/>
            </a:endParaRPr>
          </a:p>
        </p:txBody>
      </p:sp>
      <p:sp>
        <p:nvSpPr>
          <p:cNvPr id="4" name="TextBox 3"/>
          <p:cNvSpPr txBox="1"/>
          <p:nvPr/>
        </p:nvSpPr>
        <p:spPr>
          <a:xfrm>
            <a:off x="1143000" y="3733800"/>
            <a:ext cx="7239000" cy="2262158"/>
          </a:xfrm>
          <a:prstGeom prst="rect">
            <a:avLst/>
          </a:prstGeom>
          <a:noFill/>
        </p:spPr>
        <p:txBody>
          <a:bodyPr wrap="square" rtlCol="0">
            <a:spAutoFit/>
          </a:bodyPr>
          <a:lstStyle/>
          <a:p>
            <a:r>
              <a:rPr lang="en-US" sz="2600" dirty="0" smtClean="0">
                <a:latin typeface="+mj-lt"/>
              </a:rPr>
              <a:t>Areas of Concern</a:t>
            </a:r>
          </a:p>
          <a:p>
            <a:endParaRPr lang="en-US" sz="600" dirty="0" smtClean="0">
              <a:latin typeface="+mj-lt"/>
            </a:endParaRPr>
          </a:p>
          <a:p>
            <a:pPr lvl="1">
              <a:buFont typeface="Arial"/>
              <a:buChar char="•"/>
            </a:pPr>
            <a:r>
              <a:rPr lang="en-US" sz="2300" dirty="0" smtClean="0">
                <a:latin typeface="+mj-lt"/>
              </a:rPr>
              <a:t>  </a:t>
            </a:r>
            <a:r>
              <a:rPr lang="en-US" sz="2100" dirty="0" smtClean="0">
                <a:latin typeface="+mj-lt"/>
              </a:rPr>
              <a:t>Growing acceptance &amp; use of sources from Web</a:t>
            </a:r>
          </a:p>
          <a:p>
            <a:pPr lvl="1">
              <a:buFont typeface="Arial"/>
              <a:buChar char="•"/>
            </a:pPr>
            <a:r>
              <a:rPr lang="en-US" sz="2100" dirty="0" smtClean="0">
                <a:latin typeface="+mj-lt"/>
              </a:rPr>
              <a:t>   </a:t>
            </a:r>
            <a:r>
              <a:rPr lang="en-US" sz="2100" dirty="0" smtClean="0"/>
              <a:t>Use of inappropriate or questionable sources</a:t>
            </a:r>
            <a:endParaRPr lang="en-US" sz="2100" dirty="0" smtClean="0">
              <a:latin typeface="+mj-lt"/>
            </a:endParaRPr>
          </a:p>
          <a:p>
            <a:pPr lvl="1">
              <a:buFont typeface="Arial"/>
              <a:buChar char="•"/>
            </a:pPr>
            <a:r>
              <a:rPr lang="en-US" sz="2100" dirty="0" smtClean="0">
                <a:latin typeface="+mj-lt"/>
              </a:rPr>
              <a:t>   Pattern of errors in citation formatting</a:t>
            </a:r>
          </a:p>
          <a:p>
            <a:pPr lvl="1"/>
            <a:r>
              <a:rPr lang="en-US" sz="2100" dirty="0" smtClean="0">
                <a:latin typeface="+mj-lt"/>
              </a:rPr>
              <a:t> </a:t>
            </a:r>
          </a:p>
          <a:p>
            <a:endParaRPr lang="en-US" sz="2300" dirty="0">
              <a:latin typeface="+mj-lt"/>
            </a:endParaRPr>
          </a:p>
        </p:txBody>
      </p:sp>
      <p:grpSp>
        <p:nvGrpSpPr>
          <p:cNvPr id="6" name="Group 5"/>
          <p:cNvGrpSpPr/>
          <p:nvPr/>
        </p:nvGrpSpPr>
        <p:grpSpPr>
          <a:xfrm>
            <a:off x="1295400" y="1066800"/>
            <a:ext cx="6629400" cy="2743200"/>
            <a:chOff x="0" y="0"/>
            <a:chExt cx="6438900" cy="3314700"/>
          </a:xfrm>
        </p:grpSpPr>
        <p:graphicFrame>
          <p:nvGraphicFramePr>
            <p:cNvPr id="7" name="Chart 6"/>
            <p:cNvGraphicFramePr/>
            <p:nvPr/>
          </p:nvGraphicFramePr>
          <p:xfrm>
            <a:off x="0" y="0"/>
            <a:ext cx="6438900" cy="33147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38200" y="1016000"/>
              <a:ext cx="469900" cy="7747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a:latin typeface="Adobe Garamond Pro"/>
                  <a:cs typeface="Adobe Garamond Pro"/>
                </a:rPr>
                <a:t>13%</a:t>
              </a:r>
            </a:p>
            <a:p>
              <a:r>
                <a:rPr lang="en-US" sz="900" b="1">
                  <a:latin typeface="Adobe Garamond Pro"/>
                  <a:cs typeface="Adobe Garamond Pro"/>
                </a:rPr>
                <a:t>25%</a:t>
              </a:r>
            </a:p>
            <a:p>
              <a:r>
                <a:rPr lang="en-US" sz="900" b="1">
                  <a:latin typeface="Adobe Garamond Pro"/>
                  <a:cs typeface="Adobe Garamond Pro"/>
                </a:rPr>
                <a:t>1%</a:t>
              </a:r>
            </a:p>
            <a:p>
              <a:r>
                <a:rPr lang="en-US" sz="900" b="1">
                  <a:latin typeface="Adobe Garamond Pro"/>
                  <a:cs typeface="Adobe Garamond Pro"/>
                </a:rPr>
                <a:t>60%</a:t>
              </a:r>
            </a:p>
            <a:p>
              <a:endParaRPr lang="en-US" sz="900">
                <a:latin typeface="Adobe Garamond Pro"/>
                <a:cs typeface="Adobe Garamond Pro"/>
              </a:endParaRPr>
            </a:p>
            <a:p>
              <a:endParaRPr lang="en-US" sz="900">
                <a:latin typeface="Adobe Garamond Pro"/>
                <a:cs typeface="Adobe Garamond Pro"/>
              </a:endParaRPr>
            </a:p>
          </p:txBody>
        </p:sp>
        <p:sp>
          <p:nvSpPr>
            <p:cNvPr id="9" name="TextBox 8"/>
            <p:cNvSpPr txBox="1"/>
            <p:nvPr/>
          </p:nvSpPr>
          <p:spPr>
            <a:xfrm>
              <a:off x="1435100" y="114300"/>
              <a:ext cx="457200" cy="6731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a:latin typeface="Adobe Garamond Pro"/>
                  <a:cs typeface="Adobe Garamond Pro"/>
                </a:rPr>
                <a:t>70%</a:t>
              </a:r>
            </a:p>
            <a:p>
              <a:r>
                <a:rPr lang="en-US" sz="900" b="1">
                  <a:latin typeface="Adobe Garamond Pro"/>
                  <a:cs typeface="Adobe Garamond Pro"/>
                </a:rPr>
                <a:t>9%</a:t>
              </a:r>
            </a:p>
            <a:p>
              <a:r>
                <a:rPr lang="en-US" sz="900" b="1">
                  <a:latin typeface="Adobe Garamond Pro"/>
                  <a:cs typeface="Adobe Garamond Pro"/>
                </a:rPr>
                <a:t>1%</a:t>
              </a:r>
            </a:p>
            <a:p>
              <a:r>
                <a:rPr lang="en-US" sz="900" b="1">
                  <a:latin typeface="Adobe Garamond Pro"/>
                  <a:cs typeface="Adobe Garamond Pro"/>
                </a:rPr>
                <a:t>21%</a:t>
              </a:r>
            </a:p>
            <a:p>
              <a:endParaRPr lang="en-US" sz="900">
                <a:latin typeface="Adobe Garamond Pro"/>
                <a:cs typeface="Adobe Garamond Pro"/>
              </a:endParaRPr>
            </a:p>
            <a:p>
              <a:endParaRPr lang="en-US" sz="900">
                <a:latin typeface="Adobe Garamond Pro"/>
                <a:cs typeface="Adobe Garamond Pro"/>
              </a:endParaRPr>
            </a:p>
          </p:txBody>
        </p:sp>
        <p:sp>
          <p:nvSpPr>
            <p:cNvPr id="10" name="TextBox 9"/>
            <p:cNvSpPr txBox="1"/>
            <p:nvPr/>
          </p:nvSpPr>
          <p:spPr>
            <a:xfrm>
              <a:off x="2044700" y="1409700"/>
              <a:ext cx="457200" cy="7366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a:latin typeface="Adobe Garamond Pro"/>
                  <a:cs typeface="Adobe Garamond Pro"/>
                </a:rPr>
                <a:t>27%</a:t>
              </a:r>
            </a:p>
            <a:p>
              <a:r>
                <a:rPr lang="en-US" sz="900" b="1">
                  <a:latin typeface="Adobe Garamond Pro"/>
                  <a:cs typeface="Adobe Garamond Pro"/>
                </a:rPr>
                <a:t>14%</a:t>
              </a:r>
            </a:p>
            <a:p>
              <a:r>
                <a:rPr lang="en-US" sz="900" b="1">
                  <a:latin typeface="Adobe Garamond Pro"/>
                  <a:cs typeface="Adobe Garamond Pro"/>
                </a:rPr>
                <a:t>3%</a:t>
              </a:r>
            </a:p>
            <a:p>
              <a:r>
                <a:rPr lang="en-US" sz="900" b="1">
                  <a:latin typeface="Adobe Garamond Pro"/>
                  <a:cs typeface="Adobe Garamond Pro"/>
                </a:rPr>
                <a:t>54%</a:t>
              </a:r>
            </a:p>
            <a:p>
              <a:endParaRPr lang="en-US" sz="900">
                <a:latin typeface="Adobe Garamond Pro"/>
                <a:cs typeface="Adobe Garamond Pro"/>
              </a:endParaRPr>
            </a:p>
            <a:p>
              <a:endParaRPr lang="en-US" sz="900">
                <a:latin typeface="Adobe Garamond Pro"/>
                <a:cs typeface="Adobe Garamond Pro"/>
              </a:endParaRPr>
            </a:p>
          </p:txBody>
        </p:sp>
        <p:sp>
          <p:nvSpPr>
            <p:cNvPr id="11" name="TextBox 10"/>
            <p:cNvSpPr txBox="1"/>
            <p:nvPr/>
          </p:nvSpPr>
          <p:spPr>
            <a:xfrm>
              <a:off x="2298700" y="355600"/>
              <a:ext cx="457200" cy="7366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a:latin typeface="Adobe Garamond Pro"/>
                  <a:cs typeface="Adobe Garamond Pro"/>
                </a:rPr>
                <a:t>67%</a:t>
              </a:r>
            </a:p>
            <a:p>
              <a:r>
                <a:rPr lang="en-US" sz="900" b="1">
                  <a:latin typeface="Adobe Garamond Pro"/>
                  <a:cs typeface="Adobe Garamond Pro"/>
                </a:rPr>
                <a:t>23%</a:t>
              </a:r>
            </a:p>
            <a:p>
              <a:r>
                <a:rPr lang="en-US" sz="900" b="1">
                  <a:latin typeface="Adobe Garamond Pro"/>
                  <a:cs typeface="Adobe Garamond Pro"/>
                </a:rPr>
                <a:t>4%</a:t>
              </a:r>
            </a:p>
            <a:p>
              <a:r>
                <a:rPr lang="en-US" sz="900" b="1">
                  <a:latin typeface="Adobe Garamond Pro"/>
                  <a:cs typeface="Adobe Garamond Pro"/>
                </a:rPr>
                <a:t>5%</a:t>
              </a:r>
            </a:p>
            <a:p>
              <a:endParaRPr lang="en-US" sz="900">
                <a:latin typeface="Adobe Garamond Pro"/>
                <a:cs typeface="Adobe Garamond Pro"/>
              </a:endParaRPr>
            </a:p>
            <a:p>
              <a:endParaRPr lang="en-US" sz="900">
                <a:latin typeface="Adobe Garamond Pro"/>
                <a:cs typeface="Adobe Garamond Pro"/>
              </a:endParaRPr>
            </a:p>
          </p:txBody>
        </p:sp>
        <p:sp>
          <p:nvSpPr>
            <p:cNvPr id="12" name="TextBox 11"/>
            <p:cNvSpPr txBox="1"/>
            <p:nvPr/>
          </p:nvSpPr>
          <p:spPr>
            <a:xfrm>
              <a:off x="3340100" y="838200"/>
              <a:ext cx="457200" cy="7366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dirty="0">
                  <a:latin typeface="Adobe Garamond Pro"/>
                  <a:cs typeface="Adobe Garamond Pro"/>
                </a:rPr>
                <a:t>12%</a:t>
              </a:r>
            </a:p>
            <a:p>
              <a:r>
                <a:rPr lang="en-US" sz="900" b="1" dirty="0">
                  <a:latin typeface="Adobe Garamond Pro"/>
                  <a:cs typeface="Adobe Garamond Pro"/>
                </a:rPr>
                <a:t>18%</a:t>
              </a:r>
            </a:p>
            <a:p>
              <a:r>
                <a:rPr lang="en-US" sz="900" b="1" dirty="0">
                  <a:latin typeface="Adobe Garamond Pro"/>
                  <a:cs typeface="Adobe Garamond Pro"/>
                </a:rPr>
                <a:t>2%</a:t>
              </a:r>
            </a:p>
            <a:p>
              <a:r>
                <a:rPr lang="en-US" sz="900" b="1" dirty="0">
                  <a:latin typeface="Adobe Garamond Pro"/>
                  <a:cs typeface="Adobe Garamond Pro"/>
                </a:rPr>
                <a:t>68%</a:t>
              </a:r>
            </a:p>
            <a:p>
              <a:endParaRPr lang="en-US" sz="900" dirty="0">
                <a:latin typeface="Adobe Garamond Pro"/>
                <a:cs typeface="Adobe Garamond Pro"/>
              </a:endParaRPr>
            </a:p>
            <a:p>
              <a:endParaRPr lang="en-US" sz="900" dirty="0">
                <a:latin typeface="Adobe Garamond Pro"/>
                <a:cs typeface="Adobe Garamond Pro"/>
              </a:endParaRPr>
            </a:p>
          </p:txBody>
        </p:sp>
        <p:sp>
          <p:nvSpPr>
            <p:cNvPr id="13" name="TextBox 12"/>
            <p:cNvSpPr txBox="1"/>
            <p:nvPr/>
          </p:nvSpPr>
          <p:spPr>
            <a:xfrm>
              <a:off x="3987800" y="647700"/>
              <a:ext cx="457200" cy="7366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dirty="0">
                  <a:latin typeface="Adobe Garamond Pro"/>
                  <a:cs typeface="Adobe Garamond Pro"/>
                </a:rPr>
                <a:t>82%</a:t>
              </a:r>
            </a:p>
            <a:p>
              <a:r>
                <a:rPr lang="en-US" sz="900" b="1" dirty="0">
                  <a:latin typeface="Adobe Garamond Pro"/>
                  <a:cs typeface="Adobe Garamond Pro"/>
                </a:rPr>
                <a:t>7%</a:t>
              </a:r>
            </a:p>
            <a:p>
              <a:r>
                <a:rPr lang="en-US" sz="900" b="1" dirty="0">
                  <a:latin typeface="Adobe Garamond Pro"/>
                  <a:cs typeface="Adobe Garamond Pro"/>
                </a:rPr>
                <a:t>1%</a:t>
              </a:r>
            </a:p>
            <a:p>
              <a:r>
                <a:rPr lang="en-US" sz="900" b="1" dirty="0">
                  <a:latin typeface="Adobe Garamond Pro"/>
                  <a:cs typeface="Adobe Garamond Pro"/>
                </a:rPr>
                <a:t>11%</a:t>
              </a:r>
            </a:p>
            <a:p>
              <a:endParaRPr lang="en-US" sz="900" dirty="0">
                <a:latin typeface="Adobe Garamond Pro"/>
                <a:cs typeface="Adobe Garamond Pro"/>
              </a:endParaRPr>
            </a:p>
            <a:p>
              <a:endParaRPr lang="en-US" sz="900" dirty="0">
                <a:latin typeface="Adobe Garamond Pro"/>
                <a:cs typeface="Adobe Garamond Pro"/>
              </a:endParaRPr>
            </a:p>
          </p:txBody>
        </p:sp>
        <p:sp>
          <p:nvSpPr>
            <p:cNvPr id="14" name="TextBox 13"/>
            <p:cNvSpPr txBox="1"/>
            <p:nvPr/>
          </p:nvSpPr>
          <p:spPr>
            <a:xfrm>
              <a:off x="4648200" y="1308100"/>
              <a:ext cx="457200" cy="7366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dirty="0">
                  <a:latin typeface="Adobe Garamond Pro"/>
                  <a:cs typeface="Adobe Garamond Pro"/>
                </a:rPr>
                <a:t>22%</a:t>
              </a:r>
            </a:p>
            <a:p>
              <a:r>
                <a:rPr lang="en-US" sz="900" b="1" dirty="0">
                  <a:latin typeface="Adobe Garamond Pro"/>
                  <a:cs typeface="Adobe Garamond Pro"/>
                </a:rPr>
                <a:t>20%</a:t>
              </a:r>
            </a:p>
            <a:p>
              <a:r>
                <a:rPr lang="en-US" sz="900" b="1" dirty="0">
                  <a:latin typeface="Adobe Garamond Pro"/>
                  <a:cs typeface="Adobe Garamond Pro"/>
                </a:rPr>
                <a:t>0%</a:t>
              </a:r>
            </a:p>
            <a:p>
              <a:r>
                <a:rPr lang="en-US" sz="900" b="1" dirty="0">
                  <a:latin typeface="Adobe Garamond Pro"/>
                  <a:cs typeface="Adobe Garamond Pro"/>
                </a:rPr>
                <a:t>55%</a:t>
              </a:r>
            </a:p>
            <a:p>
              <a:endParaRPr lang="en-US" sz="900" dirty="0">
                <a:latin typeface="Adobe Garamond Pro"/>
                <a:cs typeface="Adobe Garamond Pro"/>
              </a:endParaRPr>
            </a:p>
            <a:p>
              <a:endParaRPr lang="en-US" sz="900" dirty="0">
                <a:latin typeface="Adobe Garamond Pro"/>
                <a:cs typeface="Adobe Garamond Pro"/>
              </a:endParaRPr>
            </a:p>
          </p:txBody>
        </p:sp>
      </p:grpSp>
      <p:sp>
        <p:nvSpPr>
          <p:cNvPr id="15" name="TextBox 14"/>
          <p:cNvSpPr txBox="1"/>
          <p:nvPr/>
        </p:nvSpPr>
        <p:spPr>
          <a:xfrm>
            <a:off x="1295400" y="5486400"/>
            <a:ext cx="7315200" cy="738664"/>
          </a:xfrm>
          <a:prstGeom prst="rect">
            <a:avLst/>
          </a:prstGeom>
          <a:noFill/>
        </p:spPr>
        <p:txBody>
          <a:bodyPr wrap="square" rtlCol="0">
            <a:spAutoFit/>
          </a:bodyPr>
          <a:lstStyle/>
          <a:p>
            <a:pPr>
              <a:buFont typeface="Wingdings" charset="2"/>
              <a:buChar char="v"/>
            </a:pPr>
            <a:r>
              <a:rPr lang="en-US" dirty="0" smtClean="0"/>
              <a:t>  </a:t>
            </a:r>
            <a:r>
              <a:rPr lang="en-US" sz="2100" dirty="0" smtClean="0">
                <a:latin typeface="+mj-lt"/>
              </a:rPr>
              <a:t>TAMUC thesis and dissertations were being read &amp; cited by array of scholars</a:t>
            </a:r>
            <a:endParaRPr lang="en-US" sz="2100" dirty="0">
              <a:latin typeface="+mj-lt"/>
            </a:endParaRPr>
          </a:p>
        </p:txBody>
      </p:sp>
      <p:sp>
        <p:nvSpPr>
          <p:cNvPr id="17" name="Slide Number Placeholder 16"/>
          <p:cNvSpPr>
            <a:spLocks noGrp="1"/>
          </p:cNvSpPr>
          <p:nvPr>
            <p:ph type="sldNum" sz="quarter" idx="12"/>
          </p:nvPr>
        </p:nvSpPr>
        <p:spPr/>
        <p:txBody>
          <a:bodyPr/>
          <a:lstStyle/>
          <a:p>
            <a:fld id="{5D42F5EE-620D-491C-BCFA-0018799D8E87}" type="slidenum">
              <a:rPr lang="en-US" smtClean="0"/>
              <a:pPr/>
              <a:t>12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30451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838200" y="609600"/>
            <a:ext cx="6705600" cy="553998"/>
          </a:xfrm>
          <a:prstGeom prst="rect">
            <a:avLst/>
          </a:prstGeom>
          <a:noFill/>
        </p:spPr>
        <p:txBody>
          <a:bodyPr wrap="square" rtlCol="0">
            <a:spAutoFit/>
          </a:bodyPr>
          <a:lstStyle/>
          <a:p>
            <a:r>
              <a:rPr lang="en-US" sz="3000" dirty="0" smtClean="0">
                <a:latin typeface="+mj-lt"/>
              </a:rPr>
              <a:t>2.  Reference Questions &amp; Consultations</a:t>
            </a:r>
          </a:p>
        </p:txBody>
      </p:sp>
      <p:pic>
        <p:nvPicPr>
          <p:cNvPr id="3" name="Picture 2" descr="https://lh3.googleusercontent.com/yF9kzW2DYd2krNK9ShiU7jO4T48mIiP3zAfCRQ9Jbhl-Aj-plZp0DlrUEGDDOW8N0WZv9vmtm-f7XWb-PXBwND0hGhec2hkHwU1cSv4OEptv23fLOy6yjCStHzMsYbVrxTAVz9Z5"/>
          <p:cNvPicPr/>
          <p:nvPr/>
        </p:nvPicPr>
        <p:blipFill>
          <a:blip r:embed="rId3"/>
          <a:srcRect/>
          <a:stretch>
            <a:fillRect/>
          </a:stretch>
        </p:blipFill>
        <p:spPr bwMode="auto">
          <a:xfrm>
            <a:off x="1600200" y="1371600"/>
            <a:ext cx="5181600" cy="304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D42F5EE-620D-491C-BCFA-0018799D8E87}" type="slidenum">
              <a:rPr lang="en-US" smtClean="0"/>
              <a:pPr/>
              <a:t>13</a:t>
            </a:fld>
            <a:endParaRPr lang="en-US"/>
          </a:p>
        </p:txBody>
      </p:sp>
      <p:sp>
        <p:nvSpPr>
          <p:cNvPr id="6" name="TextBox 5"/>
          <p:cNvSpPr txBox="1"/>
          <p:nvPr/>
        </p:nvSpPr>
        <p:spPr>
          <a:xfrm>
            <a:off x="1600200" y="4419600"/>
            <a:ext cx="3276600" cy="304800"/>
          </a:xfrm>
          <a:prstGeom prst="rect">
            <a:avLst/>
          </a:prstGeom>
          <a:noFill/>
        </p:spPr>
        <p:txBody>
          <a:bodyPr wrap="square" rtlCol="0">
            <a:spAutoFit/>
          </a:bodyPr>
          <a:lstStyle/>
          <a:p>
            <a:r>
              <a:rPr lang="en-US" sz="1200" dirty="0" smtClean="0"/>
              <a:t>* </a:t>
            </a:r>
            <a:r>
              <a:rPr lang="en-US" sz="1400" dirty="0" smtClean="0"/>
              <a:t>Review of 500 Questions 2017-18</a:t>
            </a:r>
            <a:endParaRPr lang="en-US" sz="1400" dirty="0"/>
          </a:p>
        </p:txBody>
      </p:sp>
      <p:graphicFrame>
        <p:nvGraphicFramePr>
          <p:cNvPr id="7" name="Table 6"/>
          <p:cNvGraphicFramePr>
            <a:graphicFrameLocks noGrp="1"/>
          </p:cNvGraphicFramePr>
          <p:nvPr/>
        </p:nvGraphicFramePr>
        <p:xfrm>
          <a:off x="2133600" y="4907280"/>
          <a:ext cx="4343400" cy="1188720"/>
        </p:xfrm>
        <a:graphic>
          <a:graphicData uri="http://schemas.openxmlformats.org/drawingml/2006/table">
            <a:tbl>
              <a:tblPr firstRow="1" bandRow="1">
                <a:tableStyleId>{2D5ABB26-0587-4C30-8999-92F81FD0307C}</a:tableStyleId>
              </a:tblPr>
              <a:tblGrid>
                <a:gridCol w="1545956"/>
                <a:gridCol w="518940"/>
                <a:gridCol w="1745103"/>
                <a:gridCol w="533401"/>
              </a:tblGrid>
              <a:tr h="304800">
                <a:tc>
                  <a:txBody>
                    <a:bodyPr/>
                    <a:lstStyle/>
                    <a:p>
                      <a:r>
                        <a:rPr lang="en-US" sz="1200" dirty="0" smtClean="0"/>
                        <a:t>Peer Review</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48%</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Literature</a:t>
                      </a:r>
                      <a:r>
                        <a:rPr lang="en-US" sz="1200" baseline="0" dirty="0" smtClean="0"/>
                        <a:t> Review</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8%</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04800">
                <a:tc>
                  <a:txBody>
                    <a:bodyPr/>
                    <a:lstStyle/>
                    <a:p>
                      <a:r>
                        <a:rPr lang="en-US" sz="1200" dirty="0" smtClean="0"/>
                        <a:t>Research</a:t>
                      </a:r>
                      <a:r>
                        <a:rPr lang="en-US" sz="1200" baseline="0" dirty="0" smtClean="0"/>
                        <a:t> Info</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25%</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Research Tools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5%</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04800">
                <a:tc>
                  <a:txBody>
                    <a:bodyPr/>
                    <a:lstStyle/>
                    <a:p>
                      <a:r>
                        <a:rPr lang="en-US" sz="1200" dirty="0" smtClean="0"/>
                        <a:t>Thesis</a:t>
                      </a:r>
                      <a:r>
                        <a:rPr lang="en-US" sz="1200" baseline="0" dirty="0" smtClean="0"/>
                        <a:t> &amp; Dissertations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7%</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Ref Citations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0.3%</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66700">
                <a:tc>
                  <a:txBody>
                    <a:bodyPr/>
                    <a:lstStyle/>
                    <a:p>
                      <a:r>
                        <a:rPr lang="en-US" sz="1200" dirty="0" smtClean="0"/>
                        <a:t>Writing</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1%</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Plagiarism</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0.7%</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55361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838200" y="609600"/>
            <a:ext cx="6702501" cy="523220"/>
          </a:xfrm>
          <a:prstGeom prst="rect">
            <a:avLst/>
          </a:prstGeom>
        </p:spPr>
        <p:txBody>
          <a:bodyPr wrap="none">
            <a:spAutoFit/>
          </a:bodyPr>
          <a:lstStyle/>
          <a:p>
            <a:r>
              <a:rPr lang="en-US" sz="2800" dirty="0" smtClean="0">
                <a:latin typeface="+mj-lt"/>
              </a:rPr>
              <a:t>3.  Scholarly Research Output of Department</a:t>
            </a:r>
            <a:endParaRPr lang="en-US" sz="2800" dirty="0">
              <a:latin typeface="+mj-lt"/>
            </a:endParaRPr>
          </a:p>
        </p:txBody>
      </p:sp>
      <p:pic>
        <p:nvPicPr>
          <p:cNvPr id="3" name="image2.png"/>
          <p:cNvPicPr/>
          <p:nvPr/>
        </p:nvPicPr>
        <p:blipFill>
          <a:blip r:embed="rId3"/>
          <a:srcRect/>
          <a:stretch>
            <a:fillRect/>
          </a:stretch>
        </p:blipFill>
        <p:spPr>
          <a:xfrm>
            <a:off x="1905000" y="1447800"/>
            <a:ext cx="4800600" cy="2743200"/>
          </a:xfrm>
          <a:prstGeom prst="rect">
            <a:avLst/>
          </a:prstGeom>
          <a:ln/>
        </p:spPr>
      </p:pic>
      <p:sp>
        <p:nvSpPr>
          <p:cNvPr id="4" name="TextBox 3"/>
          <p:cNvSpPr txBox="1"/>
          <p:nvPr/>
        </p:nvSpPr>
        <p:spPr>
          <a:xfrm>
            <a:off x="914400" y="4343400"/>
            <a:ext cx="7467600" cy="1215717"/>
          </a:xfrm>
          <a:prstGeom prst="rect">
            <a:avLst/>
          </a:prstGeom>
          <a:noFill/>
        </p:spPr>
        <p:txBody>
          <a:bodyPr wrap="square" rtlCol="0">
            <a:spAutoFit/>
          </a:bodyPr>
          <a:lstStyle/>
          <a:p>
            <a:r>
              <a:rPr lang="en-US" sz="1900" dirty="0" smtClean="0"/>
              <a:t>Education research, Community College Learning, Educational Technology, Human Resource Development &amp; Performance Training </a:t>
            </a:r>
          </a:p>
          <a:p>
            <a:endParaRPr lang="en-US" sz="1500" dirty="0" smtClean="0"/>
          </a:p>
          <a:p>
            <a:r>
              <a:rPr lang="en-US" sz="2000" dirty="0" smtClean="0"/>
              <a:t>All areas are representative of research interests of the discipline </a:t>
            </a:r>
          </a:p>
        </p:txBody>
      </p:sp>
      <p:sp>
        <p:nvSpPr>
          <p:cNvPr id="5" name="TextBox 4"/>
          <p:cNvSpPr txBox="1"/>
          <p:nvPr/>
        </p:nvSpPr>
        <p:spPr>
          <a:xfrm>
            <a:off x="914400" y="5467290"/>
            <a:ext cx="7543800" cy="400110"/>
          </a:xfrm>
          <a:prstGeom prst="rect">
            <a:avLst/>
          </a:prstGeom>
          <a:noFill/>
        </p:spPr>
        <p:txBody>
          <a:bodyPr wrap="square" rtlCol="0">
            <a:spAutoFit/>
          </a:bodyPr>
          <a:lstStyle/>
          <a:p>
            <a:r>
              <a:rPr lang="en-US" dirty="0" smtClean="0"/>
              <a:t>*  </a:t>
            </a:r>
            <a:r>
              <a:rPr lang="en-US" sz="2000" dirty="0" smtClean="0"/>
              <a:t>Further review is required and is in progress </a:t>
            </a:r>
          </a:p>
        </p:txBody>
      </p:sp>
      <p:sp>
        <p:nvSpPr>
          <p:cNvPr id="7" name="Slide Number Placeholder 6"/>
          <p:cNvSpPr>
            <a:spLocks noGrp="1"/>
          </p:cNvSpPr>
          <p:nvPr>
            <p:ph type="sldNum" sz="quarter" idx="12"/>
          </p:nvPr>
        </p:nvSpPr>
        <p:spPr/>
        <p:txBody>
          <a:bodyPr/>
          <a:lstStyle/>
          <a:p>
            <a:fld id="{5D42F5EE-620D-491C-BCFA-0018799D8E87}"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09600" y="817602"/>
            <a:ext cx="8305800" cy="553998"/>
          </a:xfrm>
          <a:prstGeom prst="rect">
            <a:avLst/>
          </a:prstGeom>
          <a:noFill/>
        </p:spPr>
        <p:txBody>
          <a:bodyPr wrap="square" rtlCol="0">
            <a:spAutoFit/>
          </a:bodyPr>
          <a:lstStyle/>
          <a:p>
            <a:pPr marL="514350" indent="-514350">
              <a:buAutoNum type="arabicPeriod" startAt="4"/>
            </a:pPr>
            <a:r>
              <a:rPr lang="en-US" sz="3000" dirty="0" smtClean="0"/>
              <a:t>Scholarly Communication Reference </a:t>
            </a:r>
            <a:r>
              <a:rPr lang="en-US" sz="3000" dirty="0" smtClean="0">
                <a:latin typeface="+mj-lt"/>
              </a:rPr>
              <a:t>Interview</a:t>
            </a:r>
          </a:p>
        </p:txBody>
      </p:sp>
      <p:sp>
        <p:nvSpPr>
          <p:cNvPr id="4" name="Slide Number Placeholder 3"/>
          <p:cNvSpPr>
            <a:spLocks noGrp="1"/>
          </p:cNvSpPr>
          <p:nvPr>
            <p:ph type="sldNum" sz="quarter" idx="12"/>
          </p:nvPr>
        </p:nvSpPr>
        <p:spPr/>
        <p:txBody>
          <a:bodyPr/>
          <a:lstStyle/>
          <a:p>
            <a:fld id="{5D42F5EE-620D-491C-BCFA-0018799D8E87}" type="slidenum">
              <a:rPr lang="en-US" smtClean="0"/>
              <a:pPr/>
              <a:t>15</a:t>
            </a:fld>
            <a:endParaRPr lang="en-US"/>
          </a:p>
        </p:txBody>
      </p:sp>
      <p:sp>
        <p:nvSpPr>
          <p:cNvPr id="5" name="TextBox 4"/>
          <p:cNvSpPr txBox="1"/>
          <p:nvPr/>
        </p:nvSpPr>
        <p:spPr>
          <a:xfrm>
            <a:off x="1600200" y="2133600"/>
            <a:ext cx="7010400" cy="3539430"/>
          </a:xfrm>
          <a:prstGeom prst="rect">
            <a:avLst/>
          </a:prstGeom>
          <a:noFill/>
        </p:spPr>
        <p:txBody>
          <a:bodyPr wrap="square" rtlCol="0">
            <a:spAutoFit/>
          </a:bodyPr>
          <a:lstStyle/>
          <a:p>
            <a:pPr>
              <a:buFont typeface="Courier New"/>
              <a:buChar char="o"/>
            </a:pPr>
            <a:r>
              <a:rPr lang="en-US" sz="2600" dirty="0" smtClean="0"/>
              <a:t>   </a:t>
            </a:r>
            <a:r>
              <a:rPr lang="en-US" sz="2400" dirty="0" smtClean="0"/>
              <a:t>Conducting effective Literature Reviews</a:t>
            </a:r>
          </a:p>
          <a:p>
            <a:endParaRPr lang="en-US" sz="600" dirty="0" smtClean="0"/>
          </a:p>
          <a:p>
            <a:pPr>
              <a:buFont typeface="Courier New"/>
              <a:buChar char="o"/>
            </a:pPr>
            <a:r>
              <a:rPr lang="en-US" sz="2400" dirty="0" smtClean="0"/>
              <a:t>   Skills</a:t>
            </a:r>
            <a:r>
              <a:rPr lang="en-US" sz="2400" dirty="0" smtClean="0"/>
              <a:t> Graduate </a:t>
            </a:r>
            <a:r>
              <a:rPr lang="en-US" sz="2400" dirty="0" smtClean="0"/>
              <a:t>S</a:t>
            </a:r>
            <a:r>
              <a:rPr lang="en-US" sz="2400" dirty="0" smtClean="0"/>
              <a:t>tudents </a:t>
            </a:r>
            <a:r>
              <a:rPr lang="en-US" sz="2400" dirty="0" smtClean="0"/>
              <a:t>lack</a:t>
            </a:r>
          </a:p>
          <a:p>
            <a:endParaRPr lang="en-US" sz="600" dirty="0" smtClean="0"/>
          </a:p>
          <a:p>
            <a:pPr>
              <a:buFont typeface="Courier New"/>
              <a:buChar char="o"/>
            </a:pPr>
            <a:r>
              <a:rPr lang="en-US" sz="2400" dirty="0" smtClean="0"/>
              <a:t>   Manage Information, reduce</a:t>
            </a:r>
            <a:r>
              <a:rPr lang="en-US" sz="2400" dirty="0" smtClean="0"/>
              <a:t> preparation </a:t>
            </a:r>
            <a:r>
              <a:rPr lang="en-US" sz="2400" dirty="0" smtClean="0"/>
              <a:t>t</a:t>
            </a:r>
            <a:r>
              <a:rPr lang="en-US" sz="2400" dirty="0" smtClean="0"/>
              <a:t>ime </a:t>
            </a:r>
            <a:endParaRPr lang="en-US" sz="2400" dirty="0" smtClean="0"/>
          </a:p>
          <a:p>
            <a:r>
              <a:rPr lang="en-US" sz="2400" dirty="0" smtClean="0"/>
              <a:t>       for</a:t>
            </a:r>
            <a:r>
              <a:rPr lang="en-US" sz="2400" dirty="0" smtClean="0"/>
              <a:t> research</a:t>
            </a:r>
            <a:endParaRPr lang="en-US" sz="2400" dirty="0" smtClean="0"/>
          </a:p>
          <a:p>
            <a:endParaRPr lang="en-US" sz="600" dirty="0" smtClean="0"/>
          </a:p>
          <a:p>
            <a:pPr>
              <a:buFont typeface="Courier New"/>
              <a:buChar char="o"/>
            </a:pPr>
            <a:r>
              <a:rPr lang="en-US" sz="2400" dirty="0" smtClean="0"/>
              <a:t>   Evaluate</a:t>
            </a:r>
            <a:r>
              <a:rPr lang="en-US" sz="2400" dirty="0" smtClean="0"/>
              <a:t> Impact </a:t>
            </a:r>
            <a:r>
              <a:rPr lang="en-US" sz="2400" dirty="0" smtClean="0"/>
              <a:t>of</a:t>
            </a:r>
            <a:r>
              <a:rPr lang="en-US" sz="2400" dirty="0" smtClean="0"/>
              <a:t> Research</a:t>
            </a:r>
            <a:endParaRPr lang="en-US" sz="2400" dirty="0" smtClean="0"/>
          </a:p>
          <a:p>
            <a:endParaRPr lang="en-US" sz="600" dirty="0" smtClean="0"/>
          </a:p>
          <a:p>
            <a:pPr>
              <a:buFont typeface="Courier New"/>
              <a:buChar char="o"/>
            </a:pPr>
            <a:r>
              <a:rPr lang="en-US" sz="2400" dirty="0" smtClean="0"/>
              <a:t>   Understanding</a:t>
            </a:r>
            <a:r>
              <a:rPr lang="en-US" sz="2400" dirty="0" smtClean="0"/>
              <a:t> Copyright </a:t>
            </a:r>
            <a:r>
              <a:rPr lang="en-US" sz="2400" dirty="0" smtClean="0"/>
              <a:t>and</a:t>
            </a:r>
            <a:r>
              <a:rPr lang="en-US" sz="2400" dirty="0" smtClean="0"/>
              <a:t> Plagiarism</a:t>
            </a:r>
            <a:endParaRPr lang="en-US" sz="2400" dirty="0" smtClean="0"/>
          </a:p>
          <a:p>
            <a:endParaRPr lang="en-US" sz="600" dirty="0" smtClean="0"/>
          </a:p>
          <a:p>
            <a:pPr>
              <a:buFont typeface="Courier New"/>
              <a:buChar char="o"/>
            </a:pPr>
            <a:r>
              <a:rPr lang="en-US" sz="2400" dirty="0" smtClean="0"/>
              <a:t>   Criteria used to select a</a:t>
            </a:r>
            <a:r>
              <a:rPr lang="en-US" sz="2400" dirty="0" smtClean="0"/>
              <a:t> Research </a:t>
            </a:r>
            <a:r>
              <a:rPr lang="en-US" sz="2400" dirty="0" smtClean="0"/>
              <a:t>P</a:t>
            </a:r>
            <a:r>
              <a:rPr lang="en-US" sz="2400" dirty="0" smtClean="0"/>
              <a:t>ublication </a:t>
            </a:r>
            <a:endParaRPr lang="en-US" sz="2400" dirty="0" smtClean="0"/>
          </a:p>
          <a:p>
            <a:pPr>
              <a:buFont typeface="Courier New"/>
              <a:buChar char="o"/>
            </a:pPr>
            <a:endParaRPr lang="en-US" sz="2400" dirty="0"/>
          </a:p>
        </p:txBody>
      </p:sp>
      <p:sp>
        <p:nvSpPr>
          <p:cNvPr id="6" name="TextBox 5"/>
          <p:cNvSpPr txBox="1"/>
          <p:nvPr/>
        </p:nvSpPr>
        <p:spPr>
          <a:xfrm>
            <a:off x="1219200" y="1600200"/>
            <a:ext cx="2438400" cy="492443"/>
          </a:xfrm>
          <a:prstGeom prst="rect">
            <a:avLst/>
          </a:prstGeom>
          <a:noFill/>
        </p:spPr>
        <p:txBody>
          <a:bodyPr wrap="square" rtlCol="0">
            <a:spAutoFit/>
          </a:bodyPr>
          <a:lstStyle/>
          <a:p>
            <a:r>
              <a:rPr lang="en-US" sz="2600" dirty="0" smtClean="0"/>
              <a:t>Key Themes: </a:t>
            </a:r>
            <a:endParaRPr lang="en-US" sz="2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70210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90600" y="762000"/>
            <a:ext cx="5791200" cy="553998"/>
          </a:xfrm>
          <a:prstGeom prst="rect">
            <a:avLst/>
          </a:prstGeom>
          <a:noFill/>
        </p:spPr>
        <p:txBody>
          <a:bodyPr wrap="square" rtlCol="0">
            <a:spAutoFit/>
          </a:bodyPr>
          <a:lstStyle/>
          <a:p>
            <a:r>
              <a:rPr lang="en-US" sz="3000" b="1" dirty="0" smtClean="0">
                <a:latin typeface="+mj-lt"/>
              </a:rPr>
              <a:t>G</a:t>
            </a:r>
            <a:r>
              <a:rPr lang="en-US" sz="3000" dirty="0" smtClean="0">
                <a:latin typeface="+mj-lt"/>
              </a:rPr>
              <a:t>aps </a:t>
            </a:r>
            <a:endParaRPr lang="en-US" sz="3000" dirty="0">
              <a:latin typeface="+mj-lt"/>
            </a:endParaRPr>
          </a:p>
        </p:txBody>
      </p:sp>
      <p:sp>
        <p:nvSpPr>
          <p:cNvPr id="3" name="TextBox 2"/>
          <p:cNvSpPr txBox="1"/>
          <p:nvPr/>
        </p:nvSpPr>
        <p:spPr>
          <a:xfrm>
            <a:off x="1371600" y="1371600"/>
            <a:ext cx="7391400" cy="4124205"/>
          </a:xfrm>
          <a:prstGeom prst="rect">
            <a:avLst/>
          </a:prstGeom>
          <a:noFill/>
        </p:spPr>
        <p:txBody>
          <a:bodyPr wrap="square" rtlCol="0">
            <a:spAutoFit/>
          </a:bodyPr>
          <a:lstStyle/>
          <a:p>
            <a:pPr>
              <a:buFont typeface="Arial"/>
              <a:buChar char="•"/>
            </a:pPr>
            <a:r>
              <a:rPr lang="en-US" sz="2800" dirty="0" smtClean="0">
                <a:latin typeface="+mj-lt"/>
              </a:rPr>
              <a:t>  </a:t>
            </a:r>
            <a:r>
              <a:rPr lang="en-US" sz="2400" dirty="0" smtClean="0">
                <a:latin typeface="+mj-lt"/>
              </a:rPr>
              <a:t>Effective literature review – keyword search</a:t>
            </a:r>
          </a:p>
          <a:p>
            <a:pPr>
              <a:buFont typeface="Arial"/>
              <a:buChar char="•"/>
            </a:pPr>
            <a:endParaRPr lang="en-US" sz="1100" dirty="0" smtClean="0">
              <a:latin typeface="+mj-lt"/>
            </a:endParaRPr>
          </a:p>
          <a:p>
            <a:pPr>
              <a:buFont typeface="Arial"/>
              <a:buChar char="•"/>
            </a:pPr>
            <a:r>
              <a:rPr lang="en-US" sz="2400" dirty="0" smtClean="0">
                <a:latin typeface="+mj-lt"/>
              </a:rPr>
              <a:t>   Navigating databases to access content</a:t>
            </a:r>
          </a:p>
          <a:p>
            <a:pPr>
              <a:buFont typeface="Arial"/>
              <a:buChar char="•"/>
            </a:pPr>
            <a:endParaRPr lang="en-US" sz="1100" dirty="0" smtClean="0">
              <a:latin typeface="+mj-lt"/>
            </a:endParaRPr>
          </a:p>
          <a:p>
            <a:pPr>
              <a:buFont typeface="Arial"/>
              <a:buChar char="•"/>
            </a:pPr>
            <a:r>
              <a:rPr lang="en-US" sz="2400" dirty="0" smtClean="0">
                <a:latin typeface="+mj-lt"/>
              </a:rPr>
              <a:t>   </a:t>
            </a:r>
            <a:r>
              <a:rPr lang="en-US" sz="2400" dirty="0" smtClean="0"/>
              <a:t>Effective search for &amp; evaluating Internet sources</a:t>
            </a:r>
            <a:endParaRPr lang="en-US" sz="2400" dirty="0" smtClean="0">
              <a:latin typeface="+mj-lt"/>
            </a:endParaRPr>
          </a:p>
          <a:p>
            <a:endParaRPr lang="en-US" sz="1100" dirty="0" smtClean="0">
              <a:latin typeface="+mj-lt"/>
            </a:endParaRPr>
          </a:p>
          <a:p>
            <a:pPr>
              <a:buFont typeface="Arial"/>
              <a:buChar char="•"/>
            </a:pPr>
            <a:r>
              <a:rPr lang="en-US" sz="2400" dirty="0" smtClean="0">
                <a:latin typeface="+mj-lt"/>
              </a:rPr>
              <a:t>   Awareness of what Library Resources available</a:t>
            </a:r>
          </a:p>
          <a:p>
            <a:pPr>
              <a:buFont typeface="Arial"/>
              <a:buChar char="•"/>
            </a:pPr>
            <a:endParaRPr lang="en-US" sz="1100" dirty="0" smtClean="0">
              <a:latin typeface="+mj-lt"/>
            </a:endParaRPr>
          </a:p>
          <a:p>
            <a:pPr>
              <a:buFont typeface="Arial"/>
              <a:buChar char="•"/>
            </a:pPr>
            <a:r>
              <a:rPr lang="en-US" sz="2400" dirty="0" smtClean="0">
                <a:latin typeface="+mj-lt"/>
              </a:rPr>
              <a:t>   Understanding copyright, avoiding plagiarism</a:t>
            </a:r>
          </a:p>
          <a:p>
            <a:endParaRPr lang="en-US" sz="1100" dirty="0" smtClean="0">
              <a:latin typeface="+mj-lt"/>
            </a:endParaRPr>
          </a:p>
          <a:p>
            <a:pPr>
              <a:buFont typeface="Arial"/>
              <a:buChar char="•"/>
            </a:pPr>
            <a:r>
              <a:rPr lang="en-US" sz="2400" dirty="0" smtClean="0">
                <a:latin typeface="+mj-lt"/>
              </a:rPr>
              <a:t>   Attention to writing quality</a:t>
            </a:r>
          </a:p>
          <a:p>
            <a:pPr>
              <a:buFont typeface="Arial"/>
              <a:buChar char="•"/>
            </a:pPr>
            <a:endParaRPr lang="en-US" sz="1100" dirty="0" smtClean="0">
              <a:latin typeface="+mj-lt"/>
            </a:endParaRPr>
          </a:p>
          <a:p>
            <a:pPr>
              <a:buFont typeface="Arial"/>
              <a:buChar char="•"/>
            </a:pPr>
            <a:r>
              <a:rPr lang="en-US" sz="2400" dirty="0" smtClean="0">
                <a:latin typeface="+mj-lt"/>
              </a:rPr>
              <a:t>   Errors in citation format</a:t>
            </a:r>
          </a:p>
          <a:p>
            <a:endParaRPr lang="en-US" sz="2400" dirty="0" smtClean="0">
              <a:latin typeface="+mj-lt"/>
            </a:endParaRPr>
          </a:p>
        </p:txBody>
      </p:sp>
      <p:sp>
        <p:nvSpPr>
          <p:cNvPr id="5" name="Slide Number Placeholder 4"/>
          <p:cNvSpPr>
            <a:spLocks noGrp="1"/>
          </p:cNvSpPr>
          <p:nvPr>
            <p:ph type="sldNum" sz="quarter" idx="12"/>
          </p:nvPr>
        </p:nvSpPr>
        <p:spPr/>
        <p:txBody>
          <a:bodyPr/>
          <a:lstStyle/>
          <a:p>
            <a:fld id="{5D42F5EE-620D-491C-BCFA-0018799D8E87}" type="slidenum">
              <a:rPr lang="en-US" smtClean="0"/>
              <a:pPr/>
              <a:t>16</a:t>
            </a:fld>
            <a:endParaRPr lang="en-US"/>
          </a:p>
        </p:txBody>
      </p:sp>
      <p:sp>
        <p:nvSpPr>
          <p:cNvPr id="6" name="TextBox 5"/>
          <p:cNvSpPr txBox="1"/>
          <p:nvPr/>
        </p:nvSpPr>
        <p:spPr>
          <a:xfrm>
            <a:off x="1066800" y="5262027"/>
            <a:ext cx="7620000" cy="1138773"/>
          </a:xfrm>
          <a:prstGeom prst="rect">
            <a:avLst/>
          </a:prstGeom>
          <a:noFill/>
        </p:spPr>
        <p:txBody>
          <a:bodyPr wrap="square" rtlCol="0">
            <a:spAutoFit/>
          </a:bodyPr>
          <a:lstStyle/>
          <a:p>
            <a:pPr>
              <a:buFont typeface="Wingdings" charset="2"/>
              <a:buChar char="v"/>
            </a:pPr>
            <a:r>
              <a:rPr lang="en-US" sz="2600" dirty="0" smtClean="0"/>
              <a:t>  </a:t>
            </a:r>
            <a:r>
              <a:rPr lang="en-US" sz="2400" dirty="0" smtClean="0"/>
              <a:t>Evaluate effectiveness of existing instruction &amp; outreach in light of questions asked.…</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838200" y="914400"/>
            <a:ext cx="6629400" cy="553998"/>
          </a:xfrm>
          <a:prstGeom prst="rect">
            <a:avLst/>
          </a:prstGeom>
          <a:noFill/>
        </p:spPr>
        <p:txBody>
          <a:bodyPr wrap="square" rtlCol="0">
            <a:spAutoFit/>
          </a:bodyPr>
          <a:lstStyle/>
          <a:p>
            <a:r>
              <a:rPr lang="en-US" sz="3000" b="1" dirty="0" smtClean="0"/>
              <a:t>P</a:t>
            </a:r>
            <a:r>
              <a:rPr lang="en-US" sz="3000" dirty="0" smtClean="0"/>
              <a:t>artnerships &amp; </a:t>
            </a:r>
            <a:r>
              <a:rPr lang="en-US" sz="3000" b="1" dirty="0" smtClean="0"/>
              <a:t>P</a:t>
            </a:r>
            <a:r>
              <a:rPr lang="en-US" sz="3000" dirty="0" smtClean="0"/>
              <a:t>roposed </a:t>
            </a:r>
            <a:r>
              <a:rPr lang="en-US" sz="3000" b="1" dirty="0" smtClean="0"/>
              <a:t>S</a:t>
            </a:r>
            <a:r>
              <a:rPr lang="en-US" sz="3000" dirty="0" smtClean="0"/>
              <a:t>olutions</a:t>
            </a:r>
            <a:endParaRPr lang="en-US" sz="3000" dirty="0"/>
          </a:p>
        </p:txBody>
      </p:sp>
      <p:sp>
        <p:nvSpPr>
          <p:cNvPr id="4" name="TextBox 3"/>
          <p:cNvSpPr txBox="1"/>
          <p:nvPr/>
        </p:nvSpPr>
        <p:spPr>
          <a:xfrm>
            <a:off x="1219200" y="1794808"/>
            <a:ext cx="8001000" cy="2616101"/>
          </a:xfrm>
          <a:prstGeom prst="rect">
            <a:avLst/>
          </a:prstGeom>
          <a:noFill/>
        </p:spPr>
        <p:txBody>
          <a:bodyPr wrap="square" rtlCol="0">
            <a:spAutoFit/>
          </a:bodyPr>
          <a:lstStyle/>
          <a:p>
            <a:pPr>
              <a:buFont typeface="Arial"/>
              <a:buChar char="•"/>
            </a:pPr>
            <a:r>
              <a:rPr lang="en-US" sz="2400" dirty="0" smtClean="0">
                <a:latin typeface="+mj-lt"/>
              </a:rPr>
              <a:t>   Reach out to Individual Colleges &amp; Departments</a:t>
            </a:r>
          </a:p>
          <a:p>
            <a:pPr>
              <a:buFont typeface="Arial"/>
              <a:buChar char="•"/>
            </a:pPr>
            <a:endParaRPr lang="en-US" sz="1100" dirty="0" smtClean="0">
              <a:latin typeface="+mj-lt"/>
            </a:endParaRPr>
          </a:p>
          <a:p>
            <a:pPr>
              <a:buFont typeface="Arial"/>
              <a:buChar char="•"/>
            </a:pPr>
            <a:r>
              <a:rPr lang="en-US" sz="2400" dirty="0" smtClean="0"/>
              <a:t>   Improve</a:t>
            </a:r>
            <a:r>
              <a:rPr lang="en-US" sz="2400" dirty="0" smtClean="0"/>
              <a:t> Communication </a:t>
            </a:r>
            <a:r>
              <a:rPr lang="en-US" sz="2400" dirty="0" smtClean="0"/>
              <a:t>&amp;</a:t>
            </a:r>
            <a:r>
              <a:rPr lang="en-US" sz="2400" dirty="0" smtClean="0"/>
              <a:t> Collaboration </a:t>
            </a:r>
            <a:r>
              <a:rPr lang="en-US" sz="2400" dirty="0" err="1" smtClean="0"/>
              <a:t>btn</a:t>
            </a:r>
            <a:r>
              <a:rPr lang="en-US" sz="2400" dirty="0" smtClean="0"/>
              <a:t> Stakeholders</a:t>
            </a:r>
            <a:endParaRPr lang="en-US" sz="2400" dirty="0" smtClean="0">
              <a:latin typeface="+mj-lt"/>
            </a:endParaRPr>
          </a:p>
          <a:p>
            <a:pPr>
              <a:buFont typeface="Arial"/>
              <a:buChar char="•"/>
            </a:pPr>
            <a:endParaRPr lang="en-US" sz="1100" dirty="0" smtClean="0">
              <a:latin typeface="+mj-lt"/>
            </a:endParaRPr>
          </a:p>
          <a:p>
            <a:pPr>
              <a:buFont typeface="Arial"/>
              <a:buChar char="•"/>
            </a:pPr>
            <a:r>
              <a:rPr lang="en-US" sz="2400" dirty="0" smtClean="0">
                <a:latin typeface="+mj-lt"/>
              </a:rPr>
              <a:t>   Graduate School + PhD program Coordinators</a:t>
            </a:r>
          </a:p>
          <a:p>
            <a:pPr>
              <a:buFont typeface="Arial"/>
              <a:buChar char="•"/>
            </a:pPr>
            <a:endParaRPr lang="en-US" sz="1100" dirty="0" smtClean="0">
              <a:latin typeface="+mj-lt"/>
            </a:endParaRPr>
          </a:p>
          <a:p>
            <a:pPr>
              <a:buFont typeface="Arial"/>
              <a:buChar char="•"/>
            </a:pPr>
            <a:r>
              <a:rPr lang="en-US" sz="2400" dirty="0" smtClean="0">
                <a:latin typeface="+mj-lt"/>
              </a:rPr>
              <a:t>   Writing Center</a:t>
            </a:r>
          </a:p>
          <a:p>
            <a:pPr>
              <a:buFont typeface="Arial"/>
              <a:buChar char="•"/>
            </a:pPr>
            <a:endParaRPr lang="en-US" sz="1100" dirty="0" smtClean="0">
              <a:latin typeface="+mj-lt"/>
            </a:endParaRPr>
          </a:p>
          <a:p>
            <a:pPr>
              <a:buFont typeface="Arial"/>
              <a:buChar char="•"/>
            </a:pPr>
            <a:r>
              <a:rPr lang="en-US" sz="2400" dirty="0" smtClean="0">
                <a:latin typeface="+mj-lt"/>
              </a:rPr>
              <a:t>   Office of Academic Technology</a:t>
            </a:r>
          </a:p>
        </p:txBody>
      </p:sp>
      <p:sp>
        <p:nvSpPr>
          <p:cNvPr id="6" name="TextBox 5"/>
          <p:cNvSpPr txBox="1"/>
          <p:nvPr/>
        </p:nvSpPr>
        <p:spPr>
          <a:xfrm>
            <a:off x="838200" y="4895672"/>
            <a:ext cx="7924800" cy="1200328"/>
          </a:xfrm>
          <a:prstGeom prst="rect">
            <a:avLst/>
          </a:prstGeom>
          <a:noFill/>
        </p:spPr>
        <p:txBody>
          <a:bodyPr wrap="square" rtlCol="0">
            <a:spAutoFit/>
          </a:bodyPr>
          <a:lstStyle/>
          <a:p>
            <a:pPr>
              <a:buFont typeface="Wingdings" charset="2"/>
              <a:buChar char="v"/>
            </a:pPr>
            <a:r>
              <a:rPr lang="en-US" dirty="0" smtClean="0"/>
              <a:t>  </a:t>
            </a:r>
            <a:r>
              <a:rPr lang="en-US" sz="2400" dirty="0" smtClean="0">
                <a:latin typeface="+mj-lt"/>
              </a:rPr>
              <a:t>Multi-prong approach – Lib Guides, Dissertation Boot Camp, Embedded Librarians – online, targeted reports to faculty &amp; departments</a:t>
            </a:r>
            <a:endParaRPr lang="en-US" sz="2400" dirty="0">
              <a:latin typeface="+mj-lt"/>
            </a:endParaRPr>
          </a:p>
        </p:txBody>
      </p:sp>
      <p:sp>
        <p:nvSpPr>
          <p:cNvPr id="10" name="Slide Number Placeholder 9"/>
          <p:cNvSpPr>
            <a:spLocks noGrp="1"/>
          </p:cNvSpPr>
          <p:nvPr>
            <p:ph type="sldNum" sz="quarter" idx="12"/>
          </p:nvPr>
        </p:nvSpPr>
        <p:spPr/>
        <p:txBody>
          <a:bodyPr/>
          <a:lstStyle/>
          <a:p>
            <a:fld id="{5D42F5EE-620D-491C-BCFA-0018799D8E87}"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524000" y="2113002"/>
            <a:ext cx="6096000" cy="553998"/>
          </a:xfrm>
          <a:prstGeom prst="rect">
            <a:avLst/>
          </a:prstGeom>
          <a:noFill/>
        </p:spPr>
        <p:txBody>
          <a:bodyPr wrap="square" rtlCol="0">
            <a:spAutoFit/>
          </a:bodyPr>
          <a:lstStyle/>
          <a:p>
            <a:pPr algn="ctr"/>
            <a:r>
              <a:rPr lang="en-US" sz="3000" dirty="0" smtClean="0">
                <a:latin typeface="+mj-lt"/>
              </a:rPr>
              <a:t>Questions/Comments?</a:t>
            </a:r>
            <a:endParaRPr lang="en-US" sz="3000" dirty="0">
              <a:latin typeface="+mj-lt"/>
            </a:endParaRPr>
          </a:p>
        </p:txBody>
      </p:sp>
      <p:sp>
        <p:nvSpPr>
          <p:cNvPr id="3" name="TextBox 2"/>
          <p:cNvSpPr txBox="1"/>
          <p:nvPr/>
        </p:nvSpPr>
        <p:spPr>
          <a:xfrm>
            <a:off x="838200" y="2667000"/>
            <a:ext cx="7391400" cy="3539430"/>
          </a:xfrm>
          <a:prstGeom prst="rect">
            <a:avLst/>
          </a:prstGeom>
          <a:noFill/>
        </p:spPr>
        <p:txBody>
          <a:bodyPr wrap="square" rtlCol="0">
            <a:spAutoFit/>
          </a:bodyPr>
          <a:lstStyle/>
          <a:p>
            <a:endParaRPr lang="en-US" sz="3000" dirty="0" smtClean="0">
              <a:latin typeface="+mj-lt"/>
            </a:endParaRPr>
          </a:p>
          <a:p>
            <a:endParaRPr lang="en-US" sz="3000" dirty="0" smtClean="0">
              <a:latin typeface="+mj-lt"/>
            </a:endParaRPr>
          </a:p>
          <a:p>
            <a:endParaRPr lang="en-US" sz="3000" dirty="0" smtClean="0">
              <a:latin typeface="+mj-lt"/>
            </a:endParaRPr>
          </a:p>
          <a:p>
            <a:endParaRPr lang="en-US" sz="3000" dirty="0" smtClean="0">
              <a:latin typeface="+mj-lt"/>
            </a:endParaRPr>
          </a:p>
          <a:p>
            <a:endParaRPr lang="en-US" sz="3000" dirty="0" smtClean="0">
              <a:latin typeface="+mj-lt"/>
            </a:endParaRPr>
          </a:p>
          <a:p>
            <a:pPr algn="ctr"/>
            <a:endParaRPr lang="en-US" sz="1000" dirty="0" smtClean="0">
              <a:latin typeface="+mj-lt"/>
            </a:endParaRPr>
          </a:p>
          <a:p>
            <a:pPr algn="ctr"/>
            <a:r>
              <a:rPr lang="en-US" sz="1700" dirty="0" smtClean="0">
                <a:latin typeface="+mj-lt"/>
              </a:rPr>
              <a:t>Anjum Najmi | </a:t>
            </a:r>
            <a:r>
              <a:rPr lang="en-US" sz="1700" dirty="0" smtClean="0">
                <a:latin typeface="+mj-lt"/>
                <a:hlinkClick r:id="rId2"/>
              </a:rPr>
              <a:t>anjum.najmi@tamuc.edu</a:t>
            </a:r>
            <a:endParaRPr lang="en-US" sz="1700" dirty="0" smtClean="0">
              <a:latin typeface="+mj-lt"/>
            </a:endParaRPr>
          </a:p>
          <a:p>
            <a:pPr algn="ctr"/>
            <a:endParaRPr lang="en-US" sz="300" dirty="0" smtClean="0">
              <a:latin typeface="+mj-lt"/>
            </a:endParaRPr>
          </a:p>
          <a:p>
            <a:pPr algn="ctr"/>
            <a:r>
              <a:rPr lang="en-US" sz="1700" dirty="0" smtClean="0">
                <a:latin typeface="+mj-lt"/>
              </a:rPr>
              <a:t>Scott Lancaster | </a:t>
            </a:r>
            <a:r>
              <a:rPr lang="en-US" sz="1700" dirty="0" smtClean="0">
                <a:latin typeface="+mj-lt"/>
                <a:hlinkClick r:id="rId3"/>
              </a:rPr>
              <a:t>scott.lancaster@tamuc.edu</a:t>
            </a:r>
            <a:endParaRPr lang="en-US" sz="1700" dirty="0" smtClean="0">
              <a:latin typeface="+mj-lt"/>
            </a:endParaRPr>
          </a:p>
          <a:p>
            <a:pPr algn="ctr"/>
            <a:endParaRPr lang="en-US" sz="1200" dirty="0" smtClean="0">
              <a:latin typeface="+mj-lt"/>
            </a:endParaRPr>
          </a:p>
          <a:p>
            <a:pPr algn="ctr"/>
            <a:r>
              <a:rPr lang="en-US" sz="1700" dirty="0" smtClean="0"/>
              <a:t>Texas A&amp;M University – Commerce (TAMUC)</a:t>
            </a:r>
          </a:p>
        </p:txBody>
      </p:sp>
      <p:sp>
        <p:nvSpPr>
          <p:cNvPr id="5" name="Slide Number Placeholder 4"/>
          <p:cNvSpPr>
            <a:spLocks noGrp="1"/>
          </p:cNvSpPr>
          <p:nvPr>
            <p:ph type="sldNum" sz="quarter" idx="12"/>
          </p:nvPr>
        </p:nvSpPr>
        <p:spPr/>
        <p:txBody>
          <a:bodyPr/>
          <a:lstStyle/>
          <a:p>
            <a:fld id="{5D42F5EE-620D-491C-BCFA-0018799D8E87}" type="slidenum">
              <a:rPr lang="en-US" smtClean="0"/>
              <a:pPr/>
              <a:t>18</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77200" cy="1066800"/>
          </a:xfrm>
        </p:spPr>
        <p:txBody>
          <a:bodyPr>
            <a:normAutofit/>
          </a:bodyPr>
          <a:lstStyle/>
          <a:p>
            <a:r>
              <a:rPr lang="en-US" sz="3000" b="1" dirty="0" smtClean="0"/>
              <a:t>T</a:t>
            </a:r>
            <a:r>
              <a:rPr lang="en-US" sz="3000" dirty="0" smtClean="0"/>
              <a:t>he </a:t>
            </a:r>
            <a:r>
              <a:rPr lang="en-US" sz="3000" b="1" dirty="0" smtClean="0"/>
              <a:t>S</a:t>
            </a:r>
            <a:r>
              <a:rPr lang="en-US" sz="3000" dirty="0" smtClean="0"/>
              <a:t>cholarly </a:t>
            </a:r>
            <a:r>
              <a:rPr lang="en-US" sz="3000" b="1" dirty="0" smtClean="0"/>
              <a:t>C</a:t>
            </a:r>
            <a:r>
              <a:rPr lang="en-US" sz="3000" dirty="0" smtClean="0"/>
              <a:t>ommunicati</a:t>
            </a:r>
            <a:r>
              <a:rPr lang="en-US" sz="2800" dirty="0" smtClean="0"/>
              <a:t>on </a:t>
            </a:r>
            <a:r>
              <a:rPr lang="en-US" sz="2800" b="1" dirty="0" smtClean="0"/>
              <a:t>B</a:t>
            </a:r>
            <a:r>
              <a:rPr lang="en-US" sz="2800" dirty="0" smtClean="0"/>
              <a:t>usiness </a:t>
            </a:r>
            <a:r>
              <a:rPr lang="en-US" sz="2800" b="1" dirty="0" smtClean="0"/>
              <a:t>C</a:t>
            </a:r>
            <a:r>
              <a:rPr lang="en-US" sz="2800" dirty="0" smtClean="0"/>
              <a:t>ycle</a:t>
            </a:r>
            <a:endParaRPr lang="en-US" sz="2800" dirty="0"/>
          </a:p>
        </p:txBody>
      </p:sp>
      <p:pic>
        <p:nvPicPr>
          <p:cNvPr id="3074" name="Picture 2" descr="E:\ARL PPT\The_current_academic_publishing_system_-_fncom-06-00079-g001.pn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48230" y="1143000"/>
            <a:ext cx="6676570" cy="3505199"/>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8" name="Slide Number Placeholder 7"/>
          <p:cNvSpPr>
            <a:spLocks noGrp="1"/>
          </p:cNvSpPr>
          <p:nvPr>
            <p:ph type="sldNum" sz="quarter" idx="12"/>
          </p:nvPr>
        </p:nvSpPr>
        <p:spPr/>
        <p:txBody>
          <a:bodyPr/>
          <a:lstStyle/>
          <a:p>
            <a:fld id="{5D42F5EE-620D-491C-BCFA-0018799D8E87}" type="slidenum">
              <a:rPr lang="en-US" smtClean="0"/>
              <a:pPr/>
              <a:t>2</a:t>
            </a:fld>
            <a:endParaRPr lang="en-US" dirty="0"/>
          </a:p>
        </p:txBody>
      </p:sp>
      <p:sp>
        <p:nvSpPr>
          <p:cNvPr id="30" name="TextBox 29"/>
          <p:cNvSpPr txBox="1"/>
          <p:nvPr/>
        </p:nvSpPr>
        <p:spPr>
          <a:xfrm>
            <a:off x="1198220" y="5105400"/>
            <a:ext cx="4059580" cy="553998"/>
          </a:xfrm>
          <a:prstGeom prst="rect">
            <a:avLst/>
          </a:prstGeom>
          <a:noFill/>
        </p:spPr>
        <p:txBody>
          <a:bodyPr wrap="square" rtlCol="0">
            <a:spAutoFit/>
          </a:bodyPr>
          <a:lstStyle/>
          <a:p>
            <a:r>
              <a:rPr lang="en-US" sz="3000" b="1" dirty="0" smtClean="0">
                <a:latin typeface="+mj-lt"/>
              </a:rPr>
              <a:t>F</a:t>
            </a:r>
            <a:r>
              <a:rPr lang="en-US" sz="3000" dirty="0" smtClean="0">
                <a:latin typeface="+mj-lt"/>
              </a:rPr>
              <a:t>or</a:t>
            </a:r>
            <a:r>
              <a:rPr lang="en-US" sz="3000" b="1" dirty="0" smtClean="0">
                <a:latin typeface="+mj-lt"/>
              </a:rPr>
              <a:t> t</a:t>
            </a:r>
            <a:r>
              <a:rPr lang="en-US" sz="3000" dirty="0" smtClean="0">
                <a:latin typeface="+mj-lt"/>
              </a:rPr>
              <a:t>he</a:t>
            </a:r>
            <a:r>
              <a:rPr lang="en-US" sz="3000" b="1" dirty="0" smtClean="0">
                <a:latin typeface="+mj-lt"/>
              </a:rPr>
              <a:t> R</a:t>
            </a:r>
            <a:r>
              <a:rPr lang="en-US" sz="3000" dirty="0" smtClean="0">
                <a:latin typeface="+mj-lt"/>
              </a:rPr>
              <a:t>esearch </a:t>
            </a:r>
            <a:r>
              <a:rPr lang="en-US" sz="3000" b="1" dirty="0" smtClean="0">
                <a:latin typeface="+mj-lt"/>
              </a:rPr>
              <a:t>S</a:t>
            </a:r>
            <a:r>
              <a:rPr lang="en-US" sz="3000" dirty="0" smtClean="0">
                <a:latin typeface="+mj-lt"/>
              </a:rPr>
              <a:t>cholar</a:t>
            </a:r>
            <a:endParaRPr lang="en-US" sz="3000" dirty="0">
              <a:latin typeface="+mj-lt"/>
            </a:endParaRPr>
          </a:p>
        </p:txBody>
      </p:sp>
      <p:sp>
        <p:nvSpPr>
          <p:cNvPr id="34" name="TextBox 33"/>
          <p:cNvSpPr txBox="1"/>
          <p:nvPr/>
        </p:nvSpPr>
        <p:spPr>
          <a:xfrm>
            <a:off x="6779902" y="5715001"/>
            <a:ext cx="1906898" cy="553998"/>
          </a:xfrm>
          <a:prstGeom prst="rect">
            <a:avLst/>
          </a:prstGeom>
          <a:solidFill>
            <a:srgbClr val="86C611"/>
          </a:solidFill>
        </p:spPr>
        <p:txBody>
          <a:bodyPr wrap="square" rtlCol="0">
            <a:spAutoFit/>
          </a:bodyPr>
          <a:lstStyle/>
          <a:p>
            <a:pPr algn="ctr"/>
            <a:r>
              <a:rPr lang="en-US" sz="1500" b="1" dirty="0" smtClean="0">
                <a:solidFill>
                  <a:srgbClr val="000000"/>
                </a:solidFill>
              </a:rPr>
              <a:t>U</a:t>
            </a:r>
            <a:r>
              <a:rPr lang="en-US" sz="1500" dirty="0" smtClean="0">
                <a:solidFill>
                  <a:srgbClr val="000000"/>
                </a:solidFill>
              </a:rPr>
              <a:t>nderstanding </a:t>
            </a:r>
          </a:p>
          <a:p>
            <a:pPr algn="ctr"/>
            <a:r>
              <a:rPr lang="en-US" sz="1500" b="1" dirty="0" smtClean="0">
                <a:solidFill>
                  <a:srgbClr val="000000"/>
                </a:solidFill>
              </a:rPr>
              <a:t>m</a:t>
            </a:r>
            <a:r>
              <a:rPr lang="en-US" sz="1500" dirty="0" smtClean="0">
                <a:solidFill>
                  <a:srgbClr val="000000"/>
                </a:solidFill>
              </a:rPr>
              <a:t>odes of </a:t>
            </a:r>
            <a:r>
              <a:rPr lang="en-US" sz="1500" b="1" dirty="0" smtClean="0">
                <a:solidFill>
                  <a:srgbClr val="000000"/>
                </a:solidFill>
              </a:rPr>
              <a:t>P</a:t>
            </a:r>
            <a:r>
              <a:rPr lang="en-US" sz="1500" dirty="0" smtClean="0">
                <a:solidFill>
                  <a:srgbClr val="000000"/>
                </a:solidFill>
              </a:rPr>
              <a:t>ublication</a:t>
            </a:r>
            <a:endParaRPr lang="en-US" sz="1500" dirty="0">
              <a:solidFill>
                <a:srgbClr val="000000"/>
              </a:solidFill>
            </a:endParaRPr>
          </a:p>
        </p:txBody>
      </p:sp>
      <p:sp>
        <p:nvSpPr>
          <p:cNvPr id="32" name="TextBox 31"/>
          <p:cNvSpPr txBox="1"/>
          <p:nvPr/>
        </p:nvSpPr>
        <p:spPr>
          <a:xfrm>
            <a:off x="711512" y="5724527"/>
            <a:ext cx="1752600" cy="553998"/>
          </a:xfrm>
          <a:prstGeom prst="rect">
            <a:avLst/>
          </a:prstGeom>
          <a:solidFill>
            <a:schemeClr val="accent2">
              <a:lumMod val="75000"/>
            </a:schemeClr>
          </a:solidFill>
        </p:spPr>
        <p:txBody>
          <a:bodyPr wrap="square" rtlCol="0">
            <a:spAutoFit/>
          </a:bodyPr>
          <a:lstStyle/>
          <a:p>
            <a:pPr algn="ctr"/>
            <a:r>
              <a:rPr lang="en-US" sz="1500" b="1" dirty="0" smtClean="0"/>
              <a:t>C</a:t>
            </a:r>
            <a:r>
              <a:rPr lang="en-US" sz="1500" dirty="0" smtClean="0"/>
              <a:t>onduct</a:t>
            </a:r>
            <a:r>
              <a:rPr lang="en-US" sz="1500" b="1" dirty="0" smtClean="0"/>
              <a:t> E</a:t>
            </a:r>
            <a:r>
              <a:rPr lang="en-US" sz="1500" dirty="0" smtClean="0"/>
              <a:t>ffective </a:t>
            </a:r>
            <a:r>
              <a:rPr lang="en-US" sz="1500" b="1" dirty="0" smtClean="0"/>
              <a:t>L</a:t>
            </a:r>
            <a:r>
              <a:rPr lang="en-US" sz="1500" dirty="0" smtClean="0"/>
              <a:t>iterature </a:t>
            </a:r>
            <a:r>
              <a:rPr lang="en-US" sz="1500" b="1" dirty="0" smtClean="0"/>
              <a:t>R</a:t>
            </a:r>
            <a:r>
              <a:rPr lang="en-US" sz="1500" dirty="0" smtClean="0"/>
              <a:t>eview</a:t>
            </a:r>
            <a:endParaRPr lang="en-US" sz="1500" dirty="0"/>
          </a:p>
        </p:txBody>
      </p:sp>
      <p:sp>
        <p:nvSpPr>
          <p:cNvPr id="40" name="TextBox 39"/>
          <p:cNvSpPr txBox="1"/>
          <p:nvPr/>
        </p:nvSpPr>
        <p:spPr>
          <a:xfrm>
            <a:off x="2500136" y="5716269"/>
            <a:ext cx="2554776" cy="553998"/>
          </a:xfrm>
          <a:prstGeom prst="rect">
            <a:avLst/>
          </a:prstGeom>
          <a:solidFill>
            <a:schemeClr val="accent5"/>
          </a:solidFill>
        </p:spPr>
        <p:txBody>
          <a:bodyPr wrap="square" rtlCol="0">
            <a:spAutoFit/>
          </a:bodyPr>
          <a:lstStyle/>
          <a:p>
            <a:pPr algn="ctr"/>
            <a:r>
              <a:rPr lang="en-US" sz="1500" b="1" dirty="0" smtClean="0">
                <a:solidFill>
                  <a:srgbClr val="000000"/>
                </a:solidFill>
              </a:rPr>
              <a:t>M</a:t>
            </a:r>
            <a:r>
              <a:rPr lang="en-US" sz="1500" dirty="0" smtClean="0">
                <a:solidFill>
                  <a:srgbClr val="000000"/>
                </a:solidFill>
              </a:rPr>
              <a:t>anage </a:t>
            </a:r>
            <a:r>
              <a:rPr lang="en-US" sz="1500" b="1" dirty="0" smtClean="0">
                <a:solidFill>
                  <a:srgbClr val="000000"/>
                </a:solidFill>
              </a:rPr>
              <a:t>R</a:t>
            </a:r>
            <a:r>
              <a:rPr lang="en-US" sz="1500" dirty="0" smtClean="0">
                <a:solidFill>
                  <a:srgbClr val="000000"/>
                </a:solidFill>
              </a:rPr>
              <a:t>eference </a:t>
            </a:r>
            <a:r>
              <a:rPr lang="en-US" sz="1500" b="1" dirty="0" smtClean="0">
                <a:solidFill>
                  <a:srgbClr val="000000"/>
                </a:solidFill>
              </a:rPr>
              <a:t>I</a:t>
            </a:r>
            <a:r>
              <a:rPr lang="en-US" sz="1500" dirty="0" smtClean="0">
                <a:solidFill>
                  <a:srgbClr val="000000"/>
                </a:solidFill>
              </a:rPr>
              <a:t>nfo </a:t>
            </a:r>
          </a:p>
          <a:p>
            <a:pPr algn="ctr"/>
            <a:r>
              <a:rPr lang="en-US" sz="1500" b="1" dirty="0" smtClean="0">
                <a:solidFill>
                  <a:srgbClr val="000000"/>
                </a:solidFill>
              </a:rPr>
              <a:t>r</a:t>
            </a:r>
            <a:r>
              <a:rPr lang="en-US" sz="1500" dirty="0" smtClean="0">
                <a:solidFill>
                  <a:srgbClr val="000000"/>
                </a:solidFill>
              </a:rPr>
              <a:t>educe </a:t>
            </a:r>
            <a:r>
              <a:rPr lang="en-US" sz="1500" b="1" dirty="0" smtClean="0">
                <a:solidFill>
                  <a:srgbClr val="000000"/>
                </a:solidFill>
              </a:rPr>
              <a:t>p</a:t>
            </a:r>
            <a:r>
              <a:rPr lang="en-US" sz="1500" dirty="0" smtClean="0">
                <a:solidFill>
                  <a:srgbClr val="000000"/>
                </a:solidFill>
              </a:rPr>
              <a:t>rep </a:t>
            </a:r>
            <a:r>
              <a:rPr lang="en-US" sz="1500" b="1" dirty="0" smtClean="0">
                <a:solidFill>
                  <a:srgbClr val="000000"/>
                </a:solidFill>
              </a:rPr>
              <a:t>t</a:t>
            </a:r>
            <a:r>
              <a:rPr lang="en-US" sz="1500" dirty="0" smtClean="0">
                <a:solidFill>
                  <a:srgbClr val="000000"/>
                </a:solidFill>
              </a:rPr>
              <a:t>ime </a:t>
            </a:r>
            <a:r>
              <a:rPr lang="en-US" sz="1500" b="1" dirty="0" smtClean="0">
                <a:solidFill>
                  <a:srgbClr val="000000"/>
                </a:solidFill>
              </a:rPr>
              <a:t>f</a:t>
            </a:r>
            <a:r>
              <a:rPr lang="en-US" sz="1500" dirty="0" smtClean="0">
                <a:solidFill>
                  <a:srgbClr val="000000"/>
                </a:solidFill>
              </a:rPr>
              <a:t>or </a:t>
            </a:r>
            <a:r>
              <a:rPr lang="en-US" sz="1500" b="1" dirty="0" smtClean="0">
                <a:solidFill>
                  <a:srgbClr val="000000"/>
                </a:solidFill>
              </a:rPr>
              <a:t>r</a:t>
            </a:r>
            <a:r>
              <a:rPr lang="en-US" sz="1500" dirty="0" smtClean="0">
                <a:solidFill>
                  <a:srgbClr val="000000"/>
                </a:solidFill>
              </a:rPr>
              <a:t>esearch</a:t>
            </a:r>
            <a:endParaRPr lang="en-US" sz="1500" dirty="0">
              <a:solidFill>
                <a:srgbClr val="000000"/>
              </a:solidFill>
            </a:endParaRPr>
          </a:p>
        </p:txBody>
      </p:sp>
      <p:sp>
        <p:nvSpPr>
          <p:cNvPr id="42" name="TextBox 41"/>
          <p:cNvSpPr txBox="1"/>
          <p:nvPr/>
        </p:nvSpPr>
        <p:spPr>
          <a:xfrm>
            <a:off x="5101964" y="5719032"/>
            <a:ext cx="1633676" cy="553998"/>
          </a:xfrm>
          <a:prstGeom prst="rect">
            <a:avLst/>
          </a:prstGeom>
          <a:solidFill>
            <a:schemeClr val="accent4">
              <a:lumMod val="60000"/>
              <a:lumOff val="40000"/>
            </a:schemeClr>
          </a:solidFill>
        </p:spPr>
        <p:txBody>
          <a:bodyPr wrap="square" rtlCol="0">
            <a:spAutoFit/>
          </a:bodyPr>
          <a:lstStyle/>
          <a:p>
            <a:pPr algn="ctr"/>
            <a:r>
              <a:rPr lang="en-US" sz="1500" b="1" dirty="0" smtClean="0">
                <a:solidFill>
                  <a:srgbClr val="000000"/>
                </a:solidFill>
              </a:rPr>
              <a:t>E</a:t>
            </a:r>
            <a:r>
              <a:rPr lang="en-US" sz="1500" dirty="0" smtClean="0">
                <a:solidFill>
                  <a:srgbClr val="000000"/>
                </a:solidFill>
              </a:rPr>
              <a:t>valuate </a:t>
            </a:r>
            <a:r>
              <a:rPr lang="en-US" sz="1500" b="1" dirty="0" smtClean="0">
                <a:solidFill>
                  <a:srgbClr val="000000"/>
                </a:solidFill>
              </a:rPr>
              <a:t>i</a:t>
            </a:r>
            <a:r>
              <a:rPr lang="en-US" sz="1500" dirty="0" smtClean="0">
                <a:solidFill>
                  <a:srgbClr val="000000"/>
                </a:solidFill>
              </a:rPr>
              <a:t>mpact of </a:t>
            </a:r>
            <a:r>
              <a:rPr lang="en-US" sz="1500" b="1" dirty="0" smtClean="0">
                <a:solidFill>
                  <a:srgbClr val="000000"/>
                </a:solidFill>
              </a:rPr>
              <a:t>R</a:t>
            </a:r>
            <a:r>
              <a:rPr lang="en-US" sz="1500" dirty="0" smtClean="0">
                <a:solidFill>
                  <a:srgbClr val="000000"/>
                </a:solidFill>
              </a:rPr>
              <a:t>esearch</a:t>
            </a:r>
            <a:endParaRPr lang="en-US" sz="1500" dirty="0">
              <a:solidFill>
                <a:srgbClr val="000000"/>
              </a:solidFill>
            </a:endParaRPr>
          </a:p>
        </p:txBody>
      </p:sp>
      <p:sp>
        <p:nvSpPr>
          <p:cNvPr id="43" name="Down Arrow Callout 42"/>
          <p:cNvSpPr/>
          <p:nvPr/>
        </p:nvSpPr>
        <p:spPr>
          <a:xfrm>
            <a:off x="5257800" y="5269895"/>
            <a:ext cx="381000" cy="381000"/>
          </a:xfrm>
          <a:prstGeom prst="downArrowCallout">
            <a:avLst>
              <a:gd name="adj1" fmla="val 25000"/>
              <a:gd name="adj2" fmla="val 25000"/>
              <a:gd name="adj3" fmla="val 34059"/>
              <a:gd name="adj4" fmla="val 64977"/>
            </a:avLst>
          </a:prstGeom>
          <a:solidFill>
            <a:schemeClr val="tx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609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7" name="Picture 3" descr="E:\ARL PPT\Library 1949 a.pn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43000" y="1604212"/>
            <a:ext cx="6096000" cy="4491788"/>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4" name="Title 1"/>
          <p:cNvSpPr txBox="1">
            <a:spLocks/>
          </p:cNvSpPr>
          <p:nvPr/>
        </p:nvSpPr>
        <p:spPr>
          <a:xfrm>
            <a:off x="914400" y="533400"/>
            <a:ext cx="72390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t>T</a:t>
            </a:r>
            <a:r>
              <a:rPr lang="en-US" sz="3000" dirty="0" smtClean="0"/>
              <a:t>he </a:t>
            </a:r>
            <a:r>
              <a:rPr lang="en-US" sz="3000" b="1" dirty="0" smtClean="0"/>
              <a:t>l</a:t>
            </a:r>
            <a:r>
              <a:rPr lang="en-US" sz="3000" dirty="0" smtClean="0"/>
              <a:t>evels </a:t>
            </a:r>
            <a:r>
              <a:rPr lang="en-US" sz="3000" b="1" dirty="0" smtClean="0"/>
              <a:t>o</a:t>
            </a:r>
            <a:r>
              <a:rPr lang="en-US" sz="3000" dirty="0" smtClean="0"/>
              <a:t>f </a:t>
            </a:r>
            <a:r>
              <a:rPr lang="en-US" sz="3000" b="1" dirty="0" smtClean="0"/>
              <a:t>a</a:t>
            </a:r>
            <a:r>
              <a:rPr lang="en-US" sz="3000" dirty="0" smtClean="0"/>
              <a:t>doption </a:t>
            </a:r>
            <a:r>
              <a:rPr lang="en-US" sz="3000" b="1" dirty="0" smtClean="0"/>
              <a:t>h</a:t>
            </a:r>
            <a:r>
              <a:rPr lang="en-US" sz="3000" dirty="0" smtClean="0"/>
              <a:t>ave </a:t>
            </a:r>
            <a:r>
              <a:rPr lang="en-US" sz="3000" b="1" dirty="0" smtClean="0"/>
              <a:t>v</a:t>
            </a:r>
            <a:r>
              <a:rPr lang="en-US" sz="3000" dirty="0" smtClean="0"/>
              <a:t>aried </a:t>
            </a:r>
            <a:r>
              <a:rPr lang="en-US" sz="3000" b="1" dirty="0" smtClean="0"/>
              <a:t>g</a:t>
            </a:r>
            <a:r>
              <a:rPr lang="en-US" sz="3000" dirty="0" smtClean="0"/>
              <a:t>reatly </a:t>
            </a:r>
            <a:r>
              <a:rPr lang="en-US" sz="3000" b="1" dirty="0" smtClean="0"/>
              <a:t>b</a:t>
            </a:r>
            <a:r>
              <a:rPr lang="en-US" sz="3000" dirty="0" smtClean="0"/>
              <a:t>y </a:t>
            </a:r>
            <a:r>
              <a:rPr lang="en-US" sz="3000" b="1" dirty="0" smtClean="0"/>
              <a:t>i</a:t>
            </a:r>
            <a:r>
              <a:rPr lang="en-US" sz="3000" dirty="0" smtClean="0"/>
              <a:t>nstitution.</a:t>
            </a:r>
            <a:endParaRPr lang="en-US" sz="3000" dirty="0"/>
          </a:p>
        </p:txBody>
      </p:sp>
      <p:sp>
        <p:nvSpPr>
          <p:cNvPr id="6" name="Slide Number Placeholder 5"/>
          <p:cNvSpPr>
            <a:spLocks noGrp="1"/>
          </p:cNvSpPr>
          <p:nvPr>
            <p:ph type="sldNum" sz="quarter" idx="12"/>
          </p:nvPr>
        </p:nvSpPr>
        <p:spPr/>
        <p:txBody>
          <a:bodyPr/>
          <a:lstStyle/>
          <a:p>
            <a:fld id="{5D42F5EE-620D-491C-BCFA-0018799D8E87}" type="slidenum">
              <a:rPr lang="en-US" smtClean="0"/>
              <a:pPr/>
              <a:t>3</a:t>
            </a:fld>
            <a:endParaRPr lang="en-US"/>
          </a:p>
        </p:txBody>
      </p:sp>
      <p:sp>
        <p:nvSpPr>
          <p:cNvPr id="5" name="TextBox 4"/>
          <p:cNvSpPr txBox="1"/>
          <p:nvPr/>
        </p:nvSpPr>
        <p:spPr>
          <a:xfrm>
            <a:off x="4191000" y="4800600"/>
            <a:ext cx="4114800" cy="1600438"/>
          </a:xfrm>
          <a:prstGeom prst="rect">
            <a:avLst/>
          </a:prstGeom>
          <a:noFill/>
        </p:spPr>
        <p:txBody>
          <a:bodyPr wrap="square" rtlCol="0">
            <a:spAutoFit/>
          </a:bodyPr>
          <a:lstStyle/>
          <a:p>
            <a:pPr>
              <a:buFont typeface="Arial"/>
              <a:buChar char="•"/>
            </a:pPr>
            <a:r>
              <a:rPr lang="en-US" sz="2200" dirty="0" smtClean="0">
                <a:latin typeface="Monotype Corsiva"/>
                <a:cs typeface="Monotype Corsiva"/>
              </a:rPr>
              <a:t>  </a:t>
            </a:r>
            <a:r>
              <a:rPr lang="en-US" sz="2200" b="1" dirty="0" smtClean="0">
                <a:latin typeface="Monotype Corsiva"/>
                <a:cs typeface="Monotype Corsiva"/>
              </a:rPr>
              <a:t>Life cycle scholarly publishing</a:t>
            </a:r>
          </a:p>
          <a:p>
            <a:endParaRPr lang="en-US" sz="500" b="1" dirty="0" smtClean="0">
              <a:latin typeface="Monotype Corsiva"/>
              <a:cs typeface="Monotype Corsiva"/>
            </a:endParaRPr>
          </a:p>
          <a:p>
            <a:pPr>
              <a:buFont typeface="Arial"/>
              <a:buChar char="•"/>
            </a:pPr>
            <a:r>
              <a:rPr lang="en-US" sz="2200" b="1" dirty="0" smtClean="0">
                <a:latin typeface="Monotype Corsiva"/>
                <a:cs typeface="Monotype Corsiva"/>
              </a:rPr>
              <a:t>  Outreach &amp; Education</a:t>
            </a:r>
          </a:p>
          <a:p>
            <a:endParaRPr lang="en-US" sz="500" b="1" dirty="0" smtClean="0">
              <a:latin typeface="Monotype Corsiva"/>
              <a:cs typeface="Monotype Corsiva"/>
            </a:endParaRPr>
          </a:p>
          <a:p>
            <a:pPr>
              <a:buFont typeface="Arial"/>
              <a:buChar char="•"/>
            </a:pPr>
            <a:r>
              <a:rPr lang="en-US" sz="2200" b="1" dirty="0" smtClean="0">
                <a:latin typeface="Monotype Corsiva"/>
                <a:cs typeface="Monotype Corsiva"/>
              </a:rPr>
              <a:t>  Self management &amp; fluid nature of research activity</a:t>
            </a:r>
            <a:endParaRPr lang="en-US" sz="2200" b="1" dirty="0">
              <a:latin typeface="Monotype Corsiva"/>
              <a:cs typeface="Monotype Corsiva"/>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8895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169894" y="5410200"/>
            <a:ext cx="6754906" cy="1015663"/>
          </a:xfrm>
          <a:prstGeom prst="rect">
            <a:avLst/>
          </a:prstGeom>
          <a:noFill/>
        </p:spPr>
        <p:txBody>
          <a:bodyPr wrap="square" rtlCol="0">
            <a:spAutoFit/>
          </a:bodyPr>
          <a:lstStyle/>
          <a:p>
            <a:pPr algn="ctr"/>
            <a:r>
              <a:rPr lang="en-US" sz="3000" dirty="0" smtClean="0"/>
              <a:t>TAMUC is located in a rural community sixty miles northeast of DFW.</a:t>
            </a:r>
            <a:endParaRPr lang="en-US" sz="3000" dirty="0"/>
          </a:p>
        </p:txBody>
      </p:sp>
      <p:pic>
        <p:nvPicPr>
          <p:cNvPr id="3" name="Picture 2"/>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600200" y="1442963"/>
            <a:ext cx="5943600" cy="3967237"/>
          </a:xfrm>
          <a:prstGeom prst="rect">
            <a:avLst/>
          </a:prstGeom>
        </p:spPr>
      </p:pic>
      <p:sp>
        <p:nvSpPr>
          <p:cNvPr id="4" name="Rectangle 3"/>
          <p:cNvSpPr/>
          <p:nvPr/>
        </p:nvSpPr>
        <p:spPr>
          <a:xfrm>
            <a:off x="1524000" y="355937"/>
            <a:ext cx="5943600" cy="1015663"/>
          </a:xfrm>
          <a:prstGeom prst="rect">
            <a:avLst/>
          </a:prstGeom>
        </p:spPr>
        <p:txBody>
          <a:bodyPr wrap="square">
            <a:spAutoFit/>
          </a:bodyPr>
          <a:lstStyle/>
          <a:p>
            <a:pPr algn="ctr"/>
            <a:r>
              <a:rPr lang="en-US" sz="3000" dirty="0" smtClean="0">
                <a:latin typeface="+mj-lt"/>
              </a:rPr>
              <a:t>East Texas Normal College founded in 1889 by William L. Mayo.</a:t>
            </a:r>
            <a:endParaRPr lang="en-US" sz="3000" dirty="0">
              <a:latin typeface="+mj-lt"/>
            </a:endParaRPr>
          </a:p>
        </p:txBody>
      </p:sp>
      <p:sp>
        <p:nvSpPr>
          <p:cNvPr id="6" name="Slide Number Placeholder 5"/>
          <p:cNvSpPr>
            <a:spLocks noGrp="1"/>
          </p:cNvSpPr>
          <p:nvPr>
            <p:ph type="sldNum" sz="quarter" idx="12"/>
          </p:nvPr>
        </p:nvSpPr>
        <p:spPr/>
        <p:txBody>
          <a:bodyPr/>
          <a:lstStyle/>
          <a:p>
            <a:fld id="{5D42F5EE-620D-491C-BCFA-0018799D8E87}" type="slidenum">
              <a:rPr lang="en-US" smtClean="0"/>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95356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04800" y="432137"/>
            <a:ext cx="8610600" cy="1015663"/>
          </a:xfrm>
          <a:prstGeom prst="rect">
            <a:avLst/>
          </a:prstGeom>
          <a:noFill/>
        </p:spPr>
        <p:txBody>
          <a:bodyPr wrap="square" rtlCol="0">
            <a:spAutoFit/>
          </a:bodyPr>
          <a:lstStyle/>
          <a:p>
            <a:pPr algn="ctr"/>
            <a:r>
              <a:rPr lang="en-US" sz="3000" b="1" dirty="0" smtClean="0">
                <a:latin typeface="+mj-lt"/>
              </a:rPr>
              <a:t>T</a:t>
            </a:r>
            <a:r>
              <a:rPr lang="en-US" sz="3000" dirty="0" smtClean="0">
                <a:latin typeface="+mj-lt"/>
              </a:rPr>
              <a:t>he </a:t>
            </a:r>
            <a:r>
              <a:rPr lang="en-US" sz="3000" b="1" dirty="0" smtClean="0">
                <a:latin typeface="+mj-lt"/>
              </a:rPr>
              <a:t>l</a:t>
            </a:r>
            <a:r>
              <a:rPr lang="en-US" sz="3000" dirty="0" smtClean="0">
                <a:latin typeface="+mj-lt"/>
              </a:rPr>
              <a:t>ibrary </a:t>
            </a:r>
            <a:r>
              <a:rPr lang="en-US" sz="3000" b="1" dirty="0" smtClean="0">
                <a:latin typeface="+mj-lt"/>
              </a:rPr>
              <a:t>a</a:t>
            </a:r>
            <a:r>
              <a:rPr lang="en-US" sz="3000" dirty="0" smtClean="0">
                <a:latin typeface="+mj-lt"/>
              </a:rPr>
              <a:t>t </a:t>
            </a:r>
            <a:r>
              <a:rPr lang="en-US" sz="3000" b="1" dirty="0" smtClean="0">
                <a:latin typeface="+mj-lt"/>
              </a:rPr>
              <a:t>T</a:t>
            </a:r>
            <a:r>
              <a:rPr lang="en-US" sz="3000" dirty="0" smtClean="0">
                <a:latin typeface="+mj-lt"/>
              </a:rPr>
              <a:t>AMUC </a:t>
            </a:r>
            <a:r>
              <a:rPr lang="en-US" sz="3000" b="1" dirty="0" smtClean="0">
                <a:latin typeface="+mj-lt"/>
              </a:rPr>
              <a:t>h</a:t>
            </a:r>
            <a:r>
              <a:rPr lang="en-US" sz="3000" dirty="0" smtClean="0">
                <a:latin typeface="+mj-lt"/>
              </a:rPr>
              <a:t>as </a:t>
            </a:r>
            <a:r>
              <a:rPr lang="en-US" sz="3000" b="1" dirty="0" smtClean="0">
                <a:latin typeface="+mj-lt"/>
              </a:rPr>
              <a:t>c</a:t>
            </a:r>
            <a:r>
              <a:rPr lang="en-US" sz="3000" dirty="0" smtClean="0">
                <a:latin typeface="+mj-lt"/>
              </a:rPr>
              <a:t>ontinued </a:t>
            </a:r>
            <a:r>
              <a:rPr lang="en-US" sz="3000" b="1" dirty="0" smtClean="0">
                <a:latin typeface="+mj-lt"/>
              </a:rPr>
              <a:t>t</a:t>
            </a:r>
            <a:r>
              <a:rPr lang="en-US" sz="3000" dirty="0" smtClean="0">
                <a:latin typeface="+mj-lt"/>
              </a:rPr>
              <a:t>o </a:t>
            </a:r>
            <a:r>
              <a:rPr lang="en-US" sz="3000" b="1" dirty="0" smtClean="0">
                <a:latin typeface="+mj-lt"/>
              </a:rPr>
              <a:t>s</a:t>
            </a:r>
            <a:r>
              <a:rPr lang="en-US" sz="3000" dirty="0" smtClean="0">
                <a:latin typeface="+mj-lt"/>
              </a:rPr>
              <a:t>hift </a:t>
            </a:r>
            <a:r>
              <a:rPr lang="en-US" sz="3000" b="1" dirty="0" smtClean="0">
                <a:latin typeface="+mj-lt"/>
              </a:rPr>
              <a:t>f</a:t>
            </a:r>
            <a:r>
              <a:rPr lang="en-US" sz="3000" dirty="0" smtClean="0">
                <a:latin typeface="+mj-lt"/>
              </a:rPr>
              <a:t>rom </a:t>
            </a:r>
            <a:r>
              <a:rPr lang="en-US" sz="3000" b="1" dirty="0" smtClean="0">
                <a:latin typeface="+mj-lt"/>
              </a:rPr>
              <a:t>p</a:t>
            </a:r>
            <a:r>
              <a:rPr lang="en-US" sz="3000" dirty="0" smtClean="0">
                <a:latin typeface="+mj-lt"/>
              </a:rPr>
              <a:t>rint </a:t>
            </a:r>
            <a:r>
              <a:rPr lang="en-US" sz="3000" b="1" dirty="0" smtClean="0">
                <a:latin typeface="+mj-lt"/>
              </a:rPr>
              <a:t>t</a:t>
            </a:r>
            <a:r>
              <a:rPr lang="en-US" sz="3000" dirty="0" smtClean="0">
                <a:latin typeface="+mj-lt"/>
              </a:rPr>
              <a:t>o </a:t>
            </a:r>
            <a:r>
              <a:rPr lang="en-US" sz="3000" b="1" dirty="0" smtClean="0">
                <a:latin typeface="+mj-lt"/>
              </a:rPr>
              <a:t>e</a:t>
            </a:r>
            <a:r>
              <a:rPr lang="en-US" sz="3000" dirty="0" smtClean="0">
                <a:latin typeface="+mj-lt"/>
              </a:rPr>
              <a:t>lectronic </a:t>
            </a:r>
            <a:r>
              <a:rPr lang="en-US" sz="3000" b="1" dirty="0" smtClean="0">
                <a:latin typeface="+mj-lt"/>
              </a:rPr>
              <a:t>r</a:t>
            </a:r>
            <a:r>
              <a:rPr lang="en-US" sz="3000" dirty="0" smtClean="0">
                <a:latin typeface="+mj-lt"/>
              </a:rPr>
              <a:t>esources.</a:t>
            </a:r>
            <a:endParaRPr lang="en-US" sz="3000" dirty="0">
              <a:latin typeface="+mj-lt"/>
            </a:endParaRPr>
          </a:p>
        </p:txBody>
      </p:sp>
      <p:sp>
        <p:nvSpPr>
          <p:cNvPr id="5" name="Slide Number Placeholder 4"/>
          <p:cNvSpPr>
            <a:spLocks noGrp="1"/>
          </p:cNvSpPr>
          <p:nvPr>
            <p:ph type="sldNum" sz="quarter" idx="12"/>
          </p:nvPr>
        </p:nvSpPr>
        <p:spPr/>
        <p:txBody>
          <a:bodyPr/>
          <a:lstStyle/>
          <a:p>
            <a:fld id="{5D42F5EE-620D-491C-BCFA-0018799D8E87}" type="slidenum">
              <a:rPr lang="en-US" smtClean="0"/>
              <a:pPr/>
              <a:t>5</a:t>
            </a:fld>
            <a:endParaRPr lang="en-US"/>
          </a:p>
        </p:txBody>
      </p:sp>
      <p:pic>
        <p:nvPicPr>
          <p:cNvPr id="6" name="Picture 2" descr="E:\ARL PPT\10292-library-7239-XL.jp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66894" y="1676400"/>
            <a:ext cx="4557506" cy="3281438"/>
          </a:xfrm>
          <a:prstGeom prst="rect">
            <a:avLst/>
          </a:prstGeom>
          <a:noFill/>
          <a:ln w="19050" cmpd="sng">
            <a:solidFill>
              <a:schemeClr val="tx1"/>
            </a:solid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7" name="Rectangle 6"/>
          <p:cNvSpPr/>
          <p:nvPr/>
        </p:nvSpPr>
        <p:spPr>
          <a:xfrm>
            <a:off x="685800" y="4953000"/>
            <a:ext cx="3886200" cy="381000"/>
          </a:xfrm>
          <a:prstGeom prst="rect">
            <a:avLst/>
          </a:prstGeom>
        </p:spPr>
        <p:txBody>
          <a:bodyPr wrap="square">
            <a:spAutoFit/>
          </a:bodyPr>
          <a:lstStyle/>
          <a:p>
            <a:pPr algn="ctr"/>
            <a:r>
              <a:rPr lang="en-US" dirty="0" smtClean="0"/>
              <a:t>Library Instruction</a:t>
            </a:r>
            <a:endParaRPr lang="en-US" dirty="0"/>
          </a:p>
        </p:txBody>
      </p:sp>
      <p:pic>
        <p:nvPicPr>
          <p:cNvPr id="8" name="Picture 2" descr="E:\01-ARL Proposal\04--Scholarly Communication Presentations\01--2013 Dec-CTLC-Establishing Awareness\Spring_2013.pn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842561" y="2486989"/>
            <a:ext cx="4191000" cy="3159729"/>
          </a:xfrm>
          <a:prstGeom prst="rect">
            <a:avLst/>
          </a:prstGeom>
          <a:noFill/>
          <a:ln>
            <a:solidFill>
              <a:schemeClr val="tx1"/>
            </a:solid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9" name="TextBox 8"/>
          <p:cNvSpPr txBox="1"/>
          <p:nvPr/>
        </p:nvSpPr>
        <p:spPr>
          <a:xfrm>
            <a:off x="5943600" y="5638800"/>
            <a:ext cx="2438400" cy="369332"/>
          </a:xfrm>
          <a:prstGeom prst="rect">
            <a:avLst/>
          </a:prstGeom>
          <a:noFill/>
        </p:spPr>
        <p:txBody>
          <a:bodyPr wrap="square" rtlCol="0">
            <a:spAutoFit/>
          </a:bodyPr>
          <a:lstStyle/>
          <a:p>
            <a:r>
              <a:rPr lang="en-US" dirty="0" smtClean="0"/>
              <a:t>Faculty Engagement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99526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42F5EE-620D-491C-BCFA-0018799D8E87}" type="slidenum">
              <a:rPr lang="en-US" smtClean="0"/>
              <a:pPr/>
              <a:t>6</a:t>
            </a:fld>
            <a:endParaRPr lang="en-US"/>
          </a:p>
        </p:txBody>
      </p:sp>
      <p:pic>
        <p:nvPicPr>
          <p:cNvPr id="3" name="Picture 3" descr="E:\01-ARL Proposal\Guiding_Principles_001.pn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114800" y="337189"/>
            <a:ext cx="4038600" cy="5911211"/>
          </a:xfrm>
          <a:prstGeom prst="rect">
            <a:avLst/>
          </a:prstGeom>
          <a:noFill/>
          <a:ln w="19050" cmpd="sng">
            <a:solidFill>
              <a:schemeClr val="bg1">
                <a:lumMod val="50000"/>
              </a:schemeClr>
            </a:solid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4" name="Picture 4" descr="E:\01-ARL Proposal\Seal.png"/>
          <p:cNvPicPr>
            <a:picLocks noChangeAspect="1" noChangeArrowheads="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91511" y="2969837"/>
            <a:ext cx="2248082" cy="2244581"/>
          </a:xfrm>
          <a:prstGeom prst="rect">
            <a:avLst/>
          </a:prstGeom>
          <a:noFill/>
          <a:ln w="9525" cmpd="sng">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5" name="Picture 5" descr="E:\01-ARL Proposal\TAMUC.png"/>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54965" y="990600"/>
            <a:ext cx="2702635" cy="1605256"/>
          </a:xfrm>
          <a:prstGeom prst="rect">
            <a:avLst/>
          </a:prstGeom>
          <a:noFill/>
          <a:ln w="9525" cmpd="sng">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42F5EE-620D-491C-BCFA-0018799D8E87}" type="slidenum">
              <a:rPr lang="en-US" smtClean="0"/>
              <a:pPr/>
              <a:t>7</a:t>
            </a:fld>
            <a:endParaRPr lang="en-US"/>
          </a:p>
        </p:txBody>
      </p:sp>
      <p:pic>
        <p:nvPicPr>
          <p:cNvPr id="4" name="Picture 2" descr="E:\01-ARL Proposal\Certified_Ten_Year_Enrollment.pn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304800"/>
            <a:ext cx="9031287" cy="6259513"/>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28600" y="3581400"/>
            <a:ext cx="7620000" cy="553998"/>
          </a:xfrm>
          <a:prstGeom prst="rect">
            <a:avLst/>
          </a:prstGeom>
          <a:noFill/>
        </p:spPr>
        <p:txBody>
          <a:bodyPr wrap="square" rtlCol="0">
            <a:spAutoFit/>
          </a:bodyPr>
          <a:lstStyle/>
          <a:p>
            <a:pPr algn="ctr"/>
            <a:r>
              <a:rPr lang="en-US" sz="3000" b="1" dirty="0" smtClean="0">
                <a:latin typeface="+mj-lt"/>
              </a:rPr>
              <a:t>A</a:t>
            </a:r>
            <a:r>
              <a:rPr lang="en-US" sz="3000" dirty="0" smtClean="0">
                <a:latin typeface="+mj-lt"/>
              </a:rPr>
              <a:t>lignment</a:t>
            </a:r>
            <a:r>
              <a:rPr lang="en-US" sz="3000" b="1" dirty="0" smtClean="0">
                <a:latin typeface="+mj-lt"/>
              </a:rPr>
              <a:t> o</a:t>
            </a:r>
            <a:r>
              <a:rPr lang="en-US" sz="3000" dirty="0" smtClean="0">
                <a:latin typeface="+mj-lt"/>
              </a:rPr>
              <a:t>f</a:t>
            </a:r>
            <a:r>
              <a:rPr lang="en-US" sz="3000" b="1" dirty="0" smtClean="0">
                <a:latin typeface="+mj-lt"/>
              </a:rPr>
              <a:t> </a:t>
            </a:r>
            <a:r>
              <a:rPr lang="en-US" sz="3000" b="1" dirty="0" smtClean="0"/>
              <a:t>L</a:t>
            </a:r>
            <a:r>
              <a:rPr lang="en-US" sz="3000" dirty="0" smtClean="0"/>
              <a:t>ibrary</a:t>
            </a:r>
            <a:r>
              <a:rPr lang="en-US" sz="3000" b="1" dirty="0" smtClean="0"/>
              <a:t> </a:t>
            </a:r>
            <a:r>
              <a:rPr lang="en-US" sz="3000" b="1" dirty="0" smtClean="0">
                <a:latin typeface="+mj-lt"/>
              </a:rPr>
              <a:t>S</a:t>
            </a:r>
            <a:r>
              <a:rPr lang="en-US" sz="3000" dirty="0" smtClean="0">
                <a:latin typeface="+mj-lt"/>
              </a:rPr>
              <a:t>trategic</a:t>
            </a:r>
            <a:r>
              <a:rPr lang="en-US" sz="3000" b="1" dirty="0" smtClean="0">
                <a:latin typeface="+mj-lt"/>
              </a:rPr>
              <a:t> I</a:t>
            </a:r>
            <a:r>
              <a:rPr lang="en-US" sz="3000" dirty="0" smtClean="0">
                <a:latin typeface="+mj-lt"/>
              </a:rPr>
              <a:t>nitiatives</a:t>
            </a:r>
            <a:endParaRPr lang="en-US" sz="3000" dirty="0">
              <a:latin typeface="+mj-lt"/>
            </a:endParaRPr>
          </a:p>
        </p:txBody>
      </p:sp>
      <p:sp>
        <p:nvSpPr>
          <p:cNvPr id="5" name="Slide Number Placeholder 4"/>
          <p:cNvSpPr>
            <a:spLocks noGrp="1"/>
          </p:cNvSpPr>
          <p:nvPr>
            <p:ph type="sldNum" sz="quarter" idx="12"/>
          </p:nvPr>
        </p:nvSpPr>
        <p:spPr/>
        <p:txBody>
          <a:bodyPr/>
          <a:lstStyle/>
          <a:p>
            <a:fld id="{5D42F5EE-620D-491C-BCFA-0018799D8E87}" type="slidenum">
              <a:rPr lang="en-US" smtClean="0"/>
              <a:pPr/>
              <a:t>8</a:t>
            </a:fld>
            <a:endParaRPr lang="en-US"/>
          </a:p>
        </p:txBody>
      </p:sp>
      <p:sp>
        <p:nvSpPr>
          <p:cNvPr id="7" name="TextBox 6"/>
          <p:cNvSpPr txBox="1"/>
          <p:nvPr/>
        </p:nvSpPr>
        <p:spPr>
          <a:xfrm>
            <a:off x="1066800" y="4114800"/>
            <a:ext cx="7848600" cy="2277547"/>
          </a:xfrm>
          <a:prstGeom prst="rect">
            <a:avLst/>
          </a:prstGeom>
          <a:noFill/>
        </p:spPr>
        <p:txBody>
          <a:bodyPr wrap="square" rtlCol="0">
            <a:spAutoFit/>
          </a:bodyPr>
          <a:lstStyle/>
          <a:p>
            <a:pPr>
              <a:buFont typeface="Wingdings" charset="2"/>
              <a:buChar char="²"/>
            </a:pPr>
            <a:r>
              <a:rPr lang="en-US" sz="2600" dirty="0" smtClean="0"/>
              <a:t>  Reduce     average time to graduation 2% by 2020 by: </a:t>
            </a:r>
          </a:p>
          <a:p>
            <a:pPr lvl="1">
              <a:buFont typeface="Wingdings" charset="2"/>
              <a:buChar char="§"/>
            </a:pPr>
            <a:r>
              <a:rPr lang="en-US" sz="2600" dirty="0" smtClean="0"/>
              <a:t>  </a:t>
            </a:r>
            <a:r>
              <a:rPr lang="en-US" sz="2400" dirty="0" smtClean="0"/>
              <a:t>increasing average student credit hour enrollments</a:t>
            </a:r>
          </a:p>
          <a:p>
            <a:r>
              <a:rPr lang="en-US" sz="2400" dirty="0" smtClean="0"/>
              <a:t>         each semester</a:t>
            </a:r>
          </a:p>
          <a:p>
            <a:pPr lvl="1">
              <a:buFont typeface="Wingdings" charset="2"/>
              <a:buChar char="§"/>
            </a:pPr>
            <a:r>
              <a:rPr lang="en-US" sz="2400" dirty="0" smtClean="0"/>
              <a:t>  establish time-to-graduation targets by college, department, and program  </a:t>
            </a:r>
          </a:p>
          <a:p>
            <a:endParaRPr lang="en-US" dirty="0"/>
          </a:p>
        </p:txBody>
      </p:sp>
      <p:sp>
        <p:nvSpPr>
          <p:cNvPr id="33" name="Striped Right Arrow 32"/>
          <p:cNvSpPr/>
          <p:nvPr/>
        </p:nvSpPr>
        <p:spPr>
          <a:xfrm rot="5400000">
            <a:off x="2628900" y="4305300"/>
            <a:ext cx="304800" cy="228600"/>
          </a:xfrm>
          <a:prstGeom prst="stripedRightArrow">
            <a:avLst/>
          </a:prstGeom>
          <a:solidFill>
            <a:srgbClr val="03080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2" descr="E:\ARL PPT\17160-event-Fall 2016 Graduation Ceremony-7832-XL.jp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19200" y="457201"/>
            <a:ext cx="6629398" cy="28194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838200" y="1382555"/>
            <a:ext cx="5943600" cy="4739758"/>
          </a:xfrm>
          <a:prstGeom prst="rect">
            <a:avLst/>
          </a:prstGeom>
        </p:spPr>
        <p:txBody>
          <a:bodyPr wrap="square">
            <a:spAutoFit/>
          </a:bodyPr>
          <a:lstStyle/>
          <a:p>
            <a:pPr>
              <a:buSzPct val="150000"/>
            </a:pPr>
            <a:r>
              <a:rPr lang="en-US" sz="2200" b="0" i="0" u="none" strike="noStrike" baseline="0" dirty="0" smtClean="0"/>
              <a:t>What skills, tools and guidance do students need to conduct effective literature searches that are expected by their academic disciplines</a:t>
            </a:r>
            <a:r>
              <a:rPr lang="en-US" sz="2200" dirty="0" smtClean="0"/>
              <a:t>?</a:t>
            </a:r>
          </a:p>
          <a:p>
            <a:pPr indent="-457200">
              <a:buSzPct val="150000"/>
            </a:pPr>
            <a:endParaRPr lang="en-US" sz="2200" dirty="0" smtClean="0"/>
          </a:p>
          <a:p>
            <a:pPr indent="-457200">
              <a:buSzPct val="150000"/>
            </a:pPr>
            <a:endParaRPr lang="en-US" sz="1900" b="0" i="0" u="none" strike="noStrike" baseline="0" dirty="0" smtClean="0"/>
          </a:p>
          <a:p>
            <a:pPr indent="-457200">
              <a:buSzPct val="150000"/>
            </a:pPr>
            <a:r>
              <a:rPr lang="en-US" sz="2200" b="0" i="0" u="none" strike="noStrike" baseline="0" dirty="0" smtClean="0"/>
              <a:t>How can students efficiently and effectively manage data and other information reducing preparation </a:t>
            </a:r>
            <a:r>
              <a:rPr lang="en-US" sz="2200" b="0" i="0" u="none" strike="noStrike" baseline="0" dirty="0" smtClean="0"/>
              <a:t>time </a:t>
            </a:r>
            <a:r>
              <a:rPr lang="en-US" sz="2200" b="0" i="0" u="none" strike="noStrike" baseline="0" smtClean="0"/>
              <a:t>for</a:t>
            </a:r>
            <a:r>
              <a:rPr lang="en-US" sz="2200" b="0" i="0" u="none" strike="noStrike" smtClean="0"/>
              <a:t> research</a:t>
            </a:r>
            <a:r>
              <a:rPr lang="en-US" sz="2200" b="0" i="0" u="none" strike="noStrike" baseline="0" smtClean="0"/>
              <a:t>?</a:t>
            </a:r>
            <a:endParaRPr lang="en-US" sz="2200" b="0" i="0" u="none" strike="noStrike" baseline="0" dirty="0" smtClean="0"/>
          </a:p>
          <a:p>
            <a:pPr indent="-457200">
              <a:buSzPct val="150000"/>
            </a:pPr>
            <a:endParaRPr lang="en-US" sz="2200" b="0" i="0" u="none" strike="noStrike" baseline="0" dirty="0" smtClean="0"/>
          </a:p>
          <a:p>
            <a:pPr indent="-457200">
              <a:buSzPct val="150000"/>
            </a:pPr>
            <a:endParaRPr lang="en-US" sz="1900" b="0" i="0" u="none" strike="noStrike" baseline="0" dirty="0" smtClean="0"/>
          </a:p>
          <a:p>
            <a:pPr indent="-457200">
              <a:buSzPct val="150000"/>
            </a:pPr>
            <a:r>
              <a:rPr lang="en-US" sz="2200" b="0" i="0" u="none" strike="noStrike" baseline="0" dirty="0" smtClean="0"/>
              <a:t>What do our students need to understand about copyright, both as consumers and creators of knowledge?</a:t>
            </a:r>
          </a:p>
          <a:p>
            <a:pPr indent="-457200">
              <a:buSzPct val="150000"/>
            </a:pPr>
            <a:endParaRPr lang="en-US" sz="2200" dirty="0"/>
          </a:p>
        </p:txBody>
      </p:sp>
      <p:pic>
        <p:nvPicPr>
          <p:cNvPr id="2050" name="Picture 2" descr="E:\ARL PPT\Information literacy 2.pn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477000" y="1295400"/>
            <a:ext cx="1655254" cy="141726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629400" y="2842548"/>
            <a:ext cx="1575140" cy="1577052"/>
          </a:xfrm>
          <a:prstGeom prst="rect">
            <a:avLst/>
          </a:prstGeom>
        </p:spPr>
      </p:pic>
      <p:pic>
        <p:nvPicPr>
          <p:cNvPr id="2052" name="Picture 4" descr="E:\ARL PPT\copyright-academia-300x240.png"/>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553200" y="4572000"/>
            <a:ext cx="1714500" cy="13716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8" name="Title 1"/>
          <p:cNvSpPr>
            <a:spLocks noGrp="1"/>
          </p:cNvSpPr>
          <p:nvPr>
            <p:ph type="title"/>
          </p:nvPr>
        </p:nvSpPr>
        <p:spPr>
          <a:xfrm>
            <a:off x="76200" y="304800"/>
            <a:ext cx="8229600" cy="1143000"/>
          </a:xfrm>
        </p:spPr>
        <p:txBody>
          <a:bodyPr>
            <a:normAutofit/>
          </a:bodyPr>
          <a:lstStyle/>
          <a:p>
            <a:r>
              <a:rPr lang="en-US" sz="3000" b="1" dirty="0" smtClean="0"/>
              <a:t>T</a:t>
            </a:r>
            <a:r>
              <a:rPr lang="en-US" sz="3000" dirty="0" smtClean="0"/>
              <a:t>hree </a:t>
            </a:r>
            <a:r>
              <a:rPr lang="en-US" sz="3000" b="1" dirty="0" smtClean="0"/>
              <a:t>B</a:t>
            </a:r>
            <a:r>
              <a:rPr lang="en-US" sz="3000" dirty="0" smtClean="0"/>
              <a:t>urning </a:t>
            </a:r>
            <a:r>
              <a:rPr lang="en-US" sz="3000" b="1" dirty="0" smtClean="0"/>
              <a:t>Q</a:t>
            </a:r>
            <a:r>
              <a:rPr lang="en-US" sz="3000" dirty="0" smtClean="0"/>
              <a:t>uestions</a:t>
            </a:r>
            <a:endParaRPr lang="en-US" sz="3000" dirty="0"/>
          </a:p>
        </p:txBody>
      </p:sp>
      <p:sp>
        <p:nvSpPr>
          <p:cNvPr id="9" name="Slide Number Placeholder 8"/>
          <p:cNvSpPr>
            <a:spLocks noGrp="1"/>
          </p:cNvSpPr>
          <p:nvPr>
            <p:ph type="sldNum" sz="quarter" idx="12"/>
          </p:nvPr>
        </p:nvSpPr>
        <p:spPr/>
        <p:txBody>
          <a:bodyPr/>
          <a:lstStyle/>
          <a:p>
            <a:fld id="{5D42F5EE-620D-491C-BCFA-0018799D8E87}" type="slidenum">
              <a:rPr lang="en-US" smtClean="0"/>
              <a:pPr/>
              <a:t>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88185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ngaging Graduate Students in Research and Scholarly Life Cycle Practices: &amp;#x0D;&amp;#x0A;Localized Modeling of Scholarly Communi&quot;/&gt;&lt;property id=&quot;20307&quot; value=&quot;256&quot;/&gt;&lt;/object&gt;&lt;object type=&quot;3&quot; unique_id=&quot;10005&quot;&gt;&lt;property id=&quot;20148&quot; value=&quot;5&quot;/&gt;&lt;property id=&quot;20300&quot; value=&quot;Slide 2 - &amp;quot;The Scholarly Communication Business Cycle&amp;quot;&quot;/&gt;&lt;property id=&quot;20307&quot; value=&quot;259&quot;/&gt;&lt;/object&gt;&lt;object type=&quot;3&quot; unique_id=&quot;10006&quot;&gt;&lt;property id=&quot;20148&quot; value=&quot;5&quot;/&gt;&lt;property id=&quot;20300&quot; value=&quot;Slide 3 - &amp;quot;The Research and Scholarship Lifecycle&amp;quot;&quot;/&gt;&lt;property id=&quot;20307&quot; value=&quot;257&quot;/&gt;&lt;/object&gt;&lt;object type=&quot;3&quot; unique_id=&quot;10007&quot;&gt;&lt;property id=&quot;20148&quot; value=&quot;5&quot;/&gt;&lt;property id=&quot;20300&quot; value=&quot;Slide 4 - &amp;quot;Three Burning Questions&amp;quot;&quot;/&gt;&lt;property id=&quot;20307&quot; value=&quot;258&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60&quot;/&gt;&lt;/object&gt;&lt;object type=&quot;3&quot; unique_id=&quot;10010&quot;&gt;&lt;property id=&quot;20148&quot; value=&quot;5&quot;/&gt;&lt;property id=&quot;20300&quot; value=&quot;Slide 7&quot;/&gt;&lt;property id=&quot;20307&quot; value=&quot;261&quot;/&gt;&lt;/object&gt;&lt;object type=&quot;3&quot; unique_id=&quot;10011&quot;&gt;&lt;property id=&quot;20148&quot; value=&quot;5&quot;/&gt;&lt;property id=&quot;20300&quot; value=&quot;Slide 8&quot;/&gt;&lt;property id=&quot;20307&quot; value=&quot;264&quot;/&gt;&lt;/object&gt;&lt;object type=&quot;3&quot; unique_id=&quot;10012&quot;&gt;&lt;property id=&quot;20148&quot; value=&quot;5&quot;/&gt;&lt;property id=&quot;20300&quot; value=&quot;Slide 9&quot;/&gt;&lt;property id=&quot;20307&quot; value=&quot;263&quot;/&gt;&lt;/object&gt;&lt;object type=&quot;3&quot; unique_id=&quot;10013&quot;&gt;&lt;property id=&quot;20148&quot; value=&quot;5&quot;/&gt;&lt;property id=&quot;20300&quot; value=&quot;Slide 10&quot;/&gt;&lt;property id=&quot;20307&quot; value=&quot;265&quot;/&gt;&lt;/object&gt;&lt;object type=&quot;3&quot; unique_id=&quot;10014&quot;&gt;&lt;property id=&quot;20148&quot; value=&quot;5&quot;/&gt;&lt;property id=&quot;20300&quot; value=&quot;Slide 11&quot;/&gt;&lt;property id=&quot;20307&quot; value=&quot;266&quot;/&gt;&lt;/object&gt;&lt;object type=&quot;3&quot; unique_id=&quot;10015&quot;&gt;&lt;property id=&quot;20148&quot; value=&quot;5&quot;/&gt;&lt;property id=&quot;20300&quot; value=&quot;Slide 12&quot;/&gt;&lt;property id=&quot;20307&quot; value=&quot;267&quot;/&gt;&lt;/object&gt;&lt;object type=&quot;3&quot; unique_id=&quot;10016&quot;&gt;&lt;property id=&quot;20148&quot; value=&quot;5&quot;/&gt;&lt;property id=&quot;20300&quot; value=&quot;Slide 13&quot;/&gt;&lt;property id=&quot;20307&quot; value=&quot;268&quot;/&gt;&lt;/object&gt;&lt;object type=&quot;3&quot; unique_id=&quot;10017&quot;&gt;&lt;property id=&quot;20148&quot; value=&quot;5&quot;/&gt;&lt;property id=&quot;20300&quot; value=&quot;Slide 15&quot;/&gt;&lt;property id=&quot;20307&quot; value=&quot;269&quot;/&gt;&lt;/object&gt;&lt;object type=&quot;3&quot; unique_id=&quot;10130&quot;&gt;&lt;property id=&quot;20148&quot; value=&quot;5&quot;/&gt;&lt;property id=&quot;20300&quot; value=&quot;Slide 14&quot;/&gt;&lt;property id=&quot;20307&quot; value=&quot;27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1517</TotalTime>
  <Words>3193</Words>
  <Application>Microsoft Office PowerPoint</Application>
  <PresentationFormat>On-screen Show (4:3)</PresentationFormat>
  <Paragraphs>250</Paragraphs>
  <Slides>18</Slides>
  <Notes>16</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Office Theme</vt:lpstr>
      <vt:lpstr>Engaging Graduate Students in Research and Scholarly Life Cycle Practices: </vt:lpstr>
      <vt:lpstr>The Scholarly Communication Business Cycle</vt:lpstr>
      <vt:lpstr>Slide 3</vt:lpstr>
      <vt:lpstr>Slide 4</vt:lpstr>
      <vt:lpstr>Slide 5</vt:lpstr>
      <vt:lpstr>Slide 6</vt:lpstr>
      <vt:lpstr>Slide 7</vt:lpstr>
      <vt:lpstr>Slide 8</vt:lpstr>
      <vt:lpstr>Three Burning Questions</vt:lpstr>
      <vt:lpstr>Slide 10</vt:lpstr>
      <vt:lpstr>Slide 11</vt:lpstr>
      <vt:lpstr>Slide 12</vt:lpstr>
      <vt:lpstr>Slide 13</vt:lpstr>
      <vt:lpstr>Slide 14</vt:lpstr>
      <vt:lpstr>Slide 15</vt:lpstr>
      <vt:lpstr>Slide 16</vt:lpstr>
      <vt:lpstr>Slide 17</vt:lpstr>
      <vt:lpstr>Slide 18</vt:lpstr>
    </vt:vector>
  </TitlesOfParts>
  <Company>Texas A&amp;M University - Commerce</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Graduate Students in Research and Scholarly Life Cycle Practices:  Localized Modeling of Scholarly Communication for Alignment with Strategic Initiatives</dc:title>
  <dc:creator>Scott Lancaster</dc:creator>
  <cp:lastModifiedBy>anjum najmi</cp:lastModifiedBy>
  <cp:revision>115</cp:revision>
  <dcterms:created xsi:type="dcterms:W3CDTF">2018-12-01T05:59:01Z</dcterms:created>
  <dcterms:modified xsi:type="dcterms:W3CDTF">2018-12-01T06:16:30Z</dcterms:modified>
</cp:coreProperties>
</file>