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8" r:id="rId9"/>
    <p:sldId id="266" r:id="rId10"/>
    <p:sldId id="264" r:id="rId11"/>
    <p:sldId id="265" r:id="rId12"/>
    <p:sldId id="267" r:id="rId13"/>
  </p:sldIdLst>
  <p:sldSz cx="9144000" cy="5143500" type="screen16x9"/>
  <p:notesSz cx="7010400" cy="92964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090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53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361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0c399e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0c399e74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84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/>
            <a:r>
              <a:rPr lang="en"/>
              <a:t>Assessing Publication Permissions: story about Danielle assisting a faculty member with assessing whether or not a work from 1930 is in the public domain and available for distribution in class</a:t>
            </a:r>
            <a:endParaRPr dirty="0"/>
          </a:p>
          <a:p>
            <a:pPr marL="465887" indent="-304121"/>
            <a:r>
              <a:rPr lang="en"/>
              <a:t>Use Library Materials in Class: story about Danielle consulting with a faculty member to weigh the risks of not seeking permissions for copyrighted material in their publication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01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24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0c399e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0c399e74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4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05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0c399e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0c399e74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68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77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0c399e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0c399e74_0_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63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0c399e7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0c399e7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8/RSR-05-2013-0028" TargetMode="External"/><Relationship Id="rId7" Type="http://schemas.openxmlformats.org/officeDocument/2006/relationships/hyperlink" Target="http://dx.doi.org/10.5195/jmla.2017.9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x.doi.org/10.13016/M2XZ7B" TargetMode="External"/><Relationship Id="rId5" Type="http://schemas.openxmlformats.org/officeDocument/2006/relationships/hyperlink" Target="http://dx.doi.org/10.1080/01930826.2015.1105548" TargetMode="External"/><Relationship Id="rId4" Type="http://schemas.openxmlformats.org/officeDocument/2006/relationships/hyperlink" Target="http://dx.doi.org/10.1108/009073213113008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627" y="1356826"/>
            <a:ext cx="8889618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Two years and change:</a:t>
            </a:r>
            <a:br>
              <a:rPr lang="en-US" sz="3200" dirty="0" smtClean="0"/>
            </a:br>
            <a:r>
              <a:rPr lang="en-US" sz="2200" dirty="0" smtClean="0"/>
              <a:t>Building a sustainable culture of user-focused assessment</a:t>
            </a:r>
            <a:endParaRPr sz="22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Katy O’Neill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Associate Director Loyola Notre Dame Library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2018 Library Assessment Conference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December </a:t>
            </a:r>
            <a:r>
              <a:rPr lang="en" dirty="0"/>
              <a:t>6</a:t>
            </a:r>
            <a:r>
              <a:rPr lang="en" dirty="0" smtClean="0"/>
              <a:t>, </a:t>
            </a:r>
            <a:r>
              <a:rPr lang="en" dirty="0"/>
              <a:t>2018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61257" y="1318650"/>
            <a:ext cx="4035735" cy="71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Lessons Learned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81909" y="2117557"/>
            <a:ext cx="3194430" cy="229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Connect to core values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Dedicate resources to build infrastructure 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Integrate into day-to-day operations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Continue to learn together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Start the conversation with campus partners &amp; keep it going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endParaRPr lang="en-US" sz="1125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37" y="1024403"/>
            <a:ext cx="4427140" cy="321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" y="2986766"/>
            <a:ext cx="144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1356" y="3433052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Access to Collections 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50838" y="3653415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Institutional Capacity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631" y="1342510"/>
            <a:ext cx="8593986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References</a:t>
            </a:r>
          </a:p>
          <a:p>
            <a:endParaRPr lang="en-US" sz="1200" dirty="0" smtClean="0"/>
          </a:p>
          <a:p>
            <a:r>
              <a:rPr lang="en-US" sz="1200" dirty="0"/>
              <a:t>Carter, T. M. (2014). Assessment and change leadership in an academic library department: A case study.</a:t>
            </a:r>
            <a:r>
              <a:rPr lang="en-US" sz="1200" i="1" dirty="0"/>
              <a:t> Reference </a:t>
            </a:r>
            <a:endParaRPr lang="en-US" sz="1200" i="1" dirty="0" smtClean="0"/>
          </a:p>
          <a:p>
            <a:r>
              <a:rPr lang="en-US" sz="1200" i="1" dirty="0" smtClean="0"/>
              <a:t>          Services </a:t>
            </a:r>
            <a:r>
              <a:rPr lang="en-US" sz="1200" i="1" dirty="0"/>
              <a:t>Review, 42</a:t>
            </a:r>
            <a:r>
              <a:rPr lang="en-US" sz="1200" dirty="0"/>
              <a:t>(1), 148-164. doi: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dx.doi.org/10.1108/RSR-05-2013-0028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Farkas, M. G. (2013). Building and sustaining a culture of assessment: Best practices for change leadership.</a:t>
            </a:r>
            <a:r>
              <a:rPr lang="en-US" sz="1200" i="1" dirty="0"/>
              <a:t> Reference </a:t>
            </a:r>
            <a:endParaRPr lang="en-US" sz="1200" i="1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       Services </a:t>
            </a:r>
            <a:r>
              <a:rPr lang="en-US" sz="1200" i="1" dirty="0"/>
              <a:t>Review, 41</a:t>
            </a:r>
            <a:r>
              <a:rPr lang="en-US" sz="1200" dirty="0"/>
              <a:t>(1), 13-31. doi: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dx.doi.org/10.1108/00907321311300857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Fox, R.E. &amp; Keisling, B.L. (2016). Build you program by building your team: Inclusively transforming services, staffing </a:t>
            </a:r>
            <a:r>
              <a:rPr lang="en-US" sz="1200" dirty="0" smtClean="0"/>
              <a:t>and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spaces</a:t>
            </a:r>
            <a:r>
              <a:rPr lang="en-US" sz="1200" dirty="0"/>
              <a:t>. </a:t>
            </a:r>
            <a:r>
              <a:rPr lang="en-US" sz="1200" i="1" dirty="0"/>
              <a:t>Journal of Library Administration</a:t>
            </a:r>
            <a:r>
              <a:rPr lang="en-US" sz="1200" dirty="0"/>
              <a:t>, 56(5), 526-539. doi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dx.doi.org/10.1080/01930826.2015.1105548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Hackman</a:t>
            </a:r>
            <a:r>
              <a:rPr lang="en-US" sz="1200" dirty="0"/>
              <a:t>, T.A. (2017). Leading change in action: Reorganizing an academic library department using Kotter’s Eight </a:t>
            </a:r>
            <a:r>
              <a:rPr lang="en-US" sz="1200" dirty="0" smtClean="0"/>
              <a:t>Stage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Change </a:t>
            </a:r>
            <a:r>
              <a:rPr lang="en-US" sz="1200" dirty="0"/>
              <a:t>Model. Library Leadership &amp; Management, 31(2), 1-27.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dx.doi.org/10.13016/M2XZ7B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Kotter, J.P. &amp; Schlesinger, L.A. (2008).  Choosing strategies for change. </a:t>
            </a:r>
            <a:r>
              <a:rPr lang="en-US" sz="1200" i="1" dirty="0"/>
              <a:t>Harvard Business Review</a:t>
            </a:r>
            <a:r>
              <a:rPr lang="en-US" sz="1200" dirty="0"/>
              <a:t>, 86(7-8), 130-139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Wheeler</a:t>
            </a:r>
            <a:r>
              <a:rPr lang="en-US" sz="1200" dirty="0"/>
              <a:t>, T.R. &amp; Holmes, K.L. (2017). Rapid transformation of two libraries using Kotter’s Eight Steps of Change. </a:t>
            </a:r>
            <a:endParaRPr lang="en-US" sz="1200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       Journal </a:t>
            </a:r>
            <a:r>
              <a:rPr lang="en-US" sz="1200" i="1" dirty="0"/>
              <a:t>of the Medical Library Association</a:t>
            </a:r>
            <a:r>
              <a:rPr lang="en-US" sz="1200" dirty="0"/>
              <a:t>, 105(3), 276-281. doi: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dx.doi.org/10.5195/jmla.2017.97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144197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101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 You</a:t>
            </a:r>
            <a:endParaRPr dirty="0"/>
          </a:p>
        </p:txBody>
      </p:sp>
      <p:pic>
        <p:nvPicPr>
          <p:cNvPr id="6" name="Picture 4" descr="https://mdsoar.org/themes/LoyolaNotreDameLibrary/images/community_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9372" r="5472" b="12947"/>
          <a:stretch/>
        </p:blipFill>
        <p:spPr bwMode="auto">
          <a:xfrm>
            <a:off x="4771380" y="4235115"/>
            <a:ext cx="2007555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000" y="2327729"/>
            <a:ext cx="319443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/>
              <a:t>Katy O’Neill</a:t>
            </a:r>
          </a:p>
          <a:p>
            <a:r>
              <a:rPr lang="en-US" sz="1125" dirty="0" smtClean="0"/>
              <a:t>Associate Director</a:t>
            </a:r>
          </a:p>
          <a:p>
            <a:r>
              <a:rPr lang="en-US" sz="1125" dirty="0" smtClean="0"/>
              <a:t>Loyola / Notre Dame Library</a:t>
            </a:r>
          </a:p>
          <a:p>
            <a:r>
              <a:rPr lang="en-US" sz="1125" dirty="0" smtClean="0"/>
              <a:t>mconeill@loyola.edu</a:t>
            </a:r>
            <a:endParaRPr lang="en-US" sz="1125" dirty="0"/>
          </a:p>
          <a:p>
            <a:endParaRPr lang="en-US" sz="1125" dirty="0"/>
          </a:p>
          <a:p>
            <a:endParaRPr lang="en-US" sz="112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80" y="488138"/>
            <a:ext cx="4097612" cy="3554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41" y="4307591"/>
            <a:ext cx="1870051" cy="5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101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Independent Academic Library </a:t>
            </a:r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81" y="230322"/>
            <a:ext cx="4056361" cy="38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mdsoar.org/themes/LoyolaNotreDameLibrary/images/community_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9372" r="5472" b="12947"/>
          <a:stretch/>
        </p:blipFill>
        <p:spPr bwMode="auto">
          <a:xfrm>
            <a:off x="5486400" y="4269491"/>
            <a:ext cx="2667573" cy="7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000" y="2420066"/>
            <a:ext cx="3194430" cy="264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Located in Northwest Baltimore serving: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 smtClean="0"/>
              <a:t>Loyola </a:t>
            </a:r>
            <a:r>
              <a:rPr lang="en-US" sz="1200" dirty="0"/>
              <a:t>University </a:t>
            </a:r>
            <a:r>
              <a:rPr lang="en-US" sz="1200" dirty="0" smtClean="0"/>
              <a:t>Maryland</a:t>
            </a:r>
          </a:p>
          <a:p>
            <a:endParaRPr lang="en-US" sz="1200" dirty="0" smtClean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 smtClean="0"/>
              <a:t>Notre </a:t>
            </a:r>
            <a:r>
              <a:rPr lang="en-US" sz="1200" dirty="0"/>
              <a:t>Dame of Maryland University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6,100 FTE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 smtClean="0"/>
              <a:t>FY18 </a:t>
            </a:r>
            <a:r>
              <a:rPr lang="en-US" sz="1200" dirty="0"/>
              <a:t>Acquisitions – </a:t>
            </a:r>
            <a:r>
              <a:rPr lang="en-US" sz="1200" dirty="0" smtClean="0"/>
              <a:t>91% </a:t>
            </a:r>
            <a:r>
              <a:rPr lang="en-US" sz="1200" dirty="0"/>
              <a:t>electronic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125,000 sf building renovated in 2008</a:t>
            </a:r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" y="2986766"/>
            <a:ext cx="144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1356" y="3433052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Access to Collections 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50838" y="3653415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Institutional Capacity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37"/>
            <a:ext cx="9144000" cy="4560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1250" y="1222873"/>
            <a:ext cx="4860758" cy="71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Kotter:</a:t>
            </a:r>
            <a:r>
              <a:rPr lang="en" dirty="0"/>
              <a:t/>
            </a:r>
            <a:br>
              <a:rPr lang="en" dirty="0"/>
            </a:br>
            <a:r>
              <a:rPr lang="en" sz="2400" dirty="0" smtClean="0"/>
              <a:t>Eight Step Model of Change </a:t>
            </a:r>
            <a:endParaRPr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8158" y="2275687"/>
            <a:ext cx="3194430" cy="264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applied in academic libraries: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Farkas, M. G. (2013)</a:t>
            </a:r>
            <a:endParaRPr lang="en-US" sz="1200" dirty="0" smtClean="0"/>
          </a:p>
          <a:p>
            <a:endParaRPr lang="en-US" sz="1200" dirty="0" smtClean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Carter, T. M. (2014)</a:t>
            </a:r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Fox, R.E. &amp; Keisling, B.L. (2016)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Hackman, T.A. (2017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sz="12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200" dirty="0"/>
              <a:t>Wheeler, T.R. &amp; Holmes, K.L. (2017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</p:txBody>
      </p:sp>
      <p:sp>
        <p:nvSpPr>
          <p:cNvPr id="2" name="Rectangular Callout 1"/>
          <p:cNvSpPr/>
          <p:nvPr/>
        </p:nvSpPr>
        <p:spPr>
          <a:xfrm>
            <a:off x="4902009" y="1209340"/>
            <a:ext cx="3925732" cy="2841589"/>
          </a:xfrm>
          <a:prstGeom prst="wedgeRect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18887" y="1260528"/>
            <a:ext cx="36919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bg1"/>
                </a:solidFill>
              </a:rPr>
              <a:t>Assessment </a:t>
            </a:r>
            <a:r>
              <a:rPr lang="en-US" sz="1200" dirty="0">
                <a:solidFill>
                  <a:schemeClr val="bg1"/>
                </a:solidFill>
              </a:rPr>
              <a:t>becomes the norm and a valued part of the planning process</a:t>
            </a:r>
            <a:r>
              <a:rPr lang="en-US" sz="1200" dirty="0" smtClean="0">
                <a:solidFill>
                  <a:schemeClr val="bg1"/>
                </a:solidFill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Library staff engage with users to learn directly about preferences and needs vs making assumptions about users interests</a:t>
            </a:r>
            <a:r>
              <a:rPr lang="en-US" sz="1200" dirty="0" smtClean="0">
                <a:solidFill>
                  <a:schemeClr val="bg1"/>
                </a:solidFill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Assessment data including direct feedback from users is used to improve customer service and experiences</a:t>
            </a:r>
            <a:r>
              <a:rPr lang="en-US" sz="1200" dirty="0" smtClean="0">
                <a:solidFill>
                  <a:schemeClr val="bg1"/>
                </a:solidFill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-US" sz="8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</a:rPr>
              <a:t>A culture of assessment is demonstrated by a willingness of Library staff to change both behaviors and attitudes to deliver a high quality customer experience.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767" y="4483589"/>
            <a:ext cx="203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(Farkas, M.G., 2013, p 14)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93152" y="791397"/>
            <a:ext cx="42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efinition of a culture of assessment in academic libraries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7767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" y="2986766"/>
            <a:ext cx="144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1356" y="3433052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Access to Collections 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50838" y="3653415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Institutional Capacity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20" y="1079410"/>
            <a:ext cx="7337151" cy="3637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130" y="2250035"/>
            <a:ext cx="1530689" cy="282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Kotter &amp; Schlesinger’s Article </a:t>
            </a:r>
            <a:r>
              <a:rPr lang="en-US" sz="1200" i="1" dirty="0" smtClean="0"/>
              <a:t>Choosing Strategies For Change </a:t>
            </a:r>
            <a:r>
              <a:rPr lang="en-US" sz="1200" dirty="0" smtClean="0"/>
              <a:t>was originally published in 1979 in the Harvard Business Review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125" dirty="0"/>
          </a:p>
          <a:p>
            <a:endParaRPr lang="en-US" sz="1125" dirty="0"/>
          </a:p>
          <a:p>
            <a:endParaRPr lang="en-US" sz="1125" dirty="0"/>
          </a:p>
        </p:txBody>
      </p:sp>
      <p:sp>
        <p:nvSpPr>
          <p:cNvPr id="2" name="Rectangle 1"/>
          <p:cNvSpPr/>
          <p:nvPr/>
        </p:nvSpPr>
        <p:spPr>
          <a:xfrm>
            <a:off x="1980054" y="1961247"/>
            <a:ext cx="6902689" cy="13002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988849" y="2203675"/>
            <a:ext cx="1681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75000"/>
                  </a:schemeClr>
                </a:solidFill>
              </a:rPr>
              <a:t>LNDL Approach</a:t>
            </a:r>
            <a:endParaRPr lang="en-US" sz="10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040" y="4601828"/>
            <a:ext cx="2069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(Kotter &amp; Schlesinger, 2008, p. 136)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623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61257" y="1318650"/>
            <a:ext cx="4035735" cy="71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Education &amp; Communication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578782" y="2502567"/>
            <a:ext cx="319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Invest in professional development at all levels of the Library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Share best practices internally and with other libraries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Use plain language</a:t>
            </a:r>
          </a:p>
          <a:p>
            <a:r>
              <a:rPr lang="en-US" sz="1200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28" y="1002925"/>
            <a:ext cx="3407602" cy="29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61257" y="1318650"/>
            <a:ext cx="4035735" cy="71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Participation &amp; Involvement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81909" y="2454441"/>
            <a:ext cx="3194430" cy="229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Assess current state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Dedicate resources to build infrastructure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Clarify roles and responsibilities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Peer-to-peer coaching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Integrate into day-to-day operations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125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6887543-B268-4360-85BD-1CB161C3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05" y="598142"/>
            <a:ext cx="4269492" cy="34210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7748" y="4212286"/>
            <a:ext cx="3248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http://guides.lndlibrary.org/assessment</a:t>
            </a:r>
          </a:p>
        </p:txBody>
      </p:sp>
    </p:spTree>
    <p:extLst>
      <p:ext uri="{BB962C8B-B14F-4D97-AF65-F5344CB8AC3E}">
        <p14:creationId xmlns:p14="http://schemas.microsoft.com/office/powerpoint/2010/main" val="310861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" y="2986766"/>
            <a:ext cx="144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1356" y="3433052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Access to Collections 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-50838" y="3653415"/>
            <a:ext cx="2687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Institutional Capacity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7519"/>
            <a:ext cx="9143999" cy="4665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080" y="69710"/>
            <a:ext cx="60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LNDL Data Collection Framework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739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61257" y="1318650"/>
            <a:ext cx="4035735" cy="716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Facilitation &amp; Support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81909" y="2117557"/>
            <a:ext cx="3194430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One page proposals to create opportunities to practice 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Encourage all staff to share learning via local and national conferences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12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4" y="1045764"/>
            <a:ext cx="2620448" cy="33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982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464</Words>
  <Application>Microsoft Office PowerPoint</Application>
  <PresentationFormat>On-screen Show (16:9)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Lato</vt:lpstr>
      <vt:lpstr>Raleway</vt:lpstr>
      <vt:lpstr>Wingdings</vt:lpstr>
      <vt:lpstr>Arial</vt:lpstr>
      <vt:lpstr>Streamline</vt:lpstr>
      <vt:lpstr>Two years and change: Building a sustainable culture of user-focused assessment</vt:lpstr>
      <vt:lpstr>Independent Academic Library </vt:lpstr>
      <vt:lpstr>PowerPoint Presentation</vt:lpstr>
      <vt:lpstr>Kotter: Eight Step Model of Change </vt:lpstr>
      <vt:lpstr>PowerPoint Presentation</vt:lpstr>
      <vt:lpstr>Education &amp; Communication</vt:lpstr>
      <vt:lpstr>Participation &amp; Involvement</vt:lpstr>
      <vt:lpstr>PowerPoint Presentation</vt:lpstr>
      <vt:lpstr>Facilitation &amp; Support</vt:lpstr>
      <vt:lpstr>Lessons Learned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Roadshows: An Overview</dc:title>
  <dc:creator>user</dc:creator>
  <cp:lastModifiedBy>Katy O'Neill</cp:lastModifiedBy>
  <cp:revision>23</cp:revision>
  <cp:lastPrinted>2018-11-29T16:04:39Z</cp:lastPrinted>
  <dcterms:modified xsi:type="dcterms:W3CDTF">2018-11-29T16:56:33Z</dcterms:modified>
</cp:coreProperties>
</file>