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9" r:id="rId1"/>
    <p:sldMasterId id="214748367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embeddedFontLst>
    <p:embeddedFont>
      <p:font typeface="Lato" panose="020F0502020204030203" pitchFamily="34" charset="77"/>
      <p:regular r:id="rId15"/>
      <p:bold r:id="rId16"/>
      <p:italic r:id="rId17"/>
      <p:boldItalic r:id="rId18"/>
    </p:embeddedFont>
    <p:embeddedFont>
      <p:font typeface="Raleway" panose="020B0503030101060003" pitchFamily="34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>
      <p:cViewPr varScale="1">
        <p:scale>
          <a:sx n="122" d="100"/>
          <a:sy n="122" d="100"/>
        </p:scale>
        <p:origin x="8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72fd6daa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72fd6daa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853f73d6f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853f73d6f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853f73d6f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853f73d6f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72fd6daa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72fd6daa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72fd6daa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72fd6daa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72fd6daa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72fd6daa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72fd6daa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72fd6daa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72fd6daa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72fd6daa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72fd6daa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72fd6daa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72fd6daa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72fd6daa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72fd6daa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72fd6daa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721425" y="2838935"/>
            <a:ext cx="521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68" name="Google Shape;68;p16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  <a:endParaRPr sz="9600" b="1">
              <a:solidFill>
                <a:srgbClr val="97ABBC"/>
              </a:solidFill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3" name="Google Shape;93;p1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rgbClr val="2185C5"/>
              </a:buClr>
              <a:buSzPts val="1400"/>
              <a:buNone/>
              <a:defRPr sz="1400">
                <a:solidFill>
                  <a:srgbClr val="2185C5"/>
                </a:solidFill>
              </a:defRPr>
            </a:lvl1pPr>
          </a:lstStyle>
          <a:p>
            <a:endParaRPr/>
          </a:p>
        </p:txBody>
      </p:sp>
      <p:sp>
        <p:nvSpPr>
          <p:cNvPr id="105" name="Google Shape;105;p2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2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2185C5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3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3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facetpublishing/status/715096173279911936" TargetMode="External"/><Relationship Id="rId7" Type="http://schemas.openxmlformats.org/officeDocument/2006/relationships/hyperlink" Target="https://boundless.utoronto.ca/impact/keep-data-saf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bsnscb.com/eclectic-wallpapers/38674723.html" TargetMode="External"/><Relationship Id="rId5" Type="http://schemas.openxmlformats.org/officeDocument/2006/relationships/hyperlink" Target="https://www.edsurge.com/news/2016-09-28-online-classes-get-a-missing-piece-teamwork" TargetMode="External"/><Relationship Id="rId4" Type="http://schemas.openxmlformats.org/officeDocument/2006/relationships/hyperlink" Target="https://oregoncenterfornursing.org/nursing-workforce-research/research-3-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p@umich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rtpeterson1@ua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ctrTitle"/>
          </p:nvPr>
        </p:nvSpPr>
        <p:spPr>
          <a:xfrm>
            <a:off x="721425" y="2838938"/>
            <a:ext cx="6696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1C3AA9"/>
                </a:solidFill>
              </a:rPr>
              <a:t>Qualifying for Services:</a:t>
            </a:r>
            <a:endParaRPr sz="4500">
              <a:solidFill>
                <a:srgbClr val="1C3AA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77480"/>
                </a:solidFill>
              </a:rPr>
              <a:t>Investigating the Unmet Needs of Qualitative Researchers</a:t>
            </a:r>
            <a:endParaRPr sz="2500">
              <a:solidFill>
                <a:srgbClr val="677480"/>
              </a:solidFill>
            </a:endParaRPr>
          </a:p>
        </p:txBody>
      </p:sp>
      <p:sp>
        <p:nvSpPr>
          <p:cNvPr id="124" name="Google Shape;124;p24"/>
          <p:cNvSpPr txBox="1">
            <a:spLocks noGrp="1"/>
          </p:cNvSpPr>
          <p:nvPr>
            <p:ph type="ctrTitle"/>
          </p:nvPr>
        </p:nvSpPr>
        <p:spPr>
          <a:xfrm>
            <a:off x="721425" y="4381988"/>
            <a:ext cx="6696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>
                <a:solidFill>
                  <a:srgbClr val="7ECEFD"/>
                </a:solidFill>
              </a:rPr>
              <a:t>Alexa Pearce, University of Michigan Library</a:t>
            </a:r>
            <a:br>
              <a:rPr lang="en" sz="1000" dirty="0">
                <a:solidFill>
                  <a:srgbClr val="7ECEFD"/>
                </a:solidFill>
              </a:rPr>
            </a:br>
            <a:r>
              <a:rPr lang="en" sz="1000" dirty="0">
                <a:solidFill>
                  <a:srgbClr val="7ECEFD"/>
                </a:solidFill>
              </a:rPr>
              <a:t>Russel Peterson, University of Alabama Libraries</a:t>
            </a:r>
            <a:endParaRPr sz="1000" dirty="0">
              <a:solidFill>
                <a:srgbClr val="7ECEF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893700" y="1063400"/>
            <a:ext cx="6859800" cy="37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Design by SlidesCarnival</a:t>
            </a:r>
            <a:endParaRPr sz="1000">
              <a:solidFill>
                <a:srgbClr val="2185C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185C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Slide 3: </a:t>
            </a:r>
            <a:endParaRPr sz="1000">
              <a:solidFill>
                <a:srgbClr val="2185C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Starr. Untitled. Digital image. Facet Publishing. March 17, 2016. Accessed November 19, 2018.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https://twitter.com/facetpublishing/status/715096173279911936</a:t>
            </a: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Ilic, Kelley. "Research Word Cloud". Digital Image. Oregon Center for Nursing. July 20, 2016. Accessed November 19, 2018.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https://oregoncenterfornursing.org/nursing-workforce-research/research-3-2/</a:t>
            </a: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185C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Slide 7: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McNeal, Marguerite. Untitled. Digital image. EdSurge. September 28, 2016. Accessed November 19, 2018.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https://www.edsurge.com/news/2016-09-28-online-classes-get-a-missing-piece-teamwork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Dews, Willena. Untitled. Digital Image. BsnSCB. Accessed November 19, 2018.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http://bsnscb.com/eclectic-wallpapers/38674723.html</a:t>
            </a: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Toronto. Untitled. Digital Image. University of Toronto. Accessed November 19, 2018.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https://boundless.utoronto.ca/impact/keep-data-safe/</a:t>
            </a: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185C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Thank you!</a:t>
            </a: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alexap@umich.edu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rtpeterson1@ua.edu</a:t>
            </a:r>
            <a:r>
              <a:rPr lang="en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893700" y="434588"/>
            <a:ext cx="7628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1C3AA9"/>
                </a:solidFill>
              </a:rPr>
              <a:t>Library as Research Lab</a:t>
            </a:r>
            <a:endParaRPr sz="5000">
              <a:solidFill>
                <a:srgbClr val="1C3AA9"/>
              </a:solidFill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893700" y="1538700"/>
            <a:ext cx="71595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20253"/>
                </a:solidFill>
              </a:rPr>
              <a:t>IMLS FUNDED PROJECT TO ENHANCE:</a:t>
            </a:r>
            <a:endParaRPr sz="2200" b="1">
              <a:solidFill>
                <a:srgbClr val="F20253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▷"/>
            </a:pPr>
            <a:r>
              <a:rPr lang="en" sz="2200"/>
              <a:t>Research engagement</a:t>
            </a:r>
            <a:br>
              <a:rPr lang="en" sz="2200"/>
            </a:b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▷"/>
            </a:pPr>
            <a:r>
              <a:rPr lang="en" sz="2200"/>
              <a:t>Assessment of library services</a:t>
            </a:r>
            <a:br>
              <a:rPr lang="en" sz="2200"/>
            </a:b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▷"/>
            </a:pPr>
            <a:r>
              <a:rPr lang="en" sz="2200"/>
              <a:t>Mentorship</a:t>
            </a:r>
            <a:br>
              <a:rPr lang="en" sz="2200"/>
            </a:b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▷"/>
            </a:pPr>
            <a:r>
              <a:rPr lang="en" sz="2200"/>
              <a:t>U-M Library + UMSI Connections</a:t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436500" y="1150294"/>
            <a:ext cx="3094800" cy="65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3AA9"/>
                </a:solidFill>
              </a:rPr>
              <a:t>About the Research &amp; Scholarship Lab</a:t>
            </a:r>
            <a:endParaRPr sz="2400">
              <a:solidFill>
                <a:srgbClr val="1C3AA9"/>
              </a:solidFill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436500" y="1943100"/>
            <a:ext cx="3094800" cy="1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The lab </a:t>
            </a:r>
            <a:r>
              <a:rPr lang="en" sz="1800">
                <a:solidFill>
                  <a:srgbClr val="F20253"/>
                </a:solidFill>
              </a:rPr>
              <a:t>investigates library support for research and scholarship</a:t>
            </a:r>
            <a:r>
              <a:rPr lang="en" sz="1800"/>
              <a:t> throughout all phases of the research lifecycle.</a:t>
            </a:r>
            <a:endParaRPr sz="1800"/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 l="1545"/>
          <a:stretch/>
        </p:blipFill>
        <p:spPr>
          <a:xfrm>
            <a:off x="3904575" y="0"/>
            <a:ext cx="5239425" cy="242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575" y="2361106"/>
            <a:ext cx="5239427" cy="271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893700" y="434588"/>
            <a:ext cx="7628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C3AA9"/>
                </a:solidFill>
              </a:rPr>
              <a:t>Why Qualitative Research?</a:t>
            </a:r>
            <a:endParaRPr sz="4700">
              <a:solidFill>
                <a:srgbClr val="1C3AA9"/>
              </a:solidFill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893700" y="1538700"/>
            <a:ext cx="71595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▷"/>
            </a:pPr>
            <a:r>
              <a:rPr lang="en" sz="2000"/>
              <a:t>Under supported in our library and elsewhere on campus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▷"/>
            </a:pPr>
            <a:r>
              <a:rPr lang="en" sz="2000"/>
              <a:t>Awareness that Library research lifecycle services privilege quantitative approaches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▷"/>
            </a:pPr>
            <a:r>
              <a:rPr lang="en" sz="2000"/>
              <a:t>Goal to develop more inclusive services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▷"/>
            </a:pPr>
            <a:r>
              <a:rPr lang="en" sz="2000"/>
              <a:t>Recognizing the role of qualitative research in telling more complete stories and engaging community perspectives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7413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1C3AA9"/>
                </a:solidFill>
              </a:rPr>
              <a:t>Our Interviews</a:t>
            </a:r>
            <a:endParaRPr sz="5000">
              <a:solidFill>
                <a:srgbClr val="1C3AA9"/>
              </a:solidFill>
            </a:endParaRPr>
          </a:p>
        </p:txBody>
      </p:sp>
      <p:sp>
        <p:nvSpPr>
          <p:cNvPr id="150" name="Google Shape;150;p28"/>
          <p:cNvSpPr/>
          <p:nvPr/>
        </p:nvSpPr>
        <p:spPr>
          <a:xfrm>
            <a:off x="825225" y="176758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6774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77480"/>
              </a:solidFill>
            </a:endParaRPr>
          </a:p>
        </p:txBody>
      </p:sp>
      <p:sp>
        <p:nvSpPr>
          <p:cNvPr id="151" name="Google Shape;151;p28"/>
          <p:cNvSpPr/>
          <p:nvPr/>
        </p:nvSpPr>
        <p:spPr>
          <a:xfrm>
            <a:off x="3455742" y="176769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8"/>
          <p:cNvSpPr/>
          <p:nvPr/>
        </p:nvSpPr>
        <p:spPr>
          <a:xfrm>
            <a:off x="6086250" y="176780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F202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825250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Snowball Method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Semi-structured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Two Protocols</a:t>
            </a:r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1"/>
          </p:nvPr>
        </p:nvSpPr>
        <p:spPr>
          <a:xfrm>
            <a:off x="74130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METHODOLOGY</a:t>
            </a:r>
            <a:endParaRPr sz="1200"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2"/>
          </p:nvPr>
        </p:nvSpPr>
        <p:spPr>
          <a:xfrm>
            <a:off x="336015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715"/>
                </a:solidFill>
              </a:rPr>
              <a:t>PARTICIPANTS</a:t>
            </a:r>
            <a:endParaRPr sz="1200">
              <a:solidFill>
                <a:srgbClr val="FF9715"/>
              </a:solidFill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3"/>
          </p:nvPr>
        </p:nvSpPr>
        <p:spPr>
          <a:xfrm>
            <a:off x="5979025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0253"/>
                </a:solidFill>
              </a:rPr>
              <a:t>TRANSCRIPTION &amp; IRB</a:t>
            </a:r>
            <a:endParaRPr sz="1200">
              <a:solidFill>
                <a:srgbClr val="F20253"/>
              </a:solidFill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3455713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Faculty</a:t>
            </a:r>
            <a:br>
              <a:rPr lang="en">
                <a:solidFill>
                  <a:srgbClr val="FF9715"/>
                </a:solidFill>
              </a:rPr>
            </a:br>
            <a:endParaRPr>
              <a:solidFill>
                <a:srgbClr val="FF9715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Doctoral Students</a:t>
            </a:r>
            <a:br>
              <a:rPr lang="en">
                <a:solidFill>
                  <a:srgbClr val="FF9715"/>
                </a:solidFill>
              </a:rPr>
            </a:br>
            <a:endParaRPr>
              <a:solidFill>
                <a:srgbClr val="FF9715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Librarians</a:t>
            </a:r>
            <a:endParaRPr>
              <a:solidFill>
                <a:srgbClr val="FF9715"/>
              </a:solidFill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6083050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20253"/>
              </a:buClr>
              <a:buSzPts val="1400"/>
              <a:buChar char="▷"/>
            </a:pPr>
            <a:r>
              <a:rPr lang="en">
                <a:solidFill>
                  <a:srgbClr val="F20253"/>
                </a:solidFill>
              </a:rPr>
              <a:t>Transcription Services</a:t>
            </a:r>
            <a:br>
              <a:rPr lang="en">
                <a:solidFill>
                  <a:srgbClr val="F20253"/>
                </a:solidFill>
              </a:rPr>
            </a:br>
            <a:endParaRPr>
              <a:solidFill>
                <a:srgbClr val="F2025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0253"/>
              </a:buClr>
              <a:buSzPts val="1400"/>
              <a:buChar char="▷"/>
            </a:pPr>
            <a:r>
              <a:rPr lang="en">
                <a:solidFill>
                  <a:srgbClr val="F20253"/>
                </a:solidFill>
              </a:rPr>
              <a:t>Checking-by-hand</a:t>
            </a:r>
            <a:br>
              <a:rPr lang="en">
                <a:solidFill>
                  <a:srgbClr val="F20253"/>
                </a:solidFill>
              </a:rPr>
            </a:br>
            <a:endParaRPr>
              <a:solidFill>
                <a:srgbClr val="F2025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0253"/>
              </a:buClr>
              <a:buSzPts val="1400"/>
              <a:buChar char="▷"/>
            </a:pPr>
            <a:r>
              <a:rPr lang="en">
                <a:solidFill>
                  <a:srgbClr val="F20253"/>
                </a:solidFill>
              </a:rPr>
              <a:t>IRB Exemption</a:t>
            </a:r>
            <a:endParaRPr>
              <a:solidFill>
                <a:srgbClr val="F20253"/>
              </a:solidFill>
            </a:endParaRPr>
          </a:p>
        </p:txBody>
      </p:sp>
      <p:grpSp>
        <p:nvGrpSpPr>
          <p:cNvPr id="159" name="Google Shape;159;p28"/>
          <p:cNvGrpSpPr/>
          <p:nvPr/>
        </p:nvGrpSpPr>
        <p:grpSpPr>
          <a:xfrm>
            <a:off x="1599135" y="3693530"/>
            <a:ext cx="752301" cy="716656"/>
            <a:chOff x="584925" y="238125"/>
            <a:chExt cx="415200" cy="525100"/>
          </a:xfrm>
        </p:grpSpPr>
        <p:sp>
          <p:nvSpPr>
            <p:cNvPr id="160" name="Google Shape;160;p2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28"/>
          <p:cNvSpPr/>
          <p:nvPr/>
        </p:nvSpPr>
        <p:spPr>
          <a:xfrm>
            <a:off x="4228027" y="3693534"/>
            <a:ext cx="752306" cy="716615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28"/>
          <p:cNvGrpSpPr/>
          <p:nvPr/>
        </p:nvGrpSpPr>
        <p:grpSpPr>
          <a:xfrm>
            <a:off x="6860173" y="3693437"/>
            <a:ext cx="744683" cy="640498"/>
            <a:chOff x="1922075" y="1629000"/>
            <a:chExt cx="437200" cy="437200"/>
          </a:xfrm>
        </p:grpSpPr>
        <p:sp>
          <p:nvSpPr>
            <p:cNvPr id="168" name="Google Shape;168;p28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202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202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7413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1C3AA9"/>
                </a:solidFill>
              </a:rPr>
              <a:t>Analysis</a:t>
            </a:r>
            <a:endParaRPr sz="5000">
              <a:solidFill>
                <a:srgbClr val="1C3AA9"/>
              </a:solidFill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825225" y="176758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6774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77480"/>
              </a:solidFill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3455742" y="176769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9"/>
          <p:cNvSpPr/>
          <p:nvPr/>
        </p:nvSpPr>
        <p:spPr>
          <a:xfrm>
            <a:off x="6086250" y="1767801"/>
            <a:ext cx="2300100" cy="2861400"/>
          </a:xfrm>
          <a:prstGeom prst="rect">
            <a:avLst/>
          </a:prstGeom>
          <a:noFill/>
          <a:ln w="19050" cap="flat" cmpd="sng">
            <a:solidFill>
              <a:srgbClr val="F202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825250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Grounded Theory Approach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Themes from Literature</a:t>
            </a:r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74130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CODEBOOK</a:t>
            </a:r>
            <a:endParaRPr sz="1200"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2"/>
          </p:nvPr>
        </p:nvSpPr>
        <p:spPr>
          <a:xfrm>
            <a:off x="336015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715"/>
                </a:solidFill>
              </a:rPr>
              <a:t>AGREEMENT</a:t>
            </a:r>
            <a:endParaRPr sz="1200">
              <a:solidFill>
                <a:srgbClr val="FF9715"/>
              </a:solidFill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3"/>
          </p:nvPr>
        </p:nvSpPr>
        <p:spPr>
          <a:xfrm>
            <a:off x="5979025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0253"/>
                </a:solidFill>
              </a:rPr>
              <a:t>TOOLS</a:t>
            </a:r>
            <a:endParaRPr sz="1200">
              <a:solidFill>
                <a:srgbClr val="F20253"/>
              </a:solidFill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3455713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72% Interrater Agreement</a:t>
            </a:r>
            <a:br>
              <a:rPr lang="en">
                <a:solidFill>
                  <a:srgbClr val="FF9715"/>
                </a:solidFill>
              </a:rPr>
            </a:br>
            <a:endParaRPr>
              <a:solidFill>
                <a:srgbClr val="FF9715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Agreement across 2 Coders</a:t>
            </a:r>
            <a:endParaRPr>
              <a:solidFill>
                <a:srgbClr val="FF9715"/>
              </a:solidFill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6083050" y="2139169"/>
            <a:ext cx="23001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20253"/>
              </a:buClr>
              <a:buSzPts val="1400"/>
              <a:buChar char="▷"/>
            </a:pPr>
            <a:r>
              <a:rPr lang="en">
                <a:solidFill>
                  <a:srgbClr val="F20253"/>
                </a:solidFill>
              </a:rPr>
              <a:t>Nvivo Software</a:t>
            </a:r>
            <a:endParaRPr>
              <a:solidFill>
                <a:srgbClr val="F20253"/>
              </a:solidFill>
            </a:endParaRPr>
          </a:p>
        </p:txBody>
      </p:sp>
      <p:grpSp>
        <p:nvGrpSpPr>
          <p:cNvPr id="184" name="Google Shape;184;p29"/>
          <p:cNvGrpSpPr/>
          <p:nvPr/>
        </p:nvGrpSpPr>
        <p:grpSpPr>
          <a:xfrm>
            <a:off x="4162890" y="3642330"/>
            <a:ext cx="882588" cy="620544"/>
            <a:chOff x="5975075" y="2327500"/>
            <a:chExt cx="420100" cy="388350"/>
          </a:xfrm>
        </p:grpSpPr>
        <p:sp>
          <p:nvSpPr>
            <p:cNvPr id="185" name="Google Shape;185;p2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97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97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29"/>
          <p:cNvGrpSpPr/>
          <p:nvPr/>
        </p:nvGrpSpPr>
        <p:grpSpPr>
          <a:xfrm>
            <a:off x="1459419" y="3664021"/>
            <a:ext cx="1031718" cy="577549"/>
            <a:chOff x="1926350" y="995225"/>
            <a:chExt cx="428650" cy="356600"/>
          </a:xfrm>
        </p:grpSpPr>
        <p:sp>
          <p:nvSpPr>
            <p:cNvPr id="188" name="Google Shape;188;p29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774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9"/>
          <p:cNvGrpSpPr/>
          <p:nvPr/>
        </p:nvGrpSpPr>
        <p:grpSpPr>
          <a:xfrm>
            <a:off x="6785264" y="3596093"/>
            <a:ext cx="895661" cy="645580"/>
            <a:chOff x="2583325" y="2972875"/>
            <a:chExt cx="462850" cy="445750"/>
          </a:xfrm>
        </p:grpSpPr>
        <p:sp>
          <p:nvSpPr>
            <p:cNvPr id="193" name="Google Shape;193;p2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02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02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7413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1C3AA9"/>
                </a:solidFill>
              </a:rPr>
              <a:t>Themes</a:t>
            </a:r>
            <a:endParaRPr sz="5000">
              <a:solidFill>
                <a:srgbClr val="1C3AA9"/>
              </a:solidFill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1"/>
          </p:nvPr>
        </p:nvSpPr>
        <p:spPr>
          <a:xfrm>
            <a:off x="74130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 b="1"/>
              <a:t>COMMUNITIES OF PRACTICE</a:t>
            </a:r>
            <a:endParaRPr sz="13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300" b="1"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2"/>
          </p:nvPr>
        </p:nvSpPr>
        <p:spPr>
          <a:xfrm>
            <a:off x="3360150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715"/>
                </a:solidFill>
              </a:rPr>
              <a:t>COLLECTIONS</a:t>
            </a:r>
            <a:endParaRPr sz="1200">
              <a:solidFill>
                <a:srgbClr val="FF9715"/>
              </a:solidFill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3"/>
          </p:nvPr>
        </p:nvSpPr>
        <p:spPr>
          <a:xfrm>
            <a:off x="5979025" y="1162050"/>
            <a:ext cx="249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0253"/>
                </a:solidFill>
              </a:rPr>
              <a:t>DATA MANAGEMENT</a:t>
            </a:r>
            <a:endParaRPr sz="1200">
              <a:solidFill>
                <a:srgbClr val="F20253"/>
              </a:solidFill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l="37427" r="37419"/>
          <a:stretch/>
        </p:blipFill>
        <p:spPr>
          <a:xfrm>
            <a:off x="825225" y="1767581"/>
            <a:ext cx="2300100" cy="2861325"/>
          </a:xfrm>
          <a:prstGeom prst="rect">
            <a:avLst/>
          </a:prstGeom>
          <a:noFill/>
          <a:ln w="19050" cap="flat" cmpd="sng">
            <a:solidFill>
              <a:srgbClr val="6774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4">
            <a:alphaModFix/>
          </a:blip>
          <a:srcRect l="43845" t="18449" r="17472" b="12139"/>
          <a:stretch/>
        </p:blipFill>
        <p:spPr>
          <a:xfrm>
            <a:off x="3455750" y="1760531"/>
            <a:ext cx="2358099" cy="2875856"/>
          </a:xfrm>
          <a:prstGeom prst="rect">
            <a:avLst/>
          </a:prstGeom>
          <a:noFill/>
          <a:ln w="19050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5">
            <a:alphaModFix/>
          </a:blip>
          <a:srcRect l="51622" t="24804" r="23224" b="4162"/>
          <a:stretch/>
        </p:blipFill>
        <p:spPr>
          <a:xfrm>
            <a:off x="6086250" y="1760531"/>
            <a:ext cx="2300098" cy="2875857"/>
          </a:xfrm>
          <a:prstGeom prst="rect">
            <a:avLst/>
          </a:prstGeom>
          <a:noFill/>
          <a:ln w="19050" cap="flat" cmpd="sng">
            <a:solidFill>
              <a:srgbClr val="F2025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741300" y="2059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1C3AA9"/>
                </a:solidFill>
              </a:rPr>
              <a:t>Next Steps</a:t>
            </a:r>
            <a:endParaRPr sz="5000">
              <a:solidFill>
                <a:srgbClr val="1C3AA9"/>
              </a:solidFill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865964" y="1767585"/>
            <a:ext cx="3416700" cy="2861400"/>
          </a:xfrm>
          <a:prstGeom prst="rect">
            <a:avLst/>
          </a:prstGeom>
          <a:noFill/>
          <a:ln w="19050" cap="flat" cmpd="sng">
            <a:solidFill>
              <a:srgbClr val="6774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77480"/>
              </a:solidFill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4773384" y="1767695"/>
            <a:ext cx="3416700" cy="2861400"/>
          </a:xfrm>
          <a:prstGeom prst="rect">
            <a:avLst/>
          </a:prstGeom>
          <a:noFill/>
          <a:ln w="19050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866001" y="2139175"/>
            <a:ext cx="34167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More Interviews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More Analysis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/>
              <a:t>Codebook Revisions &amp; New Round of Interrater Agreement</a:t>
            </a:r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body" idx="1"/>
          </p:nvPr>
        </p:nvSpPr>
        <p:spPr>
          <a:xfrm>
            <a:off x="741300" y="1123950"/>
            <a:ext cx="3700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FOR THE RESEARCH</a:t>
            </a:r>
            <a:endParaRPr sz="1200"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2"/>
          </p:nvPr>
        </p:nvSpPr>
        <p:spPr>
          <a:xfrm>
            <a:off x="4631389" y="1123950"/>
            <a:ext cx="3700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715"/>
                </a:solidFill>
              </a:rPr>
              <a:t>FOR THE LIBRARY</a:t>
            </a:r>
            <a:endParaRPr sz="1200">
              <a:solidFill>
                <a:srgbClr val="FF9715"/>
              </a:solidFill>
            </a:endParaRPr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4773340" y="2139175"/>
            <a:ext cx="34167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F9715"/>
              </a:buClr>
              <a:buSzPts val="1400"/>
              <a:buChar char="▷"/>
            </a:pPr>
            <a:r>
              <a:rPr lang="en">
                <a:solidFill>
                  <a:srgbClr val="FF9715"/>
                </a:solidFill>
              </a:rPr>
              <a:t>Designing, Piloting, &amp; Promoting:</a:t>
            </a:r>
            <a:br>
              <a:rPr lang="en">
                <a:solidFill>
                  <a:srgbClr val="FF9715"/>
                </a:solidFill>
              </a:rPr>
            </a:br>
            <a:endParaRPr sz="600">
              <a:solidFill>
                <a:srgbClr val="FF971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○"/>
            </a:pPr>
            <a:r>
              <a:rPr lang="en">
                <a:solidFill>
                  <a:srgbClr val="FF9715"/>
                </a:solidFill>
              </a:rPr>
              <a:t>Software &amp; Expertise Provision</a:t>
            </a:r>
            <a:br>
              <a:rPr lang="en">
                <a:solidFill>
                  <a:srgbClr val="FF9715"/>
                </a:solidFill>
              </a:rPr>
            </a:br>
            <a:endParaRPr sz="600">
              <a:solidFill>
                <a:srgbClr val="FF971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○"/>
            </a:pPr>
            <a:r>
              <a:rPr lang="en">
                <a:solidFill>
                  <a:srgbClr val="FF9715"/>
                </a:solidFill>
              </a:rPr>
              <a:t>Collection Development Implications</a:t>
            </a:r>
            <a:br>
              <a:rPr lang="en">
                <a:solidFill>
                  <a:srgbClr val="FF9715"/>
                </a:solidFill>
              </a:rPr>
            </a:br>
            <a:endParaRPr sz="600">
              <a:solidFill>
                <a:srgbClr val="FF971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9715"/>
              </a:buClr>
              <a:buSzPts val="1400"/>
              <a:buChar char="○"/>
            </a:pPr>
            <a:r>
              <a:rPr lang="en">
                <a:solidFill>
                  <a:srgbClr val="FF9715"/>
                </a:solidFill>
              </a:rPr>
              <a:t>Community Support</a:t>
            </a:r>
            <a:endParaRPr>
              <a:solidFill>
                <a:srgbClr val="FF971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284750" y="261956"/>
            <a:ext cx="38502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3AA9"/>
                </a:solidFill>
              </a:rPr>
              <a:t>Our Team</a:t>
            </a:r>
            <a:endParaRPr sz="2400">
              <a:solidFill>
                <a:srgbClr val="1C3AA9"/>
              </a:solidFill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1"/>
          </p:nvPr>
        </p:nvSpPr>
        <p:spPr>
          <a:xfrm>
            <a:off x="284750" y="627575"/>
            <a:ext cx="4782600" cy="40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0253"/>
                </a:solidFill>
              </a:rPr>
              <a:t>2018 - 2019</a:t>
            </a:r>
            <a:endParaRPr sz="1000">
              <a:solidFill>
                <a:srgbClr val="F20253"/>
              </a:solidFill>
            </a:endParaRPr>
          </a:p>
          <a:p>
            <a:pPr marL="457200" lvl="0" indent="-292100" algn="l" rtl="0">
              <a:spcBef>
                <a:spcPts val="60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Elizabeth Yakel | PI</a:t>
            </a:r>
            <a:br>
              <a:rPr lang="en" sz="1000"/>
            </a:br>
            <a:r>
              <a:rPr lang="en" sz="1000" i="1"/>
              <a:t>Senior Associate Dean for Academic Affairs &amp; Professor of Information, School of Information</a:t>
            </a:r>
            <a:br>
              <a:rPr lang="en" sz="1000" i="1"/>
            </a:br>
            <a:endParaRPr sz="600" i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Karen Downing | Education Librarian</a:t>
            </a:r>
            <a:br>
              <a:rPr lang="en" sz="1000"/>
            </a:br>
            <a:r>
              <a:rPr lang="en" sz="1000" i="1"/>
              <a:t>University of Michigan Library</a:t>
            </a:r>
            <a:br>
              <a:rPr lang="en" sz="1000" i="1"/>
            </a:br>
            <a:endParaRPr sz="600" i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Jacqueline Freeman | Informationist</a:t>
            </a:r>
            <a:br>
              <a:rPr lang="en" sz="1000"/>
            </a:br>
            <a:r>
              <a:rPr lang="en" sz="1000" i="1"/>
              <a:t>Taubman Health Sciences Library, University of Michigan Library</a:t>
            </a:r>
            <a:br>
              <a:rPr lang="en" sz="1000" i="1"/>
            </a:br>
            <a:endParaRPr sz="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Alexa Pearce | Head, Social Sciences &amp; Clark Library</a:t>
            </a:r>
            <a:br>
              <a:rPr lang="en" sz="1000"/>
            </a:br>
            <a:r>
              <a:rPr lang="en" sz="1000" i="1"/>
              <a:t>University of Michigan Library</a:t>
            </a:r>
            <a:br>
              <a:rPr lang="en" sz="1000" i="1"/>
            </a:br>
            <a:endParaRPr sz="600" i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Caroline He | Fellow</a:t>
            </a:r>
            <a:br>
              <a:rPr lang="en" sz="1000"/>
            </a:br>
            <a:r>
              <a:rPr lang="en" sz="1000" i="1"/>
              <a:t>UMSI Student</a:t>
            </a:r>
            <a:br>
              <a:rPr lang="en" sz="1000" i="1"/>
            </a:br>
            <a:endParaRPr sz="600" i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Andrea Kang | Fellow</a:t>
            </a:r>
            <a:br>
              <a:rPr lang="en" sz="1000"/>
            </a:br>
            <a:r>
              <a:rPr lang="en" sz="1000" i="1"/>
              <a:t>UMSI Student</a:t>
            </a:r>
            <a:br>
              <a:rPr lang="en" sz="1000" i="1"/>
            </a:br>
            <a:endParaRPr sz="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Hilary Severyn | Fellow</a:t>
            </a:r>
            <a:br>
              <a:rPr lang="en" sz="1000"/>
            </a:br>
            <a:r>
              <a:rPr lang="en" sz="1000" i="1"/>
              <a:t>UMSI Student</a:t>
            </a:r>
            <a:br>
              <a:rPr lang="en" sz="1000" i="1"/>
            </a:br>
            <a:endParaRPr sz="6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0253"/>
                </a:solidFill>
              </a:rPr>
              <a:t>2017 - 2018</a:t>
            </a:r>
            <a:endParaRPr sz="1000">
              <a:solidFill>
                <a:srgbClr val="F20253"/>
              </a:solidFill>
            </a:endParaRPr>
          </a:p>
          <a:p>
            <a:pPr marL="457200" lvl="0" indent="-292100" algn="l" rtl="0">
              <a:spcBef>
                <a:spcPts val="60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Russel Peterson | Fellow</a:t>
            </a:r>
            <a:br>
              <a:rPr lang="en" sz="1000"/>
            </a:br>
            <a:r>
              <a:rPr lang="en" sz="1000" i="1"/>
              <a:t>Research &amp; Instructional Services Librarian, University of Alabama Libraries</a:t>
            </a:r>
            <a:br>
              <a:rPr lang="en" sz="1000" i="1"/>
            </a:br>
            <a:endParaRPr sz="600" i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▷"/>
            </a:pPr>
            <a:r>
              <a:rPr lang="en" sz="1000">
                <a:solidFill>
                  <a:srgbClr val="1C3AA9"/>
                </a:solidFill>
              </a:rPr>
              <a:t>Alix Keener | [Formerly] Digital Scholarship Librarian</a:t>
            </a:r>
            <a:br>
              <a:rPr lang="en" sz="1000"/>
            </a:br>
            <a:r>
              <a:rPr lang="en" sz="1000" i="1"/>
              <a:t>University of Michigan Library</a:t>
            </a:r>
            <a:endParaRPr sz="1000"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500" y="-73675"/>
            <a:ext cx="3798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314</Words>
  <Application>Microsoft Macintosh PowerPoint</Application>
  <PresentationFormat>On-screen Show (16:9)</PresentationFormat>
  <Paragraphs>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Lato</vt:lpstr>
      <vt:lpstr>Raleway</vt:lpstr>
      <vt:lpstr>Arial</vt:lpstr>
      <vt:lpstr>Simple Light</vt:lpstr>
      <vt:lpstr>Antonio template</vt:lpstr>
      <vt:lpstr>Qualifying for Services: Investigating the Unmet Needs of Qualitative Researchers</vt:lpstr>
      <vt:lpstr>Library as Research Lab</vt:lpstr>
      <vt:lpstr>About the Research &amp; Scholarship Lab</vt:lpstr>
      <vt:lpstr>Why Qualitative Research?</vt:lpstr>
      <vt:lpstr>Our Interviews</vt:lpstr>
      <vt:lpstr>Analysis</vt:lpstr>
      <vt:lpstr>Themes</vt:lpstr>
      <vt:lpstr>Next Steps</vt:lpstr>
      <vt:lpstr>Our Team</vt:lpstr>
      <vt:lpstr>Credits</vt:lpstr>
      <vt:lpstr>Questions?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Qualifying for Services: Investigating the Unmet Needs of Qualitative Researchers</dc:title>
  <cp:lastModifiedBy>Microsoft Office User</cp:lastModifiedBy>
  <cp:revision>1</cp:revision>
  <dcterms:modified xsi:type="dcterms:W3CDTF">2018-11-30T03:48:43Z</dcterms:modified>
</cp:coreProperties>
</file>