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1143000" y="685800"/>
            <a:ext cx="4572000" cy="3429000"/>
          </a:xfrm>
          <a:prstGeom prst="rect">
            <a:avLst/>
          </a:prstGeom>
        </p:spPr>
        <p:txBody>
          <a:bodyPr/>
          <a:lstStyle/>
          <a:p>
            <a:endParaRPr/>
          </a:p>
        </p:txBody>
      </p:sp>
      <p:sp>
        <p:nvSpPr>
          <p:cNvPr id="201" name="Shape 2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5" name="Image"/>
          <p:cNvSpPr>
            <a:spLocks noGrp="1"/>
          </p:cNvSpPr>
          <p:nvPr>
            <p:ph type="pic" idx="13"/>
          </p:nvPr>
        </p:nvSpPr>
        <p:spPr>
          <a:xfrm>
            <a:off x="3048000" y="-6698"/>
            <a:ext cx="18288000" cy="10517592"/>
          </a:xfrm>
          <a:prstGeom prst="rect">
            <a:avLst/>
          </a:prstGeom>
        </p:spPr>
        <p:txBody>
          <a:bodyPr lIns="91439" tIns="45719" rIns="91439" bIns="45719">
            <a:noAutofit/>
          </a:bodyPr>
          <a:lstStyle/>
          <a:p>
            <a:endParaRPr/>
          </a:p>
        </p:txBody>
      </p:sp>
      <p:sp>
        <p:nvSpPr>
          <p:cNvPr id="16" name="Insert Title Here"/>
          <p:cNvSpPr txBox="1">
            <a:spLocks noGrp="1"/>
          </p:cNvSpPr>
          <p:nvPr>
            <p:ph type="body" sz="quarter" idx="14"/>
          </p:nvPr>
        </p:nvSpPr>
        <p:spPr>
          <a:xfrm>
            <a:off x="3607430" y="11713971"/>
            <a:ext cx="10680233" cy="1363104"/>
          </a:xfrm>
          <a:prstGeom prst="rect">
            <a:avLst/>
          </a:prstGeom>
        </p:spPr>
        <p:txBody>
          <a:bodyPr anchor="ctr"/>
          <a:lstStyle>
            <a:lvl1pPr marL="0" indent="0">
              <a:spcBef>
                <a:spcPts val="0"/>
              </a:spcBef>
              <a:buSzTx/>
              <a:buFontTx/>
              <a:buNone/>
              <a:defRPr sz="5800"/>
            </a:lvl1pPr>
          </a:lstStyle>
          <a:p>
            <a:r>
              <a:t>Insert Title Here</a:t>
            </a:r>
          </a:p>
        </p:txBody>
      </p:sp>
      <p:sp>
        <p:nvSpPr>
          <p:cNvPr id="17" name="Conference…"/>
          <p:cNvSpPr txBox="1">
            <a:spLocks noGrp="1"/>
          </p:cNvSpPr>
          <p:nvPr>
            <p:ph type="body" sz="quarter" idx="15"/>
          </p:nvPr>
        </p:nvSpPr>
        <p:spPr>
          <a:xfrm>
            <a:off x="15317320" y="11713971"/>
            <a:ext cx="5459250" cy="1363104"/>
          </a:xfrm>
          <a:prstGeom prst="rect">
            <a:avLst/>
          </a:prstGeom>
        </p:spPr>
        <p:txBody>
          <a:bodyPr anchor="ctr"/>
          <a:lstStyle/>
          <a:p>
            <a:pPr marL="0" indent="0" defTabSz="558641">
              <a:spcBef>
                <a:spcPts val="0"/>
              </a:spcBef>
              <a:buSzTx/>
              <a:buFontTx/>
              <a:buNone/>
              <a:defRPr sz="3943">
                <a:latin typeface="Helvetica Neue Thin"/>
                <a:ea typeface="Helvetica Neue Thin"/>
                <a:cs typeface="Helvetica Neue Thin"/>
                <a:sym typeface="Helvetica Neue Thin"/>
              </a:defRPr>
            </a:pPr>
            <a:r>
              <a:t>Conference</a:t>
            </a:r>
          </a:p>
          <a:p>
            <a:pPr marL="0" indent="0" defTabSz="558641">
              <a:spcBef>
                <a:spcPts val="0"/>
              </a:spcBef>
              <a:buSzTx/>
              <a:buFontTx/>
              <a:buNone/>
              <a:defRPr sz="3943">
                <a:latin typeface="Helvetica Neue Thin"/>
                <a:ea typeface="Helvetica Neue Thin"/>
                <a:cs typeface="Helvetica Neue Thin"/>
                <a:sym typeface="Helvetica Neue Thin"/>
              </a:defRPr>
            </a:pPr>
            <a:r>
              <a:t>Month ##, 20##</a:t>
            </a:r>
          </a:p>
        </p:txBody>
      </p:sp>
      <p:grpSp>
        <p:nvGrpSpPr>
          <p:cNvPr id="20" name="Group"/>
          <p:cNvGrpSpPr/>
          <p:nvPr/>
        </p:nvGrpSpPr>
        <p:grpSpPr>
          <a:xfrm>
            <a:off x="-1" y="13197402"/>
            <a:ext cx="24399455" cy="518600"/>
            <a:chOff x="-2996739" y="-1"/>
            <a:chExt cx="24399453" cy="518598"/>
          </a:xfrm>
        </p:grpSpPr>
        <p:sp>
          <p:nvSpPr>
            <p:cNvPr id="18"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9" name="Table"/>
            <p:cNvGraphicFramePr/>
            <p:nvPr/>
          </p:nvGraphicFramePr>
          <p:xfrm>
            <a:off x="5186" y="-1"/>
            <a:ext cx="18395598" cy="437089"/>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21" name="#hashtag"/>
          <p:cNvSpPr txBox="1">
            <a:spLocks noGrp="1"/>
          </p:cNvSpPr>
          <p:nvPr>
            <p:ph type="body" sz="quarter" idx="16"/>
          </p:nvPr>
        </p:nvSpPr>
        <p:spPr>
          <a:xfrm>
            <a:off x="16773860" y="13274022"/>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22" name="©© https://…"/>
          <p:cNvSpPr txBox="1">
            <a:spLocks noGrp="1"/>
          </p:cNvSpPr>
          <p:nvPr>
            <p:ph type="body" sz="quarter" idx="17"/>
          </p:nvPr>
        </p:nvSpPr>
        <p:spPr>
          <a:xfrm>
            <a:off x="15548615" y="0"/>
            <a:ext cx="5787385" cy="326863"/>
          </a:xfrm>
          <a:prstGeom prst="rect">
            <a:avLst/>
          </a:prstGeom>
        </p:spPr>
        <p:txBody>
          <a:bodyPr>
            <a:noAutofit/>
          </a:bodyPr>
          <a:lstStyle>
            <a:lvl1pPr marL="0" indent="0" algn="r" defTabSz="642937">
              <a:spcBef>
                <a:spcPts val="0"/>
              </a:spcBef>
              <a:buSzTx/>
              <a:buFontTx/>
              <a:buNone/>
              <a:defRPr sz="1200">
                <a:solidFill>
                  <a:srgbClr val="FFFFFF"/>
                </a:solidFill>
                <a:latin typeface="Helvetica Neue"/>
                <a:ea typeface="Helvetica Neue"/>
                <a:cs typeface="Helvetica Neue"/>
                <a:sym typeface="Helvetica Neue"/>
              </a:defRPr>
            </a:lvl1pPr>
          </a:lstStyle>
          <a:p>
            <a:r>
              <a:t>©© https://…</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49" name="–Johnny Appleseed"/>
          <p:cNvSpPr txBox="1">
            <a:spLocks noGrp="1"/>
          </p:cNvSpPr>
          <p:nvPr>
            <p:ph type="body" sz="quarter" idx="13"/>
          </p:nvPr>
        </p:nvSpPr>
        <p:spPr>
          <a:xfrm>
            <a:off x="4833937" y="8947546"/>
            <a:ext cx="14716126" cy="698501"/>
          </a:xfrm>
          <a:prstGeom prst="rect">
            <a:avLst/>
          </a:prstGeom>
        </p:spPr>
        <p:txBody>
          <a:bodyPr>
            <a:spAutoFit/>
          </a:bodyPr>
          <a:lstStyle>
            <a:lvl1pPr marL="0" indent="0" algn="ctr" defTabSz="642937">
              <a:spcBef>
                <a:spcPts val="0"/>
              </a:spcBef>
              <a:buSzTx/>
              <a:buFontTx/>
              <a:buNone/>
              <a:defRPr sz="3600">
                <a:latin typeface="Helvetica Neue Medium"/>
                <a:ea typeface="Helvetica Neue Medium"/>
                <a:cs typeface="Helvetica Neue Medium"/>
                <a:sym typeface="Helvetica Neue Medium"/>
              </a:defRPr>
            </a:lvl1pPr>
          </a:lstStyle>
          <a:p>
            <a:r>
              <a:t>–Johnny Appleseed</a:t>
            </a:r>
          </a:p>
        </p:txBody>
      </p:sp>
      <p:sp>
        <p:nvSpPr>
          <p:cNvPr id="150" name="“Type a quote here.”"/>
          <p:cNvSpPr txBox="1">
            <a:spLocks noGrp="1"/>
          </p:cNvSpPr>
          <p:nvPr>
            <p:ph type="body" sz="quarter" idx="14"/>
          </p:nvPr>
        </p:nvSpPr>
        <p:spPr>
          <a:xfrm>
            <a:off x="4833937" y="6034881"/>
            <a:ext cx="14716126" cy="1003301"/>
          </a:xfrm>
          <a:prstGeom prst="rect">
            <a:avLst/>
          </a:prstGeom>
        </p:spPr>
        <p:txBody>
          <a:bodyPr anchor="ctr">
            <a:spAutoFit/>
          </a:bodyPr>
          <a:lstStyle>
            <a:lvl1pPr marL="0" indent="0" algn="ctr" defTabSz="642937">
              <a:spcBef>
                <a:spcPts val="3300"/>
              </a:spcBef>
              <a:buSzTx/>
              <a:buFontTx/>
              <a:buNone/>
              <a:defRPr sz="5600"/>
            </a:lvl1pPr>
          </a:lstStyle>
          <a:p>
            <a:r>
              <a:t>“Type a quote here.”</a:t>
            </a:r>
          </a:p>
        </p:txBody>
      </p:sp>
      <p:grpSp>
        <p:nvGrpSpPr>
          <p:cNvPr id="153" name="Group"/>
          <p:cNvGrpSpPr/>
          <p:nvPr/>
        </p:nvGrpSpPr>
        <p:grpSpPr>
          <a:xfrm>
            <a:off x="0" y="13197403"/>
            <a:ext cx="24399452" cy="518597"/>
            <a:chOff x="-2996738" y="0"/>
            <a:chExt cx="24399451" cy="518596"/>
          </a:xfrm>
        </p:grpSpPr>
        <p:sp>
          <p:nvSpPr>
            <p:cNvPr id="151"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52"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154" name="#hashtag"/>
          <p:cNvSpPr txBox="1">
            <a:spLocks noGrp="1"/>
          </p:cNvSpPr>
          <p:nvPr>
            <p:ph type="body" sz="quarter" idx="15"/>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62" name="Image"/>
          <p:cNvSpPr>
            <a:spLocks noGrp="1"/>
          </p:cNvSpPr>
          <p:nvPr>
            <p:ph type="pic" idx="13"/>
          </p:nvPr>
        </p:nvSpPr>
        <p:spPr>
          <a:xfrm>
            <a:off x="3048000" y="0"/>
            <a:ext cx="18288000" cy="13195759"/>
          </a:xfrm>
          <a:prstGeom prst="rect">
            <a:avLst/>
          </a:prstGeom>
        </p:spPr>
        <p:txBody>
          <a:bodyPr lIns="91439" tIns="45719" rIns="91439" bIns="45719">
            <a:noAutofit/>
          </a:bodyPr>
          <a:lstStyle/>
          <a:p>
            <a:endParaRPr/>
          </a:p>
        </p:txBody>
      </p:sp>
      <p:sp>
        <p:nvSpPr>
          <p:cNvPr id="163" name="©© https://…"/>
          <p:cNvSpPr txBox="1"/>
          <p:nvPr/>
        </p:nvSpPr>
        <p:spPr>
          <a:xfrm>
            <a:off x="15548615" y="0"/>
            <a:ext cx="5787385" cy="326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r" defTabSz="642937">
              <a:defRPr sz="1200">
                <a:solidFill>
                  <a:srgbClr val="FFFFFF"/>
                </a:solidFill>
                <a:latin typeface="Helvetica Neue"/>
                <a:ea typeface="Helvetica Neue"/>
                <a:cs typeface="Helvetica Neue"/>
                <a:sym typeface="Helvetica Neue"/>
              </a:defRPr>
            </a:lvl1pPr>
          </a:lstStyle>
          <a:p>
            <a:r>
              <a:t>©© https://…</a:t>
            </a:r>
          </a:p>
        </p:txBody>
      </p:sp>
      <p:grpSp>
        <p:nvGrpSpPr>
          <p:cNvPr id="166" name="Group"/>
          <p:cNvGrpSpPr/>
          <p:nvPr/>
        </p:nvGrpSpPr>
        <p:grpSpPr>
          <a:xfrm>
            <a:off x="0" y="13197403"/>
            <a:ext cx="24399452" cy="518597"/>
            <a:chOff x="-2996738" y="0"/>
            <a:chExt cx="24399451" cy="518596"/>
          </a:xfrm>
        </p:grpSpPr>
        <p:sp>
          <p:nvSpPr>
            <p:cNvPr id="164"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65"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167" name="#hashtag"/>
          <p:cNvSpPr txBox="1">
            <a:spLocks noGrp="1"/>
          </p:cNvSpPr>
          <p:nvPr>
            <p:ph type="body" sz="quarter" idx="14"/>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177" name="Group"/>
          <p:cNvGrpSpPr/>
          <p:nvPr/>
        </p:nvGrpSpPr>
        <p:grpSpPr>
          <a:xfrm>
            <a:off x="0" y="13197403"/>
            <a:ext cx="24399452" cy="518597"/>
            <a:chOff x="-2996738" y="0"/>
            <a:chExt cx="24399451" cy="518596"/>
          </a:xfrm>
        </p:grpSpPr>
        <p:sp>
          <p:nvSpPr>
            <p:cNvPr id="175"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76"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178" name="#hashtag"/>
          <p:cNvSpPr txBox="1">
            <a:spLocks noGrp="1"/>
          </p:cNvSpPr>
          <p:nvPr>
            <p:ph type="body" sz="quarter" idx="13"/>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IMLS">
    <p:spTree>
      <p:nvGrpSpPr>
        <p:cNvPr id="1" name=""/>
        <p:cNvGrpSpPr/>
        <p:nvPr/>
      </p:nvGrpSpPr>
      <p:grpSpPr>
        <a:xfrm>
          <a:off x="0" y="0"/>
          <a:ext cx="0" cy="0"/>
          <a:chOff x="0" y="0"/>
          <a:chExt cx="0" cy="0"/>
        </a:xfrm>
      </p:grpSpPr>
      <p:sp>
        <p:nvSpPr>
          <p:cNvPr id="186" name="Line"/>
          <p:cNvSpPr/>
          <p:nvPr/>
        </p:nvSpPr>
        <p:spPr>
          <a:xfrm>
            <a:off x="3851671" y="2768203"/>
            <a:ext cx="7134460" cy="186"/>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pic>
        <p:nvPicPr>
          <p:cNvPr id="187" name="Image" descr="Image"/>
          <p:cNvPicPr>
            <a:picLocks noChangeAspect="1"/>
          </p:cNvPicPr>
          <p:nvPr/>
        </p:nvPicPr>
        <p:blipFill>
          <a:blip r:embed="rId2">
            <a:extLst/>
          </a:blip>
          <a:stretch>
            <a:fillRect/>
          </a:stretch>
        </p:blipFill>
        <p:spPr>
          <a:xfrm>
            <a:off x="12583929" y="5311374"/>
            <a:ext cx="8360142" cy="3093253"/>
          </a:xfrm>
          <a:prstGeom prst="rect">
            <a:avLst/>
          </a:prstGeom>
          <a:ln w="12700">
            <a:miter lim="400000"/>
          </a:ln>
        </p:spPr>
      </p:pic>
      <p:sp>
        <p:nvSpPr>
          <p:cNvPr id="188" name="This project was made possible in part by the Institute of Museum and Library Services (IMLS) (LG-96-18-0044-18)…"/>
          <p:cNvSpPr txBox="1"/>
          <p:nvPr/>
        </p:nvSpPr>
        <p:spPr>
          <a:xfrm>
            <a:off x="3847026" y="3125390"/>
            <a:ext cx="7143751" cy="93761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pPr algn="l">
              <a:spcBef>
                <a:spcPts val="4200"/>
              </a:spcBef>
              <a:defRPr sz="3600">
                <a:latin typeface="Helvetica Neue"/>
                <a:ea typeface="Helvetica Neue"/>
                <a:cs typeface="Helvetica Neue"/>
                <a:sym typeface="Helvetica Neue"/>
              </a:defRPr>
            </a:pPr>
            <a:r>
              <a:t>This project was made possible in part by the Institute of Museum and Library Services (IMLS) (LG-96-18-0044-18) </a:t>
            </a:r>
          </a:p>
          <a:p>
            <a:pPr algn="l">
              <a:spcBef>
                <a:spcPts val="4200"/>
              </a:spcBef>
              <a:defRPr sz="3600">
                <a:latin typeface="Helvetica Neue"/>
                <a:ea typeface="Helvetica Neue"/>
                <a:cs typeface="Helvetica Neue"/>
                <a:sym typeface="Helvetica Neue"/>
              </a:defRPr>
            </a:pPr>
            <a:r>
              <a:t>The views, findings, conclusions or recommendations expressed in this website and other artifacts stemming from this research project do not necessarily represent those of the Institute of Museum and Library Services</a:t>
            </a:r>
          </a:p>
        </p:txBody>
      </p:sp>
      <p:sp>
        <p:nvSpPr>
          <p:cNvPr id="189" name="IMLS"/>
          <p:cNvSpPr txBox="1"/>
          <p:nvPr/>
        </p:nvSpPr>
        <p:spPr>
          <a:xfrm>
            <a:off x="3847026" y="464343"/>
            <a:ext cx="7143751" cy="1964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lvl1pPr algn="l">
              <a:defRPr sz="5800"/>
            </a:lvl1pPr>
          </a:lstStyle>
          <a:p>
            <a:r>
              <a:t>IMLS</a:t>
            </a:r>
          </a:p>
        </p:txBody>
      </p:sp>
      <p:grpSp>
        <p:nvGrpSpPr>
          <p:cNvPr id="192" name="Group"/>
          <p:cNvGrpSpPr/>
          <p:nvPr/>
        </p:nvGrpSpPr>
        <p:grpSpPr>
          <a:xfrm>
            <a:off x="-1" y="13197402"/>
            <a:ext cx="24399454" cy="518599"/>
            <a:chOff x="-2996739" y="-1"/>
            <a:chExt cx="24399453" cy="518598"/>
          </a:xfrm>
        </p:grpSpPr>
        <p:sp>
          <p:nvSpPr>
            <p:cNvPr id="190"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91" name="Table"/>
            <p:cNvGraphicFramePr/>
            <p:nvPr/>
          </p:nvGraphicFramePr>
          <p:xfrm>
            <a:off x="5186" y="-1"/>
            <a:ext cx="18395599" cy="437090"/>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193" name="#hashtag"/>
          <p:cNvSpPr txBox="1">
            <a:spLocks noGrp="1"/>
          </p:cNvSpPr>
          <p:nvPr>
            <p:ph type="body" sz="quarter" idx="13"/>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194" name="Slide Number"/>
          <p:cNvSpPr txBox="1">
            <a:spLocks noGrp="1"/>
          </p:cNvSpPr>
          <p:nvPr>
            <p:ph type="sldNum" sz="quarter" idx="2"/>
          </p:nvPr>
        </p:nvSpPr>
        <p:spPr>
          <a:xfrm>
            <a:off x="3766232" y="12942938"/>
            <a:ext cx="409779" cy="415875"/>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eam">
    <p:spTree>
      <p:nvGrpSpPr>
        <p:cNvPr id="1" name=""/>
        <p:cNvGrpSpPr/>
        <p:nvPr/>
      </p:nvGrpSpPr>
      <p:grpSpPr>
        <a:xfrm>
          <a:off x="0" y="0"/>
          <a:ext cx="0" cy="0"/>
          <a:chOff x="0" y="0"/>
          <a:chExt cx="0" cy="0"/>
        </a:xfrm>
      </p:grpSpPr>
      <p:sp>
        <p:nvSpPr>
          <p:cNvPr id="30" name="#hashtag"/>
          <p:cNvSpPr txBox="1">
            <a:spLocks noGrp="1"/>
          </p:cNvSpPr>
          <p:nvPr>
            <p:ph type="body" sz="quarter" idx="13"/>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192000" y="0"/>
            <a:ext cx="9144000" cy="13196753"/>
          </a:xfrm>
          <a:prstGeom prst="rect">
            <a:avLst/>
          </a:prstGeom>
        </p:spPr>
        <p:txBody>
          <a:bodyPr lIns="91439" tIns="45719" rIns="91439" bIns="45719">
            <a:noAutofit/>
          </a:bodyPr>
          <a:lstStyle/>
          <a:p>
            <a:endParaRPr/>
          </a:p>
        </p:txBody>
      </p:sp>
      <p:sp>
        <p:nvSpPr>
          <p:cNvPr id="39" name="Line"/>
          <p:cNvSpPr/>
          <p:nvPr/>
        </p:nvSpPr>
        <p:spPr>
          <a:xfrm>
            <a:off x="3851671" y="6840140"/>
            <a:ext cx="7501607" cy="59"/>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sp>
        <p:nvSpPr>
          <p:cNvPr id="40" name="Title Text"/>
          <p:cNvSpPr txBox="1">
            <a:spLocks noGrp="1"/>
          </p:cNvSpPr>
          <p:nvPr>
            <p:ph type="title"/>
          </p:nvPr>
        </p:nvSpPr>
        <p:spPr>
          <a:xfrm>
            <a:off x="3851671" y="2018109"/>
            <a:ext cx="7500939" cy="4464845"/>
          </a:xfrm>
          <a:prstGeom prst="rect">
            <a:avLst/>
          </a:prstGeom>
        </p:spPr>
        <p:txBody>
          <a:bodyPr/>
          <a:lstStyle/>
          <a:p>
            <a:r>
              <a:t>Title Text</a:t>
            </a:r>
          </a:p>
        </p:txBody>
      </p:sp>
      <p:sp>
        <p:nvSpPr>
          <p:cNvPr id="41" name="Body Level One…"/>
          <p:cNvSpPr txBox="1">
            <a:spLocks noGrp="1"/>
          </p:cNvSpPr>
          <p:nvPr>
            <p:ph type="body" sz="quarter" idx="1"/>
          </p:nvPr>
        </p:nvSpPr>
        <p:spPr>
          <a:xfrm>
            <a:off x="3851671" y="7215187"/>
            <a:ext cx="7500939" cy="4464845"/>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0">
              <a:spcBef>
                <a:spcPts val="0"/>
              </a:spcBef>
              <a:buSzTx/>
              <a:buFontTx/>
              <a:buNone/>
              <a:defRPr sz="3600">
                <a:latin typeface="Helvetica Neue"/>
                <a:ea typeface="Helvetica Neue"/>
                <a:cs typeface="Helvetica Neue"/>
                <a:sym typeface="Helvetica Neue"/>
              </a:defRPr>
            </a:lvl2pPr>
            <a:lvl3pPr marL="0" indent="0">
              <a:spcBef>
                <a:spcPts val="0"/>
              </a:spcBef>
              <a:buSzTx/>
              <a:buFontTx/>
              <a:buNone/>
              <a:defRPr sz="3600">
                <a:latin typeface="Helvetica Neue"/>
                <a:ea typeface="Helvetica Neue"/>
                <a:cs typeface="Helvetica Neue"/>
                <a:sym typeface="Helvetica Neue"/>
              </a:defRPr>
            </a:lvl3pPr>
            <a:lvl4pPr marL="0" indent="0">
              <a:spcBef>
                <a:spcPts val="0"/>
              </a:spcBef>
              <a:buSzTx/>
              <a:buFontTx/>
              <a:buNone/>
              <a:defRPr sz="3600">
                <a:latin typeface="Helvetica Neue"/>
                <a:ea typeface="Helvetica Neue"/>
                <a:cs typeface="Helvetica Neue"/>
                <a:sym typeface="Helvetica Neue"/>
              </a:defRPr>
            </a:lvl4pPr>
            <a:lvl5pPr marL="0" indent="0">
              <a:spcBef>
                <a:spcPts val="0"/>
              </a:spcBef>
              <a:buSzTx/>
              <a:buFontTx/>
              <a:buNone/>
              <a:defRPr sz="3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2" name="©© https://…"/>
          <p:cNvSpPr txBox="1"/>
          <p:nvPr/>
        </p:nvSpPr>
        <p:spPr>
          <a:xfrm>
            <a:off x="15548615" y="0"/>
            <a:ext cx="5787385" cy="326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r" defTabSz="642937">
              <a:defRPr sz="1200">
                <a:solidFill>
                  <a:srgbClr val="FFFFFF"/>
                </a:solidFill>
                <a:latin typeface="Helvetica Neue"/>
                <a:ea typeface="Helvetica Neue"/>
                <a:cs typeface="Helvetica Neue"/>
                <a:sym typeface="Helvetica Neue"/>
              </a:defRPr>
            </a:lvl1pPr>
          </a:lstStyle>
          <a:p>
            <a:r>
              <a:t>©© https://…</a:t>
            </a:r>
          </a:p>
        </p:txBody>
      </p:sp>
      <p:grpSp>
        <p:nvGrpSpPr>
          <p:cNvPr id="45" name="Group"/>
          <p:cNvGrpSpPr/>
          <p:nvPr/>
        </p:nvGrpSpPr>
        <p:grpSpPr>
          <a:xfrm>
            <a:off x="0" y="13197403"/>
            <a:ext cx="24399452" cy="518597"/>
            <a:chOff x="-2996738" y="0"/>
            <a:chExt cx="24399451" cy="518596"/>
          </a:xfrm>
        </p:grpSpPr>
        <p:sp>
          <p:nvSpPr>
            <p:cNvPr id="43"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44"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46" name="#hashtag"/>
          <p:cNvSpPr txBox="1">
            <a:spLocks noGrp="1"/>
          </p:cNvSpPr>
          <p:nvPr>
            <p:ph type="body" sz="quarter" idx="14"/>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4" name="Line"/>
          <p:cNvSpPr/>
          <p:nvPr/>
        </p:nvSpPr>
        <p:spPr>
          <a:xfrm>
            <a:off x="3851671" y="2768203"/>
            <a:ext cx="16689524" cy="182"/>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sp>
        <p:nvSpPr>
          <p:cNvPr id="55" name="Title Text"/>
          <p:cNvSpPr txBox="1">
            <a:spLocks noGrp="1"/>
          </p:cNvSpPr>
          <p:nvPr>
            <p:ph type="title"/>
          </p:nvPr>
        </p:nvSpPr>
        <p:spPr>
          <a:prstGeom prst="rect">
            <a:avLst/>
          </a:prstGeom>
        </p:spPr>
        <p:txBody>
          <a:bodyPr/>
          <a:lstStyle/>
          <a:p>
            <a:r>
              <a:t>Title Text</a:t>
            </a:r>
          </a:p>
        </p:txBody>
      </p:sp>
      <p:grpSp>
        <p:nvGrpSpPr>
          <p:cNvPr id="58" name="Group"/>
          <p:cNvGrpSpPr/>
          <p:nvPr/>
        </p:nvGrpSpPr>
        <p:grpSpPr>
          <a:xfrm>
            <a:off x="3030140" y="13197403"/>
            <a:ext cx="21353860" cy="518597"/>
            <a:chOff x="0" y="0"/>
            <a:chExt cx="21353859" cy="518596"/>
          </a:xfrm>
        </p:grpSpPr>
        <p:sp>
          <p:nvSpPr>
            <p:cNvPr id="56" name="Rectangle"/>
            <p:cNvSpPr/>
            <p:nvPr/>
          </p:nvSpPr>
          <p:spPr>
            <a:xfrm>
              <a:off x="0" y="0"/>
              <a:ext cx="18288000" cy="518597"/>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57" name="Table"/>
            <p:cNvGraphicFramePr/>
            <p:nvPr/>
          </p:nvGraphicFramePr>
          <p:xfrm>
            <a:off x="3065859" y="64825"/>
            <a:ext cx="18288001" cy="388948"/>
          </p:xfrm>
          <a:graphic>
            <a:graphicData uri="http://schemas.openxmlformats.org/drawingml/2006/table">
              <a:tbl>
                <a:tblPr>
                  <a:tableStyleId>{4C3C2611-4C71-4FC5-86AE-919BDF0F9419}</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gridCol w="4572000">
                    <a:extLst>
                      <a:ext uri="{9D8B030D-6E8A-4147-A177-3AD203B41FA5}">
                        <a16:colId xmlns:a16="http://schemas.microsoft.com/office/drawing/2014/main" val="20003"/>
                      </a:ext>
                    </a:extLst>
                  </a:gridCol>
                </a:tblGrid>
                <a:tr h="388947">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59" name="#hashtag"/>
          <p:cNvSpPr txBox="1"/>
          <p:nvPr/>
        </p:nvSpPr>
        <p:spPr>
          <a:xfrm>
            <a:off x="16773860" y="13274022"/>
            <a:ext cx="4544281" cy="415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642937">
              <a:lnSpc>
                <a:spcPct val="10000"/>
              </a:lnSpc>
              <a:defRPr sz="1800">
                <a:latin typeface="Helvetica Neue Thin"/>
                <a:ea typeface="Helvetica Neue Thin"/>
                <a:cs typeface="Helvetica Neue Thin"/>
                <a:sym typeface="Helvetica Neue Thin"/>
              </a:defRPr>
            </a:lvl1pPr>
          </a:lstStyle>
          <a:p>
            <a:r>
              <a:t>#hashtag</a:t>
            </a:r>
          </a:p>
        </p:txBody>
      </p:sp>
      <p:grpSp>
        <p:nvGrpSpPr>
          <p:cNvPr id="62" name="Group"/>
          <p:cNvGrpSpPr/>
          <p:nvPr/>
        </p:nvGrpSpPr>
        <p:grpSpPr>
          <a:xfrm>
            <a:off x="0" y="13197403"/>
            <a:ext cx="24399452" cy="518597"/>
            <a:chOff x="-2996738" y="0"/>
            <a:chExt cx="24399451" cy="518596"/>
          </a:xfrm>
        </p:grpSpPr>
        <p:sp>
          <p:nvSpPr>
            <p:cNvPr id="60"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61"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63" name="#hashtag"/>
          <p:cNvSpPr txBox="1">
            <a:spLocks noGrp="1"/>
          </p:cNvSpPr>
          <p:nvPr>
            <p:ph type="body" sz="quarter" idx="13"/>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1" name="Line"/>
          <p:cNvSpPr/>
          <p:nvPr/>
        </p:nvSpPr>
        <p:spPr>
          <a:xfrm>
            <a:off x="3851671" y="2768203"/>
            <a:ext cx="16689524" cy="182"/>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76" name="Group"/>
          <p:cNvGrpSpPr/>
          <p:nvPr/>
        </p:nvGrpSpPr>
        <p:grpSpPr>
          <a:xfrm>
            <a:off x="-1" y="13197402"/>
            <a:ext cx="24399454" cy="518599"/>
            <a:chOff x="-2996739" y="-1"/>
            <a:chExt cx="24399453" cy="518598"/>
          </a:xfrm>
        </p:grpSpPr>
        <p:sp>
          <p:nvSpPr>
            <p:cNvPr id="74"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75" name="Table"/>
            <p:cNvGraphicFramePr/>
            <p:nvPr/>
          </p:nvGraphicFramePr>
          <p:xfrm>
            <a:off x="5186" y="-1"/>
            <a:ext cx="18395599" cy="437090"/>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77" name="#hashtag"/>
          <p:cNvSpPr txBox="1">
            <a:spLocks noGrp="1"/>
          </p:cNvSpPr>
          <p:nvPr>
            <p:ph type="body" sz="quarter" idx="13"/>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Right">
    <p:spTree>
      <p:nvGrpSpPr>
        <p:cNvPr id="1" name=""/>
        <p:cNvGrpSpPr/>
        <p:nvPr/>
      </p:nvGrpSpPr>
      <p:grpSpPr>
        <a:xfrm>
          <a:off x="0" y="0"/>
          <a:ext cx="0" cy="0"/>
          <a:chOff x="0" y="0"/>
          <a:chExt cx="0" cy="0"/>
        </a:xfrm>
      </p:grpSpPr>
      <p:sp>
        <p:nvSpPr>
          <p:cNvPr id="85" name="Line"/>
          <p:cNvSpPr/>
          <p:nvPr/>
        </p:nvSpPr>
        <p:spPr>
          <a:xfrm>
            <a:off x="3851671" y="2768203"/>
            <a:ext cx="7134460" cy="186"/>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sp>
        <p:nvSpPr>
          <p:cNvPr id="86" name="Image"/>
          <p:cNvSpPr>
            <a:spLocks noGrp="1"/>
          </p:cNvSpPr>
          <p:nvPr>
            <p:ph type="pic" sz="half" idx="13"/>
          </p:nvPr>
        </p:nvSpPr>
        <p:spPr>
          <a:xfrm>
            <a:off x="12192000" y="0"/>
            <a:ext cx="9144000" cy="13193209"/>
          </a:xfrm>
          <a:prstGeom prst="rect">
            <a:avLst/>
          </a:prstGeom>
        </p:spPr>
        <p:txBody>
          <a:bodyPr lIns="91439" tIns="45719" rIns="91439" bIns="45719">
            <a:noAutofit/>
          </a:bodyPr>
          <a:lstStyle/>
          <a:p>
            <a:endParaRPr/>
          </a:p>
        </p:txBody>
      </p:sp>
      <p:sp>
        <p:nvSpPr>
          <p:cNvPr id="87" name="Title Text"/>
          <p:cNvSpPr txBox="1">
            <a:spLocks noGrp="1"/>
          </p:cNvSpPr>
          <p:nvPr>
            <p:ph type="title"/>
          </p:nvPr>
        </p:nvSpPr>
        <p:spPr>
          <a:xfrm>
            <a:off x="3851671" y="464343"/>
            <a:ext cx="7143751" cy="1964532"/>
          </a:xfrm>
          <a:prstGeom prst="rect">
            <a:avLst/>
          </a:prstGeom>
        </p:spPr>
        <p:txBody>
          <a:bodyPr/>
          <a:lstStyle/>
          <a:p>
            <a:r>
              <a:t>Title Text</a:t>
            </a:r>
          </a:p>
        </p:txBody>
      </p:sp>
      <p:sp>
        <p:nvSpPr>
          <p:cNvPr id="88" name="Body Level One…"/>
          <p:cNvSpPr txBox="1">
            <a:spLocks noGrp="1"/>
          </p:cNvSpPr>
          <p:nvPr>
            <p:ph type="body" sz="half" idx="1"/>
          </p:nvPr>
        </p:nvSpPr>
        <p:spPr>
          <a:xfrm>
            <a:off x="3851671" y="3125390"/>
            <a:ext cx="7143751" cy="9376173"/>
          </a:xfrm>
          <a:prstGeom prst="rect">
            <a:avLst/>
          </a:prstGeom>
        </p:spPr>
        <p:txBody>
          <a:bodyPr/>
          <a:lstStyle>
            <a:lvl1pPr marL="457200" indent="-457200">
              <a:spcBef>
                <a:spcPts val="4200"/>
              </a:spcBef>
              <a:defRPr sz="3600">
                <a:latin typeface="Helvetica Neue"/>
                <a:ea typeface="Helvetica Neue"/>
                <a:cs typeface="Helvetica Neue"/>
                <a:sym typeface="Helvetica Neue"/>
              </a:defRPr>
            </a:lvl1pPr>
            <a:lvl2pPr marL="787400" indent="-457200">
              <a:spcBef>
                <a:spcPts val="4200"/>
              </a:spcBef>
              <a:defRPr sz="3600">
                <a:latin typeface="Helvetica Neue"/>
                <a:ea typeface="Helvetica Neue"/>
                <a:cs typeface="Helvetica Neue"/>
                <a:sym typeface="Helvetica Neue"/>
              </a:defRPr>
            </a:lvl2pPr>
            <a:lvl3pPr marL="1117600" indent="-457200">
              <a:spcBef>
                <a:spcPts val="4200"/>
              </a:spcBef>
              <a:defRPr sz="3600">
                <a:latin typeface="Helvetica Neue"/>
                <a:ea typeface="Helvetica Neue"/>
                <a:cs typeface="Helvetica Neue"/>
                <a:sym typeface="Helvetica Neue"/>
              </a:defRPr>
            </a:lvl3pPr>
            <a:lvl4pPr marL="1447800" indent="-457200">
              <a:spcBef>
                <a:spcPts val="4200"/>
              </a:spcBef>
              <a:defRPr sz="3600">
                <a:latin typeface="Helvetica Neue"/>
                <a:ea typeface="Helvetica Neue"/>
                <a:cs typeface="Helvetica Neue"/>
                <a:sym typeface="Helvetica Neue"/>
              </a:defRPr>
            </a:lvl4pPr>
            <a:lvl5pPr marL="1778000" indent="-457200">
              <a:spcBef>
                <a:spcPts val="4200"/>
              </a:spcBef>
              <a:defRPr sz="3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9" name="©© https://…"/>
          <p:cNvSpPr txBox="1"/>
          <p:nvPr/>
        </p:nvSpPr>
        <p:spPr>
          <a:xfrm>
            <a:off x="15548615" y="0"/>
            <a:ext cx="5787385" cy="326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r" defTabSz="642937">
              <a:defRPr sz="1200">
                <a:solidFill>
                  <a:srgbClr val="FFFFFF"/>
                </a:solidFill>
                <a:latin typeface="Helvetica Neue"/>
                <a:ea typeface="Helvetica Neue"/>
                <a:cs typeface="Helvetica Neue"/>
                <a:sym typeface="Helvetica Neue"/>
              </a:defRPr>
            </a:lvl1pPr>
          </a:lstStyle>
          <a:p>
            <a:r>
              <a:t>©© https://…</a:t>
            </a:r>
          </a:p>
        </p:txBody>
      </p:sp>
      <p:grpSp>
        <p:nvGrpSpPr>
          <p:cNvPr id="92" name="Group"/>
          <p:cNvGrpSpPr/>
          <p:nvPr/>
        </p:nvGrpSpPr>
        <p:grpSpPr>
          <a:xfrm>
            <a:off x="-1" y="13197402"/>
            <a:ext cx="24399454" cy="518599"/>
            <a:chOff x="-2996739" y="-1"/>
            <a:chExt cx="24399453" cy="518598"/>
          </a:xfrm>
        </p:grpSpPr>
        <p:sp>
          <p:nvSpPr>
            <p:cNvPr id="90"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91" name="Table"/>
            <p:cNvGraphicFramePr/>
            <p:nvPr/>
          </p:nvGraphicFramePr>
          <p:xfrm>
            <a:off x="5186" y="-1"/>
            <a:ext cx="18395599" cy="437090"/>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93" name="#hashtag"/>
          <p:cNvSpPr txBox="1">
            <a:spLocks noGrp="1"/>
          </p:cNvSpPr>
          <p:nvPr>
            <p:ph type="body" sz="quarter" idx="14"/>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94" name="Slide Number"/>
          <p:cNvSpPr txBox="1">
            <a:spLocks noGrp="1"/>
          </p:cNvSpPr>
          <p:nvPr>
            <p:ph type="sldNum" sz="quarter" idx="2"/>
          </p:nvPr>
        </p:nvSpPr>
        <p:spPr>
          <a:xfrm>
            <a:off x="3766232" y="12942938"/>
            <a:ext cx="409779" cy="415875"/>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Left">
    <p:spTree>
      <p:nvGrpSpPr>
        <p:cNvPr id="1" name=""/>
        <p:cNvGrpSpPr/>
        <p:nvPr/>
      </p:nvGrpSpPr>
      <p:grpSpPr>
        <a:xfrm>
          <a:off x="0" y="0"/>
          <a:ext cx="0" cy="0"/>
          <a:chOff x="0" y="0"/>
          <a:chExt cx="0" cy="0"/>
        </a:xfrm>
      </p:grpSpPr>
      <p:sp>
        <p:nvSpPr>
          <p:cNvPr id="101" name="Image"/>
          <p:cNvSpPr>
            <a:spLocks noGrp="1"/>
          </p:cNvSpPr>
          <p:nvPr>
            <p:ph type="pic" sz="half" idx="13"/>
          </p:nvPr>
        </p:nvSpPr>
        <p:spPr>
          <a:xfrm>
            <a:off x="3048000" y="0"/>
            <a:ext cx="9144000" cy="13195306"/>
          </a:xfrm>
          <a:prstGeom prst="rect">
            <a:avLst/>
          </a:prstGeom>
        </p:spPr>
        <p:txBody>
          <a:bodyPr lIns="91439" tIns="45719" rIns="91439" bIns="45719">
            <a:noAutofit/>
          </a:bodyPr>
          <a:lstStyle/>
          <a:p>
            <a:endParaRPr/>
          </a:p>
        </p:txBody>
      </p:sp>
      <p:sp>
        <p:nvSpPr>
          <p:cNvPr id="102" name="Line"/>
          <p:cNvSpPr/>
          <p:nvPr/>
        </p:nvSpPr>
        <p:spPr>
          <a:xfrm>
            <a:off x="13192125" y="3143250"/>
            <a:ext cx="7134459" cy="186"/>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sp>
        <p:nvSpPr>
          <p:cNvPr id="103" name="Title Text"/>
          <p:cNvSpPr txBox="1"/>
          <p:nvPr/>
        </p:nvSpPr>
        <p:spPr>
          <a:xfrm>
            <a:off x="13192125" y="839390"/>
            <a:ext cx="7143750" cy="1964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lvl1pPr algn="l">
              <a:defRPr sz="5800"/>
            </a:lvl1pPr>
          </a:lstStyle>
          <a:p>
            <a:r>
              <a:t>Title Text</a:t>
            </a:r>
          </a:p>
        </p:txBody>
      </p:sp>
      <p:sp>
        <p:nvSpPr>
          <p:cNvPr id="104" name="Body Level One…"/>
          <p:cNvSpPr txBox="1"/>
          <p:nvPr/>
        </p:nvSpPr>
        <p:spPr>
          <a:xfrm>
            <a:off x="13192125" y="3500437"/>
            <a:ext cx="7143750" cy="93761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marL="457200" indent="-457200" algn="l">
              <a:spcBef>
                <a:spcPts val="4200"/>
              </a:spcBef>
              <a:buSzPct val="75000"/>
              <a:buFont typeface="Helvetica Neue"/>
              <a:buChar char="•"/>
              <a:defRPr sz="3600">
                <a:latin typeface="Helvetica Neue"/>
                <a:ea typeface="Helvetica Neue"/>
                <a:cs typeface="Helvetica Neue"/>
                <a:sym typeface="Helvetica Neue"/>
              </a:defRPr>
            </a:lvl1pPr>
            <a:lvl2pPr marL="787400" indent="-457200" algn="l">
              <a:spcBef>
                <a:spcPts val="4200"/>
              </a:spcBef>
              <a:buSzPct val="75000"/>
              <a:buFont typeface="Helvetica Neue"/>
              <a:buChar char="•"/>
              <a:defRPr sz="3600">
                <a:latin typeface="Helvetica Neue"/>
                <a:ea typeface="Helvetica Neue"/>
                <a:cs typeface="Helvetica Neue"/>
                <a:sym typeface="Helvetica Neue"/>
              </a:defRPr>
            </a:lvl2pPr>
            <a:lvl3pPr marL="1117600" indent="-457200" algn="l">
              <a:spcBef>
                <a:spcPts val="4200"/>
              </a:spcBef>
              <a:buSzPct val="75000"/>
              <a:buFont typeface="Helvetica Neue"/>
              <a:buChar char="•"/>
              <a:defRPr sz="3600">
                <a:latin typeface="Helvetica Neue"/>
                <a:ea typeface="Helvetica Neue"/>
                <a:cs typeface="Helvetica Neue"/>
                <a:sym typeface="Helvetica Neue"/>
              </a:defRPr>
            </a:lvl3pPr>
            <a:lvl4pPr marL="1447800" indent="-457200" algn="l">
              <a:spcBef>
                <a:spcPts val="4200"/>
              </a:spcBef>
              <a:buSzPct val="75000"/>
              <a:buFont typeface="Helvetica Neue"/>
              <a:buChar char="•"/>
              <a:defRPr sz="3600">
                <a:latin typeface="Helvetica Neue"/>
                <a:ea typeface="Helvetica Neue"/>
                <a:cs typeface="Helvetica Neue"/>
                <a:sym typeface="Helvetica Neue"/>
              </a:defRPr>
            </a:lvl4pPr>
            <a:lvl5pPr marL="1778000" indent="-457200" algn="l">
              <a:spcBef>
                <a:spcPts val="4200"/>
              </a:spcBef>
              <a:buSzPct val="75000"/>
              <a:buFont typeface="Helvetica Neue"/>
              <a:buChar char="•"/>
              <a:defRPr sz="3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5" name="©© https://…"/>
          <p:cNvSpPr txBox="1"/>
          <p:nvPr/>
        </p:nvSpPr>
        <p:spPr>
          <a:xfrm>
            <a:off x="3030140" y="0"/>
            <a:ext cx="5787386" cy="326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defTabSz="642937">
              <a:defRPr sz="1200">
                <a:solidFill>
                  <a:srgbClr val="FFFFFF"/>
                </a:solidFill>
                <a:latin typeface="Helvetica Neue"/>
                <a:ea typeface="Helvetica Neue"/>
                <a:cs typeface="Helvetica Neue"/>
                <a:sym typeface="Helvetica Neue"/>
              </a:defRPr>
            </a:lvl1pPr>
          </a:lstStyle>
          <a:p>
            <a:r>
              <a:t>©© https://…</a:t>
            </a:r>
          </a:p>
        </p:txBody>
      </p:sp>
      <p:grpSp>
        <p:nvGrpSpPr>
          <p:cNvPr id="108" name="Group"/>
          <p:cNvGrpSpPr/>
          <p:nvPr/>
        </p:nvGrpSpPr>
        <p:grpSpPr>
          <a:xfrm>
            <a:off x="0" y="13197403"/>
            <a:ext cx="24399452" cy="518597"/>
            <a:chOff x="-2996738" y="0"/>
            <a:chExt cx="24399451" cy="518596"/>
          </a:xfrm>
        </p:grpSpPr>
        <p:sp>
          <p:nvSpPr>
            <p:cNvPr id="106"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07"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109" name="#hashtag"/>
          <p:cNvSpPr txBox="1">
            <a:spLocks noGrp="1"/>
          </p:cNvSpPr>
          <p:nvPr>
            <p:ph type="body" sz="quarter" idx="14"/>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110" name="Slide Number"/>
          <p:cNvSpPr txBox="1">
            <a:spLocks noGrp="1"/>
          </p:cNvSpPr>
          <p:nvPr>
            <p:ph type="sldNum" sz="quarter" idx="2"/>
          </p:nvPr>
        </p:nvSpPr>
        <p:spPr>
          <a:xfrm>
            <a:off x="3766232" y="12942938"/>
            <a:ext cx="409779" cy="415875"/>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17" name="Body Level One…"/>
          <p:cNvSpPr txBox="1">
            <a:spLocks noGrp="1"/>
          </p:cNvSpPr>
          <p:nvPr>
            <p:ph type="body" idx="1"/>
          </p:nvPr>
        </p:nvSpPr>
        <p:spPr>
          <a:xfrm>
            <a:off x="4298156" y="1250156"/>
            <a:ext cx="15769829" cy="111978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120" name="Group"/>
          <p:cNvGrpSpPr/>
          <p:nvPr/>
        </p:nvGrpSpPr>
        <p:grpSpPr>
          <a:xfrm>
            <a:off x="0" y="13197403"/>
            <a:ext cx="24399452" cy="518597"/>
            <a:chOff x="-2996738" y="0"/>
            <a:chExt cx="24399451" cy="518596"/>
          </a:xfrm>
        </p:grpSpPr>
        <p:sp>
          <p:nvSpPr>
            <p:cNvPr id="118"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19"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121" name="#hashtag"/>
          <p:cNvSpPr txBox="1">
            <a:spLocks noGrp="1"/>
          </p:cNvSpPr>
          <p:nvPr>
            <p:ph type="body" sz="quarter" idx="13"/>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29" name="Line"/>
          <p:cNvSpPr/>
          <p:nvPr/>
        </p:nvSpPr>
        <p:spPr>
          <a:xfrm flipH="1">
            <a:off x="15781732" y="714375"/>
            <a:ext cx="180" cy="11215731"/>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sp>
        <p:nvSpPr>
          <p:cNvPr id="130" name="Line"/>
          <p:cNvSpPr/>
          <p:nvPr/>
        </p:nvSpPr>
        <p:spPr>
          <a:xfrm>
            <a:off x="15781730" y="6277570"/>
            <a:ext cx="4849456" cy="59"/>
          </a:xfrm>
          <a:prstGeom prst="line">
            <a:avLst/>
          </a:prstGeom>
          <a:ln w="12700">
            <a:solidFill>
              <a:srgbClr val="9A9A9A"/>
            </a:solidFill>
            <a:miter lim="400000"/>
          </a:ln>
        </p:spPr>
        <p:txBody>
          <a:bodyPr lIns="71437" tIns="71437" rIns="71437" bIns="71437" anchor="ctr"/>
          <a:lstStyle/>
          <a:p>
            <a:pPr algn="l" defTabSz="642937">
              <a:defRPr sz="1600">
                <a:latin typeface="Helvetica"/>
                <a:ea typeface="Helvetica"/>
                <a:cs typeface="Helvetica"/>
                <a:sym typeface="Helvetica"/>
              </a:defRPr>
            </a:pPr>
            <a:endParaRPr/>
          </a:p>
        </p:txBody>
      </p:sp>
      <p:sp>
        <p:nvSpPr>
          <p:cNvPr id="131" name="Image"/>
          <p:cNvSpPr>
            <a:spLocks noGrp="1"/>
          </p:cNvSpPr>
          <p:nvPr>
            <p:ph type="pic" sz="quarter" idx="13"/>
          </p:nvPr>
        </p:nvSpPr>
        <p:spPr>
          <a:xfrm>
            <a:off x="16013906" y="6500812"/>
            <a:ext cx="4607719" cy="5429251"/>
          </a:xfrm>
          <a:prstGeom prst="rect">
            <a:avLst/>
          </a:prstGeom>
        </p:spPr>
        <p:txBody>
          <a:bodyPr lIns="91439" tIns="45719" rIns="91439" bIns="45719">
            <a:noAutofit/>
          </a:bodyPr>
          <a:lstStyle/>
          <a:p>
            <a:endParaRPr/>
          </a:p>
        </p:txBody>
      </p:sp>
      <p:sp>
        <p:nvSpPr>
          <p:cNvPr id="132" name="Image"/>
          <p:cNvSpPr>
            <a:spLocks noGrp="1"/>
          </p:cNvSpPr>
          <p:nvPr>
            <p:ph type="pic" sz="quarter" idx="14"/>
          </p:nvPr>
        </p:nvSpPr>
        <p:spPr>
          <a:xfrm>
            <a:off x="16013906" y="714375"/>
            <a:ext cx="4607719" cy="5339954"/>
          </a:xfrm>
          <a:prstGeom prst="rect">
            <a:avLst/>
          </a:prstGeom>
        </p:spPr>
        <p:txBody>
          <a:bodyPr lIns="91439" tIns="45719" rIns="91439" bIns="45719">
            <a:noAutofit/>
          </a:bodyPr>
          <a:lstStyle/>
          <a:p>
            <a:endParaRPr/>
          </a:p>
        </p:txBody>
      </p:sp>
      <p:sp>
        <p:nvSpPr>
          <p:cNvPr id="133" name="Image"/>
          <p:cNvSpPr>
            <a:spLocks noGrp="1"/>
          </p:cNvSpPr>
          <p:nvPr>
            <p:ph type="pic" sz="half" idx="15"/>
          </p:nvPr>
        </p:nvSpPr>
        <p:spPr>
          <a:xfrm>
            <a:off x="3780234" y="714375"/>
            <a:ext cx="11769329" cy="11215688"/>
          </a:xfrm>
          <a:prstGeom prst="rect">
            <a:avLst/>
          </a:prstGeom>
        </p:spPr>
        <p:txBody>
          <a:bodyPr lIns="91439" tIns="45719" rIns="91439" bIns="45719">
            <a:noAutofit/>
          </a:bodyPr>
          <a:lstStyle/>
          <a:p>
            <a:endParaRPr/>
          </a:p>
        </p:txBody>
      </p:sp>
      <p:sp>
        <p:nvSpPr>
          <p:cNvPr id="134" name="Body Level One…"/>
          <p:cNvSpPr txBox="1">
            <a:spLocks noGrp="1"/>
          </p:cNvSpPr>
          <p:nvPr>
            <p:ph type="body" sz="quarter" idx="1"/>
          </p:nvPr>
        </p:nvSpPr>
        <p:spPr>
          <a:xfrm>
            <a:off x="3780234" y="12180093"/>
            <a:ext cx="11769329" cy="991911"/>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0">
              <a:spcBef>
                <a:spcPts val="0"/>
              </a:spcBef>
              <a:buSzTx/>
              <a:buFontTx/>
              <a:buNone/>
              <a:defRPr sz="3600">
                <a:latin typeface="Helvetica Neue"/>
                <a:ea typeface="Helvetica Neue"/>
                <a:cs typeface="Helvetica Neue"/>
                <a:sym typeface="Helvetica Neue"/>
              </a:defRPr>
            </a:lvl2pPr>
            <a:lvl3pPr marL="0" indent="0">
              <a:spcBef>
                <a:spcPts val="0"/>
              </a:spcBef>
              <a:buSzTx/>
              <a:buFontTx/>
              <a:buNone/>
              <a:defRPr sz="3600">
                <a:latin typeface="Helvetica Neue"/>
                <a:ea typeface="Helvetica Neue"/>
                <a:cs typeface="Helvetica Neue"/>
                <a:sym typeface="Helvetica Neue"/>
              </a:defRPr>
            </a:lvl3pPr>
            <a:lvl4pPr marL="0" indent="0">
              <a:spcBef>
                <a:spcPts val="0"/>
              </a:spcBef>
              <a:buSzTx/>
              <a:buFontTx/>
              <a:buNone/>
              <a:defRPr sz="3600">
                <a:latin typeface="Helvetica Neue"/>
                <a:ea typeface="Helvetica Neue"/>
                <a:cs typeface="Helvetica Neue"/>
                <a:sym typeface="Helvetica Neue"/>
              </a:defRPr>
            </a:lvl4pPr>
            <a:lvl5pPr marL="0" indent="0">
              <a:spcBef>
                <a:spcPts val="0"/>
              </a:spcBef>
              <a:buSzTx/>
              <a:buFontTx/>
              <a:buNone/>
              <a:defRPr sz="3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5" name="©© https://…"/>
          <p:cNvSpPr txBox="1">
            <a:spLocks noGrp="1"/>
          </p:cNvSpPr>
          <p:nvPr>
            <p:ph type="body" sz="quarter" idx="16"/>
          </p:nvPr>
        </p:nvSpPr>
        <p:spPr>
          <a:xfrm>
            <a:off x="16013906" y="714374"/>
            <a:ext cx="4607719" cy="326864"/>
          </a:xfrm>
          <a:prstGeom prst="rect">
            <a:avLst/>
          </a:prstGeom>
        </p:spPr>
        <p:txBody>
          <a:bodyPr>
            <a:noAutofit/>
          </a:bodyPr>
          <a:lstStyle>
            <a:lvl1pPr marL="0" indent="0" algn="r" defTabSz="642937">
              <a:spcBef>
                <a:spcPts val="0"/>
              </a:spcBef>
              <a:buSzTx/>
              <a:buFontTx/>
              <a:buNone/>
              <a:defRPr sz="1200">
                <a:solidFill>
                  <a:srgbClr val="FFFFFF"/>
                </a:solidFill>
                <a:latin typeface="Helvetica Neue"/>
                <a:ea typeface="Helvetica Neue"/>
                <a:cs typeface="Helvetica Neue"/>
                <a:sym typeface="Helvetica Neue"/>
              </a:defRPr>
            </a:lvl1pPr>
          </a:lstStyle>
          <a:p>
            <a:r>
              <a:t>©© https://…</a:t>
            </a:r>
          </a:p>
        </p:txBody>
      </p:sp>
      <p:sp>
        <p:nvSpPr>
          <p:cNvPr id="136" name="©© https://…"/>
          <p:cNvSpPr txBox="1">
            <a:spLocks noGrp="1"/>
          </p:cNvSpPr>
          <p:nvPr>
            <p:ph type="body" sz="quarter" idx="17"/>
          </p:nvPr>
        </p:nvSpPr>
        <p:spPr>
          <a:xfrm>
            <a:off x="16023467" y="6531137"/>
            <a:ext cx="4607719" cy="326863"/>
          </a:xfrm>
          <a:prstGeom prst="rect">
            <a:avLst/>
          </a:prstGeom>
        </p:spPr>
        <p:txBody>
          <a:bodyPr>
            <a:noAutofit/>
          </a:bodyPr>
          <a:lstStyle>
            <a:lvl1pPr marL="0" indent="0" algn="r" defTabSz="642937">
              <a:spcBef>
                <a:spcPts val="0"/>
              </a:spcBef>
              <a:buSzTx/>
              <a:buFontTx/>
              <a:buNone/>
              <a:defRPr sz="1200">
                <a:solidFill>
                  <a:srgbClr val="FFFFFF"/>
                </a:solidFill>
                <a:latin typeface="Helvetica Neue"/>
                <a:ea typeface="Helvetica Neue"/>
                <a:cs typeface="Helvetica Neue"/>
                <a:sym typeface="Helvetica Neue"/>
              </a:defRPr>
            </a:lvl1pPr>
          </a:lstStyle>
          <a:p>
            <a:r>
              <a:t>©© https://…</a:t>
            </a:r>
          </a:p>
        </p:txBody>
      </p:sp>
      <p:sp>
        <p:nvSpPr>
          <p:cNvPr id="137" name="©© https://…"/>
          <p:cNvSpPr txBox="1">
            <a:spLocks noGrp="1"/>
          </p:cNvSpPr>
          <p:nvPr>
            <p:ph type="body" sz="quarter" idx="18"/>
          </p:nvPr>
        </p:nvSpPr>
        <p:spPr>
          <a:xfrm>
            <a:off x="3780234" y="714374"/>
            <a:ext cx="4607720" cy="326864"/>
          </a:xfrm>
          <a:prstGeom prst="rect">
            <a:avLst/>
          </a:prstGeom>
        </p:spPr>
        <p:txBody>
          <a:bodyPr>
            <a:noAutofit/>
          </a:bodyPr>
          <a:lstStyle>
            <a:lvl1pPr marL="0" indent="0" defTabSz="642937">
              <a:spcBef>
                <a:spcPts val="0"/>
              </a:spcBef>
              <a:buSzTx/>
              <a:buFontTx/>
              <a:buNone/>
              <a:defRPr sz="1200">
                <a:solidFill>
                  <a:srgbClr val="FFFFFF"/>
                </a:solidFill>
                <a:latin typeface="Helvetica Neue"/>
                <a:ea typeface="Helvetica Neue"/>
                <a:cs typeface="Helvetica Neue"/>
                <a:sym typeface="Helvetica Neue"/>
              </a:defRPr>
            </a:lvl1pPr>
          </a:lstStyle>
          <a:p>
            <a:r>
              <a:t>©© https://…</a:t>
            </a:r>
          </a:p>
        </p:txBody>
      </p:sp>
      <p:grpSp>
        <p:nvGrpSpPr>
          <p:cNvPr id="140" name="Group"/>
          <p:cNvGrpSpPr/>
          <p:nvPr/>
        </p:nvGrpSpPr>
        <p:grpSpPr>
          <a:xfrm>
            <a:off x="0" y="13197403"/>
            <a:ext cx="24399452" cy="518597"/>
            <a:chOff x="-2996738" y="0"/>
            <a:chExt cx="24399451" cy="518596"/>
          </a:xfrm>
        </p:grpSpPr>
        <p:sp>
          <p:nvSpPr>
            <p:cNvPr id="138"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139" name="Table"/>
            <p:cNvGraphicFramePr/>
            <p:nvPr/>
          </p:nvGraphicFramePr>
          <p:xfrm>
            <a:off x="5186" y="-1"/>
            <a:ext cx="18398778" cy="440268"/>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141" name="#hashtag"/>
          <p:cNvSpPr txBox="1">
            <a:spLocks noGrp="1"/>
          </p:cNvSpPr>
          <p:nvPr>
            <p:ph type="body" sz="quarter" idx="19"/>
          </p:nvPr>
        </p:nvSpPr>
        <p:spPr>
          <a:xfrm>
            <a:off x="16773859" y="13274021"/>
            <a:ext cx="4544281" cy="415645"/>
          </a:xfrm>
          <a:prstGeom prst="rect">
            <a:avLst/>
          </a:prstGeom>
        </p:spPr>
        <p:txBody>
          <a:bodyPr anchor="ctr">
            <a:spAutoFit/>
          </a:bodyPr>
          <a:lstStyle>
            <a:lvl1pPr marL="0" indent="0" algn="ctr" defTabSz="642937">
              <a:lnSpc>
                <a:spcPct val="10000"/>
              </a:lnSpc>
              <a:spcBef>
                <a:spcPts val="0"/>
              </a:spcBef>
              <a:buSzTx/>
              <a:buFontTx/>
              <a:buNone/>
              <a:defRPr sz="1800">
                <a:latin typeface="Helvetica Neue Thin"/>
                <a:ea typeface="Helvetica Neue Thin"/>
                <a:cs typeface="Helvetica Neue Thin"/>
                <a:sym typeface="Helvetica Neue Thin"/>
              </a:defRPr>
            </a:lvl1pPr>
          </a:lstStyle>
          <a:p>
            <a:r>
              <a:t>#hashtag</a:t>
            </a: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p:cNvGraphicFramePr/>
          <p:nvPr/>
        </p:nvGraphicFramePr>
        <p:xfrm>
          <a:off x="4206810" y="695840"/>
          <a:ext cx="16608884" cy="11990426"/>
        </p:xfrm>
        <a:graphic>
          <a:graphicData uri="http://schemas.openxmlformats.org/drawingml/2006/table">
            <a:tbl>
              <a:tblPr>
                <a:tableStyleId>{4C3C2611-4C71-4FC5-86AE-919BDF0F9419}</a:tableStyleId>
              </a:tblPr>
              <a:tblGrid>
                <a:gridCol w="7313496">
                  <a:extLst>
                    <a:ext uri="{9D8B030D-6E8A-4147-A177-3AD203B41FA5}">
                      <a16:colId xmlns:a16="http://schemas.microsoft.com/office/drawing/2014/main" val="20000"/>
                    </a:ext>
                  </a:extLst>
                </a:gridCol>
                <a:gridCol w="1857340">
                  <a:extLst>
                    <a:ext uri="{9D8B030D-6E8A-4147-A177-3AD203B41FA5}">
                      <a16:colId xmlns:a16="http://schemas.microsoft.com/office/drawing/2014/main" val="20001"/>
                    </a:ext>
                  </a:extLst>
                </a:gridCol>
                <a:gridCol w="7438048">
                  <a:extLst>
                    <a:ext uri="{9D8B030D-6E8A-4147-A177-3AD203B41FA5}">
                      <a16:colId xmlns:a16="http://schemas.microsoft.com/office/drawing/2014/main" val="20002"/>
                    </a:ext>
                  </a:extLst>
                </a:gridCol>
              </a:tblGrid>
              <a:tr h="856459">
                <a:tc rowSpan="14">
                  <a:txBody>
                    <a:bodyPr/>
                    <a:lstStyle/>
                    <a:p>
                      <a:pPr algn="l">
                        <a:spcBef>
                          <a:spcPts val="5900"/>
                        </a:spcBef>
                        <a:defRPr>
                          <a:solidFill>
                            <a:srgbClr val="000000"/>
                          </a:solidFill>
                        </a:defRPr>
                      </a:pPr>
                      <a:r>
                        <a:rPr sz="4800">
                          <a:latin typeface="+mn-lt"/>
                          <a:ea typeface="+mn-ea"/>
                          <a:cs typeface="+mn-cs"/>
                          <a:sym typeface="Helvetica Neue Light"/>
                        </a:rPr>
                        <a:t>The Data Doubles research team is comprised of scholars and practitioners at seven institutions
Find out more about each researcher at datadoubles.org/team</a:t>
                      </a:r>
                    </a:p>
                  </a:txBody>
                  <a:tcPr marL="63500" marR="63500" marT="63500" marB="63500" horzOverflow="overflow">
                    <a:lnL w="3175">
                      <a:miter lim="400000"/>
                    </a:lnL>
                    <a:lnR w="3175">
                      <a:miter lim="400000"/>
                    </a:lnR>
                    <a:lnT w="3175">
                      <a:miter lim="400000"/>
                    </a:lnT>
                    <a:lnB w="3175">
                      <a:miter lim="400000"/>
                    </a:lnB>
                  </a:tcPr>
                </a:tc>
                <a:tc rowSpan="2">
                  <a:txBody>
                    <a:bodyPr/>
                    <a:lstStyle/>
                    <a:p>
                      <a:pPr algn="l">
                        <a:spcBef>
                          <a:spcPts val="5900"/>
                        </a:spcBef>
                        <a:defRPr sz="5000">
                          <a:solidFill>
                            <a:srgbClr val="000000"/>
                          </a:solidFill>
                          <a:latin typeface="+mn-lt"/>
                          <a:ea typeface="+mn-ea"/>
                          <a:cs typeface="+mn-cs"/>
                          <a:sym typeface="Helvetica Neue Light"/>
                        </a:defRPr>
                      </a:pPr>
                      <a:endParaRPr/>
                    </a:p>
                  </a:txBody>
                  <a:tcPr marL="63500" marR="63500" marT="63500" marB="63500" anchor="ctr" horzOverflow="overflow">
                    <a:lnL w="3175">
                      <a:miter lim="400000"/>
                    </a:lnL>
                    <a:lnR w="3175">
                      <a:miter lim="400000"/>
                    </a:lnR>
                    <a:lnT w="3175">
                      <a:miter lim="400000"/>
                    </a:lnT>
                    <a:lnB w="3175">
                      <a:miter lim="400000"/>
                    </a:lnB>
                    <a:blipFill rotWithShape="1">
                      <a:blip r:embed="rId15"/>
                      <a:srcRect/>
                      <a:stretch>
                        <a:fillRect/>
                      </a:stretch>
                    </a:blipFill>
                  </a:tcPr>
                </a:tc>
                <a:tc>
                  <a:txBody>
                    <a:bodyPr/>
                    <a:lstStyle/>
                    <a:p>
                      <a:pPr algn="l">
                        <a:spcBef>
                          <a:spcPts val="5900"/>
                        </a:spcBef>
                        <a:defRPr>
                          <a:solidFill>
                            <a:srgbClr val="000000"/>
                          </a:solidFill>
                        </a:defRPr>
                      </a:pPr>
                      <a:r>
                        <a:rPr sz="4200">
                          <a:latin typeface="+mn-lt"/>
                          <a:ea typeface="+mn-ea"/>
                          <a:cs typeface="+mn-cs"/>
                          <a:sym typeface="Helvetica Neue Light"/>
                        </a:rPr>
                        <a:t>Kyle M. L. Jones (PI)</a:t>
                      </a:r>
                    </a:p>
                  </a:txBody>
                  <a:tcPr marL="0" marR="0" marT="0" marB="0" anchor="b"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r h="856459">
                <a:tc vMerge="1">
                  <a:txBody>
                    <a:bodyPr/>
                    <a:lstStyle/>
                    <a:p>
                      <a:endParaRPr lang="en-US"/>
                    </a:p>
                  </a:txBody>
                  <a:tcPr/>
                </a:tc>
                <a:tc vMerge="1">
                  <a:txBody>
                    <a:bodyPr/>
                    <a:lstStyle/>
                    <a:p>
                      <a:endParaRPr lang="en-US"/>
                    </a:p>
                  </a:txBody>
                  <a:tcPr/>
                </a:tc>
                <a:tc>
                  <a:txBody>
                    <a:bodyPr/>
                    <a:lstStyle/>
                    <a:p>
                      <a:pPr algn="l">
                        <a:spcBef>
                          <a:spcPts val="4200"/>
                        </a:spcBef>
                        <a:defRPr>
                          <a:solidFill>
                            <a:srgbClr val="000000"/>
                          </a:solidFill>
                        </a:defRPr>
                      </a:pPr>
                      <a:r>
                        <a:rPr sz="3200">
                          <a:latin typeface="Helvetica Neue Thin"/>
                          <a:ea typeface="Helvetica Neue Thin"/>
                          <a:cs typeface="Helvetica Neue Thin"/>
                          <a:sym typeface="Helvetica Neue Thin"/>
                        </a:rPr>
                        <a:t>Indiana University - Indianapolis (IUPUI)</a:t>
                      </a:r>
                    </a:p>
                  </a:txBody>
                  <a:tcPr marL="0" marR="0" marT="0" marB="0"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1"/>
                  </a:ext>
                </a:extLst>
              </a:tr>
              <a:tr h="856459">
                <a:tc vMerge="1">
                  <a:txBody>
                    <a:bodyPr/>
                    <a:lstStyle/>
                    <a:p>
                      <a:endParaRPr lang="en-US"/>
                    </a:p>
                  </a:txBody>
                  <a:tcPr/>
                </a:tc>
                <a:tc rowSpan="2">
                  <a:txBody>
                    <a:bodyPr/>
                    <a:lstStyle/>
                    <a:p>
                      <a:pPr algn="l">
                        <a:spcBef>
                          <a:spcPts val="5900"/>
                        </a:spcBef>
                        <a:defRPr sz="5000">
                          <a:solidFill>
                            <a:srgbClr val="000000"/>
                          </a:solidFill>
                          <a:latin typeface="+mn-lt"/>
                          <a:ea typeface="+mn-ea"/>
                          <a:cs typeface="+mn-cs"/>
                          <a:sym typeface="Helvetica Neue Light"/>
                        </a:defRPr>
                      </a:pPr>
                      <a:endParaRPr/>
                    </a:p>
                  </a:txBody>
                  <a:tcPr marL="63500" marR="63500" marT="63500" marB="63500" anchor="ctr" horzOverflow="overflow">
                    <a:lnL w="3175">
                      <a:miter lim="400000"/>
                    </a:lnL>
                    <a:lnR w="3175">
                      <a:miter lim="400000"/>
                    </a:lnR>
                    <a:lnT w="3175">
                      <a:miter lim="400000"/>
                    </a:lnT>
                    <a:lnB w="3175">
                      <a:miter lim="400000"/>
                    </a:lnB>
                    <a:blipFill rotWithShape="1">
                      <a:blip r:embed="rId16"/>
                      <a:srcRect/>
                      <a:stretch>
                        <a:fillRect/>
                      </a:stretch>
                    </a:blipFill>
                  </a:tcPr>
                </a:tc>
                <a:tc>
                  <a:txBody>
                    <a:bodyPr/>
                    <a:lstStyle/>
                    <a:p>
                      <a:pPr algn="l">
                        <a:spcBef>
                          <a:spcPts val="5900"/>
                        </a:spcBef>
                        <a:defRPr>
                          <a:solidFill>
                            <a:srgbClr val="000000"/>
                          </a:solidFill>
                        </a:defRPr>
                      </a:pPr>
                      <a:r>
                        <a:rPr sz="4200">
                          <a:latin typeface="+mn-lt"/>
                          <a:ea typeface="+mn-ea"/>
                          <a:cs typeface="+mn-cs"/>
                          <a:sym typeface="Helvetica Neue Light"/>
                        </a:rPr>
                        <a:t>Andrew Asher</a:t>
                      </a:r>
                    </a:p>
                  </a:txBody>
                  <a:tcPr marL="0" marR="0" marT="0" marB="0" anchor="b"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2"/>
                  </a:ext>
                </a:extLst>
              </a:tr>
              <a:tr h="856459">
                <a:tc vMerge="1">
                  <a:txBody>
                    <a:bodyPr/>
                    <a:lstStyle/>
                    <a:p>
                      <a:endParaRPr lang="en-US"/>
                    </a:p>
                  </a:txBody>
                  <a:tcPr/>
                </a:tc>
                <a:tc vMerge="1">
                  <a:txBody>
                    <a:bodyPr/>
                    <a:lstStyle/>
                    <a:p>
                      <a:endParaRPr lang="en-US"/>
                    </a:p>
                  </a:txBody>
                  <a:tcPr/>
                </a:tc>
                <a:tc>
                  <a:txBody>
                    <a:bodyPr/>
                    <a:lstStyle/>
                    <a:p>
                      <a:pPr algn="l">
                        <a:spcBef>
                          <a:spcPts val="4200"/>
                        </a:spcBef>
                        <a:defRPr>
                          <a:solidFill>
                            <a:srgbClr val="000000"/>
                          </a:solidFill>
                        </a:defRPr>
                      </a:pPr>
                      <a:r>
                        <a:rPr sz="3200">
                          <a:latin typeface="Helvetica Neue Thin"/>
                          <a:ea typeface="Helvetica Neue Thin"/>
                          <a:cs typeface="Helvetica Neue Thin"/>
                          <a:sym typeface="Helvetica Neue Thin"/>
                        </a:rPr>
                        <a:t>Indiana University - Bloomington</a:t>
                      </a:r>
                    </a:p>
                  </a:txBody>
                  <a:tcPr marL="0" marR="0" marT="0" marB="0"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3"/>
                  </a:ext>
                </a:extLst>
              </a:tr>
              <a:tr h="856459">
                <a:tc vMerge="1">
                  <a:txBody>
                    <a:bodyPr/>
                    <a:lstStyle/>
                    <a:p>
                      <a:endParaRPr lang="en-US"/>
                    </a:p>
                  </a:txBody>
                  <a:tcPr/>
                </a:tc>
                <a:tc rowSpan="2">
                  <a:txBody>
                    <a:bodyPr/>
                    <a:lstStyle/>
                    <a:p>
                      <a:pPr algn="l">
                        <a:spcBef>
                          <a:spcPts val="5900"/>
                        </a:spcBef>
                        <a:defRPr sz="5000">
                          <a:solidFill>
                            <a:srgbClr val="000000"/>
                          </a:solidFill>
                          <a:latin typeface="+mn-lt"/>
                          <a:ea typeface="+mn-ea"/>
                          <a:cs typeface="+mn-cs"/>
                          <a:sym typeface="Helvetica Neue Light"/>
                        </a:defRPr>
                      </a:pPr>
                      <a:endParaRPr/>
                    </a:p>
                  </a:txBody>
                  <a:tcPr marL="63500" marR="63500" marT="63500" marB="63500" anchor="ctr" horzOverflow="overflow">
                    <a:lnL w="3175">
                      <a:miter lim="400000"/>
                    </a:lnL>
                    <a:lnR w="3175">
                      <a:miter lim="400000"/>
                    </a:lnR>
                    <a:lnT w="3175">
                      <a:miter lim="400000"/>
                    </a:lnT>
                    <a:lnB w="3175">
                      <a:miter lim="400000"/>
                    </a:lnB>
                    <a:blipFill rotWithShape="1">
                      <a:blip r:embed="rId17"/>
                      <a:srcRect/>
                      <a:stretch>
                        <a:fillRect/>
                      </a:stretch>
                    </a:blipFill>
                  </a:tcPr>
                </a:tc>
                <a:tc>
                  <a:txBody>
                    <a:bodyPr/>
                    <a:lstStyle/>
                    <a:p>
                      <a:pPr algn="l">
                        <a:spcBef>
                          <a:spcPts val="5900"/>
                        </a:spcBef>
                        <a:defRPr>
                          <a:solidFill>
                            <a:srgbClr val="000000"/>
                          </a:solidFill>
                        </a:defRPr>
                      </a:pPr>
                      <a:r>
                        <a:rPr sz="4200">
                          <a:latin typeface="+mn-lt"/>
                          <a:ea typeface="+mn-ea"/>
                          <a:cs typeface="+mn-cs"/>
                          <a:sym typeface="Helvetica Neue Light"/>
                        </a:rPr>
                        <a:t>Kristin Briney</a:t>
                      </a:r>
                    </a:p>
                  </a:txBody>
                  <a:tcPr marL="0" marR="0" marT="0" marB="0" anchor="b"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4"/>
                  </a:ext>
                </a:extLst>
              </a:tr>
              <a:tr h="856459">
                <a:tc vMerge="1">
                  <a:txBody>
                    <a:bodyPr/>
                    <a:lstStyle/>
                    <a:p>
                      <a:endParaRPr lang="en-US"/>
                    </a:p>
                  </a:txBody>
                  <a:tcPr/>
                </a:tc>
                <a:tc vMerge="1">
                  <a:txBody>
                    <a:bodyPr/>
                    <a:lstStyle/>
                    <a:p>
                      <a:endParaRPr lang="en-US"/>
                    </a:p>
                  </a:txBody>
                  <a:tcPr/>
                </a:tc>
                <a:tc>
                  <a:txBody>
                    <a:bodyPr/>
                    <a:lstStyle/>
                    <a:p>
                      <a:pPr algn="l">
                        <a:spcBef>
                          <a:spcPts val="4200"/>
                        </a:spcBef>
                        <a:defRPr>
                          <a:solidFill>
                            <a:srgbClr val="000000"/>
                          </a:solidFill>
                        </a:defRPr>
                      </a:pPr>
                      <a:r>
                        <a:rPr sz="3200">
                          <a:latin typeface="Helvetica Neue Thin"/>
                          <a:ea typeface="Helvetica Neue Thin"/>
                          <a:cs typeface="Helvetica Neue Thin"/>
                          <a:sym typeface="Helvetica Neue Thin"/>
                        </a:rPr>
                        <a:t>University of Wisconsin - Milwaukee</a:t>
                      </a:r>
                    </a:p>
                  </a:txBody>
                  <a:tcPr marL="0" marR="0" marT="0" marB="0"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5"/>
                  </a:ext>
                </a:extLst>
              </a:tr>
              <a:tr h="856459">
                <a:tc vMerge="1">
                  <a:txBody>
                    <a:bodyPr/>
                    <a:lstStyle/>
                    <a:p>
                      <a:endParaRPr lang="en-US"/>
                    </a:p>
                  </a:txBody>
                  <a:tcPr/>
                </a:tc>
                <a:tc rowSpan="2">
                  <a:txBody>
                    <a:bodyPr/>
                    <a:lstStyle/>
                    <a:p>
                      <a:pPr algn="l">
                        <a:spcBef>
                          <a:spcPts val="5900"/>
                        </a:spcBef>
                        <a:defRPr sz="5000">
                          <a:solidFill>
                            <a:srgbClr val="000000"/>
                          </a:solidFill>
                          <a:latin typeface="+mn-lt"/>
                          <a:ea typeface="+mn-ea"/>
                          <a:cs typeface="+mn-cs"/>
                          <a:sym typeface="Helvetica Neue Light"/>
                        </a:defRPr>
                      </a:pPr>
                      <a:endParaRPr/>
                    </a:p>
                  </a:txBody>
                  <a:tcPr marL="63500" marR="63500" marT="63500" marB="63500" anchor="ctr" horzOverflow="overflow">
                    <a:lnL w="3175">
                      <a:miter lim="400000"/>
                    </a:lnL>
                    <a:lnR w="3175">
                      <a:miter lim="400000"/>
                    </a:lnR>
                    <a:lnT w="3175">
                      <a:miter lim="400000"/>
                    </a:lnT>
                    <a:lnB w="3175">
                      <a:miter lim="400000"/>
                    </a:lnB>
                    <a:blipFill rotWithShape="1">
                      <a:blip r:embed="rId18"/>
                      <a:srcRect/>
                      <a:stretch>
                        <a:fillRect/>
                      </a:stretch>
                    </a:blipFill>
                  </a:tcPr>
                </a:tc>
                <a:tc>
                  <a:txBody>
                    <a:bodyPr/>
                    <a:lstStyle/>
                    <a:p>
                      <a:pPr algn="l">
                        <a:spcBef>
                          <a:spcPts val="5900"/>
                        </a:spcBef>
                        <a:defRPr>
                          <a:solidFill>
                            <a:srgbClr val="000000"/>
                          </a:solidFill>
                        </a:defRPr>
                      </a:pPr>
                      <a:r>
                        <a:rPr sz="4200">
                          <a:latin typeface="+mn-lt"/>
                          <a:ea typeface="+mn-ea"/>
                          <a:cs typeface="+mn-cs"/>
                          <a:sym typeface="Helvetica Neue Light"/>
                        </a:rPr>
                        <a:t>Abigail Goben</a:t>
                      </a:r>
                    </a:p>
                  </a:txBody>
                  <a:tcPr marL="0" marR="0" marT="0" marB="0" anchor="b"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6"/>
                  </a:ext>
                </a:extLst>
              </a:tr>
              <a:tr h="856459">
                <a:tc vMerge="1">
                  <a:txBody>
                    <a:bodyPr/>
                    <a:lstStyle/>
                    <a:p>
                      <a:endParaRPr lang="en-US"/>
                    </a:p>
                  </a:txBody>
                  <a:tcPr/>
                </a:tc>
                <a:tc vMerge="1">
                  <a:txBody>
                    <a:bodyPr/>
                    <a:lstStyle/>
                    <a:p>
                      <a:endParaRPr lang="en-US"/>
                    </a:p>
                  </a:txBody>
                  <a:tcPr/>
                </a:tc>
                <a:tc>
                  <a:txBody>
                    <a:bodyPr/>
                    <a:lstStyle/>
                    <a:p>
                      <a:pPr algn="l">
                        <a:spcBef>
                          <a:spcPts val="4200"/>
                        </a:spcBef>
                        <a:defRPr>
                          <a:solidFill>
                            <a:srgbClr val="000000"/>
                          </a:solidFill>
                        </a:defRPr>
                      </a:pPr>
                      <a:r>
                        <a:rPr sz="3200">
                          <a:latin typeface="Helvetica Neue Thin"/>
                          <a:ea typeface="Helvetica Neue Thin"/>
                          <a:cs typeface="Helvetica Neue Thin"/>
                          <a:sym typeface="Helvetica Neue Thin"/>
                        </a:rPr>
                        <a:t>University of Illinois at Chicago</a:t>
                      </a:r>
                    </a:p>
                  </a:txBody>
                  <a:tcPr marL="0" marR="0" marT="0" marB="0"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7"/>
                  </a:ext>
                </a:extLst>
              </a:tr>
              <a:tr h="856459">
                <a:tc vMerge="1">
                  <a:txBody>
                    <a:bodyPr/>
                    <a:lstStyle/>
                    <a:p>
                      <a:endParaRPr lang="en-US"/>
                    </a:p>
                  </a:txBody>
                  <a:tcPr/>
                </a:tc>
                <a:tc rowSpan="2">
                  <a:txBody>
                    <a:bodyPr/>
                    <a:lstStyle/>
                    <a:p>
                      <a:pPr algn="l">
                        <a:spcBef>
                          <a:spcPts val="5900"/>
                        </a:spcBef>
                        <a:defRPr sz="5000">
                          <a:solidFill>
                            <a:srgbClr val="000000"/>
                          </a:solidFill>
                          <a:latin typeface="+mn-lt"/>
                          <a:ea typeface="+mn-ea"/>
                          <a:cs typeface="+mn-cs"/>
                          <a:sym typeface="Helvetica Neue Light"/>
                        </a:defRPr>
                      </a:pPr>
                      <a:endParaRPr/>
                    </a:p>
                  </a:txBody>
                  <a:tcPr marL="63500" marR="63500" marT="63500" marB="63500" anchor="ctr" horzOverflow="overflow">
                    <a:lnL w="3175">
                      <a:miter lim="400000"/>
                    </a:lnL>
                    <a:lnR w="3175">
                      <a:miter lim="400000"/>
                    </a:lnR>
                    <a:lnT w="3175">
                      <a:miter lim="400000"/>
                    </a:lnT>
                    <a:lnB w="3175">
                      <a:miter lim="400000"/>
                    </a:lnB>
                    <a:blipFill rotWithShape="1">
                      <a:blip r:embed="rId19"/>
                      <a:srcRect/>
                      <a:stretch>
                        <a:fillRect/>
                      </a:stretch>
                    </a:blipFill>
                  </a:tcPr>
                </a:tc>
                <a:tc>
                  <a:txBody>
                    <a:bodyPr/>
                    <a:lstStyle/>
                    <a:p>
                      <a:pPr algn="l">
                        <a:spcBef>
                          <a:spcPts val="5900"/>
                        </a:spcBef>
                        <a:defRPr>
                          <a:solidFill>
                            <a:srgbClr val="000000"/>
                          </a:solidFill>
                        </a:defRPr>
                      </a:pPr>
                      <a:r>
                        <a:rPr sz="4200">
                          <a:latin typeface="+mn-lt"/>
                          <a:ea typeface="+mn-ea"/>
                          <a:cs typeface="+mn-cs"/>
                          <a:sym typeface="Helvetica Neue Light"/>
                        </a:rPr>
                        <a:t>Michael Perry</a:t>
                      </a:r>
                    </a:p>
                  </a:txBody>
                  <a:tcPr marL="0" marR="0" marT="0" marB="0" anchor="b"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8"/>
                  </a:ext>
                </a:extLst>
              </a:tr>
              <a:tr h="856459">
                <a:tc vMerge="1">
                  <a:txBody>
                    <a:bodyPr/>
                    <a:lstStyle/>
                    <a:p>
                      <a:endParaRPr lang="en-US"/>
                    </a:p>
                  </a:txBody>
                  <a:tcPr/>
                </a:tc>
                <a:tc vMerge="1">
                  <a:txBody>
                    <a:bodyPr/>
                    <a:lstStyle/>
                    <a:p>
                      <a:endParaRPr lang="en-US"/>
                    </a:p>
                  </a:txBody>
                  <a:tcPr/>
                </a:tc>
                <a:tc>
                  <a:txBody>
                    <a:bodyPr/>
                    <a:lstStyle/>
                    <a:p>
                      <a:pPr algn="l">
                        <a:spcBef>
                          <a:spcPts val="4200"/>
                        </a:spcBef>
                        <a:defRPr>
                          <a:solidFill>
                            <a:srgbClr val="000000"/>
                          </a:solidFill>
                        </a:defRPr>
                      </a:pPr>
                      <a:r>
                        <a:rPr sz="3200">
                          <a:latin typeface="Helvetica Neue Thin"/>
                          <a:ea typeface="Helvetica Neue Thin"/>
                          <a:cs typeface="Helvetica Neue Thin"/>
                          <a:sym typeface="Helvetica Neue Thin"/>
                        </a:rPr>
                        <a:t>Northwestern University</a:t>
                      </a:r>
                    </a:p>
                  </a:txBody>
                  <a:tcPr marL="0" marR="0" marT="0" marB="0"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9"/>
                  </a:ext>
                </a:extLst>
              </a:tr>
              <a:tr h="856459">
                <a:tc vMerge="1">
                  <a:txBody>
                    <a:bodyPr/>
                    <a:lstStyle/>
                    <a:p>
                      <a:endParaRPr lang="en-US"/>
                    </a:p>
                  </a:txBody>
                  <a:tcPr/>
                </a:tc>
                <a:tc rowSpan="2">
                  <a:txBody>
                    <a:bodyPr/>
                    <a:lstStyle/>
                    <a:p>
                      <a:pPr algn="l">
                        <a:spcBef>
                          <a:spcPts val="5900"/>
                        </a:spcBef>
                        <a:defRPr sz="5000">
                          <a:solidFill>
                            <a:srgbClr val="000000"/>
                          </a:solidFill>
                          <a:latin typeface="+mn-lt"/>
                          <a:ea typeface="+mn-ea"/>
                          <a:cs typeface="+mn-cs"/>
                          <a:sym typeface="Helvetica Neue Light"/>
                        </a:defRPr>
                      </a:pPr>
                      <a:endParaRPr/>
                    </a:p>
                  </a:txBody>
                  <a:tcPr marL="63500" marR="63500" marT="63500" marB="63500" anchor="ctr" horzOverflow="overflow">
                    <a:lnL w="3175">
                      <a:miter lim="400000"/>
                    </a:lnL>
                    <a:lnR w="3175">
                      <a:miter lim="400000"/>
                    </a:lnR>
                    <a:lnT w="3175">
                      <a:miter lim="400000"/>
                    </a:lnT>
                    <a:lnB w="3175">
                      <a:miter lim="400000"/>
                    </a:lnB>
                    <a:blipFill rotWithShape="1">
                      <a:blip r:embed="rId20"/>
                      <a:srcRect/>
                      <a:stretch>
                        <a:fillRect/>
                      </a:stretch>
                    </a:blipFill>
                  </a:tcPr>
                </a:tc>
                <a:tc>
                  <a:txBody>
                    <a:bodyPr/>
                    <a:lstStyle/>
                    <a:p>
                      <a:pPr algn="l">
                        <a:spcBef>
                          <a:spcPts val="5900"/>
                        </a:spcBef>
                        <a:defRPr>
                          <a:solidFill>
                            <a:srgbClr val="000000"/>
                          </a:solidFill>
                        </a:defRPr>
                      </a:pPr>
                      <a:r>
                        <a:rPr sz="4200">
                          <a:latin typeface="+mn-lt"/>
                          <a:ea typeface="+mn-ea"/>
                          <a:cs typeface="+mn-cs"/>
                          <a:sym typeface="Helvetica Neue Light"/>
                        </a:rPr>
                        <a:t>M. Brooke Robertshaw</a:t>
                      </a:r>
                    </a:p>
                  </a:txBody>
                  <a:tcPr marL="0" marR="0" marT="0" marB="0" anchor="b"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10"/>
                  </a:ext>
                </a:extLst>
              </a:tr>
              <a:tr h="856459">
                <a:tc vMerge="1">
                  <a:txBody>
                    <a:bodyPr/>
                    <a:lstStyle/>
                    <a:p>
                      <a:endParaRPr lang="en-US"/>
                    </a:p>
                  </a:txBody>
                  <a:tcPr/>
                </a:tc>
                <a:tc vMerge="1">
                  <a:txBody>
                    <a:bodyPr/>
                    <a:lstStyle/>
                    <a:p>
                      <a:endParaRPr lang="en-US"/>
                    </a:p>
                  </a:txBody>
                  <a:tcPr/>
                </a:tc>
                <a:tc>
                  <a:txBody>
                    <a:bodyPr/>
                    <a:lstStyle/>
                    <a:p>
                      <a:pPr algn="l">
                        <a:spcBef>
                          <a:spcPts val="4200"/>
                        </a:spcBef>
                        <a:defRPr>
                          <a:solidFill>
                            <a:srgbClr val="000000"/>
                          </a:solidFill>
                        </a:defRPr>
                      </a:pPr>
                      <a:r>
                        <a:rPr sz="3200">
                          <a:latin typeface="Helvetica Neue Thin"/>
                          <a:ea typeface="Helvetica Neue Thin"/>
                          <a:cs typeface="Helvetica Neue Thin"/>
                          <a:sym typeface="Helvetica Neue Thin"/>
                        </a:rPr>
                        <a:t>Oregon State University</a:t>
                      </a:r>
                    </a:p>
                  </a:txBody>
                  <a:tcPr marL="0" marR="0" marT="0" marB="0"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11"/>
                  </a:ext>
                </a:extLst>
              </a:tr>
              <a:tr h="856459">
                <a:tc vMerge="1">
                  <a:txBody>
                    <a:bodyPr/>
                    <a:lstStyle/>
                    <a:p>
                      <a:endParaRPr lang="en-US"/>
                    </a:p>
                  </a:txBody>
                  <a:tcPr/>
                </a:tc>
                <a:tc rowSpan="2">
                  <a:txBody>
                    <a:bodyPr/>
                    <a:lstStyle/>
                    <a:p>
                      <a:pPr algn="l">
                        <a:spcBef>
                          <a:spcPts val="5900"/>
                        </a:spcBef>
                        <a:defRPr sz="5000">
                          <a:solidFill>
                            <a:srgbClr val="000000"/>
                          </a:solidFill>
                          <a:latin typeface="+mn-lt"/>
                          <a:ea typeface="+mn-ea"/>
                          <a:cs typeface="+mn-cs"/>
                          <a:sym typeface="Helvetica Neue Light"/>
                        </a:defRPr>
                      </a:pPr>
                      <a:endParaRPr/>
                    </a:p>
                  </a:txBody>
                  <a:tcPr marL="63500" marR="63500" marT="63500" marB="63500" anchor="ctr" horzOverflow="overflow">
                    <a:lnL w="3175">
                      <a:miter lim="400000"/>
                    </a:lnL>
                    <a:lnR w="3175">
                      <a:miter lim="400000"/>
                    </a:lnR>
                    <a:lnT w="3175">
                      <a:miter lim="400000"/>
                    </a:lnT>
                    <a:lnB w="3175">
                      <a:miter lim="400000"/>
                    </a:lnB>
                    <a:blipFill rotWithShape="1">
                      <a:blip r:embed="rId21"/>
                      <a:srcRect/>
                      <a:stretch>
                        <a:fillRect/>
                      </a:stretch>
                    </a:blipFill>
                  </a:tcPr>
                </a:tc>
                <a:tc>
                  <a:txBody>
                    <a:bodyPr/>
                    <a:lstStyle/>
                    <a:p>
                      <a:pPr algn="l">
                        <a:spcBef>
                          <a:spcPts val="5900"/>
                        </a:spcBef>
                        <a:defRPr>
                          <a:solidFill>
                            <a:srgbClr val="000000"/>
                          </a:solidFill>
                        </a:defRPr>
                      </a:pPr>
                      <a:r>
                        <a:rPr sz="4200">
                          <a:latin typeface="+mn-lt"/>
                          <a:ea typeface="+mn-ea"/>
                          <a:cs typeface="+mn-cs"/>
                          <a:sym typeface="Helvetica Neue Light"/>
                        </a:rPr>
                        <a:t>Dorothea Salo</a:t>
                      </a:r>
                    </a:p>
                  </a:txBody>
                  <a:tcPr marL="0" marR="0" marT="0" marB="0" anchor="b"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12"/>
                  </a:ext>
                </a:extLst>
              </a:tr>
              <a:tr h="856459">
                <a:tc vMerge="1">
                  <a:txBody>
                    <a:bodyPr/>
                    <a:lstStyle/>
                    <a:p>
                      <a:endParaRPr lang="en-US"/>
                    </a:p>
                  </a:txBody>
                  <a:tcPr/>
                </a:tc>
                <a:tc vMerge="1">
                  <a:txBody>
                    <a:bodyPr/>
                    <a:lstStyle/>
                    <a:p>
                      <a:endParaRPr lang="en-US"/>
                    </a:p>
                  </a:txBody>
                  <a:tcPr/>
                </a:tc>
                <a:tc>
                  <a:txBody>
                    <a:bodyPr/>
                    <a:lstStyle/>
                    <a:p>
                      <a:pPr algn="l">
                        <a:spcBef>
                          <a:spcPts val="4200"/>
                        </a:spcBef>
                        <a:defRPr>
                          <a:solidFill>
                            <a:srgbClr val="000000"/>
                          </a:solidFill>
                        </a:defRPr>
                      </a:pPr>
                      <a:r>
                        <a:rPr sz="3200">
                          <a:latin typeface="Helvetica Neue Thin"/>
                          <a:ea typeface="Helvetica Neue Thin"/>
                          <a:cs typeface="Helvetica Neue Thin"/>
                          <a:sym typeface="Helvetica Neue Thin"/>
                        </a:rPr>
                        <a:t>University of Wisconsin - Madison</a:t>
                      </a:r>
                    </a:p>
                  </a:txBody>
                  <a:tcPr marL="0" marR="0" marT="0" marB="0"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13"/>
                  </a:ext>
                </a:extLst>
              </a:tr>
            </a:tbl>
          </a:graphicData>
        </a:graphic>
      </p:graphicFrame>
      <p:grpSp>
        <p:nvGrpSpPr>
          <p:cNvPr id="5" name="Group"/>
          <p:cNvGrpSpPr/>
          <p:nvPr/>
        </p:nvGrpSpPr>
        <p:grpSpPr>
          <a:xfrm>
            <a:off x="-1" y="13197402"/>
            <a:ext cx="24399454" cy="518599"/>
            <a:chOff x="-2996739" y="-1"/>
            <a:chExt cx="24399453" cy="518598"/>
          </a:xfrm>
        </p:grpSpPr>
        <p:sp>
          <p:nvSpPr>
            <p:cNvPr id="3"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4" name="Table"/>
            <p:cNvGraphicFramePr/>
            <p:nvPr/>
          </p:nvGraphicFramePr>
          <p:xfrm>
            <a:off x="5186" y="-1"/>
            <a:ext cx="18395599" cy="437090"/>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6" name="Title Text"/>
          <p:cNvSpPr txBox="1">
            <a:spLocks noGrp="1"/>
          </p:cNvSpPr>
          <p:nvPr>
            <p:ph type="title"/>
          </p:nvPr>
        </p:nvSpPr>
        <p:spPr>
          <a:xfrm>
            <a:off x="3851671" y="464343"/>
            <a:ext cx="16680658" cy="1964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p>
            <a:r>
              <a:t>Title Text</a:t>
            </a:r>
          </a:p>
        </p:txBody>
      </p:sp>
      <p:sp>
        <p:nvSpPr>
          <p:cNvPr id="7" name="Body Level One…"/>
          <p:cNvSpPr txBox="1">
            <a:spLocks noGrp="1"/>
          </p:cNvSpPr>
          <p:nvPr>
            <p:ph type="body" idx="1"/>
          </p:nvPr>
        </p:nvSpPr>
        <p:spPr>
          <a:xfrm>
            <a:off x="3851671" y="3125390"/>
            <a:ext cx="16680658" cy="93761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20329147" y="12942938"/>
            <a:ext cx="409779" cy="415875"/>
          </a:xfrm>
          <a:prstGeom prst="rect">
            <a:avLst/>
          </a:prstGeom>
          <a:ln w="12700">
            <a:miter lim="400000"/>
          </a:ln>
        </p:spPr>
        <p:txBody>
          <a:bodyPr wrap="none" lIns="71437" tIns="71437" rIns="71437" bIns="71437" anchor="b">
            <a:spAutoFit/>
          </a:bodyPr>
          <a:lstStyle>
            <a:lvl1pPr algn="r">
              <a:defRPr sz="1800">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1pPr>
      <a:lvl2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2pPr>
      <a:lvl3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3pPr>
      <a:lvl4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4pPr>
      <a:lvl5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5pPr>
      <a:lvl6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6pPr>
      <a:lvl7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7pPr>
      <a:lvl8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8pPr>
      <a:lvl9pPr marL="0" marR="0" indent="0" algn="l" defTabSz="821531"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9pPr>
    </p:titleStyle>
    <p:bodyStyle>
      <a:lvl1pPr marL="6350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1pPr>
      <a:lvl2pPr marL="10922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2pPr>
      <a:lvl3pPr marL="15494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3pPr>
      <a:lvl4pPr marL="20066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4pPr>
      <a:lvl5pPr marL="24638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5pPr>
      <a:lvl6pPr marL="24638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6pPr>
      <a:lvl7pPr marL="24638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7pPr>
      <a:lvl8pPr marL="24638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8pPr>
      <a:lvl9pPr marL="2463800" marR="0" indent="-635000" algn="l" defTabSz="821531"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000000"/>
          </a:solidFill>
          <a:uFillTx/>
          <a:latin typeface="+mn-lt"/>
          <a:ea typeface="+mn-ea"/>
          <a:cs typeface="+mn-cs"/>
          <a:sym typeface="Helvetica Neue Light"/>
        </a:defRPr>
      </a:lvl9pPr>
    </p:bodyStyle>
    <p:otherStyle>
      <a:lvl1pPr marL="0" marR="0" indent="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r" defTabSz="821531"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john-schnobrich-520023-unsplash.jpg" descr="john-schnobrich-520023-unsplash.jpg"/>
          <p:cNvPicPr>
            <a:picLocks noGrp="1" noChangeAspect="1"/>
          </p:cNvPicPr>
          <p:nvPr>
            <p:ph type="pic" idx="13"/>
          </p:nvPr>
        </p:nvPicPr>
        <p:blipFill>
          <a:blip r:embed="rId2">
            <a:extLst/>
          </a:blip>
          <a:srcRect l="908" t="24990" r="908" b="11491"/>
          <a:stretch>
            <a:fillRect/>
          </a:stretch>
        </p:blipFill>
        <p:spPr>
          <a:xfrm>
            <a:off x="-1" y="-6698"/>
            <a:ext cx="24384001" cy="10517593"/>
          </a:xfrm>
          <a:prstGeom prst="rect">
            <a:avLst/>
          </a:prstGeom>
        </p:spPr>
      </p:pic>
      <p:sp>
        <p:nvSpPr>
          <p:cNvPr id="204" name="Library Participation in Learning Analytics Initiatives:…"/>
          <p:cNvSpPr txBox="1">
            <a:spLocks noGrp="1"/>
          </p:cNvSpPr>
          <p:nvPr>
            <p:ph type="body" idx="14"/>
          </p:nvPr>
        </p:nvSpPr>
        <p:spPr>
          <a:prstGeom prst="rect">
            <a:avLst/>
          </a:prstGeom>
        </p:spPr>
        <p:txBody>
          <a:bodyPr>
            <a:normAutofit fontScale="92500"/>
          </a:bodyPr>
          <a:lstStyle/>
          <a:p>
            <a:pPr defTabSz="525779">
              <a:defRPr sz="3712"/>
            </a:pPr>
            <a:r>
              <a:t>Library Participation in Learning Analytics Initiatives:</a:t>
            </a:r>
          </a:p>
          <a:p>
            <a:pPr defTabSz="525779">
              <a:defRPr sz="3712"/>
            </a:pPr>
            <a:r>
              <a:t>Library and Student Perspectives </a:t>
            </a:r>
          </a:p>
        </p:txBody>
      </p:sp>
      <p:sp>
        <p:nvSpPr>
          <p:cNvPr id="205" name="Library Assessment Conference…"/>
          <p:cNvSpPr txBox="1">
            <a:spLocks noGrp="1"/>
          </p:cNvSpPr>
          <p:nvPr>
            <p:ph type="body" idx="15"/>
          </p:nvPr>
        </p:nvSpPr>
        <p:spPr>
          <a:prstGeom prst="rect">
            <a:avLst/>
          </a:prstGeom>
        </p:spPr>
        <p:txBody>
          <a:bodyPr>
            <a:normAutofit fontScale="92500"/>
          </a:bodyPr>
          <a:lstStyle/>
          <a:p>
            <a:pPr marL="0" indent="0" defTabSz="443626">
              <a:spcBef>
                <a:spcPts val="0"/>
              </a:spcBef>
              <a:buSzTx/>
              <a:buFontTx/>
              <a:buNone/>
              <a:defRPr sz="3132">
                <a:latin typeface="Helvetica Neue Thin"/>
                <a:ea typeface="Helvetica Neue Thin"/>
                <a:cs typeface="Helvetica Neue Thin"/>
                <a:sym typeface="Helvetica Neue Thin"/>
              </a:defRPr>
            </a:pPr>
            <a:r>
              <a:t>Library Assessment Conference</a:t>
            </a:r>
          </a:p>
          <a:p>
            <a:pPr marL="0" indent="0" defTabSz="443626">
              <a:spcBef>
                <a:spcPts val="0"/>
              </a:spcBef>
              <a:buSzTx/>
              <a:buFontTx/>
              <a:buNone/>
              <a:defRPr sz="3132">
                <a:latin typeface="Helvetica Neue Thin"/>
                <a:ea typeface="Helvetica Neue Thin"/>
                <a:cs typeface="Helvetica Neue Thin"/>
                <a:sym typeface="Helvetica Neue Thin"/>
              </a:defRPr>
            </a:pPr>
            <a:r>
              <a:t>December 7, 2018</a:t>
            </a:r>
          </a:p>
        </p:txBody>
      </p:sp>
      <p:grpSp>
        <p:nvGrpSpPr>
          <p:cNvPr id="208" name="Group"/>
          <p:cNvGrpSpPr/>
          <p:nvPr/>
        </p:nvGrpSpPr>
        <p:grpSpPr>
          <a:xfrm>
            <a:off x="-1" y="13197402"/>
            <a:ext cx="24399455" cy="518600"/>
            <a:chOff x="-2996739" y="-1"/>
            <a:chExt cx="24399453" cy="518598"/>
          </a:xfrm>
        </p:grpSpPr>
        <p:sp>
          <p:nvSpPr>
            <p:cNvPr id="206"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207" name="Table"/>
            <p:cNvGraphicFramePr/>
            <p:nvPr/>
          </p:nvGraphicFramePr>
          <p:xfrm>
            <a:off x="5186" y="-1"/>
            <a:ext cx="18395598" cy="437089"/>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209" name="#LAC18"/>
          <p:cNvSpPr txBox="1">
            <a:spLocks noGrp="1"/>
          </p:cNvSpPr>
          <p:nvPr>
            <p:ph type="body" idx="16"/>
          </p:nvPr>
        </p:nvSpPr>
        <p:spPr>
          <a:prstGeom prst="rect">
            <a:avLst/>
          </a:prstGeom>
        </p:spPr>
        <p:txBody>
          <a:bodyPr/>
          <a:lstStyle/>
          <a:p>
            <a:r>
              <a:t>#LAC18</a:t>
            </a:r>
          </a:p>
        </p:txBody>
      </p:sp>
      <p:sp>
        <p:nvSpPr>
          <p:cNvPr id="210" name="©© https://unsplash.com/photos/2FPjlAyMQTA"/>
          <p:cNvSpPr txBox="1">
            <a:spLocks noGrp="1"/>
          </p:cNvSpPr>
          <p:nvPr>
            <p:ph type="body" idx="17"/>
          </p:nvPr>
        </p:nvSpPr>
        <p:spPr>
          <a:xfrm>
            <a:off x="18596615" y="0"/>
            <a:ext cx="5787385" cy="326863"/>
          </a:xfrm>
          <a:prstGeom prst="rect">
            <a:avLst/>
          </a:prstGeom>
        </p:spPr>
        <p:txBody>
          <a:bodyPr/>
          <a:lstStyle/>
          <a:p>
            <a:r>
              <a:t>©© https://unsplash.com/photos/2FPjlAyMQTA</a:t>
            </a:r>
          </a:p>
        </p:txBody>
      </p:sp>
      <p:graphicFrame>
        <p:nvGraphicFramePr>
          <p:cNvPr id="211" name="Table"/>
          <p:cNvGraphicFramePr/>
          <p:nvPr/>
        </p:nvGraphicFramePr>
        <p:xfrm>
          <a:off x="9334500" y="9528621"/>
          <a:ext cx="5715000" cy="1964531"/>
        </p:xfrm>
        <a:graphic>
          <a:graphicData uri="http://schemas.openxmlformats.org/drawingml/2006/table">
            <a:tbl>
              <a:tblPr>
                <a:tableStyleId>{4C3C2611-4C71-4FC5-86AE-919BDF0F9419}</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1964531">
                <a:tc>
                  <a:txBody>
                    <a:bodyPr/>
                    <a:lstStyle/>
                    <a:p>
                      <a:pPr algn="ctr" defTabSz="642937">
                        <a:defRPr sz="3800"/>
                      </a:pPr>
                      <a:endParaRPr/>
                    </a:p>
                  </a:txBody>
                  <a:tcPr marL="0" marR="0" marT="0" marB="0" anchor="ctr" horzOverflow="overflow">
                    <a:lnT w="3175">
                      <a:miter lim="400000"/>
                    </a:lnT>
                    <a:lnB w="3175">
                      <a:miter lim="400000"/>
                    </a:lnB>
                    <a:blipFill rotWithShape="1">
                      <a:blip r:embed="rId3"/>
                      <a:srcRect/>
                      <a:stretch>
                        <a:fillRect/>
                      </a:stretch>
                    </a:blipFill>
                  </a:tcPr>
                </a:tc>
                <a:tc>
                  <a:txBody>
                    <a:bodyPr/>
                    <a:lstStyle/>
                    <a:p>
                      <a:pPr algn="ctr" defTabSz="642937">
                        <a:defRPr sz="3800"/>
                      </a:pPr>
                      <a:endParaRPr/>
                    </a:p>
                  </a:txBody>
                  <a:tcPr marL="0" marR="0" marT="0" marB="0" anchor="ctr" horzOverflow="overflow">
                    <a:lnT w="3175">
                      <a:miter lim="400000"/>
                    </a:lnT>
                    <a:lnB w="3175">
                      <a:miter lim="400000"/>
                    </a:lnB>
                    <a:blipFill rotWithShape="1">
                      <a:blip r:embed="rId4"/>
                      <a:srcRect/>
                      <a:stretch>
                        <a:fillRect/>
                      </a:stretch>
                    </a:blipFill>
                  </a:tcPr>
                </a:tc>
                <a:tc>
                  <a:txBody>
                    <a:bodyPr/>
                    <a:lstStyle/>
                    <a:p>
                      <a:pPr algn="ctr" defTabSz="642937">
                        <a:defRPr sz="3800"/>
                      </a:pPr>
                      <a:endParaRPr/>
                    </a:p>
                  </a:txBody>
                  <a:tcPr marL="0" marR="0" marT="0" marB="0" anchor="ctr" horzOverflow="overflow">
                    <a:lnT w="3175">
                      <a:miter lim="400000"/>
                    </a:lnT>
                    <a:lnB w="3175">
                      <a:miter lim="400000"/>
                    </a:lnB>
                    <a:blipFill rotWithShape="1">
                      <a:blip r:embed="rId5"/>
                      <a:srcRect/>
                      <a:stretch>
                        <a:fillRect/>
                      </a:stretch>
                    </a:blipFill>
                  </a:tcPr>
                </a:tc>
                <a:extLst>
                  <a:ext uri="{0D108BD9-81ED-4DB2-BD59-A6C34878D82A}">
                    <a16:rowId xmlns:a16="http://schemas.microsoft.com/office/drawing/2014/main" val="10000"/>
                  </a:ext>
                </a:extLst>
              </a:tr>
            </a:tbl>
          </a:graphicData>
        </a:graphic>
      </p:graphicFrame>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pen Comments"/>
          <p:cNvSpPr txBox="1">
            <a:spLocks noGrp="1"/>
          </p:cNvSpPr>
          <p:nvPr>
            <p:ph type="title"/>
          </p:nvPr>
        </p:nvSpPr>
        <p:spPr>
          <a:prstGeom prst="rect">
            <a:avLst/>
          </a:prstGeom>
        </p:spPr>
        <p:txBody>
          <a:bodyPr/>
          <a:lstStyle/>
          <a:p>
            <a:r>
              <a:t>Open Comments</a:t>
            </a:r>
          </a:p>
        </p:txBody>
      </p:sp>
      <p:sp>
        <p:nvSpPr>
          <p:cNvPr id="250" name="Nascent participation…"/>
          <p:cNvSpPr txBox="1">
            <a:spLocks noGrp="1"/>
          </p:cNvSpPr>
          <p:nvPr>
            <p:ph type="body" idx="1"/>
          </p:nvPr>
        </p:nvSpPr>
        <p:spPr>
          <a:prstGeom prst="rect">
            <a:avLst/>
          </a:prstGeom>
        </p:spPr>
        <p:txBody>
          <a:bodyPr/>
          <a:lstStyle/>
          <a:p>
            <a:r>
              <a:t>Nascent participation</a:t>
            </a:r>
          </a:p>
          <a:p>
            <a:r>
              <a:t>Lack of training or use of best practices</a:t>
            </a:r>
          </a:p>
          <a:p>
            <a:r>
              <a:t>Few internal data management handling practices</a:t>
            </a:r>
          </a:p>
        </p:txBody>
      </p:sp>
      <p:sp>
        <p:nvSpPr>
          <p:cNvPr id="251"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ommendations for Libraries"/>
          <p:cNvSpPr txBox="1">
            <a:spLocks noGrp="1"/>
          </p:cNvSpPr>
          <p:nvPr>
            <p:ph type="title"/>
          </p:nvPr>
        </p:nvSpPr>
        <p:spPr>
          <a:prstGeom prst="rect">
            <a:avLst/>
          </a:prstGeom>
        </p:spPr>
        <p:txBody>
          <a:bodyPr/>
          <a:lstStyle/>
          <a:p>
            <a:r>
              <a:t>Recommendations for Libraries </a:t>
            </a:r>
          </a:p>
        </p:txBody>
      </p:sp>
      <p:sp>
        <p:nvSpPr>
          <p:cNvPr id="254" name="Libraries should put in place a schedule for reviewing and/or developing privacy and data management policies…"/>
          <p:cNvSpPr txBox="1">
            <a:spLocks noGrp="1"/>
          </p:cNvSpPr>
          <p:nvPr>
            <p:ph type="body" idx="1"/>
          </p:nvPr>
        </p:nvSpPr>
        <p:spPr>
          <a:prstGeom prst="rect">
            <a:avLst/>
          </a:prstGeom>
        </p:spPr>
        <p:txBody>
          <a:bodyPr>
            <a:normAutofit lnSpcReduction="10000"/>
          </a:bodyPr>
          <a:lstStyle/>
          <a:p>
            <a:pPr marL="596900" indent="-596900" defTabSz="772239">
              <a:spcBef>
                <a:spcPts val="5500"/>
              </a:spcBef>
              <a:defRPr sz="4700"/>
            </a:pPr>
            <a:r>
              <a:t>Libraries should put in place a schedule for reviewing and/or developing privacy and data management policies</a:t>
            </a:r>
          </a:p>
          <a:p>
            <a:pPr marL="596900" indent="-596900" defTabSz="772239">
              <a:spcBef>
                <a:spcPts val="5500"/>
              </a:spcBef>
              <a:defRPr sz="4700"/>
            </a:pPr>
            <a:r>
              <a:t>Libraries should expand training on data handling best practices that goes beyond institutional FERPA and IRB training</a:t>
            </a:r>
          </a:p>
          <a:p>
            <a:pPr marL="596900" indent="-596900" defTabSz="772239">
              <a:spcBef>
                <a:spcPts val="5500"/>
              </a:spcBef>
              <a:defRPr sz="4700"/>
            </a:pPr>
            <a:r>
              <a:t>Libraries should develop best practices for assessing the ethical and personal privacy risk to students internally, rather than relying on IRBs</a:t>
            </a:r>
          </a:p>
          <a:p>
            <a:pPr marL="596900" indent="-596900" defTabSz="772239">
              <a:spcBef>
                <a:spcPts val="5500"/>
              </a:spcBef>
              <a:defRPr sz="4700"/>
            </a:pPr>
            <a:r>
              <a:t>Libraries should be more transparent about their student learning analytics projects</a:t>
            </a:r>
          </a:p>
        </p:txBody>
      </p:sp>
      <p:sp>
        <p:nvSpPr>
          <p:cNvPr id="255"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mika-baumeister-703680-unsplash.jpg" descr="mika-baumeister-703680-unsplash.jpg"/>
          <p:cNvPicPr>
            <a:picLocks noGrp="1" noChangeAspect="1"/>
          </p:cNvPicPr>
          <p:nvPr>
            <p:ph type="pic" idx="13"/>
          </p:nvPr>
        </p:nvPicPr>
        <p:blipFill>
          <a:blip r:embed="rId2">
            <a:extLst/>
          </a:blip>
          <a:srcRect l="32" t="17717" r="32" b="17717"/>
          <a:stretch>
            <a:fillRect/>
          </a:stretch>
        </p:blipFill>
        <p:spPr>
          <a:xfrm>
            <a:off x="-1" y="-6698"/>
            <a:ext cx="24384001" cy="10517593"/>
          </a:xfrm>
          <a:prstGeom prst="rect">
            <a:avLst/>
          </a:prstGeom>
        </p:spPr>
      </p:pic>
      <p:sp>
        <p:nvSpPr>
          <p:cNvPr id="258" name="Data Doubles: Phase One Interviews"/>
          <p:cNvSpPr txBox="1">
            <a:spLocks noGrp="1"/>
          </p:cNvSpPr>
          <p:nvPr>
            <p:ph type="body" idx="14"/>
          </p:nvPr>
        </p:nvSpPr>
        <p:spPr>
          <a:xfrm>
            <a:off x="3607430" y="11204963"/>
            <a:ext cx="17169140" cy="1363105"/>
          </a:xfrm>
          <a:prstGeom prst="rect">
            <a:avLst/>
          </a:prstGeom>
        </p:spPr>
        <p:txBody>
          <a:bodyPr/>
          <a:lstStyle>
            <a:lvl1pPr algn="ctr"/>
          </a:lstStyle>
          <a:p>
            <a:r>
              <a:t>Data Doubles: Phase One Interviews</a:t>
            </a:r>
          </a:p>
        </p:txBody>
      </p:sp>
      <p:grpSp>
        <p:nvGrpSpPr>
          <p:cNvPr id="261" name="Group"/>
          <p:cNvGrpSpPr/>
          <p:nvPr/>
        </p:nvGrpSpPr>
        <p:grpSpPr>
          <a:xfrm>
            <a:off x="-1" y="13197402"/>
            <a:ext cx="24399455" cy="518600"/>
            <a:chOff x="-2996739" y="-1"/>
            <a:chExt cx="24399453" cy="518598"/>
          </a:xfrm>
        </p:grpSpPr>
        <p:sp>
          <p:nvSpPr>
            <p:cNvPr id="259"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260" name="Table"/>
            <p:cNvGraphicFramePr/>
            <p:nvPr/>
          </p:nvGraphicFramePr>
          <p:xfrm>
            <a:off x="5186" y="-1"/>
            <a:ext cx="18395598" cy="437089"/>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262" name="#LAC18"/>
          <p:cNvSpPr txBox="1">
            <a:spLocks noGrp="1"/>
          </p:cNvSpPr>
          <p:nvPr>
            <p:ph type="body" idx="16"/>
          </p:nvPr>
        </p:nvSpPr>
        <p:spPr>
          <a:prstGeom prst="rect">
            <a:avLst/>
          </a:prstGeom>
        </p:spPr>
        <p:txBody>
          <a:bodyPr/>
          <a:lstStyle/>
          <a:p>
            <a:r>
              <a:t>#LAC18</a:t>
            </a:r>
          </a:p>
        </p:txBody>
      </p:sp>
      <p:sp>
        <p:nvSpPr>
          <p:cNvPr id="263" name="©© https://unsplash.com/photos/Wpnoqo2plFA"/>
          <p:cNvSpPr txBox="1">
            <a:spLocks noGrp="1"/>
          </p:cNvSpPr>
          <p:nvPr>
            <p:ph type="body" idx="17"/>
          </p:nvPr>
        </p:nvSpPr>
        <p:spPr>
          <a:xfrm>
            <a:off x="18596615" y="0"/>
            <a:ext cx="5787385" cy="326863"/>
          </a:xfrm>
          <a:prstGeom prst="rect">
            <a:avLst/>
          </a:prstGeom>
        </p:spPr>
        <p:txBody>
          <a:bodyPr/>
          <a:lstStyle/>
          <a:p>
            <a:r>
              <a:t>©© https://unsplash.com/photos/Wpnoqo2plFA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Data Doubles IMLS Grant"/>
          <p:cNvSpPr txBox="1">
            <a:spLocks noGrp="1"/>
          </p:cNvSpPr>
          <p:nvPr>
            <p:ph type="title"/>
          </p:nvPr>
        </p:nvSpPr>
        <p:spPr>
          <a:prstGeom prst="rect">
            <a:avLst/>
          </a:prstGeom>
        </p:spPr>
        <p:txBody>
          <a:bodyPr/>
          <a:lstStyle/>
          <a:p>
            <a:r>
              <a:t>Data Doubles IMLS Grant </a:t>
            </a:r>
          </a:p>
        </p:txBody>
      </p:sp>
      <p:sp>
        <p:nvSpPr>
          <p:cNvPr id="266" name="Overview…"/>
          <p:cNvSpPr txBox="1">
            <a:spLocks noGrp="1"/>
          </p:cNvSpPr>
          <p:nvPr>
            <p:ph type="body" idx="1"/>
          </p:nvPr>
        </p:nvSpPr>
        <p:spPr>
          <a:prstGeom prst="rect">
            <a:avLst/>
          </a:prstGeom>
        </p:spPr>
        <p:txBody>
          <a:bodyPr/>
          <a:lstStyle/>
          <a:p>
            <a:pPr marL="552450" indent="-552450" defTabSz="714732">
              <a:spcBef>
                <a:spcPts val="5100"/>
              </a:spcBef>
              <a:defRPr sz="4350"/>
            </a:pPr>
            <a:r>
              <a:t>Overview</a:t>
            </a:r>
          </a:p>
          <a:p>
            <a:pPr marL="950213" lvl="1" indent="-552450" defTabSz="714732">
              <a:spcBef>
                <a:spcPts val="5100"/>
              </a:spcBef>
              <a:defRPr sz="4350"/>
            </a:pPr>
            <a:r>
              <a:t>The research project will conduct a student-centered, three-year research agenda into student perspectives of privacy issues associated with academic library participation in learning analytics (LA) initiatives</a:t>
            </a:r>
          </a:p>
          <a:p>
            <a:pPr marL="552450" indent="-552450" defTabSz="714732">
              <a:spcBef>
                <a:spcPts val="5100"/>
              </a:spcBef>
              <a:defRPr sz="4350"/>
            </a:pPr>
            <a:r>
              <a:t>Find more information at…</a:t>
            </a:r>
          </a:p>
          <a:p>
            <a:pPr marL="950213" lvl="1" indent="-552450" defTabSz="714732">
              <a:spcBef>
                <a:spcPts val="5100"/>
              </a:spcBef>
              <a:defRPr sz="4350"/>
            </a:pPr>
            <a:r>
              <a:t>Website: http://datadoubles.org/ </a:t>
            </a:r>
          </a:p>
          <a:p>
            <a:pPr marL="950213" lvl="1" indent="-552450" defTabSz="714732">
              <a:spcBef>
                <a:spcPts val="5100"/>
              </a:spcBef>
              <a:defRPr sz="4350"/>
            </a:pPr>
            <a:r>
              <a:t>Grant: https://www.imls.gov/grants/awarded/lg-96-18-0044-18</a:t>
            </a:r>
          </a:p>
          <a:p>
            <a:pPr marL="950213" lvl="1" indent="-552450" defTabSz="714732">
              <a:spcBef>
                <a:spcPts val="5100"/>
              </a:spcBef>
              <a:defRPr sz="4350"/>
            </a:pPr>
            <a:r>
              <a:t>Twitter: @datadoubles</a:t>
            </a:r>
          </a:p>
        </p:txBody>
      </p:sp>
      <p:sp>
        <p:nvSpPr>
          <p:cNvPr id="267"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hase One: Discovery Interviews"/>
          <p:cNvSpPr txBox="1">
            <a:spLocks noGrp="1"/>
          </p:cNvSpPr>
          <p:nvPr>
            <p:ph type="title"/>
          </p:nvPr>
        </p:nvSpPr>
        <p:spPr>
          <a:prstGeom prst="rect">
            <a:avLst/>
          </a:prstGeom>
        </p:spPr>
        <p:txBody>
          <a:bodyPr/>
          <a:lstStyle/>
          <a:p>
            <a:r>
              <a:t>Phase One: Discovery Interviews</a:t>
            </a:r>
          </a:p>
        </p:txBody>
      </p:sp>
      <p:sp>
        <p:nvSpPr>
          <p:cNvPr id="270" name="Protocol General Questions…"/>
          <p:cNvSpPr txBox="1">
            <a:spLocks noGrp="1"/>
          </p:cNvSpPr>
          <p:nvPr>
            <p:ph type="body" idx="1"/>
          </p:nvPr>
        </p:nvSpPr>
        <p:spPr>
          <a:prstGeom prst="rect">
            <a:avLst/>
          </a:prstGeom>
        </p:spPr>
        <p:txBody>
          <a:bodyPr/>
          <a:lstStyle/>
          <a:p>
            <a:pPr marL="482600" indent="-482600" defTabSz="624363">
              <a:spcBef>
                <a:spcPts val="4400"/>
              </a:spcBef>
              <a:defRPr sz="3800"/>
            </a:pPr>
            <a:r>
              <a:t>Protocol General Questions</a:t>
            </a:r>
          </a:p>
          <a:p>
            <a:pPr marL="830072" lvl="1" indent="-482600" defTabSz="624363">
              <a:spcBef>
                <a:spcPts val="4400"/>
              </a:spcBef>
              <a:defRPr sz="3800"/>
            </a:pPr>
            <a:r>
              <a:t>Awareness of Web Analytics; Learning Analytics; Library Learning Analytics</a:t>
            </a:r>
          </a:p>
          <a:p>
            <a:pPr marL="482600" indent="-482600" defTabSz="624363">
              <a:spcBef>
                <a:spcPts val="4400"/>
              </a:spcBef>
              <a:defRPr sz="3800"/>
            </a:pPr>
            <a:r>
              <a:t>Protocol Sub-Topics</a:t>
            </a:r>
          </a:p>
          <a:p>
            <a:pPr marL="830072" lvl="1" indent="-482600" defTabSz="624363">
              <a:spcBef>
                <a:spcPts val="4400"/>
              </a:spcBef>
              <a:defRPr sz="3800"/>
            </a:pPr>
            <a:r>
              <a:t>Privacy</a:t>
            </a:r>
          </a:p>
          <a:p>
            <a:pPr marL="830072" lvl="1" indent="-482600" defTabSz="624363">
              <a:spcBef>
                <a:spcPts val="4400"/>
              </a:spcBef>
              <a:defRPr sz="3800"/>
            </a:pPr>
            <a:r>
              <a:t>Data Sharing and Use</a:t>
            </a:r>
          </a:p>
          <a:p>
            <a:pPr marL="830072" lvl="1" indent="-482600" defTabSz="624363">
              <a:spcBef>
                <a:spcPts val="4400"/>
              </a:spcBef>
              <a:defRPr sz="3800"/>
            </a:pPr>
            <a:r>
              <a:t>Data Protections</a:t>
            </a:r>
          </a:p>
          <a:p>
            <a:pPr marL="830072" lvl="1" indent="-482600" defTabSz="624363">
              <a:spcBef>
                <a:spcPts val="4400"/>
              </a:spcBef>
              <a:defRPr sz="3800"/>
            </a:pPr>
            <a:r>
              <a:t>Awareness of and Reactions to Learning Analytics</a:t>
            </a:r>
          </a:p>
          <a:p>
            <a:pPr marL="830072" lvl="1" indent="-482600" defTabSz="624363">
              <a:spcBef>
                <a:spcPts val="4400"/>
              </a:spcBef>
              <a:defRPr sz="3800"/>
            </a:pPr>
            <a:r>
              <a:t>Libraries and Learning Analytics</a:t>
            </a:r>
          </a:p>
        </p:txBody>
      </p:sp>
      <p:sp>
        <p:nvSpPr>
          <p:cNvPr id="271"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roject Timeline and Next Steps"/>
          <p:cNvSpPr txBox="1">
            <a:spLocks noGrp="1"/>
          </p:cNvSpPr>
          <p:nvPr>
            <p:ph type="title"/>
          </p:nvPr>
        </p:nvSpPr>
        <p:spPr>
          <a:prstGeom prst="rect">
            <a:avLst/>
          </a:prstGeom>
        </p:spPr>
        <p:txBody>
          <a:bodyPr/>
          <a:lstStyle/>
          <a:p>
            <a:r>
              <a:t>Project Timeline and Next Steps</a:t>
            </a:r>
          </a:p>
        </p:txBody>
      </p:sp>
      <p:sp>
        <p:nvSpPr>
          <p:cNvPr id="274" name="Interviews complete…"/>
          <p:cNvSpPr txBox="1">
            <a:spLocks noGrp="1"/>
          </p:cNvSpPr>
          <p:nvPr>
            <p:ph type="body" idx="1"/>
          </p:nvPr>
        </p:nvSpPr>
        <p:spPr>
          <a:prstGeom prst="rect">
            <a:avLst/>
          </a:prstGeom>
        </p:spPr>
        <p:txBody>
          <a:bodyPr/>
          <a:lstStyle/>
          <a:p>
            <a:r>
              <a:rPr dirty="0"/>
              <a:t>Interviews complete </a:t>
            </a:r>
          </a:p>
          <a:p>
            <a:r>
              <a:rPr dirty="0"/>
              <a:t>Preliminary data analysis and </a:t>
            </a:r>
            <a:r>
              <a:rPr dirty="0" smtClean="0"/>
              <a:t>coding</a:t>
            </a:r>
            <a:endParaRPr lang="en-US" dirty="0" smtClean="0"/>
          </a:p>
          <a:p>
            <a:r>
              <a:rPr lang="en-US" dirty="0" smtClean="0"/>
              <a:t>ACRL 2019 – First presentation on data findings</a:t>
            </a:r>
            <a:endParaRPr dirty="0"/>
          </a:p>
          <a:p>
            <a:r>
              <a:rPr dirty="0"/>
              <a:t>Phase Two: Campus surveys</a:t>
            </a:r>
          </a:p>
          <a:p>
            <a:r>
              <a:rPr dirty="0"/>
              <a:t>Phase Three: </a:t>
            </a:r>
            <a:r>
              <a:rPr/>
              <a:t>Scenario-based </a:t>
            </a:r>
            <a:r>
              <a:rPr lang="en-US" smtClean="0"/>
              <a:t>f</a:t>
            </a:r>
            <a:r>
              <a:rPr smtClean="0"/>
              <a:t>ocus </a:t>
            </a:r>
            <a:r>
              <a:rPr dirty="0"/>
              <a:t>groups</a:t>
            </a:r>
          </a:p>
        </p:txBody>
      </p:sp>
      <p:sp>
        <p:nvSpPr>
          <p:cNvPr id="275"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Goals for Today"/>
          <p:cNvSpPr txBox="1">
            <a:spLocks noGrp="1"/>
          </p:cNvSpPr>
          <p:nvPr>
            <p:ph type="title"/>
          </p:nvPr>
        </p:nvSpPr>
        <p:spPr>
          <a:prstGeom prst="rect">
            <a:avLst/>
          </a:prstGeom>
        </p:spPr>
        <p:txBody>
          <a:bodyPr/>
          <a:lstStyle/>
          <a:p>
            <a:r>
              <a:t>Goals for Today </a:t>
            </a:r>
          </a:p>
        </p:txBody>
      </p:sp>
      <p:sp>
        <p:nvSpPr>
          <p:cNvPr id="216" name="Discuss the ARL SPEC Kit survey results…"/>
          <p:cNvSpPr txBox="1">
            <a:spLocks noGrp="1"/>
          </p:cNvSpPr>
          <p:nvPr>
            <p:ph type="body" idx="1"/>
          </p:nvPr>
        </p:nvSpPr>
        <p:spPr>
          <a:prstGeom prst="rect">
            <a:avLst/>
          </a:prstGeom>
        </p:spPr>
        <p:txBody>
          <a:bodyPr/>
          <a:lstStyle/>
          <a:p>
            <a:r>
              <a:t>Discuss the ARL SPEC Kit survey results</a:t>
            </a:r>
          </a:p>
          <a:p>
            <a:r>
              <a:t>Share recommendations for library policies based on SPEC data</a:t>
            </a:r>
          </a:p>
          <a:p>
            <a:r>
              <a:t>Introduce the Phase One interview protocol from the Data Doubles research agenda</a:t>
            </a:r>
          </a:p>
        </p:txBody>
      </p:sp>
      <p:sp>
        <p:nvSpPr>
          <p:cNvPr id="217"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tobias-fischer-185903-unsplash.jpg" descr="tobias-fischer-185903-unsplash.jpg"/>
          <p:cNvPicPr>
            <a:picLocks noGrp="1" noChangeAspect="1"/>
          </p:cNvPicPr>
          <p:nvPr>
            <p:ph type="pic" idx="13"/>
          </p:nvPr>
        </p:nvPicPr>
        <p:blipFill>
          <a:blip r:embed="rId2">
            <a:extLst/>
          </a:blip>
          <a:srcRect l="1134" t="27597" r="1134" b="16195"/>
          <a:stretch>
            <a:fillRect/>
          </a:stretch>
        </p:blipFill>
        <p:spPr>
          <a:xfrm>
            <a:off x="-1" y="-6698"/>
            <a:ext cx="24384001" cy="10517592"/>
          </a:xfrm>
          <a:prstGeom prst="rect">
            <a:avLst/>
          </a:prstGeom>
        </p:spPr>
      </p:pic>
      <p:sp>
        <p:nvSpPr>
          <p:cNvPr id="220" name="ARL SPEC Kit Results"/>
          <p:cNvSpPr txBox="1">
            <a:spLocks noGrp="1"/>
          </p:cNvSpPr>
          <p:nvPr>
            <p:ph type="body" idx="14"/>
          </p:nvPr>
        </p:nvSpPr>
        <p:spPr>
          <a:xfrm>
            <a:off x="3607430" y="11204963"/>
            <a:ext cx="17169140" cy="1363105"/>
          </a:xfrm>
          <a:prstGeom prst="rect">
            <a:avLst/>
          </a:prstGeom>
        </p:spPr>
        <p:txBody>
          <a:bodyPr/>
          <a:lstStyle>
            <a:lvl1pPr algn="ctr"/>
          </a:lstStyle>
          <a:p>
            <a:r>
              <a:t>ARL SPEC Kit Results</a:t>
            </a:r>
          </a:p>
        </p:txBody>
      </p:sp>
      <p:grpSp>
        <p:nvGrpSpPr>
          <p:cNvPr id="223" name="Group"/>
          <p:cNvGrpSpPr/>
          <p:nvPr/>
        </p:nvGrpSpPr>
        <p:grpSpPr>
          <a:xfrm>
            <a:off x="-1" y="13197402"/>
            <a:ext cx="24399455" cy="518600"/>
            <a:chOff x="-2996739" y="-1"/>
            <a:chExt cx="24399453" cy="518598"/>
          </a:xfrm>
        </p:grpSpPr>
        <p:sp>
          <p:nvSpPr>
            <p:cNvPr id="221" name="Rectangle"/>
            <p:cNvSpPr/>
            <p:nvPr/>
          </p:nvSpPr>
          <p:spPr>
            <a:xfrm>
              <a:off x="-2996739" y="-1"/>
              <a:ext cx="24399453" cy="518598"/>
            </a:xfrm>
            <a:prstGeom prst="rect">
              <a:avLst/>
            </a:prstGeom>
            <a:solidFill>
              <a:srgbClr val="FFFFFF"/>
            </a:solidFill>
            <a:ln w="12700" cap="flat">
              <a:noFill/>
              <a:miter lim="400000"/>
            </a:ln>
            <a:effectLst>
              <a:outerShdw blurRad="101600" dist="38100" dir="16200000" rotWithShape="0">
                <a:srgbClr val="000000">
                  <a:alpha val="3626"/>
                </a:srgbClr>
              </a:outerShdw>
            </a:effectLst>
          </p:spPr>
          <p:txBody>
            <a:bodyPr wrap="square" lIns="71437" tIns="71437" rIns="71437" bIns="71437" numCol="1" anchor="ctr">
              <a:noAutofit/>
            </a:bodyPr>
            <a:lstStyle/>
            <a:p>
              <a:pPr>
                <a:defRPr>
                  <a:solidFill>
                    <a:srgbClr val="FFFFFF"/>
                  </a:solidFill>
                </a:defRPr>
              </a:pPr>
              <a:endParaRPr/>
            </a:p>
          </p:txBody>
        </p:sp>
        <p:graphicFrame>
          <p:nvGraphicFramePr>
            <p:cNvPr id="222" name="Table"/>
            <p:cNvGraphicFramePr/>
            <p:nvPr/>
          </p:nvGraphicFramePr>
          <p:xfrm>
            <a:off x="5186" y="-1"/>
            <a:ext cx="18395598" cy="437089"/>
          </p:xfrm>
          <a:graphic>
            <a:graphicData uri="http://schemas.openxmlformats.org/drawingml/2006/table">
              <a:tbl>
                <a:tblPr>
                  <a:tableStyleId>{4C3C2611-4C71-4FC5-86AE-919BDF0F9419}</a:tableStyleId>
                </a:tblPr>
                <a:tblGrid>
                  <a:gridCol w="4598900">
                    <a:extLst>
                      <a:ext uri="{9D8B030D-6E8A-4147-A177-3AD203B41FA5}">
                        <a16:colId xmlns:a16="http://schemas.microsoft.com/office/drawing/2014/main" val="20000"/>
                      </a:ext>
                    </a:extLst>
                  </a:gridCol>
                  <a:gridCol w="4598900">
                    <a:extLst>
                      <a:ext uri="{9D8B030D-6E8A-4147-A177-3AD203B41FA5}">
                        <a16:colId xmlns:a16="http://schemas.microsoft.com/office/drawing/2014/main" val="20001"/>
                      </a:ext>
                    </a:extLst>
                  </a:gridCol>
                  <a:gridCol w="4598900">
                    <a:extLst>
                      <a:ext uri="{9D8B030D-6E8A-4147-A177-3AD203B41FA5}">
                        <a16:colId xmlns:a16="http://schemas.microsoft.com/office/drawing/2014/main" val="20002"/>
                      </a:ext>
                    </a:extLst>
                  </a:gridCol>
                  <a:gridCol w="4598900">
                    <a:extLst>
                      <a:ext uri="{9D8B030D-6E8A-4147-A177-3AD203B41FA5}">
                        <a16:colId xmlns:a16="http://schemas.microsoft.com/office/drawing/2014/main" val="20003"/>
                      </a:ext>
                    </a:extLst>
                  </a:gridCol>
                </a:tblGrid>
                <a:tr h="437091">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team@datadoubles.org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defRPr>
                        </a:pPr>
                        <a:r>
                          <a:rPr>
                            <a:latin typeface="Helvetica Neue Thin"/>
                            <a:ea typeface="Helvetica Neue Thin"/>
                            <a:cs typeface="Helvetica Neue Thin"/>
                            <a:sym typeface="Helvetica Neue Thin"/>
                          </a:rPr>
                          <a:t>datadoubles.org</a:t>
                        </a:r>
                      </a:p>
                    </a:txBody>
                    <a:tcPr marL="0" marR="0" marT="0" marB="0" anchor="ctr" horzOverflow="overflow">
                      <a:lnL w="3175">
                        <a:miter lim="400000"/>
                      </a:lnL>
                      <a:lnR w="3175">
                        <a:miter lim="400000"/>
                      </a:lnR>
                      <a:lnT w="3175">
                        <a:miter lim="400000"/>
                      </a:lnT>
                      <a:lnB w="3175">
                        <a:miter lim="400000"/>
                      </a:lnB>
                    </a:tcPr>
                  </a:tc>
                  <a:tc>
                    <a:txBody>
                      <a:bodyPr/>
                      <a:lstStyle/>
                      <a:p>
                        <a:pPr defTabSz="642937">
                          <a:lnSpc>
                            <a:spcPct val="10000"/>
                          </a:lnSpc>
                          <a:defRPr sz="1800">
                            <a:solidFill>
                              <a:srgbClr val="000000"/>
                            </a:solidFill>
                            <a:latin typeface="Helvetica Neue Thin"/>
                            <a:ea typeface="Helvetica Neue Thin"/>
                            <a:cs typeface="Helvetica Neue Thin"/>
                            <a:sym typeface="Helvetica Neue Thin"/>
                          </a:defRPr>
                        </a:pPr>
                        <a:endParaRPr/>
                      </a:p>
                    </a:txBody>
                    <a:tcPr marL="0" marR="0" marT="0" marB="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0"/>
                    </a:ext>
                  </a:extLst>
                </a:tr>
              </a:tbl>
            </a:graphicData>
          </a:graphic>
        </p:graphicFrame>
      </p:grpSp>
      <p:sp>
        <p:nvSpPr>
          <p:cNvPr id="224" name="#LAC18"/>
          <p:cNvSpPr txBox="1">
            <a:spLocks noGrp="1"/>
          </p:cNvSpPr>
          <p:nvPr>
            <p:ph type="body" idx="16"/>
          </p:nvPr>
        </p:nvSpPr>
        <p:spPr>
          <a:prstGeom prst="rect">
            <a:avLst/>
          </a:prstGeom>
        </p:spPr>
        <p:txBody>
          <a:bodyPr/>
          <a:lstStyle/>
          <a:p>
            <a:r>
              <a:t>#LAC18</a:t>
            </a:r>
          </a:p>
        </p:txBody>
      </p:sp>
      <p:sp>
        <p:nvSpPr>
          <p:cNvPr id="225" name="©© https://unsplash.com/photos/BLjdrEqcwyE"/>
          <p:cNvSpPr txBox="1">
            <a:spLocks noGrp="1"/>
          </p:cNvSpPr>
          <p:nvPr>
            <p:ph type="body" idx="17"/>
          </p:nvPr>
        </p:nvSpPr>
        <p:spPr>
          <a:xfrm>
            <a:off x="18596615" y="0"/>
            <a:ext cx="5787385" cy="326863"/>
          </a:xfrm>
          <a:prstGeom prst="rect">
            <a:avLst/>
          </a:prstGeom>
        </p:spPr>
        <p:txBody>
          <a:bodyPr/>
          <a:lstStyle>
            <a:lvl1pPr>
              <a:defRPr>
                <a:solidFill>
                  <a:srgbClr val="000000"/>
                </a:solidFill>
              </a:defRPr>
            </a:lvl1pPr>
          </a:lstStyle>
          <a:p>
            <a:r>
              <a:t>©© https://unsplash.com/photos/BLjdrEqcwyE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 descr="Image"/>
          <p:cNvPicPr>
            <a:picLocks noGrp="1" noChangeAspect="1"/>
          </p:cNvPicPr>
          <p:nvPr>
            <p:ph type="pic" idx="13"/>
          </p:nvPr>
        </p:nvPicPr>
        <p:blipFill>
          <a:blip r:embed="rId2">
            <a:extLst/>
          </a:blip>
          <a:srcRect l="4850" r="4850"/>
          <a:stretch>
            <a:fillRect/>
          </a:stretch>
        </p:blipFill>
        <p:spPr>
          <a:prstGeom prst="rect">
            <a:avLst/>
          </a:prstGeom>
        </p:spPr>
      </p:pic>
      <p:sp>
        <p:nvSpPr>
          <p:cNvPr id="228" name="SPEC Kit Background"/>
          <p:cNvSpPr txBox="1">
            <a:spLocks noGrp="1"/>
          </p:cNvSpPr>
          <p:nvPr>
            <p:ph type="title"/>
          </p:nvPr>
        </p:nvSpPr>
        <p:spPr>
          <a:prstGeom prst="rect">
            <a:avLst/>
          </a:prstGeom>
        </p:spPr>
        <p:txBody>
          <a:bodyPr/>
          <a:lstStyle/>
          <a:p>
            <a:r>
              <a:t>SPEC Kit Background </a:t>
            </a:r>
          </a:p>
        </p:txBody>
      </p:sp>
      <p:sp>
        <p:nvSpPr>
          <p:cNvPr id="229" name="Association of Research Libraries (125 member institutions)…"/>
          <p:cNvSpPr txBox="1">
            <a:spLocks noGrp="1"/>
          </p:cNvSpPr>
          <p:nvPr>
            <p:ph type="body" sz="half" idx="1"/>
          </p:nvPr>
        </p:nvSpPr>
        <p:spPr>
          <a:prstGeom prst="rect">
            <a:avLst/>
          </a:prstGeom>
        </p:spPr>
        <p:txBody>
          <a:bodyPr/>
          <a:lstStyle/>
          <a:p>
            <a:pPr marL="365760" indent="-365760" defTabSz="657225">
              <a:spcBef>
                <a:spcPts val="3300"/>
              </a:spcBef>
              <a:defRPr sz="2880"/>
            </a:pPr>
            <a:r>
              <a:t>Association of Research Libraries (125 member institutions)</a:t>
            </a:r>
          </a:p>
          <a:p>
            <a:pPr marL="365760" indent="-365760" defTabSz="657225">
              <a:spcBef>
                <a:spcPts val="3300"/>
              </a:spcBef>
              <a:defRPr sz="2880"/>
            </a:pPr>
            <a:r>
              <a:t>SPEC surveys gather information from ARL member institutions on current research library practices and policies</a:t>
            </a:r>
          </a:p>
          <a:p>
            <a:pPr marL="365760" indent="-365760" defTabSz="657225">
              <a:spcBef>
                <a:spcPts val="3300"/>
              </a:spcBef>
              <a:defRPr sz="2880"/>
            </a:pPr>
            <a:r>
              <a:t>What is Library Learning Analytics?</a:t>
            </a:r>
          </a:p>
          <a:p>
            <a:pPr marL="629920" lvl="1" indent="-365760" defTabSz="657225">
              <a:spcBef>
                <a:spcPts val="3300"/>
              </a:spcBef>
              <a:defRPr sz="2880"/>
            </a:pPr>
            <a:r>
              <a:t>Learning analytics is commonly defined as the “measurement, collection, analysis and reporting of data about learners and their contexts, for purposes of understanding and optimizing learning and the environments in which it occurs” (Siemens, 2012)</a:t>
            </a:r>
          </a:p>
          <a:p>
            <a:pPr marL="365760" indent="-365760" defTabSz="657225">
              <a:spcBef>
                <a:spcPts val="3300"/>
              </a:spcBef>
              <a:defRPr sz="2880"/>
            </a:pPr>
            <a:r>
              <a:t>53 Institutions Responded (42%)</a:t>
            </a:r>
          </a:p>
          <a:p>
            <a:pPr marL="365760" indent="-365760" defTabSz="657225">
              <a:spcBef>
                <a:spcPts val="3300"/>
              </a:spcBef>
              <a:defRPr sz="2880"/>
            </a:pPr>
            <a:r>
              <a:t>Survey Open from 4/30/18 – 6/15/18</a:t>
            </a:r>
          </a:p>
        </p:txBody>
      </p:sp>
      <p:sp>
        <p:nvSpPr>
          <p:cNvPr id="230" name="#LAC18"/>
          <p:cNvSpPr txBox="1">
            <a:spLocks noGrp="1"/>
          </p:cNvSpPr>
          <p:nvPr>
            <p:ph type="body" idx="14"/>
          </p:nvPr>
        </p:nvSpPr>
        <p:spPr>
          <a:prstGeom prst="rect">
            <a:avLst/>
          </a:prstGeom>
        </p:spPr>
        <p:txBody>
          <a:bodyPr/>
          <a:lstStyle/>
          <a:p>
            <a:r>
              <a:t>#LAC18</a:t>
            </a:r>
          </a:p>
        </p:txBody>
      </p:sp>
      <p:sp>
        <p:nvSpPr>
          <p:cNvPr id="231" name="https://publications.arl.org/Learning-Analytics-SPEC-Kit-360/"/>
          <p:cNvSpPr txBox="1"/>
          <p:nvPr/>
        </p:nvSpPr>
        <p:spPr>
          <a:xfrm>
            <a:off x="12639989" y="3158454"/>
            <a:ext cx="8337246" cy="477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2200" b="1">
                <a:solidFill>
                  <a:srgbClr val="FFFFFF"/>
                </a:solidFill>
                <a:latin typeface="Helvetica Neue"/>
                <a:ea typeface="Helvetica Neue"/>
                <a:cs typeface="Helvetica Neue"/>
                <a:sym typeface="Helvetica Neue"/>
              </a:defRPr>
            </a:lvl1pPr>
          </a:lstStyle>
          <a:p>
            <a:r>
              <a:t>https://publications.arl.org/Learning-Analytics-SPEC-Kit-360/</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opics Covered in the Survey"/>
          <p:cNvSpPr txBox="1">
            <a:spLocks noGrp="1"/>
          </p:cNvSpPr>
          <p:nvPr>
            <p:ph type="title"/>
          </p:nvPr>
        </p:nvSpPr>
        <p:spPr>
          <a:prstGeom prst="rect">
            <a:avLst/>
          </a:prstGeom>
        </p:spPr>
        <p:txBody>
          <a:bodyPr/>
          <a:lstStyle/>
          <a:p>
            <a:r>
              <a:t>Topics Covered in the Survey </a:t>
            </a:r>
          </a:p>
        </p:txBody>
      </p:sp>
      <p:sp>
        <p:nvSpPr>
          <p:cNvPr id="234" name="LA Initiative Participation…"/>
          <p:cNvSpPr txBox="1">
            <a:spLocks noGrp="1"/>
          </p:cNvSpPr>
          <p:nvPr>
            <p:ph type="body" idx="1"/>
          </p:nvPr>
        </p:nvSpPr>
        <p:spPr>
          <a:prstGeom prst="rect">
            <a:avLst/>
          </a:prstGeom>
        </p:spPr>
        <p:txBody>
          <a:bodyPr/>
          <a:lstStyle/>
          <a:p>
            <a:pPr marL="878769" indent="-878769" defTabSz="772239">
              <a:spcBef>
                <a:spcPts val="5500"/>
              </a:spcBef>
              <a:buSzPct val="100000"/>
              <a:buFontTx/>
              <a:buAutoNum type="arabicPeriod"/>
              <a:defRPr sz="4700"/>
            </a:pPr>
            <a:r>
              <a:t>LA Initiative Participation</a:t>
            </a:r>
          </a:p>
          <a:p>
            <a:pPr marL="878769" indent="-878769" defTabSz="772239">
              <a:spcBef>
                <a:spcPts val="5500"/>
              </a:spcBef>
              <a:buSzPct val="100000"/>
              <a:buFontTx/>
              <a:buAutoNum type="arabicPeriod"/>
              <a:defRPr sz="4700"/>
            </a:pPr>
            <a:r>
              <a:t>Library Practices</a:t>
            </a:r>
          </a:p>
          <a:p>
            <a:pPr marL="878769" indent="-878769" defTabSz="772239">
              <a:spcBef>
                <a:spcPts val="5500"/>
              </a:spcBef>
              <a:buSzPct val="100000"/>
              <a:buFontTx/>
              <a:buAutoNum type="arabicPeriod"/>
              <a:defRPr sz="4700"/>
            </a:pPr>
            <a:r>
              <a:t>Library and Institutional Data Sharing</a:t>
            </a:r>
          </a:p>
          <a:p>
            <a:pPr marL="878769" indent="-878769" defTabSz="772239">
              <a:spcBef>
                <a:spcPts val="5500"/>
              </a:spcBef>
              <a:buSzPct val="100000"/>
              <a:buFontTx/>
              <a:buAutoNum type="arabicPeriod"/>
              <a:defRPr sz="4700"/>
            </a:pPr>
            <a:r>
              <a:t>Data Protections</a:t>
            </a:r>
          </a:p>
          <a:p>
            <a:pPr marL="878769" indent="-878769" defTabSz="772239">
              <a:spcBef>
                <a:spcPts val="5500"/>
              </a:spcBef>
              <a:buSzPct val="100000"/>
              <a:buFontTx/>
              <a:buAutoNum type="arabicPeriod"/>
              <a:defRPr sz="4700"/>
            </a:pPr>
            <a:r>
              <a:t>Privacy Policies and Practices</a:t>
            </a:r>
          </a:p>
          <a:p>
            <a:pPr marL="878769" indent="-878769" defTabSz="772239">
              <a:spcBef>
                <a:spcPts val="5500"/>
              </a:spcBef>
              <a:buSzPct val="100000"/>
              <a:buFontTx/>
              <a:buAutoNum type="arabicPeriod"/>
              <a:defRPr sz="4700"/>
            </a:pPr>
            <a:r>
              <a:t>Procedures</a:t>
            </a:r>
          </a:p>
          <a:p>
            <a:pPr marL="878769" indent="-878769" defTabSz="772239">
              <a:spcBef>
                <a:spcPts val="5500"/>
              </a:spcBef>
              <a:buSzPct val="100000"/>
              <a:buFontTx/>
              <a:buAutoNum type="arabicPeriod"/>
              <a:defRPr sz="4700"/>
            </a:pPr>
            <a:r>
              <a:t>Partnerships</a:t>
            </a:r>
          </a:p>
        </p:txBody>
      </p:sp>
      <p:sp>
        <p:nvSpPr>
          <p:cNvPr id="235"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Highlights from the Data"/>
          <p:cNvSpPr txBox="1">
            <a:spLocks noGrp="1"/>
          </p:cNvSpPr>
          <p:nvPr>
            <p:ph type="title"/>
          </p:nvPr>
        </p:nvSpPr>
        <p:spPr>
          <a:prstGeom prst="rect">
            <a:avLst/>
          </a:prstGeom>
        </p:spPr>
        <p:txBody>
          <a:bodyPr/>
          <a:lstStyle/>
          <a:p>
            <a:r>
              <a:t>Highlights from the Data </a:t>
            </a:r>
          </a:p>
        </p:txBody>
      </p:sp>
      <p:sp>
        <p:nvSpPr>
          <p:cNvPr id="238" name="83% of respondents are participating in learning analytics…"/>
          <p:cNvSpPr txBox="1">
            <a:spLocks noGrp="1"/>
          </p:cNvSpPr>
          <p:nvPr>
            <p:ph type="body" idx="1"/>
          </p:nvPr>
        </p:nvSpPr>
        <p:spPr>
          <a:prstGeom prst="rect">
            <a:avLst/>
          </a:prstGeom>
        </p:spPr>
        <p:txBody>
          <a:bodyPr/>
          <a:lstStyle/>
          <a:p>
            <a:pPr marL="514350" indent="-514350" defTabSz="665440">
              <a:spcBef>
                <a:spcPts val="4700"/>
              </a:spcBef>
              <a:defRPr sz="4050"/>
            </a:pPr>
            <a:r>
              <a:t>83% of respondents are participating in learning analytics</a:t>
            </a:r>
          </a:p>
          <a:p>
            <a:pPr marL="884682" lvl="1" indent="-514350" defTabSz="665440">
              <a:spcBef>
                <a:spcPts val="4700"/>
              </a:spcBef>
              <a:defRPr sz="4050"/>
            </a:pPr>
            <a:r>
              <a:t>&lt;50% had a retention/records management policy</a:t>
            </a:r>
          </a:p>
          <a:p>
            <a:pPr marL="514350" indent="-514350" defTabSz="665440">
              <a:spcBef>
                <a:spcPts val="4700"/>
              </a:spcBef>
              <a:defRPr sz="4050"/>
            </a:pPr>
            <a:r>
              <a:t>31/53 Separate Library Privacy Policy</a:t>
            </a:r>
          </a:p>
          <a:p>
            <a:pPr marL="514350" indent="-514350" defTabSz="665440">
              <a:spcBef>
                <a:spcPts val="4700"/>
              </a:spcBef>
              <a:defRPr sz="4050"/>
            </a:pPr>
            <a:r>
              <a:t>23/53 had CCTV or other camera data used in analytics</a:t>
            </a:r>
          </a:p>
          <a:p>
            <a:pPr marL="514350" indent="-514350" defTabSz="665440">
              <a:spcBef>
                <a:spcPts val="4700"/>
              </a:spcBef>
              <a:defRPr sz="4050"/>
            </a:pPr>
            <a:r>
              <a:t>42% (19) inform students about library learning analytics</a:t>
            </a:r>
          </a:p>
          <a:p>
            <a:pPr marL="884682" lvl="1" indent="-514350" defTabSz="665440">
              <a:spcBef>
                <a:spcPts val="4700"/>
              </a:spcBef>
              <a:defRPr sz="4050"/>
            </a:pPr>
            <a:r>
              <a:t>Of those-- nearly 3/4ths (11)  don’t allow opt out</a:t>
            </a:r>
          </a:p>
          <a:p>
            <a:pPr marL="514350" indent="-514350" defTabSz="665440">
              <a:spcBef>
                <a:spcPts val="4700"/>
              </a:spcBef>
              <a:defRPr sz="4050"/>
            </a:pPr>
            <a:r>
              <a:t>¼ had internal guidelines and documents for staff to refer to </a:t>
            </a:r>
          </a:p>
          <a:p>
            <a:pPr marL="884682" lvl="1" indent="-514350" defTabSz="665440">
              <a:spcBef>
                <a:spcPts val="4700"/>
              </a:spcBef>
              <a:defRPr sz="4050"/>
            </a:pPr>
            <a:r>
              <a:t>16% said no training available</a:t>
            </a:r>
          </a:p>
        </p:txBody>
      </p:sp>
      <p:sp>
        <p:nvSpPr>
          <p:cNvPr id="239" name="#LAC18"/>
          <p:cNvSpPr txBox="1">
            <a:spLocks noGrp="1"/>
          </p:cNvSpPr>
          <p:nvPr>
            <p:ph type="body" idx="13"/>
          </p:nvPr>
        </p:nvSpPr>
        <p:spPr>
          <a:prstGeom prst="rect">
            <a:avLst/>
          </a:prstGeom>
        </p:spPr>
        <p:txBody>
          <a:bodyPr/>
          <a:lstStyle/>
          <a:p>
            <a:r>
              <a:t>#LAC18</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Library Administration and University Gap"/>
          <p:cNvSpPr txBox="1">
            <a:spLocks noGrp="1"/>
          </p:cNvSpPr>
          <p:nvPr>
            <p:ph type="title"/>
          </p:nvPr>
        </p:nvSpPr>
        <p:spPr>
          <a:prstGeom prst="rect">
            <a:avLst/>
          </a:prstGeom>
        </p:spPr>
        <p:txBody>
          <a:bodyPr/>
          <a:lstStyle/>
          <a:p>
            <a:r>
              <a:t>Library Administration and University Gap </a:t>
            </a:r>
          </a:p>
        </p:txBody>
      </p:sp>
      <p:sp>
        <p:nvSpPr>
          <p:cNvPr id="242" name="#LAC18"/>
          <p:cNvSpPr txBox="1">
            <a:spLocks noGrp="1"/>
          </p:cNvSpPr>
          <p:nvPr>
            <p:ph type="body" idx="13"/>
          </p:nvPr>
        </p:nvSpPr>
        <p:spPr>
          <a:prstGeom prst="rect">
            <a:avLst/>
          </a:prstGeom>
        </p:spPr>
        <p:txBody>
          <a:bodyPr/>
          <a:lstStyle/>
          <a:p>
            <a:r>
              <a:t>#LAC18</a:t>
            </a:r>
          </a:p>
        </p:txBody>
      </p:sp>
      <p:pic>
        <p:nvPicPr>
          <p:cNvPr id="243" name="Image" descr="Image"/>
          <p:cNvPicPr>
            <a:picLocks noChangeAspect="1"/>
          </p:cNvPicPr>
          <p:nvPr/>
        </p:nvPicPr>
        <p:blipFill>
          <a:blip r:embed="rId2">
            <a:extLst/>
          </a:blip>
          <a:stretch>
            <a:fillRect/>
          </a:stretch>
        </p:blipFill>
        <p:spPr>
          <a:xfrm>
            <a:off x="5944202" y="3196280"/>
            <a:ext cx="12495596" cy="964698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Informed Consent"/>
          <p:cNvSpPr txBox="1">
            <a:spLocks noGrp="1"/>
          </p:cNvSpPr>
          <p:nvPr>
            <p:ph type="title"/>
          </p:nvPr>
        </p:nvSpPr>
        <p:spPr>
          <a:prstGeom prst="rect">
            <a:avLst/>
          </a:prstGeom>
        </p:spPr>
        <p:txBody>
          <a:bodyPr/>
          <a:lstStyle/>
          <a:p>
            <a:r>
              <a:t>Informed Consent </a:t>
            </a:r>
          </a:p>
        </p:txBody>
      </p:sp>
      <p:sp>
        <p:nvSpPr>
          <p:cNvPr id="246" name="#LAC18"/>
          <p:cNvSpPr txBox="1">
            <a:spLocks noGrp="1"/>
          </p:cNvSpPr>
          <p:nvPr>
            <p:ph type="body" idx="13"/>
          </p:nvPr>
        </p:nvSpPr>
        <p:spPr>
          <a:prstGeom prst="rect">
            <a:avLst/>
          </a:prstGeom>
        </p:spPr>
        <p:txBody>
          <a:bodyPr/>
          <a:lstStyle/>
          <a:p>
            <a:r>
              <a:t>#LAC18</a:t>
            </a:r>
          </a:p>
        </p:txBody>
      </p:sp>
      <p:pic>
        <p:nvPicPr>
          <p:cNvPr id="247" name="Image" descr="Image"/>
          <p:cNvPicPr>
            <a:picLocks noChangeAspect="1"/>
          </p:cNvPicPr>
          <p:nvPr/>
        </p:nvPicPr>
        <p:blipFill>
          <a:blip r:embed="rId2">
            <a:extLst/>
          </a:blip>
          <a:stretch>
            <a:fillRect/>
          </a:stretch>
        </p:blipFill>
        <p:spPr>
          <a:xfrm>
            <a:off x="3847238" y="3587175"/>
            <a:ext cx="16689524" cy="880036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Custom</PresentationFormat>
  <Paragraphs>96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Helvetica</vt:lpstr>
      <vt:lpstr>Helvetica Neue</vt:lpstr>
      <vt:lpstr>Helvetica Neue Light</vt:lpstr>
      <vt:lpstr>Helvetica Neue Medium</vt:lpstr>
      <vt:lpstr>Helvetica Neue Thin</vt:lpstr>
      <vt:lpstr>ModernPortfolio</vt:lpstr>
      <vt:lpstr>PowerPoint Presentation</vt:lpstr>
      <vt:lpstr>PowerPoint Presentation</vt:lpstr>
      <vt:lpstr>Goals for Today </vt:lpstr>
      <vt:lpstr>PowerPoint Presentation</vt:lpstr>
      <vt:lpstr>SPEC Kit Background </vt:lpstr>
      <vt:lpstr>Topics Covered in the Survey </vt:lpstr>
      <vt:lpstr>Highlights from the Data </vt:lpstr>
      <vt:lpstr>Library Administration and University Gap </vt:lpstr>
      <vt:lpstr>Informed Consent </vt:lpstr>
      <vt:lpstr>Open Comments</vt:lpstr>
      <vt:lpstr>Recommendations for Libraries </vt:lpstr>
      <vt:lpstr>PowerPoint Presentation</vt:lpstr>
      <vt:lpstr>Data Doubles IMLS Grant </vt:lpstr>
      <vt:lpstr>Phase One: Discovery Interviews</vt:lpstr>
      <vt:lpstr>Project Timeline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Perry</dc:creator>
  <cp:lastModifiedBy>Michael Perry</cp:lastModifiedBy>
  <cp:revision>3</cp:revision>
  <dcterms:modified xsi:type="dcterms:W3CDTF">2018-11-28T17:20:20Z</dcterms:modified>
</cp:coreProperties>
</file>