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9" r:id="rId2"/>
    <p:sldId id="258" r:id="rId3"/>
    <p:sldId id="271" r:id="rId4"/>
    <p:sldId id="272" r:id="rId5"/>
    <p:sldId id="273" r:id="rId6"/>
    <p:sldId id="260" r:id="rId7"/>
    <p:sldId id="261" r:id="rId8"/>
    <p:sldId id="274" r:id="rId9"/>
    <p:sldId id="275" r:id="rId10"/>
    <p:sldId id="264" r:id="rId11"/>
    <p:sldId id="265" r:id="rId12"/>
    <p:sldId id="268" r:id="rId13"/>
    <p:sldId id="270" r:id="rId14"/>
    <p:sldId id="2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C822"/>
    <a:srgbClr val="F3B1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031"/>
    <p:restoredTop sz="92819" autoAdjust="0"/>
  </p:normalViewPr>
  <p:slideViewPr>
    <p:cSldViewPr snapToGrid="0" snapToObjects="1">
      <p:cViewPr varScale="1">
        <p:scale>
          <a:sx n="75" d="100"/>
          <a:sy n="75" d="100"/>
        </p:scale>
        <p:origin x="39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3264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covillec\Desktop\ithaka\University%20of%20Missouri%20Faculty%20Survey%20Full%20Dataset%20with%20category%20codin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Percentage of faculty who</a:t>
            </a:r>
            <a:r>
              <a:rPr lang="en-US" baseline="0"/>
              <a:t> feel these l</a:t>
            </a:r>
            <a:r>
              <a:rPr lang="en-US"/>
              <a:t>ibrary</a:t>
            </a:r>
            <a:r>
              <a:rPr lang="en-US" baseline="0"/>
              <a:t> functions that are extremely important by discipline</a:t>
            </a:r>
          </a:p>
        </c:rich>
      </c:tx>
      <c:layout>
        <c:manualLayout>
          <c:xMode val="edge"/>
          <c:yMode val="edge"/>
          <c:x val="0.12981370748466239"/>
          <c:y val="5.36674818113984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'Q27 Library function importance'!$A$92</c:f>
              <c:strCache>
                <c:ptCount val="1"/>
                <c:pt idx="0">
                  <c:v>Humanities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'Q27 Library function importance'!$B$91:$G$91</c:f>
              <c:strCache>
                <c:ptCount val="6"/>
                <c:pt idx="0">
                  <c:v>Gateway</c:v>
                </c:pt>
                <c:pt idx="1">
                  <c:v>Buyer</c:v>
                </c:pt>
                <c:pt idx="2">
                  <c:v>Archive</c:v>
                </c:pt>
                <c:pt idx="3">
                  <c:v>Teaching support</c:v>
                </c:pt>
                <c:pt idx="4">
                  <c:v>Research support</c:v>
                </c:pt>
                <c:pt idx="5">
                  <c:v>Undergraduate support</c:v>
                </c:pt>
              </c:strCache>
            </c:strRef>
          </c:cat>
          <c:val>
            <c:numRef>
              <c:f>'Q27 Library function importance'!$B$92:$G$92</c:f>
              <c:numCache>
                <c:formatCode>0%</c:formatCode>
                <c:ptCount val="6"/>
                <c:pt idx="0">
                  <c:v>0.63793103448275867</c:v>
                </c:pt>
                <c:pt idx="1">
                  <c:v>0.81034482758620685</c:v>
                </c:pt>
                <c:pt idx="2">
                  <c:v>0.5</c:v>
                </c:pt>
                <c:pt idx="3">
                  <c:v>0.48275862068965519</c:v>
                </c:pt>
                <c:pt idx="4">
                  <c:v>0.34482758620689657</c:v>
                </c:pt>
                <c:pt idx="5">
                  <c:v>0.60344827586206895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834-F94F-9679-E1B69CCDF7E5}"/>
            </c:ext>
          </c:extLst>
        </c:ser>
        <c:ser>
          <c:idx val="1"/>
          <c:order val="1"/>
          <c:tx>
            <c:strRef>
              <c:f>'Q27 Library function importance'!$A$93</c:f>
              <c:strCache>
                <c:ptCount val="1"/>
                <c:pt idx="0">
                  <c:v>Social Sciences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'Q27 Library function importance'!$B$91:$G$91</c:f>
              <c:strCache>
                <c:ptCount val="6"/>
                <c:pt idx="0">
                  <c:v>Gateway</c:v>
                </c:pt>
                <c:pt idx="1">
                  <c:v>Buyer</c:v>
                </c:pt>
                <c:pt idx="2">
                  <c:v>Archive</c:v>
                </c:pt>
                <c:pt idx="3">
                  <c:v>Teaching support</c:v>
                </c:pt>
                <c:pt idx="4">
                  <c:v>Research support</c:v>
                </c:pt>
                <c:pt idx="5">
                  <c:v>Undergraduate support</c:v>
                </c:pt>
              </c:strCache>
            </c:strRef>
          </c:cat>
          <c:val>
            <c:numRef>
              <c:f>'Q27 Library function importance'!$B$93:$G$93</c:f>
              <c:numCache>
                <c:formatCode>0%</c:formatCode>
                <c:ptCount val="6"/>
                <c:pt idx="0">
                  <c:v>0.47222222222222221</c:v>
                </c:pt>
                <c:pt idx="1">
                  <c:v>0.7407407407407407</c:v>
                </c:pt>
                <c:pt idx="2">
                  <c:v>0.37037037037037035</c:v>
                </c:pt>
                <c:pt idx="3">
                  <c:v>0.29629629629629628</c:v>
                </c:pt>
                <c:pt idx="4">
                  <c:v>0.31481481481481483</c:v>
                </c:pt>
                <c:pt idx="5">
                  <c:v>0.40740740740740738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834-F94F-9679-E1B69CCDF7E5}"/>
            </c:ext>
          </c:extLst>
        </c:ser>
        <c:ser>
          <c:idx val="2"/>
          <c:order val="2"/>
          <c:tx>
            <c:strRef>
              <c:f>'Q27 Library function importance'!$A$94</c:f>
              <c:strCache>
                <c:ptCount val="1"/>
                <c:pt idx="0">
                  <c:v>Sciences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'Q27 Library function importance'!$B$91:$G$91</c:f>
              <c:strCache>
                <c:ptCount val="6"/>
                <c:pt idx="0">
                  <c:v>Gateway</c:v>
                </c:pt>
                <c:pt idx="1">
                  <c:v>Buyer</c:v>
                </c:pt>
                <c:pt idx="2">
                  <c:v>Archive</c:v>
                </c:pt>
                <c:pt idx="3">
                  <c:v>Teaching support</c:v>
                </c:pt>
                <c:pt idx="4">
                  <c:v>Research support</c:v>
                </c:pt>
                <c:pt idx="5">
                  <c:v>Undergraduate support</c:v>
                </c:pt>
              </c:strCache>
            </c:strRef>
          </c:cat>
          <c:val>
            <c:numRef>
              <c:f>'Q27 Library function importance'!$B$94:$G$94</c:f>
              <c:numCache>
                <c:formatCode>0%</c:formatCode>
                <c:ptCount val="6"/>
                <c:pt idx="0">
                  <c:v>0.43956043956043955</c:v>
                </c:pt>
                <c:pt idx="1">
                  <c:v>0.74725274725274726</c:v>
                </c:pt>
                <c:pt idx="2">
                  <c:v>0.43956043956043955</c:v>
                </c:pt>
                <c:pt idx="3">
                  <c:v>0.26373626373626374</c:v>
                </c:pt>
                <c:pt idx="4">
                  <c:v>0.26373626373626374</c:v>
                </c:pt>
                <c:pt idx="5">
                  <c:v>0.40659340659340659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834-F94F-9679-E1B69CCDF7E5}"/>
            </c:ext>
          </c:extLst>
        </c:ser>
        <c:ser>
          <c:idx val="3"/>
          <c:order val="3"/>
          <c:tx>
            <c:strRef>
              <c:f>'Q27 Library function importance'!$A$95</c:f>
              <c:strCache>
                <c:ptCount val="1"/>
                <c:pt idx="0">
                  <c:v>Medical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'Q27 Library function importance'!$B$91:$G$91</c:f>
              <c:strCache>
                <c:ptCount val="6"/>
                <c:pt idx="0">
                  <c:v>Gateway</c:v>
                </c:pt>
                <c:pt idx="1">
                  <c:v>Buyer</c:v>
                </c:pt>
                <c:pt idx="2">
                  <c:v>Archive</c:v>
                </c:pt>
                <c:pt idx="3">
                  <c:v>Teaching support</c:v>
                </c:pt>
                <c:pt idx="4">
                  <c:v>Research support</c:v>
                </c:pt>
                <c:pt idx="5">
                  <c:v>Undergraduate support</c:v>
                </c:pt>
              </c:strCache>
            </c:strRef>
          </c:cat>
          <c:val>
            <c:numRef>
              <c:f>'Q27 Library function importance'!$B$95:$G$95</c:f>
              <c:numCache>
                <c:formatCode>0%</c:formatCode>
                <c:ptCount val="6"/>
                <c:pt idx="0">
                  <c:v>0.47199999999999998</c:v>
                </c:pt>
                <c:pt idx="1">
                  <c:v>0.72</c:v>
                </c:pt>
                <c:pt idx="2">
                  <c:v>0.41599999999999998</c:v>
                </c:pt>
                <c:pt idx="3">
                  <c:v>0.40799999999999997</c:v>
                </c:pt>
                <c:pt idx="4">
                  <c:v>0.39200000000000002</c:v>
                </c:pt>
                <c:pt idx="5">
                  <c:v>0.45600000000000002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834-F94F-9679-E1B69CCDF7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92551352"/>
        <c:axId val="292549784"/>
      </c:barChart>
      <c:catAx>
        <c:axId val="292551352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2549784"/>
        <c:crosses val="autoZero"/>
        <c:auto val="1"/>
        <c:lblAlgn val="ctr"/>
        <c:lblOffset val="100"/>
        <c:noMultiLvlLbl val="0"/>
      </c:catAx>
      <c:valAx>
        <c:axId val="292549784"/>
        <c:scaling>
          <c:orientation val="minMax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out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2551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75D146-15E5-D041-8B8E-82B0826AF337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28310-DD50-BF40-AEB8-AB1E79516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8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78B12-2161-BF45-948A-860EAF5D88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019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78B12-2161-BF45-948A-860EAF5D886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060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78B12-2161-BF45-948A-860EAF5D886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0099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78B12-2161-BF45-948A-860EAF5D886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3841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78B12-2161-BF45-948A-860EAF5D886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684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378B12-2161-BF45-948A-860EAF5D88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455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78B12-2161-BF45-948A-860EAF5D88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43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78B12-2161-BF45-948A-860EAF5D88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372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78B12-2161-BF45-948A-860EAF5D88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793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78B12-2161-BF45-948A-860EAF5D88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284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78B12-2161-BF45-948A-860EAF5D886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9655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78B12-2161-BF45-948A-860EAF5D886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3226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378B12-2161-BF45-948A-860EAF5D886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955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C9F0AE-B858-6947-983C-DAD7025B72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9D74AD2-45D1-E04B-9C38-DEB1391C9F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58806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2EB63D-DF17-6944-AF4C-DEC82F8E7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4678"/>
            <a:ext cx="10515600" cy="82840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4135A6-D518-6E4B-9FB9-FC47A7298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93165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75B455-34E6-8B45-AD88-FC6C61D11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638A425-B7D1-A74A-8BFF-65B439A815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4151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D1C285-B788-AD4B-995C-831229131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4678"/>
            <a:ext cx="10515600" cy="82840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DF1C736-1CE3-FF4F-B417-BEB866F26A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3F5E480-B4C5-DF46-B761-4DDC18FB79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5414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79B4B2-2B5F-5D44-BEA7-3981A579FF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C75B595-1EE0-EE4C-AEDE-45DC8CAE7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909AFAF-62E0-0E41-8279-5ADF379609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F33708C-37AA-7C45-9E3A-34F31007E7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7E2CFD9-9917-C94A-BBE7-FA5CDFDE95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7424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425F28-B3B8-A14C-A6A8-7EC0BCD35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4678"/>
            <a:ext cx="10515600" cy="82840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758490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8348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E42BFC-743B-0249-B22E-CF8CA003C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F0A2A3-3831-2E4C-9CCC-4E7986F20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50821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05EA2A0-D27A-4C43-AA6D-6F53D5BC5D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43823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6251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FD75BF-82F8-3A4B-91B0-B88870AF31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2AD6C77-038D-CB47-8C9C-54B58EA1F1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55439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3901E7A-A060-D146-A662-7E3DAB88C3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48441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5934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chemeClr val="bg2">
                <a:lumMod val="20000"/>
                <a:lumOff val="80000"/>
              </a:schemeClr>
            </a:gs>
            <a:gs pos="70000">
              <a:schemeClr val="bg2">
                <a:lumMod val="60000"/>
                <a:lumOff val="4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DA28DA9-B8F4-4844-976F-29ACCB540CE4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5494438"/>
            <a:ext cx="12192000" cy="13843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3A2F378-5216-D84E-9E12-07D07AB191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81542"/>
            <a:ext cx="10515600" cy="3712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D44E2985-11F7-5E4D-9068-33106610C457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8153400" y="6158020"/>
            <a:ext cx="3200400" cy="473659"/>
          </a:xfrm>
          <a:prstGeom prst="rect">
            <a:avLst/>
          </a:prstGeom>
        </p:spPr>
      </p:pic>
      <p:sp>
        <p:nvSpPr>
          <p:cNvPr id="7" name="Title Placeholder 6">
            <a:extLst>
              <a:ext uri="{FF2B5EF4-FFF2-40B4-BE49-F238E27FC236}">
                <a16:creationId xmlns:a16="http://schemas.microsoft.com/office/drawing/2014/main" xmlns="" id="{04715C6F-E634-544D-B4DA-E5CBE5DDF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13483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i="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piercejea@missouri.edu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hyperlink" Target="https://tinyurl.com/y9y25kf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F0E3D6-CD60-A64E-8EDA-D04FA7C6F0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392899"/>
            <a:ext cx="7772400" cy="2387600"/>
          </a:xfrm>
        </p:spPr>
        <p:txBody>
          <a:bodyPr/>
          <a:lstStyle/>
          <a:p>
            <a:r>
              <a:rPr lang="en-US" dirty="0"/>
              <a:t>Knowing Our Users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EEA1887-5F85-0847-9800-67D4193FF1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0" y="3174716"/>
            <a:ext cx="6858000" cy="2517167"/>
          </a:xfrm>
        </p:spPr>
        <p:txBody>
          <a:bodyPr>
            <a:normAutofit/>
          </a:bodyPr>
          <a:lstStyle/>
          <a:p>
            <a:r>
              <a:rPr lang="en-US" sz="2600" dirty="0"/>
              <a:t>Deriving Value from the Ithaka S+R Local Surveys at the University of Missouri</a:t>
            </a:r>
          </a:p>
          <a:p>
            <a:endParaRPr lang="en-US" dirty="0"/>
          </a:p>
          <a:p>
            <a:r>
              <a:rPr lang="en-US" dirty="0"/>
              <a:t>Jeannette E. Pierce </a:t>
            </a:r>
          </a:p>
          <a:p>
            <a:r>
              <a:rPr lang="en-US" sz="2200" dirty="0"/>
              <a:t>Associate University Librarian for Research, Access, &amp; Instructional Services</a:t>
            </a:r>
          </a:p>
        </p:txBody>
      </p:sp>
    </p:spTree>
    <p:extLst>
      <p:ext uri="{BB962C8B-B14F-4D97-AF65-F5344CB8AC3E}">
        <p14:creationId xmlns:p14="http://schemas.microsoft.com/office/powerpoint/2010/main" val="229701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14D085-F202-AF4F-B8D6-8EA27CBD29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FAE6367-7F57-FF44-9A34-72F4CBD992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Faculty surveyed</a:t>
            </a:r>
          </a:p>
          <a:p>
            <a:r>
              <a:rPr lang="en-US" dirty="0"/>
              <a:t>Types of data produced</a:t>
            </a:r>
          </a:p>
          <a:p>
            <a:r>
              <a:rPr lang="en-US" dirty="0"/>
              <a:t>Preservation methods</a:t>
            </a:r>
          </a:p>
          <a:p>
            <a:endParaRPr lang="en-US" dirty="0"/>
          </a:p>
          <a:p>
            <a:r>
              <a:rPr lang="en-US" dirty="0"/>
              <a:t>Role for the library – work to do here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02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113F89-A79B-3B4A-BD13-94F9B1085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Space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740C921-2385-AD42-B692-B5F563FB5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Faculty vs. graduate/professional students</a:t>
            </a:r>
          </a:p>
          <a:p>
            <a:r>
              <a:rPr lang="en-US" dirty="0"/>
              <a:t>Preferred place to study/work</a:t>
            </a:r>
          </a:p>
          <a:p>
            <a:r>
              <a:rPr lang="en-US" dirty="0"/>
              <a:t>Makerspace</a:t>
            </a:r>
          </a:p>
          <a:p>
            <a:r>
              <a:rPr lang="en-US" dirty="0"/>
              <a:t>More power!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87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C6D244-640F-0042-BA8A-AC88D50B1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Sharing Results with Users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D510F21-FF57-E54E-AD16-F456E8BBE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Still working on this</a:t>
            </a:r>
            <a:endParaRPr lang="en-US" dirty="0"/>
          </a:p>
          <a:p>
            <a:pPr lvl="1">
              <a:buFont typeface="Wingdings" pitchFamily="2" charset="2"/>
              <a:buChar char="ü"/>
            </a:pPr>
            <a:r>
              <a:rPr lang="en-US" dirty="0"/>
              <a:t>Library </a:t>
            </a:r>
            <a:r>
              <a:rPr lang="en-US" dirty="0" smtClean="0"/>
              <a:t>staff + committees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/>
              <a:t>Institutional Research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Web &amp; Social Media</a:t>
            </a:r>
            <a:endParaRPr lang="en-US" dirty="0"/>
          </a:p>
          <a:p>
            <a:pPr lvl="1">
              <a:buFont typeface="Wingdings" pitchFamily="2" charset="2"/>
              <a:buChar char="ü"/>
            </a:pPr>
            <a:r>
              <a:rPr lang="en-US" dirty="0"/>
              <a:t>Campus Library Committee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/>
              <a:t>Vice-Chancellor for Graduate Studies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Faculty </a:t>
            </a:r>
            <a:r>
              <a:rPr lang="en-US" dirty="0"/>
              <a:t>Affairs </a:t>
            </a:r>
            <a:r>
              <a:rPr lang="en-US" dirty="0" smtClean="0"/>
              <a:t>Committee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Center for Teaching for Learning</a:t>
            </a:r>
            <a:endParaRPr lang="en-US" dirty="0"/>
          </a:p>
          <a:p>
            <a:pPr lvl="1"/>
            <a:r>
              <a:rPr lang="en-US" dirty="0" smtClean="0"/>
              <a:t>Cyberinfrastructure </a:t>
            </a:r>
            <a:r>
              <a:rPr lang="en-US" dirty="0" smtClean="0"/>
              <a:t>Council</a:t>
            </a:r>
          </a:p>
          <a:p>
            <a:pPr lvl="1"/>
            <a:r>
              <a:rPr lang="en-US" dirty="0" smtClean="0"/>
              <a:t>Associate Deans of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92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7D185C-235F-2349-8854-4162EE0F6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Concluding Thoughts or What We’d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B557E3-721F-6E4F-A936-F8AA57B94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planning time = more customization</a:t>
            </a:r>
          </a:p>
          <a:p>
            <a:r>
              <a:rPr lang="en-US" dirty="0"/>
              <a:t>Faculty &amp; graduate surveys more closely aligned</a:t>
            </a:r>
          </a:p>
          <a:p>
            <a:r>
              <a:rPr lang="en-US" dirty="0"/>
              <a:t>Undergraduate survey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60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36E006-187E-3142-811F-9AA23F3BA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Library Assessment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E0C3CFD-32A8-6244-975A-171543E03D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Shannon Cary</a:t>
            </a:r>
          </a:p>
          <a:p>
            <a:r>
              <a:rPr lang="en-US" dirty="0"/>
              <a:t>Gwen Gray</a:t>
            </a:r>
          </a:p>
          <a:p>
            <a:r>
              <a:rPr lang="en-US" dirty="0"/>
              <a:t>Jeannette Pierce</a:t>
            </a:r>
          </a:p>
          <a:p>
            <a:r>
              <a:rPr lang="en-US" dirty="0"/>
              <a:t>Caryn Scoville</a:t>
            </a:r>
          </a:p>
          <a:p>
            <a:endParaRPr lang="en-US" dirty="0"/>
          </a:p>
          <a:p>
            <a:r>
              <a:rPr lang="en-US" dirty="0"/>
              <a:t>Questions?  </a:t>
            </a:r>
            <a:r>
              <a:rPr lang="en-US" dirty="0">
                <a:hlinkClick r:id="rId3"/>
              </a:rPr>
              <a:t>piercejea@missouri.edu</a:t>
            </a:r>
            <a:endParaRPr lang="en-US" dirty="0"/>
          </a:p>
          <a:p>
            <a:endParaRPr lang="en-US" dirty="0"/>
          </a:p>
          <a:p>
            <a:r>
              <a:rPr lang="en-US" dirty="0"/>
              <a:t>Results:  </a:t>
            </a:r>
            <a:r>
              <a:rPr lang="en-US" dirty="0">
                <a:hlinkClick r:id="rId4"/>
              </a:rPr>
              <a:t>https://tinyurl.com/y9y25kf7</a:t>
            </a:r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CA10BEE-54F2-F945-BECA-5ED7949F3E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8006" y="1781542"/>
            <a:ext cx="4425306" cy="2959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70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72D944-DC3D-0040-8343-3CF1CB7C6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517705"/>
            <a:ext cx="10515600" cy="828408"/>
          </a:xfrm>
        </p:spPr>
        <p:txBody>
          <a:bodyPr/>
          <a:lstStyle/>
          <a:p>
            <a:r>
              <a:rPr lang="en-US" dirty="0"/>
              <a:t>University of Missouri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0C1612-04A3-5D43-B0D5-142612FCC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b="0" dirty="0"/>
              <a:t>Just a few facts about MU</a:t>
            </a:r>
          </a:p>
          <a:p>
            <a:pPr>
              <a:lnSpc>
                <a:spcPct val="200000"/>
              </a:lnSpc>
            </a:pPr>
            <a:endParaRPr lang="en-US" b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088FC82-B850-4148-9E58-4D2E84AF32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599" b="12108"/>
          <a:stretch/>
        </p:blipFill>
        <p:spPr>
          <a:xfrm>
            <a:off x="7385155" y="802267"/>
            <a:ext cx="3968645" cy="469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42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Assessment Team</a:t>
            </a:r>
          </a:p>
          <a:p>
            <a:r>
              <a:rPr lang="en-US" dirty="0" err="1"/>
              <a:t>LibQual</a:t>
            </a:r>
            <a:r>
              <a:rPr lang="en-US" dirty="0"/>
              <a:t> conducted in 2003 and 2012</a:t>
            </a:r>
          </a:p>
          <a:p>
            <a:r>
              <a:rPr lang="en-US" dirty="0" err="1"/>
              <a:t>Ithaka</a:t>
            </a:r>
            <a:r>
              <a:rPr lang="en-US" dirty="0"/>
              <a:t> surveys 2017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58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72D944-DC3D-0040-8343-3CF1CB7C6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Preparation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0C1612-04A3-5D43-B0D5-142612FCC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6 weeks to prepare for launch</a:t>
            </a:r>
          </a:p>
          <a:p>
            <a:pPr>
              <a:lnSpc>
                <a:spcPct val="100000"/>
              </a:lnSpc>
            </a:pPr>
            <a:r>
              <a:rPr lang="en-US" dirty="0"/>
              <a:t>Campus support</a:t>
            </a:r>
          </a:p>
          <a:p>
            <a:pPr>
              <a:lnSpc>
                <a:spcPct val="100000"/>
              </a:lnSpc>
            </a:pPr>
            <a:r>
              <a:rPr lang="en-US" dirty="0"/>
              <a:t>Survey edits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Customize for local terminology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Added demographics for stratifications</a:t>
            </a:r>
          </a:p>
          <a:p>
            <a:pPr lvl="1">
              <a:lnSpc>
                <a:spcPct val="100000"/>
              </a:lnSpc>
            </a:pPr>
            <a:r>
              <a:rPr lang="en-US" b="0" dirty="0"/>
              <a:t>Examples: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Online vs. physical presence on campus (students)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Faculty rank</a:t>
            </a:r>
          </a:p>
          <a:p>
            <a:pPr lvl="2">
              <a:lnSpc>
                <a:spcPct val="100000"/>
              </a:lnSpc>
            </a:pPr>
            <a:r>
              <a:rPr lang="en-US" dirty="0"/>
              <a:t>Small changes – “library building” to “campus library location”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en-US" dirty="0"/>
          </a:p>
          <a:p>
            <a:pPr lvl="1">
              <a:lnSpc>
                <a:spcPct val="100000"/>
              </a:lnSpc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16801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72D944-DC3D-0040-8343-3CF1CB7C6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Survey Overview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0C1612-04A3-5D43-B0D5-142612FCC9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36304"/>
            <a:ext cx="5157787" cy="395335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Surveys sent to 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2,100 faculty &amp; instructors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6,000 graduate &amp; professional </a:t>
            </a:r>
          </a:p>
          <a:p>
            <a:pPr>
              <a:lnSpc>
                <a:spcPct val="150000"/>
              </a:lnSpc>
            </a:pPr>
            <a:r>
              <a:rPr lang="en-US" dirty="0"/>
              <a:t>14% response rate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Too long?</a:t>
            </a:r>
          </a:p>
          <a:p>
            <a:pPr>
              <a:lnSpc>
                <a:spcPct val="200000"/>
              </a:lnSpc>
            </a:pPr>
            <a:endParaRPr lang="en-US" b="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7216662" y="2387034"/>
            <a:ext cx="333375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09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72D944-DC3D-0040-8343-3CF1CB7C6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Findings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09B7306-18FA-9E4E-9848-118A6CA0D9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A8CFF78-2BAD-2E40-B686-DC2E73D23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5057" y="414338"/>
            <a:ext cx="3432175" cy="514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95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72D944-DC3D-0040-8343-3CF1CB7C6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Discovery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0C1612-04A3-5D43-B0D5-142612FCC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b="0" dirty="0"/>
              <a:t>Google Scholar vs. library databases</a:t>
            </a:r>
          </a:p>
          <a:p>
            <a:pPr>
              <a:lnSpc>
                <a:spcPct val="200000"/>
              </a:lnSpc>
            </a:pPr>
            <a:r>
              <a:rPr lang="en-US" dirty="0"/>
              <a:t>Teaching research skills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47749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72D944-DC3D-0040-8343-3CF1CB7C6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Collections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80C1612-04A3-5D43-B0D5-142612FCC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b="0" dirty="0"/>
              <a:t>Access to information – BIG role </a:t>
            </a:r>
          </a:p>
          <a:p>
            <a:pPr>
              <a:lnSpc>
                <a:spcPct val="200000"/>
              </a:lnSpc>
            </a:pPr>
            <a:r>
              <a:rPr lang="en-US" dirty="0"/>
              <a:t>Print matters</a:t>
            </a:r>
          </a:p>
          <a:p>
            <a:pPr>
              <a:lnSpc>
                <a:spcPct val="200000"/>
              </a:lnSpc>
            </a:pPr>
            <a:r>
              <a:rPr lang="en-US" b="0" dirty="0"/>
              <a:t>But…comfortable with online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xmlns="" id="{C2C65471-C18F-4D49-A72D-CCBF6DD794C8}"/>
              </a:ext>
            </a:extLst>
          </p:cNvPr>
          <p:cNvGraphicFramePr/>
          <p:nvPr/>
        </p:nvGraphicFramePr>
        <p:xfrm>
          <a:off x="5976730" y="1364973"/>
          <a:ext cx="5803569" cy="3904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6550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663FBE-8899-A24B-A06F-6E15CE38A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Scholarly Communication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207CFA-325C-2C4D-BBC1-D96F62B574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 access</a:t>
            </a:r>
          </a:p>
          <a:p>
            <a:pPr lvl="1"/>
            <a:r>
              <a:rPr lang="en-US" dirty="0"/>
              <a:t>+ Supportive in principle</a:t>
            </a:r>
          </a:p>
          <a:p>
            <a:pPr lvl="1"/>
            <a:r>
              <a:rPr lang="en-US" dirty="0"/>
              <a:t>- Don’t negotiate author agreements</a:t>
            </a:r>
          </a:p>
          <a:p>
            <a:pPr lvl="1"/>
            <a:endParaRPr lang="en-US" dirty="0"/>
          </a:p>
          <a:p>
            <a:r>
              <a:rPr lang="en-US" dirty="0"/>
              <a:t>Disciplinary repository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6E58461-A06C-7F4F-B6D4-0D3136A9B6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7252" y="3958224"/>
            <a:ext cx="4470400" cy="96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63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izzou Theme">
      <a:dk1>
        <a:srgbClr val="000000"/>
      </a:dk1>
      <a:lt1>
        <a:srgbClr val="000000"/>
      </a:lt1>
      <a:dk2>
        <a:srgbClr val="FEFFFF"/>
      </a:dk2>
      <a:lt2>
        <a:srgbClr val="FEFFFF"/>
      </a:lt2>
      <a:accent1>
        <a:srgbClr val="F4CF4B"/>
      </a:accent1>
      <a:accent2>
        <a:srgbClr val="900000"/>
      </a:accent2>
      <a:accent3>
        <a:srgbClr val="BD5B2B"/>
      </a:accent3>
      <a:accent4>
        <a:srgbClr val="69901D"/>
      </a:accent4>
      <a:accent5>
        <a:srgbClr val="1C5E90"/>
      </a:accent5>
      <a:accent6>
        <a:srgbClr val="8F8883"/>
      </a:accent6>
      <a:hlink>
        <a:srgbClr val="AB1500"/>
      </a:hlink>
      <a:folHlink>
        <a:srgbClr val="1C5E9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521</TotalTime>
  <Words>298</Words>
  <Application>Microsoft Office PowerPoint</Application>
  <PresentationFormat>Widescreen</PresentationFormat>
  <Paragraphs>93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Arial Black</vt:lpstr>
      <vt:lpstr>Calibri</vt:lpstr>
      <vt:lpstr>Wingdings</vt:lpstr>
      <vt:lpstr>Office Theme</vt:lpstr>
      <vt:lpstr>Knowing Our Users</vt:lpstr>
      <vt:lpstr>University of Missouri</vt:lpstr>
      <vt:lpstr>Background</vt:lpstr>
      <vt:lpstr>Survey Preparation</vt:lpstr>
      <vt:lpstr>Survey Overview</vt:lpstr>
      <vt:lpstr>Key Findings</vt:lpstr>
      <vt:lpstr>Discovery</vt:lpstr>
      <vt:lpstr>Collections</vt:lpstr>
      <vt:lpstr>Scholarly Communication</vt:lpstr>
      <vt:lpstr>Data Management</vt:lpstr>
      <vt:lpstr>Space Planning</vt:lpstr>
      <vt:lpstr>Sharing Results with Users</vt:lpstr>
      <vt:lpstr>Concluding Thoughts or What We’d Change</vt:lpstr>
      <vt:lpstr>Library Assessment Team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Pierce, Jeannette E.</cp:lastModifiedBy>
  <cp:revision>20</cp:revision>
  <dcterms:created xsi:type="dcterms:W3CDTF">2018-06-22T19:08:40Z</dcterms:created>
  <dcterms:modified xsi:type="dcterms:W3CDTF">2018-11-30T17:00:28Z</dcterms:modified>
</cp:coreProperties>
</file>