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autoCompressPictures="0">
  <p:sldMasterIdLst>
    <p:sldMasterId id="2147484689" r:id="rId1"/>
  </p:sldMasterIdLst>
  <p:notesMasterIdLst>
    <p:notesMasterId r:id="rId25"/>
  </p:notesMasterIdLst>
  <p:sldIdLst>
    <p:sldId id="287" r:id="rId2"/>
    <p:sldId id="304" r:id="rId3"/>
    <p:sldId id="257" r:id="rId4"/>
    <p:sldId id="299" r:id="rId5"/>
    <p:sldId id="300" r:id="rId6"/>
    <p:sldId id="262" r:id="rId7"/>
    <p:sldId id="301" r:id="rId8"/>
    <p:sldId id="302" r:id="rId9"/>
    <p:sldId id="303" r:id="rId10"/>
    <p:sldId id="259" r:id="rId11"/>
    <p:sldId id="258" r:id="rId12"/>
    <p:sldId id="261" r:id="rId13"/>
    <p:sldId id="288" r:id="rId14"/>
    <p:sldId id="289" r:id="rId15"/>
    <p:sldId id="290" r:id="rId16"/>
    <p:sldId id="291" r:id="rId17"/>
    <p:sldId id="292" r:id="rId18"/>
    <p:sldId id="293" r:id="rId19"/>
    <p:sldId id="294" r:id="rId20"/>
    <p:sldId id="295" r:id="rId21"/>
    <p:sldId id="296" r:id="rId22"/>
    <p:sldId id="297" r:id="rId23"/>
    <p:sldId id="298" r:id="rId24"/>
  </p:sldIdLst>
  <p:sldSz cx="9144000" cy="5143500" type="screen16x9"/>
  <p:notesSz cx="6858000" cy="9144000"/>
  <p:embeddedFontLst>
    <p:embeddedFont>
      <p:font typeface="Arial Unicode MS" panose="020B0604020202020204" pitchFamily="34" charset="-128"/>
      <p:regular r:id="rId26"/>
    </p:embeddedFont>
    <p:embeddedFont>
      <p:font typeface="Gill Sans MT" panose="020B0502020104020203" pitchFamily="34" charset="77"/>
      <p:regular r:id="rId27"/>
      <p:bold r:id="rId28"/>
      <p:italic r:id="rId29"/>
      <p:boldItalic r:id="rId30"/>
    </p:embeddedFont>
    <p:embeddedFont>
      <p:font typeface="Times" pitchFamily="2" charset="0"/>
      <p:regular r:id="rId31"/>
      <p:bold r:id="rId32"/>
      <p:italic r:id="rId33"/>
      <p:boldItalic r:id="rId34"/>
    </p:embeddedFont>
    <p:embeddedFont>
      <p:font typeface="Wingdings 2" pitchFamily="2" charset="2"/>
      <p:regular r:id="rId3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sher, Andrew" initials="AA" lastIdx="3" clrIdx="0">
    <p:extLst>
      <p:ext uri="{19B8F6BF-5375-455C-9EA6-DF929625EA0E}">
        <p15:presenceInfo xmlns:p15="http://schemas.microsoft.com/office/powerpoint/2012/main" userId="S-1-5-21-1085031214-1292428093-527237240-139123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03751CB-8138-46D8-B756-BE8ACFA2F6ED}">
  <a:tblStyle styleId="{003751CB-8138-46D8-B756-BE8ACFA2F6E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235"/>
    <p:restoredTop sz="79533"/>
  </p:normalViewPr>
  <p:slideViewPr>
    <p:cSldViewPr snapToGrid="0" snapToObjects="1">
      <p:cViewPr varScale="1">
        <p:scale>
          <a:sx n="89" d="100"/>
          <a:sy n="89" d="100"/>
        </p:scale>
        <p:origin x="1712" y="1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Brooke</a:t>
            </a:r>
          </a:p>
        </p:txBody>
      </p:sp>
    </p:spTree>
    <p:extLst>
      <p:ext uri="{BB962C8B-B14F-4D97-AF65-F5344CB8AC3E}">
        <p14:creationId xmlns:p14="http://schemas.microsoft.com/office/powerpoint/2010/main" val="10305178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7" name="Google Shape;3847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48" name="Google Shape;3848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7" name="Google Shape;3867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68" name="Google Shape;3868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7" name="Google Shape;3867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68" name="Google Shape;3868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038171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7" name="Google Shape;3867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68" name="Google Shape;3868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052881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7" name="Google Shape;3867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68" name="Google Shape;3868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599589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7" name="Google Shape;3867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68" name="Google Shape;3868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116678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7" name="Google Shape;3867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68" name="Google Shape;3868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9183435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7" name="Google Shape;3867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68" name="Google Shape;3868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7863666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7" name="Google Shape;3867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68" name="Google Shape;3868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9031702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7" name="Google Shape;3867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68" name="Google Shape;3868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01343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8" name="Google Shape;3838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39" name="Google Shape;3839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Brooke</a:t>
            </a:r>
            <a:endParaRPr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7" name="Google Shape;3867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68" name="Google Shape;3868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8848569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7" name="Google Shape;3867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68" name="Google Shape;3868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7568635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7" name="Google Shape;3867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68" name="Google Shape;3868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172705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Andrew</a:t>
            </a:r>
          </a:p>
        </p:txBody>
      </p:sp>
    </p:spTree>
    <p:extLst>
      <p:ext uri="{BB962C8B-B14F-4D97-AF65-F5344CB8AC3E}">
        <p14:creationId xmlns:p14="http://schemas.microsoft.com/office/powerpoint/2010/main" val="17850240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Andrew</a:t>
            </a:r>
          </a:p>
        </p:txBody>
      </p:sp>
    </p:spTree>
    <p:extLst>
      <p:ext uri="{BB962C8B-B14F-4D97-AF65-F5344CB8AC3E}">
        <p14:creationId xmlns:p14="http://schemas.microsoft.com/office/powerpoint/2010/main" val="12000675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4" name="Google Shape;3874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75" name="Google Shape;3875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Andrew</a:t>
            </a: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Brooke</a:t>
            </a:r>
          </a:p>
        </p:txBody>
      </p:sp>
    </p:spTree>
    <p:extLst>
      <p:ext uri="{BB962C8B-B14F-4D97-AF65-F5344CB8AC3E}">
        <p14:creationId xmlns:p14="http://schemas.microsoft.com/office/powerpoint/2010/main" val="38059084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Brooke</a:t>
            </a:r>
          </a:p>
        </p:txBody>
      </p:sp>
    </p:spTree>
    <p:extLst>
      <p:ext uri="{BB962C8B-B14F-4D97-AF65-F5344CB8AC3E}">
        <p14:creationId xmlns:p14="http://schemas.microsoft.com/office/powerpoint/2010/main" val="34326431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Brooke</a:t>
            </a:r>
          </a:p>
        </p:txBody>
      </p:sp>
    </p:spTree>
    <p:extLst>
      <p:ext uri="{BB962C8B-B14F-4D97-AF65-F5344CB8AC3E}">
        <p14:creationId xmlns:p14="http://schemas.microsoft.com/office/powerpoint/2010/main" val="11636828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5" name="Google Shape;385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56" name="Google Shape;385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Andrew: </a:t>
            </a:r>
            <a:r>
              <a:rPr lang="en-US" dirty="0" err="1"/>
              <a:t>Beneficience</a:t>
            </a:r>
            <a:r>
              <a:rPr lang="en-US" dirty="0"/>
              <a:t> (Private drive)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Brooke: Ethics (</a:t>
            </a:r>
            <a:r>
              <a:rPr lang="en-US" dirty="0" err="1"/>
              <a:t>Gotta</a:t>
            </a:r>
            <a:r>
              <a:rPr lang="en-US" dirty="0"/>
              <a:t> treat stats with the same respect we treat the road, or else we’re going to fall off)</a:t>
            </a: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34900" y="2314324"/>
            <a:ext cx="8447150" cy="24786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5894" y="765324"/>
            <a:ext cx="8245162" cy="1106260"/>
          </a:xfrm>
          <a:effectLst/>
        </p:spPr>
        <p:txBody>
          <a:bodyPr anchor="b">
            <a:normAutofit/>
          </a:bodyPr>
          <a:lstStyle>
            <a:lvl1pPr>
              <a:defRPr sz="27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5895" y="1871584"/>
            <a:ext cx="8245160" cy="442741"/>
          </a:xfrm>
        </p:spPr>
        <p:txBody>
          <a:bodyPr anchor="t">
            <a:normAutofit/>
          </a:bodyPr>
          <a:lstStyle>
            <a:lvl1pPr marL="0" indent="0" algn="l">
              <a:buNone/>
              <a:defRPr sz="1200" cap="all">
                <a:solidFill>
                  <a:schemeClr val="accent2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704463" y="4467103"/>
            <a:ext cx="2133600" cy="273844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smtClean="0"/>
              <a:t>11/30/18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35894" y="4463859"/>
            <a:ext cx="5187908" cy="273844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18725" y="4467103"/>
            <a:ext cx="762330" cy="273844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473222165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330214" y="460805"/>
            <a:ext cx="8482004" cy="89197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35894" y="526617"/>
            <a:ext cx="8272212" cy="7603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11/30/18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385291369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6629401" y="449794"/>
            <a:ext cx="2180113" cy="436271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506795"/>
            <a:ext cx="1503123" cy="388730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81193" y="506795"/>
            <a:ext cx="5922209" cy="3887305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45255" y="4467103"/>
            <a:ext cx="996106" cy="273844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4509A250-FF31-4206-8172-F9D3106AACB1}" type="datetimeFigureOut">
              <a:rPr lang="en-US" smtClean="0"/>
              <a:t>11/30/18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3" y="4463859"/>
            <a:ext cx="5922209" cy="27384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34962" y="4467103"/>
            <a:ext cx="873146" cy="273844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711986858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p3"/>
          <p:cNvSpPr txBox="1">
            <a:spLocks noGrp="1"/>
          </p:cNvSpPr>
          <p:nvPr>
            <p:ph type="ctrTitle"/>
          </p:nvPr>
        </p:nvSpPr>
        <p:spPr>
          <a:xfrm>
            <a:off x="685800" y="2878750"/>
            <a:ext cx="52689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528" name="Google Shape;528;p3"/>
          <p:cNvSpPr txBox="1">
            <a:spLocks noGrp="1"/>
          </p:cNvSpPr>
          <p:nvPr>
            <p:ph type="subTitle" idx="1"/>
          </p:nvPr>
        </p:nvSpPr>
        <p:spPr>
          <a:xfrm>
            <a:off x="685800" y="3983055"/>
            <a:ext cx="52689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80BFB7"/>
              </a:buClr>
              <a:buSzPts val="2400"/>
              <a:buNone/>
              <a:defRPr>
                <a:solidFill>
                  <a:srgbClr val="80BFB7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80BFB7"/>
              </a:buClr>
              <a:buSzPts val="3000"/>
              <a:buNone/>
              <a:defRPr sz="3000">
                <a:solidFill>
                  <a:srgbClr val="80BFB7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80BFB7"/>
              </a:buClr>
              <a:buSzPts val="3000"/>
              <a:buNone/>
              <a:defRPr sz="3000">
                <a:solidFill>
                  <a:srgbClr val="80BFB7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80BFB7"/>
              </a:buClr>
              <a:buSzPts val="3000"/>
              <a:buNone/>
              <a:defRPr sz="3000">
                <a:solidFill>
                  <a:srgbClr val="80BFB7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80BFB7"/>
              </a:buClr>
              <a:buSzPts val="3000"/>
              <a:buNone/>
              <a:defRPr sz="3000">
                <a:solidFill>
                  <a:srgbClr val="80BFB7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80BFB7"/>
              </a:buClr>
              <a:buSzPts val="3000"/>
              <a:buNone/>
              <a:defRPr sz="3000">
                <a:solidFill>
                  <a:srgbClr val="80BFB7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80BFB7"/>
              </a:buClr>
              <a:buSzPts val="3000"/>
              <a:buNone/>
              <a:defRPr sz="3000">
                <a:solidFill>
                  <a:srgbClr val="80BFB7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80BFB7"/>
              </a:buClr>
              <a:buSzPts val="3000"/>
              <a:buNone/>
              <a:defRPr sz="3000">
                <a:solidFill>
                  <a:srgbClr val="80BFB7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80BFB7"/>
              </a:buClr>
              <a:buSzPts val="3000"/>
              <a:buNone/>
              <a:defRPr sz="3000">
                <a:solidFill>
                  <a:srgbClr val="80BFB7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42794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dark">
  <p:cSld name="Blank dark">
    <p:bg>
      <p:bgPr>
        <a:solidFill>
          <a:srgbClr val="003B55"/>
        </a:solidFill>
        <a:effectLst/>
      </p:bgPr>
    </p:bg>
    <p:spTree>
      <p:nvGrpSpPr>
        <p:cNvPr id="1" name="Shape 3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5" name="Google Shape;3505;p11"/>
          <p:cNvSpPr txBox="1">
            <a:spLocks noGrp="1"/>
          </p:cNvSpPr>
          <p:nvPr>
            <p:ph type="sldNum" idx="12"/>
          </p:nvPr>
        </p:nvSpPr>
        <p:spPr>
          <a:xfrm>
            <a:off x="91531" y="472020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rgbClr val="80BFB7"/>
                </a:solidFill>
              </a:defRPr>
            </a:lvl1pPr>
            <a:lvl2pPr lvl="1">
              <a:buNone/>
              <a:defRPr>
                <a:solidFill>
                  <a:srgbClr val="80BFB7"/>
                </a:solidFill>
              </a:defRPr>
            </a:lvl2pPr>
            <a:lvl3pPr lvl="2">
              <a:buNone/>
              <a:defRPr>
                <a:solidFill>
                  <a:srgbClr val="80BFB7"/>
                </a:solidFill>
              </a:defRPr>
            </a:lvl3pPr>
            <a:lvl4pPr lvl="3">
              <a:buNone/>
              <a:defRPr>
                <a:solidFill>
                  <a:srgbClr val="80BFB7"/>
                </a:solidFill>
              </a:defRPr>
            </a:lvl4pPr>
            <a:lvl5pPr lvl="4">
              <a:buNone/>
              <a:defRPr>
                <a:solidFill>
                  <a:srgbClr val="80BFB7"/>
                </a:solidFill>
              </a:defRPr>
            </a:lvl5pPr>
            <a:lvl6pPr lvl="5">
              <a:buNone/>
              <a:defRPr>
                <a:solidFill>
                  <a:srgbClr val="80BFB7"/>
                </a:solidFill>
              </a:defRPr>
            </a:lvl6pPr>
            <a:lvl7pPr lvl="6">
              <a:buNone/>
              <a:defRPr>
                <a:solidFill>
                  <a:srgbClr val="80BFB7"/>
                </a:solidFill>
              </a:defRPr>
            </a:lvl7pPr>
            <a:lvl8pPr lvl="7">
              <a:buNone/>
              <a:defRPr>
                <a:solidFill>
                  <a:srgbClr val="80BFB7"/>
                </a:solidFill>
              </a:defRPr>
            </a:lvl8pPr>
            <a:lvl9pPr lvl="8">
              <a:buNone/>
              <a:defRPr>
                <a:solidFill>
                  <a:srgbClr val="80BFB7"/>
                </a:solidFill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023137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330214" y="460805"/>
            <a:ext cx="8482004" cy="89197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894" y="526617"/>
            <a:ext cx="8272212" cy="7603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5895" y="1635373"/>
            <a:ext cx="8272211" cy="275872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11/30/18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18725" y="4467103"/>
            <a:ext cx="789381" cy="273844"/>
          </a:xfrm>
        </p:spPr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848576347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335863" y="3856481"/>
            <a:ext cx="8468145" cy="94412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895" y="2282933"/>
            <a:ext cx="8272211" cy="1123130"/>
          </a:xfrm>
        </p:spPr>
        <p:txBody>
          <a:bodyPr anchor="b">
            <a:normAutofit/>
          </a:bodyPr>
          <a:lstStyle>
            <a:lvl1pPr algn="l">
              <a:defRPr sz="2700" b="0" cap="all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5895" y="3406063"/>
            <a:ext cx="8272211" cy="450417"/>
          </a:xfrm>
        </p:spPr>
        <p:txBody>
          <a:bodyPr anchor="t">
            <a:normAutofit/>
          </a:bodyPr>
          <a:lstStyle>
            <a:lvl1pPr marL="0" indent="0" algn="l">
              <a:buNone/>
              <a:defRPr sz="1350" cap="all">
                <a:solidFill>
                  <a:schemeClr val="accent2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9796027F-7875-4030-9381-8BD8C4F21935}" type="datetimeFigureOut">
              <a:rPr lang="en-US" smtClean="0"/>
              <a:t>11/30/18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188973833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334487" y="454916"/>
            <a:ext cx="8475027" cy="94412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895" y="547244"/>
            <a:ext cx="8272212" cy="74124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5895" y="1671003"/>
            <a:ext cx="4066793" cy="2724785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1313" y="1671003"/>
            <a:ext cx="4066794" cy="2724785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11/30/18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568755221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spect="1"/>
          </p:cNvSpPr>
          <p:nvPr/>
        </p:nvSpPr>
        <p:spPr>
          <a:xfrm>
            <a:off x="334487" y="454916"/>
            <a:ext cx="8475027" cy="94412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35895" y="547244"/>
            <a:ext cx="8272212" cy="74124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5415" y="1688169"/>
            <a:ext cx="3815306" cy="402004"/>
          </a:xfrm>
        </p:spPr>
        <p:txBody>
          <a:bodyPr anchor="b">
            <a:noAutofit/>
          </a:bodyPr>
          <a:lstStyle>
            <a:lvl1pPr marL="0" indent="0">
              <a:buNone/>
              <a:defRPr sz="1650" b="0">
                <a:solidFill>
                  <a:schemeClr val="accent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5896" y="2194540"/>
            <a:ext cx="4044825" cy="220124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92802" y="1688169"/>
            <a:ext cx="3815305" cy="415030"/>
          </a:xfrm>
        </p:spPr>
        <p:txBody>
          <a:bodyPr anchor="b">
            <a:noAutofit/>
          </a:bodyPr>
          <a:lstStyle>
            <a:lvl1pPr marL="0" indent="0">
              <a:buNone/>
              <a:defRPr sz="1650" b="0">
                <a:solidFill>
                  <a:schemeClr val="accent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2" y="2194540"/>
            <a:ext cx="4044825" cy="220124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11/30/18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787153529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11/30/18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  <p:sp>
        <p:nvSpPr>
          <p:cNvPr id="7" name="Rectangle 6"/>
          <p:cNvSpPr>
            <a:spLocks noChangeAspect="1"/>
          </p:cNvSpPr>
          <p:nvPr/>
        </p:nvSpPr>
        <p:spPr>
          <a:xfrm>
            <a:off x="330512" y="454916"/>
            <a:ext cx="8475027" cy="94412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31921" y="547244"/>
            <a:ext cx="8272212" cy="74124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3585652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11/30/18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427394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335863" y="3856480"/>
            <a:ext cx="8473650" cy="9560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894" y="3946722"/>
            <a:ext cx="3682084" cy="517136"/>
          </a:xfrm>
        </p:spPr>
        <p:txBody>
          <a:bodyPr anchor="ctr"/>
          <a:lstStyle>
            <a:lvl1pPr algn="l">
              <a:defRPr sz="15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862" y="450900"/>
            <a:ext cx="8469630" cy="3153600"/>
          </a:xfrm>
        </p:spPr>
        <p:txBody>
          <a:bodyPr anchor="ctr">
            <a:normAutofit/>
          </a:bodyPr>
          <a:lstStyle>
            <a:lvl1pPr>
              <a:defRPr sz="1500">
                <a:solidFill>
                  <a:schemeClr val="tx2"/>
                </a:solidFill>
              </a:defRPr>
            </a:lvl1pPr>
            <a:lvl2pPr>
              <a:defRPr sz="1350">
                <a:solidFill>
                  <a:schemeClr val="tx2"/>
                </a:solidFill>
              </a:defRPr>
            </a:lvl2pPr>
            <a:lvl3pPr>
              <a:defRPr sz="1200">
                <a:solidFill>
                  <a:schemeClr val="tx2"/>
                </a:solidFill>
              </a:defRPr>
            </a:lvl3pPr>
            <a:lvl4pPr>
              <a:defRPr sz="1050">
                <a:solidFill>
                  <a:schemeClr val="tx2"/>
                </a:solidFill>
              </a:defRPr>
            </a:lvl4pPr>
            <a:lvl5pPr>
              <a:defRPr sz="1050">
                <a:solidFill>
                  <a:schemeClr val="tx2"/>
                </a:solidFill>
              </a:defRPr>
            </a:lvl5pPr>
            <a:lvl6pPr>
              <a:defRPr sz="1050">
                <a:solidFill>
                  <a:schemeClr val="tx2"/>
                </a:solidFill>
              </a:defRPr>
            </a:lvl6pPr>
            <a:lvl7pPr>
              <a:defRPr sz="1050">
                <a:solidFill>
                  <a:schemeClr val="tx2"/>
                </a:solidFill>
              </a:defRPr>
            </a:lvl7pPr>
            <a:lvl8pPr>
              <a:defRPr sz="1050">
                <a:solidFill>
                  <a:schemeClr val="tx2"/>
                </a:solidFill>
              </a:defRPr>
            </a:lvl8pPr>
            <a:lvl9pPr>
              <a:defRPr sz="1050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305618" y="3946723"/>
            <a:ext cx="4402490" cy="517136"/>
          </a:xfrm>
        </p:spPr>
        <p:txBody>
          <a:bodyPr anchor="ctr">
            <a:normAutofit/>
          </a:bodyPr>
          <a:lstStyle>
            <a:lvl1pPr marL="0" indent="0" algn="r">
              <a:buNone/>
              <a:defRPr sz="825">
                <a:solidFill>
                  <a:schemeClr val="bg1"/>
                </a:solidFill>
              </a:defRPr>
            </a:lvl1pPr>
            <a:lvl2pPr marL="342900" indent="0">
              <a:buNone/>
              <a:defRPr sz="825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4509A250-FF31-4206-8172-F9D3106AACB1}" type="datetimeFigureOut">
              <a:rPr lang="en-US" smtClean="0"/>
              <a:t>11/30/18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995072703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895" y="3520042"/>
            <a:ext cx="8272212" cy="425054"/>
          </a:xfrm>
        </p:spPr>
        <p:txBody>
          <a:bodyPr anchor="b">
            <a:normAutofit/>
          </a:bodyPr>
          <a:lstStyle>
            <a:lvl1pPr algn="l">
              <a:defRPr sz="18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35863" y="449794"/>
            <a:ext cx="8468144" cy="2667939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35894" y="3945096"/>
            <a:ext cx="8272213" cy="449003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11/30/18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820675950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5894" y="528843"/>
            <a:ext cx="8272212" cy="89216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5894" y="1752002"/>
            <a:ext cx="8272212" cy="2642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04464" y="4467103"/>
            <a:ext cx="213359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accent2"/>
                </a:solidFill>
              </a:defRPr>
            </a:lvl1pPr>
          </a:lstStyle>
          <a:p>
            <a:fld id="{4AAD347D-5ACD-4C99-B74B-A9C85AD731AF}" type="datetimeFigureOut">
              <a:rPr lang="en-US" smtClean="0"/>
              <a:t>11/30/18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35894" y="4463859"/>
            <a:ext cx="518790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 cap="all"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18725" y="4467103"/>
            <a:ext cx="789383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accent2"/>
                </a:solidFill>
              </a:defRPr>
            </a:lvl1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  <p:sp>
        <p:nvSpPr>
          <p:cNvPr id="9" name="Rectangle 8"/>
          <p:cNvSpPr/>
          <p:nvPr/>
        </p:nvSpPr>
        <p:spPr>
          <a:xfrm>
            <a:off x="334901" y="342900"/>
            <a:ext cx="2777490" cy="7124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6031610" y="340232"/>
            <a:ext cx="2777490" cy="73916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3181373" y="342900"/>
            <a:ext cx="2777490" cy="6858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531365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90" r:id="rId1"/>
    <p:sldLayoutId id="2147484691" r:id="rId2"/>
    <p:sldLayoutId id="2147484692" r:id="rId3"/>
    <p:sldLayoutId id="2147484693" r:id="rId4"/>
    <p:sldLayoutId id="2147484694" r:id="rId5"/>
    <p:sldLayoutId id="2147484695" r:id="rId6"/>
    <p:sldLayoutId id="2147484696" r:id="rId7"/>
    <p:sldLayoutId id="2147484697" r:id="rId8"/>
    <p:sldLayoutId id="2147484698" r:id="rId9"/>
    <p:sldLayoutId id="2147484699" r:id="rId10"/>
    <p:sldLayoutId id="2147484700" r:id="rId11"/>
    <p:sldLayoutId id="2147484703" r:id="rId12"/>
    <p:sldLayoutId id="2147484704" r:id="rId13"/>
  </p:sldLayoutIdLst>
  <p:transition>
    <p:fade thruBlk="1"/>
  </p:transition>
  <p:hf hdr="0" ftr="0" dt="0"/>
  <p:txStyles>
    <p:titleStyle>
      <a:lvl1pPr algn="l" defTabSz="342900" rtl="0" eaLnBrk="1" latinLnBrk="0" hangingPunct="1">
        <a:spcBef>
          <a:spcPct val="0"/>
        </a:spcBef>
        <a:buNone/>
        <a:defRPr sz="21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9500" indent="-229500" algn="l" defTabSz="342900" rtl="0" eaLnBrk="1" latinLnBrk="0" hangingPunct="1">
        <a:spcBef>
          <a:spcPct val="20000"/>
        </a:spcBef>
        <a:spcAft>
          <a:spcPts val="45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350" kern="1200">
          <a:solidFill>
            <a:schemeClr val="tx2"/>
          </a:solidFill>
          <a:latin typeface="+mn-lt"/>
          <a:ea typeface="+mn-ea"/>
          <a:cs typeface="+mn-cs"/>
        </a:defRPr>
      </a:lvl1pPr>
      <a:lvl2pPr marL="472500" indent="-229500" algn="l" defTabSz="342900" rtl="0" eaLnBrk="1" latinLnBrk="0" hangingPunct="1">
        <a:spcBef>
          <a:spcPct val="20000"/>
        </a:spcBef>
        <a:spcAft>
          <a:spcPts val="45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2pPr>
      <a:lvl3pPr marL="675000" indent="-202500" algn="l" defTabSz="342900" rtl="0" eaLnBrk="1" latinLnBrk="0" hangingPunct="1">
        <a:spcBef>
          <a:spcPct val="20000"/>
        </a:spcBef>
        <a:spcAft>
          <a:spcPts val="45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050" kern="1200">
          <a:solidFill>
            <a:schemeClr val="tx2"/>
          </a:solidFill>
          <a:latin typeface="+mn-lt"/>
          <a:ea typeface="+mn-ea"/>
          <a:cs typeface="+mn-cs"/>
        </a:defRPr>
      </a:lvl3pPr>
      <a:lvl4pPr marL="931500" indent="-175500" algn="l" defTabSz="342900" rtl="0" eaLnBrk="1" latinLnBrk="0" hangingPunct="1">
        <a:spcBef>
          <a:spcPct val="20000"/>
        </a:spcBef>
        <a:spcAft>
          <a:spcPts val="45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900" kern="1200">
          <a:solidFill>
            <a:schemeClr val="tx2"/>
          </a:solidFill>
          <a:latin typeface="+mn-lt"/>
          <a:ea typeface="+mn-ea"/>
          <a:cs typeface="+mn-cs"/>
        </a:defRPr>
      </a:lvl4pPr>
      <a:lvl5pPr marL="1201500" indent="-175500" algn="l" defTabSz="342900" rtl="0" eaLnBrk="1" latinLnBrk="0" hangingPunct="1">
        <a:spcBef>
          <a:spcPct val="20000"/>
        </a:spcBef>
        <a:spcAft>
          <a:spcPts val="45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900" kern="1200">
          <a:solidFill>
            <a:schemeClr val="tx2"/>
          </a:solidFill>
          <a:latin typeface="+mn-lt"/>
          <a:ea typeface="+mn-ea"/>
          <a:cs typeface="+mn-cs"/>
        </a:defRPr>
      </a:lvl5pPr>
      <a:lvl6pPr marL="142500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900" kern="1200">
          <a:solidFill>
            <a:schemeClr val="tx2"/>
          </a:solidFill>
          <a:latin typeface="+mn-lt"/>
          <a:ea typeface="+mn-ea"/>
          <a:cs typeface="+mn-cs"/>
        </a:defRPr>
      </a:lvl6pPr>
      <a:lvl7pPr marL="165000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900" kern="1200">
          <a:solidFill>
            <a:schemeClr val="tx2"/>
          </a:solidFill>
          <a:latin typeface="+mn-lt"/>
          <a:ea typeface="+mn-ea"/>
          <a:cs typeface="+mn-cs"/>
        </a:defRPr>
      </a:lvl7pPr>
      <a:lvl8pPr marL="187500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900" kern="1200">
          <a:solidFill>
            <a:schemeClr val="tx2"/>
          </a:solidFill>
          <a:latin typeface="+mn-lt"/>
          <a:ea typeface="+mn-ea"/>
          <a:cs typeface="+mn-cs"/>
        </a:defRPr>
      </a:lvl8pPr>
      <a:lvl9pPr marL="210000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9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177/000312240707200401" TargetMode="External"/><Relationship Id="rId7" Type="http://schemas.openxmlformats.org/officeDocument/2006/relationships/hyperlink" Target="https://scholarworks.iu.edu/dspace/handle/2022/21277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asanet.org/sites/default/files/asa_code_of_ethics-june2018.pdf" TargetMode="External"/><Relationship Id="rId5" Type="http://schemas.openxmlformats.org/officeDocument/2006/relationships/hyperlink" Target="https://www.apa.org/ethics/code/" TargetMode="External"/><Relationship Id="rId4" Type="http://schemas.openxmlformats.org/officeDocument/2006/relationships/hyperlink" Target="http://www.aera.net/Portals/38/docs/About_AERA/CodeOfEthics(1).pdf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7605/OSF.IO/XFKZ6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80/10691316.2013.829378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ducause.edu/ero/article/discovering-impact-library-use-and-student-performance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oi.org/10.1080/0361697820060402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108/01435121111112871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arl.org/storage/documents/publications/The_Impact_of_Information_Literacy_Instruction_on_Student_Success_October_2017.pdf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16/j.lisr.2012.12.002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oi.org/10.1080/00048623.2010.10721478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108/RSR-02-2013-0012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doi.org/10.5860/crl.76.5.566" TargetMode="External"/><Relationship Id="rId4" Type="http://schemas.openxmlformats.org/officeDocument/2006/relationships/hyperlink" Target="http://libraryassessment.org/bm%20doc/59-kogut-2016.pdf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108/01435121211266203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oi.org/10.1080/00335557743000053" TargetMode="External"/><Relationship Id="rId5" Type="http://schemas.openxmlformats.org/officeDocument/2006/relationships/hyperlink" Target="https://doi.org/10.1108/00907321311326219" TargetMode="External"/><Relationship Id="rId4" Type="http://schemas.openxmlformats.org/officeDocument/2006/relationships/hyperlink" Target="https://doi.org/10.1177/2053951716650211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353/pla.2013.0017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oi.org/10.1108/ILS-03-2017-0022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145/2460296.2460344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oi.org/10.1080/01972243.2016.1130502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16/j.acalib.2014.10.005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oi.org/10.5860/crl.0.0.16626" TargetMode="External"/><Relationship Id="rId5" Type="http://schemas.openxmlformats.org/officeDocument/2006/relationships/hyperlink" Target="http://proxyiub.uits.iu.edu/login?url=https://search.proquest.com/docview/57174713?accountid=11620" TargetMode="External"/><Relationship Id="rId4" Type="http://schemas.openxmlformats.org/officeDocument/2006/relationships/hyperlink" Target="https://doi.org/10.1080/15367967.2014.945116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5860/crl.77.3.359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doi.org/10.1080/00031305.2016.1154108" TargetMode="External"/><Relationship Id="rId4" Type="http://schemas.openxmlformats.org/officeDocument/2006/relationships/hyperlink" Target="https://doi.org/10.5860/crl12-406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FB66994-42DD-FE44-9474-5DC653BA1B70}"/>
              </a:ext>
            </a:extLst>
          </p:cNvPr>
          <p:cNvSpPr txBox="1"/>
          <p:nvPr/>
        </p:nvSpPr>
        <p:spPr>
          <a:xfrm>
            <a:off x="431321" y="4094893"/>
            <a:ext cx="68345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4">
                    <a:lumMod val="40000"/>
                    <a:lumOff val="60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M. Brooke Robertshaw, PhD, Oregon State University</a:t>
            </a:r>
          </a:p>
          <a:p>
            <a:r>
              <a:rPr lang="en-US" sz="2000" dirty="0">
                <a:solidFill>
                  <a:schemeClr val="accent4">
                    <a:lumMod val="40000"/>
                    <a:lumOff val="60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Andrew Asher, PhD, Indiana University-Bloomington</a:t>
            </a:r>
          </a:p>
        </p:txBody>
      </p:sp>
      <p:sp>
        <p:nvSpPr>
          <p:cNvPr id="6" name="Google Shape;3836;p13">
            <a:extLst>
              <a:ext uri="{FF2B5EF4-FFF2-40B4-BE49-F238E27FC236}">
                <a16:creationId xmlns:a16="http://schemas.microsoft.com/office/drawing/2014/main" id="{8C7C61B3-9E22-E846-B406-26D6D5DFA7C5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237338" y="411754"/>
            <a:ext cx="8732925" cy="115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500" b="1" dirty="0"/>
              <a:t>Unethical Numbers? </a:t>
            </a:r>
            <a:br>
              <a:rPr lang="en" sz="4800" dirty="0"/>
            </a:br>
            <a:endParaRPr sz="52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4A83E4D-D05F-EB41-8263-39DA9DD0997D}"/>
              </a:ext>
            </a:extLst>
          </p:cNvPr>
          <p:cNvSpPr txBox="1"/>
          <p:nvPr/>
        </p:nvSpPr>
        <p:spPr>
          <a:xfrm>
            <a:off x="334449" y="1351727"/>
            <a:ext cx="7307947" cy="138499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DC665BC-AA57-C946-AF8E-67C29192930C}"/>
              </a:ext>
            </a:extLst>
          </p:cNvPr>
          <p:cNvSpPr txBox="1"/>
          <p:nvPr/>
        </p:nvSpPr>
        <p:spPr>
          <a:xfrm>
            <a:off x="1469880" y="1354247"/>
            <a:ext cx="7307947" cy="138499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0A5CC5A-C8D0-4E47-BE5C-DAB4238DD950}"/>
              </a:ext>
            </a:extLst>
          </p:cNvPr>
          <p:cNvSpPr/>
          <p:nvPr/>
        </p:nvSpPr>
        <p:spPr>
          <a:xfrm>
            <a:off x="325305" y="1373477"/>
            <a:ext cx="8467512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" sz="5200" dirty="0">
                <a:solidFill>
                  <a:schemeClr val="accent2">
                    <a:lumMod val="60000"/>
                    <a:lumOff val="40000"/>
                  </a:schemeClr>
                </a:solidFill>
                <a:latin typeface="+mj-lt"/>
              </a:rPr>
              <a:t>A meta-analysis of library impact studies</a:t>
            </a:r>
            <a:endParaRPr lang="en-US" sz="5200" dirty="0">
              <a:solidFill>
                <a:schemeClr val="accent2">
                  <a:lumMod val="60000"/>
                  <a:lumOff val="4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297402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>
            <a:extLst>
              <a:ext uri="{FF2B5EF4-FFF2-40B4-BE49-F238E27FC236}">
                <a16:creationId xmlns:a16="http://schemas.microsoft.com/office/drawing/2014/main" id="{B699C688-0604-0D4B-A39F-5B17784141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4833" y="195698"/>
            <a:ext cx="8245162" cy="1106260"/>
          </a:xfrm>
        </p:spPr>
        <p:txBody>
          <a:bodyPr>
            <a:normAutofit/>
          </a:bodyPr>
          <a:lstStyle/>
          <a:p>
            <a:r>
              <a:rPr lang="en-US" sz="5400" dirty="0"/>
              <a:t>IMPLICATIONS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15DEABB-0461-684E-B740-04BD41C6BA5F}"/>
              </a:ext>
            </a:extLst>
          </p:cNvPr>
          <p:cNvSpPr txBox="1"/>
          <p:nvPr/>
        </p:nvSpPr>
        <p:spPr>
          <a:xfrm>
            <a:off x="325305" y="1351727"/>
            <a:ext cx="7307947" cy="138499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5B0EFC9-AF8F-0442-82D8-FF2149F080BF}"/>
              </a:ext>
            </a:extLst>
          </p:cNvPr>
          <p:cNvSpPr txBox="1"/>
          <p:nvPr/>
        </p:nvSpPr>
        <p:spPr>
          <a:xfrm>
            <a:off x="1469880" y="1356120"/>
            <a:ext cx="7307947" cy="138499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41F96F75-B7F4-E742-A692-8903B11CF752}"/>
              </a:ext>
            </a:extLst>
          </p:cNvPr>
          <p:cNvCxnSpPr/>
          <p:nvPr/>
        </p:nvCxnSpPr>
        <p:spPr>
          <a:xfrm flipV="1">
            <a:off x="4227226" y="2773243"/>
            <a:ext cx="1124263" cy="1324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C9BFBCBB-8839-EB4A-AB25-E5F3884182D4}"/>
              </a:ext>
            </a:extLst>
          </p:cNvPr>
          <p:cNvCxnSpPr>
            <a:cxnSpLocks/>
          </p:cNvCxnSpPr>
          <p:nvPr/>
        </p:nvCxnSpPr>
        <p:spPr>
          <a:xfrm>
            <a:off x="3096040" y="3066110"/>
            <a:ext cx="1693317" cy="0"/>
          </a:xfrm>
          <a:prstGeom prst="straightConnector1">
            <a:avLst/>
          </a:prstGeom>
          <a:ln w="133350">
            <a:solidFill>
              <a:schemeClr val="accent3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8A4BAE2E-C494-0F48-B957-526C9F8E61D2}"/>
              </a:ext>
            </a:extLst>
          </p:cNvPr>
          <p:cNvSpPr txBox="1"/>
          <p:nvPr/>
        </p:nvSpPr>
        <p:spPr>
          <a:xfrm>
            <a:off x="8602137" y="1466598"/>
            <a:ext cx="409802" cy="3323987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8CA3E2A-13F0-914C-A7C7-F54353328F71}"/>
              </a:ext>
            </a:extLst>
          </p:cNvPr>
          <p:cNvSpPr txBox="1"/>
          <p:nvPr/>
        </p:nvSpPr>
        <p:spPr>
          <a:xfrm>
            <a:off x="8607030" y="1348748"/>
            <a:ext cx="409802" cy="3323987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EB35F4CD-1486-0143-817E-B3006435F7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3765" y="1766078"/>
            <a:ext cx="3833633" cy="2040825"/>
          </a:xfrm>
          <a:prstGeom prst="rect">
            <a:avLst/>
          </a:prstGeom>
          <a:ln>
            <a:solidFill>
              <a:schemeClr val="accent3"/>
            </a:solidFill>
          </a:ln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AB2D244A-4371-3248-AE27-48332E769A5A}"/>
              </a:ext>
            </a:extLst>
          </p:cNvPr>
          <p:cNvSpPr txBox="1"/>
          <p:nvPr/>
        </p:nvSpPr>
        <p:spPr>
          <a:xfrm>
            <a:off x="121165" y="1471251"/>
            <a:ext cx="409802" cy="3323987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4E0A3AC-8933-CC48-AB1A-C9B571B748FC}"/>
              </a:ext>
            </a:extLst>
          </p:cNvPr>
          <p:cNvSpPr txBox="1"/>
          <p:nvPr/>
        </p:nvSpPr>
        <p:spPr>
          <a:xfrm>
            <a:off x="116914" y="1349655"/>
            <a:ext cx="409802" cy="3323987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6DE1879F-97FB-294C-B648-249B0F48DD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949" y="1476555"/>
            <a:ext cx="2403344" cy="3204459"/>
          </a:xfrm>
          <a:prstGeom prst="rect">
            <a:avLst/>
          </a:prstGeom>
          <a:ln>
            <a:solidFill>
              <a:schemeClr val="accent3"/>
            </a:solidFill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3" name="Google Shape;3853;p15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3FEAE577-C62D-1246-8E44-2121F1C84C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894" y="4086889"/>
            <a:ext cx="4218402" cy="517136"/>
          </a:xfrm>
        </p:spPr>
        <p:txBody>
          <a:bodyPr>
            <a:noAutofit/>
          </a:bodyPr>
          <a:lstStyle/>
          <a:p>
            <a:r>
              <a:rPr lang="en-US" sz="4800" cap="none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Contact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513B9A04-4D11-4548-A74E-EF70003545F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2462086"/>
              </p:ext>
            </p:extLst>
          </p:nvPr>
        </p:nvGraphicFramePr>
        <p:xfrm>
          <a:off x="347472" y="463325"/>
          <a:ext cx="4187952" cy="3314925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4187952">
                  <a:extLst>
                    <a:ext uri="{9D8B030D-6E8A-4147-A177-3AD203B41FA5}">
                      <a16:colId xmlns:a16="http://schemas.microsoft.com/office/drawing/2014/main" val="1020751169"/>
                    </a:ext>
                  </a:extLst>
                </a:gridCol>
              </a:tblGrid>
              <a:tr h="882143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M. Brooke Robertshaw, PhD</a:t>
                      </a: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6030804"/>
                  </a:ext>
                </a:extLst>
              </a:tr>
              <a:tr h="2248125">
                <a:tc>
                  <a:txBody>
                    <a:bodyPr/>
                    <a:lstStyle/>
                    <a:p>
                      <a:r>
                        <a:rPr lang="en-US" sz="2400" b="1" dirty="0"/>
                        <a:t>Email:</a:t>
                      </a:r>
                      <a:r>
                        <a:rPr lang="en-US" sz="2400" dirty="0"/>
                        <a:t> </a:t>
                      </a:r>
                      <a:r>
                        <a:rPr lang="en-US" sz="2000" dirty="0" err="1"/>
                        <a:t>brooke.robertshaw@oregonstate.edu</a:t>
                      </a:r>
                      <a:endParaRPr lang="en-US" sz="2000" dirty="0"/>
                    </a:p>
                    <a:p>
                      <a:r>
                        <a:rPr lang="en-US" sz="2400" b="1" dirty="0"/>
                        <a:t>Twitter: </a:t>
                      </a:r>
                      <a:r>
                        <a:rPr lang="en-US" sz="2400" dirty="0"/>
                        <a:t>@</a:t>
                      </a:r>
                      <a:r>
                        <a:rPr lang="en-US" sz="2400" dirty="0" err="1"/>
                        <a:t>mbrookerob</a:t>
                      </a:r>
                      <a:endParaRPr lang="en-US" sz="2400" dirty="0"/>
                    </a:p>
                    <a:p>
                      <a:r>
                        <a:rPr lang="en-US" sz="2400" b="1" dirty="0"/>
                        <a:t>Web: </a:t>
                      </a:r>
                      <a:r>
                        <a:rPr lang="en-US" sz="2400" dirty="0" err="1"/>
                        <a:t>brookerobertshaw.com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52108931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C9A4EC83-3879-2446-AFD4-753D0C7107C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8639086"/>
              </p:ext>
            </p:extLst>
          </p:nvPr>
        </p:nvGraphicFramePr>
        <p:xfrm>
          <a:off x="4654296" y="463324"/>
          <a:ext cx="4123944" cy="3304004"/>
        </p:xfrm>
        <a:graphic>
          <a:graphicData uri="http://schemas.openxmlformats.org/drawingml/2006/table">
            <a:tbl>
              <a:tblPr firstRow="1" bandRow="1">
                <a:tableStyleId>{1E171933-4619-4E11-9A3F-F7608DF75F80}</a:tableStyleId>
              </a:tblPr>
              <a:tblGrid>
                <a:gridCol w="4123944">
                  <a:extLst>
                    <a:ext uri="{9D8B030D-6E8A-4147-A177-3AD203B41FA5}">
                      <a16:colId xmlns:a16="http://schemas.microsoft.com/office/drawing/2014/main" val="2105898673"/>
                    </a:ext>
                  </a:extLst>
                </a:gridCol>
              </a:tblGrid>
              <a:tr h="1063724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Andrew Asher, PhD</a:t>
                      </a:r>
                    </a:p>
                  </a:txBody>
                  <a:tcPr anchor="ctr">
                    <a:solidFill>
                      <a:schemeClr val="accent4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9329889"/>
                  </a:ext>
                </a:extLst>
              </a:tr>
              <a:tr h="2001948">
                <a:tc>
                  <a:txBody>
                    <a:bodyPr/>
                    <a:lstStyle/>
                    <a:p>
                      <a:r>
                        <a:rPr lang="en-US" sz="2400" b="1" dirty="0"/>
                        <a:t>Email: </a:t>
                      </a:r>
                      <a:r>
                        <a:rPr lang="en-US" sz="2400" dirty="0" err="1"/>
                        <a:t>asherand@indiana.edu</a:t>
                      </a:r>
                      <a:endParaRPr lang="en-US" sz="2400" dirty="0"/>
                    </a:p>
                    <a:p>
                      <a:r>
                        <a:rPr lang="en-US" sz="2400" b="1" dirty="0"/>
                        <a:t>Twitter: </a:t>
                      </a:r>
                      <a:r>
                        <a:rPr lang="en-US" sz="2400" dirty="0"/>
                        <a:t>@</a:t>
                      </a:r>
                      <a:r>
                        <a:rPr lang="en-US" sz="2400" dirty="0" err="1"/>
                        <a:t>aasher</a:t>
                      </a:r>
                      <a:endParaRPr lang="en-US" sz="2400" dirty="0"/>
                    </a:p>
                    <a:p>
                      <a:endParaRPr lang="en-US" sz="2400" dirty="0"/>
                    </a:p>
                    <a:p>
                      <a:endParaRPr lang="en-US" sz="2400" dirty="0"/>
                    </a:p>
                    <a:p>
                      <a:endParaRPr lang="en-US" sz="2400" dirty="0"/>
                    </a:p>
                    <a:p>
                      <a:endParaRPr lang="en-US" sz="1000" dirty="0"/>
                    </a:p>
                    <a:p>
                      <a:endParaRPr lang="en-US" sz="100" dirty="0"/>
                    </a:p>
                    <a:p>
                      <a:endParaRPr lang="en-US" sz="100" dirty="0"/>
                    </a:p>
                    <a:p>
                      <a:endParaRPr lang="en-US" sz="100" dirty="0"/>
                    </a:p>
                    <a:p>
                      <a:endParaRPr lang="en-US" sz="100" dirty="0"/>
                    </a:p>
                    <a:p>
                      <a:endParaRPr lang="en-US" sz="100" dirty="0"/>
                    </a:p>
                    <a:p>
                      <a:endParaRPr lang="en-US" sz="100" dirty="0"/>
                    </a:p>
                    <a:p>
                      <a:endParaRPr lang="en-US" sz="100" dirty="0"/>
                    </a:p>
                    <a:p>
                      <a:endParaRPr lang="en-US" sz="100" dirty="0"/>
                    </a:p>
                    <a:p>
                      <a:endParaRPr lang="en-US" sz="100" dirty="0"/>
                    </a:p>
                    <a:p>
                      <a:endParaRPr lang="en-US" sz="100" dirty="0"/>
                    </a:p>
                    <a:p>
                      <a:endParaRPr lang="en-US" sz="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502633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0" name="Google Shape;3870;p1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cap="none" dirty="0"/>
              <a:t>References</a:t>
            </a:r>
            <a:endParaRPr sz="5400" cap="none" dirty="0"/>
          </a:p>
        </p:txBody>
      </p:sp>
      <p:sp>
        <p:nvSpPr>
          <p:cNvPr id="3872" name="Google Shape;3872;p18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12</a:t>
            </a:fld>
            <a:endParaRPr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2C370D7-20AF-3F42-A034-57345534967E}"/>
              </a:ext>
            </a:extLst>
          </p:cNvPr>
          <p:cNvSpPr/>
          <p:nvPr/>
        </p:nvSpPr>
        <p:spPr>
          <a:xfrm>
            <a:off x="329184" y="1426808"/>
            <a:ext cx="8705088" cy="36593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63550" indent="-463550">
              <a:lnSpc>
                <a:spcPct val="115000"/>
              </a:lnSpc>
            </a:pP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———. </a:t>
            </a:r>
            <a:r>
              <a:rPr lang="en-US" dirty="0">
                <a:latin typeface="Times New Roman" panose="02020603050405020304" pitchFamily="18" charset="0"/>
                <a:ea typeface="Arial" panose="020B0604020202020204" pitchFamily="34" charset="0"/>
              </a:rPr>
              <a:t>1st International Conference on Learning Analytics and Knowledge. 2011. Connecting the Technical, Pedagogical, and Social Dimensions of Learning Analytics.” n.d.</a:t>
            </a:r>
            <a:endParaRPr lang="en-US" sz="120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463550" indent="-768350">
              <a:lnSpc>
                <a:spcPct val="115000"/>
              </a:lnSpc>
            </a:pP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Allison,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DeeAnn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2015. “Measuring the Academic Impact of Libraries.” </a:t>
            </a:r>
            <a:r>
              <a:rPr lang="en-US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Portal : Libraries and the Academy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15 (1): 30–40.</a:t>
            </a:r>
            <a:endParaRPr lang="en-US" sz="120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463550" indent="-768350">
              <a:lnSpc>
                <a:spcPct val="115000"/>
              </a:lnSpc>
            </a:pP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Alon,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Sigal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and Marta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Tienda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2007. “Diversity, Opportunity, and the Shifting Meritocracy in Higher Education.” </a:t>
            </a:r>
            <a:r>
              <a:rPr lang="en-US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American Sociological Review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72 (4): 487–511. </a:t>
            </a:r>
            <a:r>
              <a:rPr lang="en-US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3"/>
              </a:rPr>
              <a:t>https://doi.org/10.1177/000312240707200401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120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463550" indent="-768350">
              <a:lnSpc>
                <a:spcPct val="115000"/>
              </a:lnSpc>
            </a:pP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American Educational Research Association. 2011. </a:t>
            </a:r>
            <a:r>
              <a:rPr lang="en-US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Code of Ethics.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4"/>
              </a:rPr>
              <a:t>http://www.aera.net/Portals/38/docs/About_AERA/CodeOfEthics(1).pdf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February.</a:t>
            </a:r>
            <a:endParaRPr lang="en-US" sz="120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463550" indent="-768350">
              <a:lnSpc>
                <a:spcPct val="115000"/>
              </a:lnSpc>
            </a:pP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American Psychological Association. 2016. Ethical Principles of Psychologists and Code of Conduct. 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hlinkClick r:id="rId5"/>
              </a:rPr>
              <a:t>https://www.apa.org/ethics/code/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marL="463550" indent="-463550"/>
            <a:r>
              <a:rPr lang="en-US" dirty="0">
                <a:latin typeface="Times" pitchFamily="2" charset="0"/>
              </a:rPr>
              <a:t>American Sociological Association. 2018. </a:t>
            </a:r>
            <a:r>
              <a:rPr lang="en-US" i="1" dirty="0">
                <a:latin typeface="Times" pitchFamily="2" charset="0"/>
              </a:rPr>
              <a:t>Code of Ethics.</a:t>
            </a:r>
            <a:r>
              <a:rPr lang="en-US" dirty="0">
                <a:latin typeface="Times" pitchFamily="2" charset="0"/>
              </a:rPr>
              <a:t> </a:t>
            </a:r>
            <a:r>
              <a:rPr lang="en-US" u="sng" dirty="0">
                <a:latin typeface="Times" pitchFamily="2" charset="0"/>
                <a:hlinkClick r:id="rId6"/>
              </a:rPr>
              <a:t>http://www.asanet.org/sites/default/files/asa_code_of_ethics-june2018.pdf</a:t>
            </a:r>
            <a:r>
              <a:rPr lang="en-US" dirty="0">
                <a:latin typeface="Times" pitchFamily="2" charset="0"/>
              </a:rPr>
              <a:t>. June. </a:t>
            </a:r>
          </a:p>
          <a:p>
            <a:pPr marL="463550" indent="-463550"/>
            <a:r>
              <a:rPr lang="en-US" dirty="0">
                <a:latin typeface="Times" pitchFamily="2" charset="0"/>
              </a:rPr>
              <a:t>Asher, Andrew. 2017. “Evaluating the Effect of Course-Specific Library Instruction on Student Success,” January. </a:t>
            </a:r>
            <a:r>
              <a:rPr lang="en-US" u="sng" dirty="0">
                <a:latin typeface="Times" pitchFamily="2" charset="0"/>
                <a:hlinkClick r:id="rId7"/>
              </a:rPr>
              <a:t>https://scholarworks.iu.edu/dspace/handle/2022/21277</a:t>
            </a:r>
            <a:r>
              <a:rPr lang="en-US" sz="1200" dirty="0">
                <a:latin typeface="Times" pitchFamily="2" charset="0"/>
              </a:rPr>
              <a:t> </a:t>
            </a:r>
            <a:endParaRPr lang="en-US" sz="1200" dirty="0">
              <a:latin typeface="Times" pitchFamily="2" charset="0"/>
              <a:ea typeface="Arial" panose="020B0604020202020204" pitchFamily="34" charset="0"/>
            </a:endParaRPr>
          </a:p>
          <a:p>
            <a:pPr indent="-304800">
              <a:lnSpc>
                <a:spcPct val="115000"/>
              </a:lnSpc>
            </a:pP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1200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0" name="Google Shape;3870;p1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cap="none" dirty="0"/>
              <a:t>References</a:t>
            </a:r>
            <a:endParaRPr sz="5400" cap="none" dirty="0"/>
          </a:p>
        </p:txBody>
      </p:sp>
      <p:sp>
        <p:nvSpPr>
          <p:cNvPr id="3872" name="Google Shape;3872;p18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13</a:t>
            </a:fld>
            <a:endParaRPr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73EBC2F-C3AE-5344-83F8-650A5D557993}"/>
              </a:ext>
            </a:extLst>
          </p:cNvPr>
          <p:cNvSpPr/>
          <p:nvPr/>
        </p:nvSpPr>
        <p:spPr>
          <a:xfrm>
            <a:off x="261938" y="1354834"/>
            <a:ext cx="8548688" cy="32931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63550" indent="-768350">
              <a:lnSpc>
                <a:spcPct val="115000"/>
              </a:lnSpc>
            </a:pP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Asher, Andrew, Kristin Briney, Gabriel J. Gardner, Lisa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Janicke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Hinchliffe, Bethany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Nowviskie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Dorothea Salo, Yasmeen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Shorish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and Rebecca Goodwin. 2018. “Ethics in Research Use of Library Patron Data: Glossary and Explainer,” October. </a:t>
            </a:r>
            <a:r>
              <a:rPr lang="en-US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3"/>
              </a:rPr>
              <a:t>https://doi.org/10.17605/OSF.IO/XFKZ6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120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463550" indent="-768350">
              <a:lnSpc>
                <a:spcPct val="115000"/>
              </a:lnSpc>
            </a:pP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Barkey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Patrick. 1965. “Patterns of Student Use of a College Library.” </a:t>
            </a:r>
            <a:r>
              <a:rPr lang="en-US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College &amp; Research Libraries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26 (2): 115–118.</a:t>
            </a:r>
            <a:endParaRPr lang="en-US" sz="120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463550" indent="-768350">
              <a:lnSpc>
                <a:spcPct val="115000"/>
              </a:lnSpc>
            </a:pP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Bienkowski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Marie, Feng, Ming Yu, and Means, Barbara. 2012. Enhancing teaching and learning through educational data mining and learning analytics. Washington, DC: U.S. Department of Education.</a:t>
            </a:r>
            <a:endParaRPr lang="en-US" sz="120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463550" indent="-768350">
              <a:lnSpc>
                <a:spcPct val="115000"/>
              </a:lnSpc>
            </a:pP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Black, Elizabeth L, and Sarah Anne Murphy. 2017. “The Out Loud Assignment: Articulating Library Contributions to First-Year Student Success.” </a:t>
            </a:r>
            <a:r>
              <a:rPr lang="en-US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Journal of Academic Librarianship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43 (5): 409.</a:t>
            </a:r>
            <a:endParaRPr lang="en-US" sz="120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463550" indent="-768350">
              <a:lnSpc>
                <a:spcPct val="115000"/>
              </a:lnSpc>
            </a:pP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Bobko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Philip. 2001. </a:t>
            </a:r>
            <a:r>
              <a:rPr lang="en-US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Correlation and Regression: Applications for Industrial Organizational Psychology and Management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SAGE.</a:t>
            </a:r>
            <a:endParaRPr lang="en-US" sz="120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463550" indent="-768350">
              <a:lnSpc>
                <a:spcPct val="115000"/>
              </a:lnSpc>
            </a:pP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Borenstein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Michael, Larry V. Hedges, Julian P. T. Higgins, and Hannah R. Rothstein. 2011. </a:t>
            </a:r>
            <a:r>
              <a:rPr lang="en-US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Introduction to Meta-Analysis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John Wiley &amp; Sons.</a:t>
            </a:r>
            <a:endParaRPr lang="en-US" sz="12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1440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0" name="Google Shape;3870;p1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cap="none" dirty="0"/>
              <a:t>References</a:t>
            </a:r>
            <a:endParaRPr sz="5400" cap="none" dirty="0"/>
          </a:p>
        </p:txBody>
      </p:sp>
      <p:sp>
        <p:nvSpPr>
          <p:cNvPr id="3872" name="Google Shape;3872;p18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14</a:t>
            </a:fld>
            <a:endParaRPr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454DF24-AE71-DB40-ACA9-A5A2AEB0D723}"/>
              </a:ext>
            </a:extLst>
          </p:cNvPr>
          <p:cNvSpPr/>
          <p:nvPr/>
        </p:nvSpPr>
        <p:spPr>
          <a:xfrm>
            <a:off x="323849" y="1372692"/>
            <a:ext cx="8486775" cy="35409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63550" indent="-768350">
              <a:lnSpc>
                <a:spcPct val="115000"/>
              </a:lnSpc>
            </a:pP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Bowles-Terry, Melissa. 2012. “Library Instruction and Academic Success: A Mixed-Methods Assessment of a Library Instruction Program.” </a:t>
            </a:r>
            <a:r>
              <a:rPr lang="en-US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Evidence Based Library and Information Practice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7 (1): 82–95. </a:t>
            </a:r>
            <a:endParaRPr lang="en-US" sz="120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463550" indent="-768350">
              <a:lnSpc>
                <a:spcPct val="115000"/>
              </a:lnSpc>
            </a:pP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Brewster, Steve, Cynthia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Dorroh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Deborah Moore, and Michael Moreau. 2002. “Information Competency Instruction in a Two-Year College: One Size Does Not Fit All.” </a:t>
            </a:r>
            <a:r>
              <a:rPr lang="en-US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Reference Services Review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30 (4): 300–306.</a:t>
            </a:r>
            <a:endParaRPr lang="en-US" sz="120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indent="-304800">
              <a:lnSpc>
                <a:spcPct val="115000"/>
              </a:lnSpc>
            </a:pP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Briney, Kristin. forthcoming. “Data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Mangement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Practices in Library Learning Analytics: A Critical Review.”</a:t>
            </a:r>
            <a:endParaRPr lang="en-US" sz="120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463550" indent="-768350">
              <a:lnSpc>
                <a:spcPct val="115000"/>
              </a:lnSpc>
            </a:pP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Campbell, John P.,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DeBlois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Peter B.,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Oblinger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Diana G. 2007. “Academic Analytics: A New Tool for a New Era.” </a:t>
            </a:r>
            <a:r>
              <a:rPr lang="en-US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Educause Review 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July/August, 2007: 41-57. </a:t>
            </a:r>
            <a:endParaRPr lang="en-US" sz="120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406400" indent="-711200">
              <a:lnSpc>
                <a:spcPct val="115000"/>
              </a:lnSpc>
            </a:pP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Calude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Cristian S., and Giuseppe Longo. 2017. “The Deluge of Spurious Correlations in Big Data.” </a:t>
            </a:r>
            <a:r>
              <a:rPr lang="en-US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Foundations of Science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22 (3): 595–612.</a:t>
            </a:r>
            <a:endParaRPr lang="en-US" sz="120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463550" indent="-768350">
              <a:lnSpc>
                <a:spcPct val="115000"/>
              </a:lnSpc>
            </a:pP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Cherry, Ed, Stephanie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Havron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Rollins, and Toner Evans. 2013. “Proving Our Worth: The Impact of Electronic Resource Usage on Academic Achievement.” </a:t>
            </a:r>
            <a:r>
              <a:rPr lang="en-US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College &amp; Undergraduate Libraries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20 (3–4): 386–98. </a:t>
            </a:r>
            <a:r>
              <a:rPr lang="en-US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3"/>
              </a:rPr>
              <a:t>https://doi.org/10.1080/10691316.2013.829378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120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463550" indent="-768350">
              <a:lnSpc>
                <a:spcPct val="115000"/>
              </a:lnSpc>
            </a:pP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Chodock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Ted, Mariana Regalado, and Maura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Smale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2018. “Library Instruction and Academic Success.” In </a:t>
            </a:r>
            <a:r>
              <a:rPr lang="en-US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Academic Libraries for Commuter Students: Research-Based Strategies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117–38. Chicago: ALA Editions.</a:t>
            </a:r>
            <a:endParaRPr lang="en-US" sz="12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59498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0" name="Google Shape;3870;p1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cap="none" dirty="0"/>
              <a:t>References</a:t>
            </a:r>
            <a:endParaRPr sz="5400" cap="none" dirty="0"/>
          </a:p>
        </p:txBody>
      </p:sp>
      <p:sp>
        <p:nvSpPr>
          <p:cNvPr id="3872" name="Google Shape;3872;p18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15</a:t>
            </a:fld>
            <a:endParaRPr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61C41AA-D9DA-034A-8CAF-9A254E4762E0}"/>
              </a:ext>
            </a:extLst>
          </p:cNvPr>
          <p:cNvSpPr/>
          <p:nvPr/>
        </p:nvSpPr>
        <p:spPr>
          <a:xfrm>
            <a:off x="238124" y="1286967"/>
            <a:ext cx="8572501" cy="40030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63550" indent="-768350">
              <a:lnSpc>
                <a:spcPct val="115000"/>
              </a:lnSpc>
            </a:pP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Connaway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Lynn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Silipigni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William Harvey, Vanessa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Kitzie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and Stephanie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Mikitish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n.d. “Academic Library Impact: Improving Practice and Essential Areas to Research,” 134.</a:t>
            </a:r>
            <a:endParaRPr lang="en-US" sz="120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463550" indent="-768350">
              <a:lnSpc>
                <a:spcPct val="115000"/>
              </a:lnSpc>
            </a:pP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Cook, Jean Marie. 2014. “A Library Credit Course and Student Success Rates: A Longitudinal Study.” </a:t>
            </a:r>
            <a:r>
              <a:rPr lang="en-US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College &amp; Research Libraries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75 (3): 272–83.</a:t>
            </a:r>
            <a:endParaRPr lang="en-US" sz="120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463550" indent="-768350">
              <a:lnSpc>
                <a:spcPct val="115000"/>
              </a:lnSpc>
            </a:pP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Cox, B, and M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Jantti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2012. “Discovering the Impact of Library Use and Student Performance.” </a:t>
            </a:r>
            <a:r>
              <a:rPr lang="en-US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EDUCAUSE Review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July. </a:t>
            </a:r>
            <a:r>
              <a:rPr lang="en-US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3"/>
              </a:rPr>
              <a:t>http://www.educause.edu/ero/article/discovering-impact-library-use-and-student-performance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120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463550" indent="-768350">
              <a:lnSpc>
                <a:spcPct val="115000"/>
              </a:lnSpc>
            </a:pP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Crawford, Gregory A. 2015. “The Academic Library and Student Retention and Graduation: An Exploratory Study.” </a:t>
            </a:r>
            <a:r>
              <a:rPr lang="en-US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Portal : Libraries and the Academy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15 (1): 41–57.</a:t>
            </a:r>
            <a:endParaRPr lang="en-US" sz="120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463550" indent="-768350">
              <a:lnSpc>
                <a:spcPct val="115000"/>
              </a:lnSpc>
            </a:pP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Davidson, Karen S, Stephanie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Havron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Rollins, and Ed Cherry. 2013. “Demonstrating Our Value: Tying Use of Electronic Resources to Academic Success.” </a:t>
            </a:r>
            <a:r>
              <a:rPr lang="en-US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The Serials Librarian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65 (1): 74.</a:t>
            </a:r>
            <a:endParaRPr lang="en-US" sz="120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463550" indent="-768350">
              <a:lnSpc>
                <a:spcPct val="115000"/>
              </a:lnSpc>
            </a:pP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Emmons, Mark, and Frances C Wilkinson. 2011. “The Academic Library Impact on Student Persistence.” </a:t>
            </a:r>
            <a:r>
              <a:rPr lang="en-US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College &amp; Research Libraries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72 (2): 128–49.</a:t>
            </a:r>
          </a:p>
          <a:p>
            <a:pPr marL="463550" indent="-768350">
              <a:lnSpc>
                <a:spcPct val="115000"/>
              </a:lnSpc>
            </a:pPr>
            <a:r>
              <a:rPr lang="en-US" dirty="0">
                <a:latin typeface="Times" pitchFamily="2" charset="0"/>
              </a:rPr>
              <a:t>Ericson, David P., and Dianne Robertshaw. 1982. “Social Justice and the Community College.” </a:t>
            </a:r>
            <a:r>
              <a:rPr lang="en-US" i="1" dirty="0">
                <a:latin typeface="Times" pitchFamily="2" charset="0"/>
              </a:rPr>
              <a:t>Community Junior College Research Quarterly of Research and Practice</a:t>
            </a:r>
            <a:r>
              <a:rPr lang="en-US" dirty="0">
                <a:latin typeface="Times" pitchFamily="2" charset="0"/>
              </a:rPr>
              <a:t> 6 (4): 315–41. </a:t>
            </a:r>
            <a:r>
              <a:rPr lang="en-US" u="sng" dirty="0">
                <a:latin typeface="Times" pitchFamily="2" charset="0"/>
                <a:hlinkClick r:id="rId4"/>
              </a:rPr>
              <a:t>https://doi.org/10.1080/0361697820060402</a:t>
            </a:r>
            <a:r>
              <a:rPr lang="en-US" dirty="0">
                <a:latin typeface="Times" pitchFamily="2" charset="0"/>
              </a:rPr>
              <a:t>.</a:t>
            </a:r>
          </a:p>
          <a:p>
            <a:pPr marL="463550" indent="-768350">
              <a:lnSpc>
                <a:spcPct val="115000"/>
              </a:lnSpc>
            </a:pPr>
            <a:endParaRPr lang="en-US" sz="12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97999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0" name="Google Shape;3870;p1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cap="none" dirty="0"/>
              <a:t>References</a:t>
            </a:r>
            <a:endParaRPr sz="5400" cap="none" dirty="0"/>
          </a:p>
        </p:txBody>
      </p:sp>
      <p:sp>
        <p:nvSpPr>
          <p:cNvPr id="3872" name="Google Shape;3872;p18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16</a:t>
            </a:fld>
            <a:endParaRPr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61C41AA-D9DA-034A-8CAF-9A254E4762E0}"/>
              </a:ext>
            </a:extLst>
          </p:cNvPr>
          <p:cNvSpPr/>
          <p:nvPr/>
        </p:nvSpPr>
        <p:spPr>
          <a:xfrm>
            <a:off x="238124" y="1334592"/>
            <a:ext cx="8572501" cy="34874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Times" pitchFamily="2" charset="0"/>
              </a:rPr>
              <a:t>Field, Andy. 2017. </a:t>
            </a:r>
            <a:r>
              <a:rPr lang="en-US" i="1" dirty="0">
                <a:latin typeface="Times" pitchFamily="2" charset="0"/>
              </a:rPr>
              <a:t>Discovering Statistics Using IBM SPSS</a:t>
            </a:r>
            <a:r>
              <a:rPr lang="en-US" dirty="0">
                <a:latin typeface="Times" pitchFamily="2" charset="0"/>
              </a:rPr>
              <a:t>. Sage.</a:t>
            </a:r>
          </a:p>
          <a:p>
            <a:pPr marL="463550" indent="-463550"/>
            <a:r>
              <a:rPr lang="en-US" dirty="0" err="1">
                <a:latin typeface="Times" pitchFamily="2" charset="0"/>
              </a:rPr>
              <a:t>Gaha</a:t>
            </a:r>
            <a:r>
              <a:rPr lang="en-US" dirty="0">
                <a:latin typeface="Times" pitchFamily="2" charset="0"/>
              </a:rPr>
              <a:t>, Ula, Suzanne </a:t>
            </a:r>
            <a:r>
              <a:rPr lang="en-US" dirty="0" err="1">
                <a:latin typeface="Times" pitchFamily="2" charset="0"/>
              </a:rPr>
              <a:t>Hinnefeld</a:t>
            </a:r>
            <a:r>
              <a:rPr lang="en-US" dirty="0">
                <a:latin typeface="Times" pitchFamily="2" charset="0"/>
              </a:rPr>
              <a:t>, and Catherine Pellegrino. 2018. “The Academic Library’s Contribution to Student Success: Library Instruction and GPA.” </a:t>
            </a:r>
            <a:r>
              <a:rPr lang="en-US" i="1" dirty="0">
                <a:latin typeface="Times" pitchFamily="2" charset="0"/>
              </a:rPr>
              <a:t>College &amp; Research Libraries</a:t>
            </a:r>
            <a:r>
              <a:rPr lang="en-US" dirty="0">
                <a:latin typeface="Times" pitchFamily="2" charset="0"/>
              </a:rPr>
              <a:t> 79 (6): 737.</a:t>
            </a:r>
          </a:p>
          <a:p>
            <a:pPr marL="463550" indent="-463550"/>
            <a:r>
              <a:rPr lang="en-US" dirty="0" err="1">
                <a:latin typeface="Times" pitchFamily="2" charset="0"/>
              </a:rPr>
              <a:t>Gariepy</a:t>
            </a:r>
            <a:r>
              <a:rPr lang="en-US" dirty="0">
                <a:latin typeface="Times" pitchFamily="2" charset="0"/>
              </a:rPr>
              <a:t>, Laura W, Bettina Peacemaker, and </a:t>
            </a:r>
            <a:r>
              <a:rPr lang="en-US" dirty="0" err="1">
                <a:latin typeface="Times" pitchFamily="2" charset="0"/>
              </a:rPr>
              <a:t>Valeriana</a:t>
            </a:r>
            <a:r>
              <a:rPr lang="en-US" dirty="0">
                <a:latin typeface="Times" pitchFamily="2" charset="0"/>
              </a:rPr>
              <a:t> Colon. 2017. “Stop Chasing Unicorns.” </a:t>
            </a:r>
            <a:r>
              <a:rPr lang="en-US" i="1" dirty="0">
                <a:latin typeface="Times" pitchFamily="2" charset="0"/>
              </a:rPr>
              <a:t>Performance Measurement and Metrics</a:t>
            </a:r>
            <a:r>
              <a:rPr lang="en-US" dirty="0">
                <a:latin typeface="Times" pitchFamily="2" charset="0"/>
              </a:rPr>
              <a:t> 18 (2): 103–9.</a:t>
            </a:r>
          </a:p>
          <a:p>
            <a:pPr marL="463550" indent="-463550"/>
            <a:r>
              <a:rPr lang="en-US" dirty="0" err="1">
                <a:latin typeface="Times" pitchFamily="2" charset="0"/>
              </a:rPr>
              <a:t>Goldrick-Rab</a:t>
            </a:r>
            <a:r>
              <a:rPr lang="en-US" dirty="0">
                <a:latin typeface="Times" pitchFamily="2" charset="0"/>
              </a:rPr>
              <a:t>, Sara. 2016. </a:t>
            </a:r>
            <a:r>
              <a:rPr lang="en-US" i="1" dirty="0">
                <a:latin typeface="Times" pitchFamily="2" charset="0"/>
              </a:rPr>
              <a:t>Paying the Price: College Costs, Financial Aid, and the Betrayal of the American Dream</a:t>
            </a:r>
            <a:r>
              <a:rPr lang="en-US" dirty="0">
                <a:latin typeface="Times" pitchFamily="2" charset="0"/>
              </a:rPr>
              <a:t>. University of Chicago Press.</a:t>
            </a:r>
          </a:p>
          <a:p>
            <a:pPr marL="463550" indent="-463550"/>
            <a:r>
              <a:rPr lang="en-US" dirty="0">
                <a:latin typeface="Times" pitchFamily="2" charset="0"/>
              </a:rPr>
              <a:t>Goodall, Deborah, and David Pattern. 2011. “Academic Library Non/Low Use and Undergraduate Student Achievement.” </a:t>
            </a:r>
            <a:r>
              <a:rPr lang="en-US" i="1" dirty="0">
                <a:latin typeface="Times" pitchFamily="2" charset="0"/>
              </a:rPr>
              <a:t>Library Management</a:t>
            </a:r>
            <a:r>
              <a:rPr lang="en-US" dirty="0">
                <a:latin typeface="Times" pitchFamily="2" charset="0"/>
              </a:rPr>
              <a:t> 32 (3): 159–70. </a:t>
            </a:r>
            <a:r>
              <a:rPr lang="en-US" u="sng" dirty="0">
                <a:latin typeface="Times" pitchFamily="2" charset="0"/>
                <a:hlinkClick r:id="rId3"/>
              </a:rPr>
              <a:t>https://doi.org/10.1108/01435121111112871</a:t>
            </a:r>
            <a:r>
              <a:rPr lang="en-US" dirty="0">
                <a:latin typeface="Times" pitchFamily="2" charset="0"/>
              </a:rPr>
              <a:t>.</a:t>
            </a:r>
          </a:p>
          <a:p>
            <a:pPr marL="463550" indent="-463550"/>
            <a:r>
              <a:rPr lang="en-US" dirty="0">
                <a:latin typeface="Times" pitchFamily="2" charset="0"/>
              </a:rPr>
              <a:t>Greater Western Library Alliance. 2017. “The Impact of Information Literacy Instruction of Student Success: A Multi-Institutional Investigation and Analysis.” Greater Western Library Alliance. </a:t>
            </a:r>
            <a:r>
              <a:rPr lang="en-US" u="sng" dirty="0">
                <a:latin typeface="Times" pitchFamily="2" charset="0"/>
                <a:hlinkClick r:id="rId4"/>
              </a:rPr>
              <a:t>https://www.arl.org/storage/documents/publications/The_Impact_of_Information_Literacy_Instruction_on_Student_Success_October_2017.pdf</a:t>
            </a:r>
            <a:r>
              <a:rPr lang="en-US" dirty="0">
                <a:latin typeface="Times" pitchFamily="2" charset="0"/>
              </a:rPr>
              <a:t>.</a:t>
            </a:r>
          </a:p>
          <a:p>
            <a:pPr marL="463550" indent="-463550"/>
            <a:r>
              <a:rPr lang="en-US" dirty="0" err="1">
                <a:latin typeface="Times" pitchFamily="2" charset="0"/>
              </a:rPr>
              <a:t>Guinier</a:t>
            </a:r>
            <a:r>
              <a:rPr lang="en-US" dirty="0">
                <a:latin typeface="Times" pitchFamily="2" charset="0"/>
              </a:rPr>
              <a:t>, </a:t>
            </a:r>
            <a:r>
              <a:rPr lang="en-US" dirty="0" err="1">
                <a:latin typeface="Times" pitchFamily="2" charset="0"/>
              </a:rPr>
              <a:t>Lani</a:t>
            </a:r>
            <a:r>
              <a:rPr lang="en-US" dirty="0">
                <a:latin typeface="Times" pitchFamily="2" charset="0"/>
              </a:rPr>
              <a:t>. 2015. </a:t>
            </a:r>
            <a:r>
              <a:rPr lang="en-US" i="1" dirty="0">
                <a:latin typeface="Times" pitchFamily="2" charset="0"/>
              </a:rPr>
              <a:t>The Tyranny of Meritocracy.</a:t>
            </a:r>
            <a:r>
              <a:rPr lang="en-US" dirty="0">
                <a:latin typeface="Times" pitchFamily="2" charset="0"/>
              </a:rPr>
              <a:t> Beacon Press: Boston, MA. </a:t>
            </a:r>
          </a:p>
          <a:p>
            <a:pPr marL="463550" indent="-463550"/>
            <a:endParaRPr lang="en-US" dirty="0">
              <a:latin typeface="Times" pitchFamily="2" charset="0"/>
            </a:endParaRPr>
          </a:p>
          <a:p>
            <a:pPr marL="463550" indent="-768350">
              <a:lnSpc>
                <a:spcPct val="115000"/>
              </a:lnSpc>
            </a:pPr>
            <a:endParaRPr lang="en-US" sz="12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93641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0" name="Google Shape;3870;p1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cap="none" dirty="0"/>
              <a:t>References</a:t>
            </a:r>
            <a:endParaRPr sz="5400" cap="none" dirty="0"/>
          </a:p>
        </p:txBody>
      </p:sp>
      <p:sp>
        <p:nvSpPr>
          <p:cNvPr id="3872" name="Google Shape;3872;p18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17</a:t>
            </a:fld>
            <a:endParaRPr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61C41AA-D9DA-034A-8CAF-9A254E4762E0}"/>
              </a:ext>
            </a:extLst>
          </p:cNvPr>
          <p:cNvSpPr/>
          <p:nvPr/>
        </p:nvSpPr>
        <p:spPr>
          <a:xfrm>
            <a:off x="333375" y="1334592"/>
            <a:ext cx="8477250" cy="39491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63550" indent="-463550"/>
            <a:r>
              <a:rPr lang="en-US" dirty="0">
                <a:latin typeface="Times" pitchFamily="2" charset="0"/>
              </a:rPr>
              <a:t>Haddow, Gaby. 2013. “Academic Library Use and Student Retention: A Quantitative Analysis.” </a:t>
            </a:r>
            <a:r>
              <a:rPr lang="en-US" i="1" dirty="0">
                <a:latin typeface="Times" pitchFamily="2" charset="0"/>
              </a:rPr>
              <a:t>Library &amp; Information Science Research</a:t>
            </a:r>
            <a:r>
              <a:rPr lang="en-US" dirty="0">
                <a:latin typeface="Times" pitchFamily="2" charset="0"/>
              </a:rPr>
              <a:t> 35 (2): 127–36. </a:t>
            </a:r>
            <a:r>
              <a:rPr lang="en-US" u="sng" dirty="0">
                <a:latin typeface="Times" pitchFamily="2" charset="0"/>
                <a:hlinkClick r:id="rId3"/>
              </a:rPr>
              <a:t>https://doi.org/10.1016/j.lisr.2012.12.002</a:t>
            </a:r>
            <a:r>
              <a:rPr lang="en-US" dirty="0">
                <a:latin typeface="Times" pitchFamily="2" charset="0"/>
              </a:rPr>
              <a:t>.</a:t>
            </a:r>
          </a:p>
          <a:p>
            <a:pPr marL="463550" indent="-463550"/>
            <a:r>
              <a:rPr lang="en-US" dirty="0">
                <a:latin typeface="Times" pitchFamily="2" charset="0"/>
              </a:rPr>
              <a:t>Haddow, Gaby, and Jayanthi Joseph. 2010. “Loans, Logins, and Lasting the Course: Academic Library Use and Student Retention.” </a:t>
            </a:r>
            <a:r>
              <a:rPr lang="en-US" i="1" dirty="0">
                <a:latin typeface="Times" pitchFamily="2" charset="0"/>
              </a:rPr>
              <a:t>Australian Academic &amp; Research Libraries</a:t>
            </a:r>
            <a:r>
              <a:rPr lang="en-US" dirty="0">
                <a:latin typeface="Times" pitchFamily="2" charset="0"/>
              </a:rPr>
              <a:t> 41 (4): 233–244. </a:t>
            </a:r>
            <a:r>
              <a:rPr lang="en-US" u="sng" dirty="0">
                <a:latin typeface="Times" pitchFamily="2" charset="0"/>
                <a:hlinkClick r:id="rId4"/>
              </a:rPr>
              <a:t>https://doi.org/10.1080/00048623.2010.10721478</a:t>
            </a:r>
            <a:r>
              <a:rPr lang="en-US" dirty="0">
                <a:latin typeface="Times" pitchFamily="2" charset="0"/>
              </a:rPr>
              <a:t>.</a:t>
            </a:r>
          </a:p>
          <a:p>
            <a:pPr marL="463550" indent="-463550"/>
            <a:r>
              <a:rPr lang="en-US" dirty="0">
                <a:latin typeface="Times" pitchFamily="2" charset="0"/>
              </a:rPr>
              <a:t>Hiscock, Jane E. 1986. “Does Library Usage Affect Academic Performance.” </a:t>
            </a:r>
            <a:r>
              <a:rPr lang="en-US" i="1" dirty="0">
                <a:latin typeface="Times" pitchFamily="2" charset="0"/>
              </a:rPr>
              <a:t>Australian Academic and Research Libraries</a:t>
            </a:r>
            <a:r>
              <a:rPr lang="en-US" dirty="0">
                <a:latin typeface="Times" pitchFamily="2" charset="0"/>
              </a:rPr>
              <a:t> 17 (4): 207–214.</a:t>
            </a:r>
          </a:p>
          <a:p>
            <a:pPr marL="406400" indent="-406400"/>
            <a:r>
              <a:rPr lang="en-US" dirty="0">
                <a:latin typeface="Times" pitchFamily="2" charset="0"/>
              </a:rPr>
              <a:t>Jager, Karin de. 2002. “Successful Students: Does the Library Make a Difference?” </a:t>
            </a:r>
            <a:r>
              <a:rPr lang="en-US" i="1" dirty="0">
                <a:latin typeface="Times" pitchFamily="2" charset="0"/>
              </a:rPr>
              <a:t>Performance Measurement and Metrics</a:t>
            </a:r>
            <a:r>
              <a:rPr lang="en-US" dirty="0">
                <a:latin typeface="Times" pitchFamily="2" charset="0"/>
              </a:rPr>
              <a:t> 3 (3): 140–144.</a:t>
            </a:r>
          </a:p>
          <a:p>
            <a:pPr marL="463550" indent="-463550"/>
            <a:r>
              <a:rPr lang="en-US" dirty="0">
                <a:latin typeface="Times" pitchFamily="2" charset="0"/>
              </a:rPr>
              <a:t>Jager, Karin de, Mary </a:t>
            </a:r>
            <a:r>
              <a:rPr lang="en-US" dirty="0" err="1">
                <a:latin typeface="Times" pitchFamily="2" charset="0"/>
              </a:rPr>
              <a:t>Nassimbeni</a:t>
            </a:r>
            <a:r>
              <a:rPr lang="en-US" dirty="0">
                <a:latin typeface="Times" pitchFamily="2" charset="0"/>
              </a:rPr>
              <a:t>, William Daniels, and Alexander D’Angelo. 2018. “The Use of Academic Libraries in Turbulent Times.” </a:t>
            </a:r>
            <a:r>
              <a:rPr lang="en-US" i="1" dirty="0">
                <a:latin typeface="Times" pitchFamily="2" charset="0"/>
              </a:rPr>
              <a:t>Performance Measurement and Metrics</a:t>
            </a:r>
            <a:r>
              <a:rPr lang="en-US" dirty="0">
                <a:latin typeface="Times" pitchFamily="2" charset="0"/>
              </a:rPr>
              <a:t> 19 (1): 40–52.</a:t>
            </a:r>
          </a:p>
          <a:p>
            <a:pPr marL="463550" indent="-463550"/>
            <a:r>
              <a:rPr lang="en-US" dirty="0">
                <a:latin typeface="Times" pitchFamily="2" charset="0"/>
              </a:rPr>
              <a:t>Jones, Kyle, and Ellen </a:t>
            </a:r>
            <a:r>
              <a:rPr lang="en-US" dirty="0" err="1">
                <a:latin typeface="Times" pitchFamily="2" charset="0"/>
              </a:rPr>
              <a:t>LeClere</a:t>
            </a:r>
            <a:r>
              <a:rPr lang="en-US" dirty="0">
                <a:latin typeface="Times" pitchFamily="2" charset="0"/>
              </a:rPr>
              <a:t>. 2017. “Contextual Expectations and Emerging Informational Harms: A Primer on Academic Library Participation in Learning Analytics Initiatives.”</a:t>
            </a:r>
          </a:p>
          <a:p>
            <a:pPr marL="463550" indent="-463550"/>
            <a:r>
              <a:rPr lang="en-US" dirty="0">
                <a:latin typeface="Times" pitchFamily="2" charset="0"/>
              </a:rPr>
              <a:t>Jones, Kyle ML, and Dorothea Salo. 2018. “Learning Analytics and the Academic Library: Professional Ethics Commitments at a Crossroads.” </a:t>
            </a:r>
            <a:r>
              <a:rPr lang="en-US" i="1" dirty="0">
                <a:latin typeface="Times" pitchFamily="2" charset="0"/>
              </a:rPr>
              <a:t>College &amp; Research Libraries</a:t>
            </a:r>
            <a:r>
              <a:rPr lang="en-US" dirty="0">
                <a:latin typeface="Times" pitchFamily="2" charset="0"/>
              </a:rPr>
              <a:t>, crl17–1038.</a:t>
            </a:r>
          </a:p>
          <a:p>
            <a:endParaRPr lang="en-US" dirty="0">
              <a:latin typeface="Times" pitchFamily="2" charset="0"/>
            </a:endParaRPr>
          </a:p>
          <a:p>
            <a:pPr marL="463550" indent="-463550"/>
            <a:endParaRPr lang="en-US" dirty="0">
              <a:latin typeface="Times" pitchFamily="2" charset="0"/>
            </a:endParaRPr>
          </a:p>
          <a:p>
            <a:pPr marL="463550" indent="-768350">
              <a:lnSpc>
                <a:spcPct val="115000"/>
              </a:lnSpc>
            </a:pPr>
            <a:endParaRPr lang="en-US" sz="12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44181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0" name="Google Shape;3870;p1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cap="none" dirty="0"/>
              <a:t>References</a:t>
            </a:r>
            <a:endParaRPr sz="5400" cap="none" dirty="0"/>
          </a:p>
        </p:txBody>
      </p:sp>
      <p:sp>
        <p:nvSpPr>
          <p:cNvPr id="3872" name="Google Shape;3872;p18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18</a:t>
            </a:fld>
            <a:endParaRPr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61C41AA-D9DA-034A-8CAF-9A254E4762E0}"/>
              </a:ext>
            </a:extLst>
          </p:cNvPr>
          <p:cNvSpPr/>
          <p:nvPr/>
        </p:nvSpPr>
        <p:spPr>
          <a:xfrm>
            <a:off x="333375" y="1334592"/>
            <a:ext cx="8477250" cy="43800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63550" indent="-463550"/>
            <a:r>
              <a:rPr lang="en-US" dirty="0">
                <a:latin typeface="Times" pitchFamily="2" charset="0"/>
              </a:rPr>
              <a:t>Kelly, M C. 1995. “Student Retention and Academic Libraries.” </a:t>
            </a:r>
            <a:r>
              <a:rPr lang="en-US" i="1" dirty="0">
                <a:latin typeface="Times" pitchFamily="2" charset="0"/>
              </a:rPr>
              <a:t>College and Research Libraries News</a:t>
            </a:r>
            <a:r>
              <a:rPr lang="en-US" dirty="0">
                <a:latin typeface="Times" pitchFamily="2" charset="0"/>
              </a:rPr>
              <a:t> 56 (11): 757–59.</a:t>
            </a:r>
          </a:p>
          <a:p>
            <a:pPr marL="463550" indent="-463550"/>
            <a:r>
              <a:rPr lang="en-US" dirty="0">
                <a:latin typeface="Times" pitchFamily="2" charset="0"/>
              </a:rPr>
              <a:t>Knapp, Jeffrey A, Nicholas J Rowland, and Eric P Charles. 2014. “Retaining Students by Embedding Librarians into Undergraduate Research Experiences.” </a:t>
            </a:r>
            <a:r>
              <a:rPr lang="en-US" i="1" dirty="0">
                <a:latin typeface="Times" pitchFamily="2" charset="0"/>
              </a:rPr>
              <a:t>Reference Services Review</a:t>
            </a:r>
            <a:r>
              <a:rPr lang="en-US" dirty="0">
                <a:latin typeface="Times" pitchFamily="2" charset="0"/>
              </a:rPr>
              <a:t> 42 (1): 129–47. </a:t>
            </a:r>
            <a:r>
              <a:rPr lang="en-US" u="sng" dirty="0">
                <a:latin typeface="Times" pitchFamily="2" charset="0"/>
                <a:hlinkClick r:id="rId3"/>
              </a:rPr>
              <a:t>https://doi.org/10.1108/RSR-02-2013-0012</a:t>
            </a:r>
            <a:r>
              <a:rPr lang="en-US" dirty="0">
                <a:latin typeface="Times" pitchFamily="2" charset="0"/>
              </a:rPr>
              <a:t>.</a:t>
            </a:r>
          </a:p>
          <a:p>
            <a:pPr marL="463550" indent="-463550"/>
            <a:r>
              <a:rPr lang="en-US" dirty="0" err="1">
                <a:latin typeface="Times" pitchFamily="2" charset="0"/>
              </a:rPr>
              <a:t>Kogut</a:t>
            </a:r>
            <a:r>
              <a:rPr lang="en-US" dirty="0">
                <a:latin typeface="Times" pitchFamily="2" charset="0"/>
              </a:rPr>
              <a:t>, Ashlynn. 2016. “Academic Library Services and Undergraduate Academic Success: Trends in Research Literature.” In </a:t>
            </a:r>
            <a:r>
              <a:rPr lang="en-US" i="1" dirty="0">
                <a:latin typeface="Times" pitchFamily="2" charset="0"/>
              </a:rPr>
              <a:t>Library Assessment Conference</a:t>
            </a:r>
            <a:r>
              <a:rPr lang="en-US" dirty="0">
                <a:latin typeface="Times" pitchFamily="2" charset="0"/>
              </a:rPr>
              <a:t>. </a:t>
            </a:r>
            <a:r>
              <a:rPr lang="en-US" u="sng" dirty="0">
                <a:latin typeface="Times" pitchFamily="2" charset="0"/>
                <a:hlinkClick r:id="rId4"/>
              </a:rPr>
              <a:t>http://libraryassessment.org/bm doc/59-kogut-2016.pdf</a:t>
            </a:r>
            <a:r>
              <a:rPr lang="en-US" dirty="0">
                <a:latin typeface="Times" pitchFamily="2" charset="0"/>
              </a:rPr>
              <a:t>.</a:t>
            </a:r>
          </a:p>
          <a:p>
            <a:pPr marL="463550" indent="-463550"/>
            <a:r>
              <a:rPr lang="en-US" dirty="0" err="1">
                <a:latin typeface="Times" pitchFamily="2" charset="0"/>
              </a:rPr>
              <a:t>Kot</a:t>
            </a:r>
            <a:r>
              <a:rPr lang="en-US" dirty="0">
                <a:latin typeface="Times" pitchFamily="2" charset="0"/>
              </a:rPr>
              <a:t>, Felly </a:t>
            </a:r>
            <a:r>
              <a:rPr lang="en-US" dirty="0" err="1">
                <a:latin typeface="Times" pitchFamily="2" charset="0"/>
              </a:rPr>
              <a:t>Chiteng</a:t>
            </a:r>
            <a:r>
              <a:rPr lang="en-US" dirty="0">
                <a:latin typeface="Times" pitchFamily="2" charset="0"/>
              </a:rPr>
              <a:t>, and Jennifer L. Jones. 2015. “The Impact of Library Resource Utilization on Undergraduate Students’ Academic Performance: A Propensity Score Matching Design.” </a:t>
            </a:r>
            <a:r>
              <a:rPr lang="en-US" i="1" dirty="0">
                <a:latin typeface="Times" pitchFamily="2" charset="0"/>
              </a:rPr>
              <a:t>College &amp; Research Libraries</a:t>
            </a:r>
            <a:r>
              <a:rPr lang="en-US" dirty="0">
                <a:latin typeface="Times" pitchFamily="2" charset="0"/>
              </a:rPr>
              <a:t> 76 (5): 566–586. </a:t>
            </a:r>
            <a:r>
              <a:rPr lang="en-US" u="sng" dirty="0">
                <a:latin typeface="Times" pitchFamily="2" charset="0"/>
                <a:hlinkClick r:id="rId5"/>
              </a:rPr>
              <a:t>https://doi.org/10.5860/crl.76.5.566</a:t>
            </a:r>
            <a:r>
              <a:rPr lang="en-US" dirty="0">
                <a:latin typeface="Times" pitchFamily="2" charset="0"/>
              </a:rPr>
              <a:t>.</a:t>
            </a:r>
          </a:p>
          <a:p>
            <a:pPr marL="463550" indent="-463550"/>
            <a:r>
              <a:rPr lang="en-US" dirty="0">
                <a:latin typeface="Times" pitchFamily="2" charset="0"/>
              </a:rPr>
              <a:t> Kramer, Lloyd A., and Martha B. Kramer. 1968. “The College Library and the Drop-Out.” </a:t>
            </a:r>
            <a:r>
              <a:rPr lang="en-US" i="1" dirty="0">
                <a:latin typeface="Times" pitchFamily="2" charset="0"/>
              </a:rPr>
              <a:t>College &amp; Research Libraries</a:t>
            </a:r>
            <a:r>
              <a:rPr lang="en-US" dirty="0">
                <a:latin typeface="Times" pitchFamily="2" charset="0"/>
              </a:rPr>
              <a:t> 29 (4): 310–312.</a:t>
            </a:r>
          </a:p>
          <a:p>
            <a:pPr marL="463550" indent="-463550"/>
            <a:r>
              <a:rPr lang="en-US" dirty="0" err="1">
                <a:latin typeface="Times" pitchFamily="2" charset="0"/>
              </a:rPr>
              <a:t>Krieb</a:t>
            </a:r>
            <a:r>
              <a:rPr lang="en-US" dirty="0">
                <a:latin typeface="Times" pitchFamily="2" charset="0"/>
              </a:rPr>
              <a:t>, Dennis. 2018. “Assessing the Impact of Reference Assistance and Library Instruction on Retention and Grades Using Student Tracking Technology.” </a:t>
            </a:r>
            <a:r>
              <a:rPr lang="en-US" i="1" dirty="0">
                <a:latin typeface="Times" pitchFamily="2" charset="0"/>
              </a:rPr>
              <a:t>Evidence Based Library and Information Practice</a:t>
            </a:r>
            <a:r>
              <a:rPr lang="en-US" dirty="0">
                <a:latin typeface="Times" pitchFamily="2" charset="0"/>
              </a:rPr>
              <a:t> 13 (2): 2–12.</a:t>
            </a:r>
          </a:p>
          <a:p>
            <a:pPr marL="463550" indent="-463550"/>
            <a:r>
              <a:rPr lang="en-US" dirty="0" err="1">
                <a:latin typeface="Times" pitchFamily="2" charset="0"/>
              </a:rPr>
              <a:t>LeMaistre</a:t>
            </a:r>
            <a:r>
              <a:rPr lang="en-US" dirty="0">
                <a:latin typeface="Times" pitchFamily="2" charset="0"/>
              </a:rPr>
              <a:t>, Tiffany, </a:t>
            </a:r>
            <a:r>
              <a:rPr lang="en-US" dirty="0" err="1">
                <a:latin typeface="Times" pitchFamily="2" charset="0"/>
              </a:rPr>
              <a:t>Qingmin</a:t>
            </a:r>
            <a:r>
              <a:rPr lang="en-US" dirty="0">
                <a:latin typeface="Times" pitchFamily="2" charset="0"/>
              </a:rPr>
              <a:t> Shi, and Sandip </a:t>
            </a:r>
            <a:r>
              <a:rPr lang="en-US" dirty="0" err="1">
                <a:latin typeface="Times" pitchFamily="2" charset="0"/>
              </a:rPr>
              <a:t>Thanki</a:t>
            </a:r>
            <a:r>
              <a:rPr lang="en-US" dirty="0">
                <a:latin typeface="Times" pitchFamily="2" charset="0"/>
              </a:rPr>
              <a:t>. 2018. “Connecting Library Use to Student Success.” </a:t>
            </a:r>
            <a:r>
              <a:rPr lang="en-US" i="1" dirty="0">
                <a:latin typeface="Times" pitchFamily="2" charset="0"/>
              </a:rPr>
              <a:t>Portal: Libraries and the Academy</a:t>
            </a:r>
            <a:r>
              <a:rPr lang="en-US" dirty="0">
                <a:latin typeface="Times" pitchFamily="2" charset="0"/>
              </a:rPr>
              <a:t> 18 (1): 117–140.</a:t>
            </a:r>
          </a:p>
          <a:p>
            <a:endParaRPr lang="en-US" dirty="0">
              <a:latin typeface="Times" pitchFamily="2" charset="0"/>
            </a:endParaRPr>
          </a:p>
          <a:p>
            <a:pPr marL="463550" indent="-463550"/>
            <a:endParaRPr lang="en-US" dirty="0">
              <a:latin typeface="Times" pitchFamily="2" charset="0"/>
            </a:endParaRPr>
          </a:p>
          <a:p>
            <a:pPr marL="463550" indent="-768350">
              <a:lnSpc>
                <a:spcPct val="115000"/>
              </a:lnSpc>
            </a:pPr>
            <a:endParaRPr lang="en-US" sz="12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20348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0" name="Google Shape;3870;p1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cap="none" dirty="0"/>
              <a:t>References</a:t>
            </a:r>
            <a:endParaRPr sz="5400" cap="none" dirty="0"/>
          </a:p>
        </p:txBody>
      </p:sp>
      <p:sp>
        <p:nvSpPr>
          <p:cNvPr id="3872" name="Google Shape;3872;p18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19</a:t>
            </a:fld>
            <a:endParaRPr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61C41AA-D9DA-034A-8CAF-9A254E4762E0}"/>
              </a:ext>
            </a:extLst>
          </p:cNvPr>
          <p:cNvSpPr/>
          <p:nvPr/>
        </p:nvSpPr>
        <p:spPr>
          <a:xfrm>
            <a:off x="333375" y="1334592"/>
            <a:ext cx="8477250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63550" indent="-463550"/>
            <a:r>
              <a:rPr lang="en-US" dirty="0">
                <a:latin typeface="Times" pitchFamily="2" charset="0"/>
              </a:rPr>
              <a:t>Lenhard, W. &amp; Lenhard, A. (2016). </a:t>
            </a:r>
            <a:r>
              <a:rPr lang="en-US" i="1" dirty="0">
                <a:latin typeface="Times" pitchFamily="2" charset="0"/>
              </a:rPr>
              <a:t>Calculation of Effect Sizes.</a:t>
            </a:r>
            <a:r>
              <a:rPr lang="en-US" dirty="0">
                <a:latin typeface="Times" pitchFamily="2" charset="0"/>
              </a:rPr>
              <a:t> Retrieved from: https://</a:t>
            </a:r>
            <a:r>
              <a:rPr lang="en-US" dirty="0" err="1">
                <a:latin typeface="Times" pitchFamily="2" charset="0"/>
              </a:rPr>
              <a:t>www.psychometrica.de</a:t>
            </a:r>
            <a:r>
              <a:rPr lang="en-US" dirty="0">
                <a:latin typeface="Times" pitchFamily="2" charset="0"/>
              </a:rPr>
              <a:t>/</a:t>
            </a:r>
            <a:r>
              <a:rPr lang="en-US" dirty="0" err="1">
                <a:latin typeface="Times" pitchFamily="2" charset="0"/>
              </a:rPr>
              <a:t>effect_size.html</a:t>
            </a:r>
            <a:r>
              <a:rPr lang="en-US" dirty="0">
                <a:latin typeface="Times" pitchFamily="2" charset="0"/>
              </a:rPr>
              <a:t>. </a:t>
            </a:r>
            <a:r>
              <a:rPr lang="en-US" dirty="0" err="1">
                <a:latin typeface="Times" pitchFamily="2" charset="0"/>
              </a:rPr>
              <a:t>Dettelbach</a:t>
            </a:r>
            <a:r>
              <a:rPr lang="en-US" dirty="0">
                <a:latin typeface="Times" pitchFamily="2" charset="0"/>
              </a:rPr>
              <a:t> (Germany): </a:t>
            </a:r>
            <a:r>
              <a:rPr lang="en-US" dirty="0" err="1">
                <a:latin typeface="Times" pitchFamily="2" charset="0"/>
              </a:rPr>
              <a:t>Psychometrica</a:t>
            </a:r>
            <a:r>
              <a:rPr lang="en-US" dirty="0">
                <a:latin typeface="Times" pitchFamily="2" charset="0"/>
              </a:rPr>
              <a:t>. </a:t>
            </a:r>
          </a:p>
          <a:p>
            <a:pPr marL="463550" indent="-463550"/>
            <a:r>
              <a:rPr lang="en-US" dirty="0">
                <a:latin typeface="Times" pitchFamily="2" charset="0"/>
              </a:rPr>
              <a:t>Matthews, Joseph R. 2012. “Assessing Library Contributions to University Outcomes: The Need for Individual Student Level Data.” </a:t>
            </a:r>
            <a:r>
              <a:rPr lang="en-US" i="1" dirty="0">
                <a:latin typeface="Times" pitchFamily="2" charset="0"/>
              </a:rPr>
              <a:t>Library Management</a:t>
            </a:r>
            <a:r>
              <a:rPr lang="en-US" dirty="0">
                <a:latin typeface="Times" pitchFamily="2" charset="0"/>
              </a:rPr>
              <a:t> 33 (6–7): 389–402. </a:t>
            </a:r>
            <a:r>
              <a:rPr lang="en-US" u="sng" dirty="0">
                <a:latin typeface="Times" pitchFamily="2" charset="0"/>
                <a:hlinkClick r:id="rId3"/>
              </a:rPr>
              <a:t>https://doi.org/10.1108/01435121211266203</a:t>
            </a:r>
            <a:r>
              <a:rPr lang="en-US" dirty="0">
                <a:latin typeface="Times" pitchFamily="2" charset="0"/>
              </a:rPr>
              <a:t>.</a:t>
            </a:r>
          </a:p>
          <a:p>
            <a:pPr marL="463550" indent="-463550"/>
            <a:r>
              <a:rPr lang="en-US" dirty="0">
                <a:latin typeface="Times" pitchFamily="2" charset="0"/>
              </a:rPr>
              <a:t>Metcalf, Jacob, and Kate Crawford. 2016. “Where Are Human Subjects in Big Data Research? The Emerging Ethics Divide.” </a:t>
            </a:r>
            <a:r>
              <a:rPr lang="en-US" i="1" dirty="0">
                <a:latin typeface="Times" pitchFamily="2" charset="0"/>
              </a:rPr>
              <a:t>Big Data &amp; Society</a:t>
            </a:r>
            <a:r>
              <a:rPr lang="en-US" dirty="0">
                <a:latin typeface="Times" pitchFamily="2" charset="0"/>
              </a:rPr>
              <a:t> 3 (1): 2053951716650211. </a:t>
            </a:r>
            <a:r>
              <a:rPr lang="en-US" u="sng" dirty="0">
                <a:latin typeface="Times" pitchFamily="2" charset="0"/>
                <a:hlinkClick r:id="rId4"/>
              </a:rPr>
              <a:t>https://doi.org/10.1177/2053951716650211</a:t>
            </a:r>
            <a:r>
              <a:rPr lang="en-US" dirty="0">
                <a:latin typeface="Times" pitchFamily="2" charset="0"/>
              </a:rPr>
              <a:t>.</a:t>
            </a:r>
          </a:p>
          <a:p>
            <a:pPr marL="463550" indent="-463550"/>
            <a:r>
              <a:rPr lang="en-US" dirty="0">
                <a:latin typeface="Times" pitchFamily="2" charset="0"/>
              </a:rPr>
              <a:t>Mix, Vickie Lynn. 2013. “Library and University Governance: Partners in Student Success.” </a:t>
            </a:r>
            <a:r>
              <a:rPr lang="en-US" i="1" dirty="0">
                <a:latin typeface="Times" pitchFamily="2" charset="0"/>
              </a:rPr>
              <a:t>Reference Services Review</a:t>
            </a:r>
            <a:r>
              <a:rPr lang="en-US" dirty="0">
                <a:latin typeface="Times" pitchFamily="2" charset="0"/>
              </a:rPr>
              <a:t> 41 (2): 253–65. </a:t>
            </a:r>
            <a:r>
              <a:rPr lang="en-US" u="sng" dirty="0">
                <a:latin typeface="Times" pitchFamily="2" charset="0"/>
                <a:hlinkClick r:id="rId5"/>
              </a:rPr>
              <a:t>https://doi.org/10.1108/00907321311326219</a:t>
            </a:r>
            <a:r>
              <a:rPr lang="en-US" dirty="0">
                <a:latin typeface="Times" pitchFamily="2" charset="0"/>
              </a:rPr>
              <a:t>.</a:t>
            </a:r>
          </a:p>
          <a:p>
            <a:pPr marL="406400" indent="-406400"/>
            <a:r>
              <a:rPr lang="en-US" dirty="0">
                <a:latin typeface="Times" pitchFamily="2" charset="0"/>
              </a:rPr>
              <a:t>Moore, Deborah, Steve Brewster, Cynthia </a:t>
            </a:r>
            <a:r>
              <a:rPr lang="en-US" dirty="0" err="1">
                <a:latin typeface="Times" pitchFamily="2" charset="0"/>
              </a:rPr>
              <a:t>Dorroh</a:t>
            </a:r>
            <a:r>
              <a:rPr lang="en-US" dirty="0">
                <a:latin typeface="Times" pitchFamily="2" charset="0"/>
              </a:rPr>
              <a:t>, and Michael Moreau. 2002. “Information Competency Instruction in a Two-Year College: One Size Does Not Fit All.” </a:t>
            </a:r>
            <a:r>
              <a:rPr lang="en-US" i="1" dirty="0">
                <a:latin typeface="Times" pitchFamily="2" charset="0"/>
              </a:rPr>
              <a:t>Reference Services Review</a:t>
            </a:r>
            <a:r>
              <a:rPr lang="en-US" dirty="0">
                <a:latin typeface="Times" pitchFamily="2" charset="0"/>
              </a:rPr>
              <a:t> 30 (4): 300–306.</a:t>
            </a:r>
          </a:p>
          <a:p>
            <a:pPr marL="463550" indent="-463550"/>
            <a:r>
              <a:rPr lang="en-US" dirty="0">
                <a:latin typeface="Times" pitchFamily="2" charset="0"/>
              </a:rPr>
              <a:t>Murray, Adam. 2015. “Academic Libraries and High-Impact Practices for Student Retention: Library Deans’ Perspectives.” </a:t>
            </a:r>
            <a:r>
              <a:rPr lang="en-US" i="1" dirty="0">
                <a:latin typeface="Times" pitchFamily="2" charset="0"/>
              </a:rPr>
              <a:t>Portal : Libraries and the Academy</a:t>
            </a:r>
            <a:r>
              <a:rPr lang="en-US" dirty="0">
                <a:latin typeface="Times" pitchFamily="2" charset="0"/>
              </a:rPr>
              <a:t> 15 (3): 471–87.</a:t>
            </a:r>
          </a:p>
          <a:p>
            <a:pPr marL="406400" indent="-406400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Murray, Adam, Ashley Ireland, and Jana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Hackathorn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2016. “The Value of Academic Libraries: Library Services as a Predictor of Student Retention.”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College &amp; Research Libraries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77 (5): 631–642.</a:t>
            </a:r>
          </a:p>
          <a:p>
            <a:pPr marL="406400" indent="-406400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Mynatt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Clifford R., Michael E. Doherty, and Ryan D.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Tweney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1977. “Confirmation Bias in a Simulated Research Environment: An Experimental Study of Scientific Inference.”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Quarterly Journal of Experimental Psychology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29 (1): 85–95. </a:t>
            </a:r>
            <a:r>
              <a:rPr lang="en-US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https://doi.org/10.1080/00335557743000053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880205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</a:t>
            </a:fld>
            <a:endParaRPr lang="en"/>
          </a:p>
        </p:txBody>
      </p:sp>
      <p:sp>
        <p:nvSpPr>
          <p:cNvPr id="5" name="TextBox 4"/>
          <p:cNvSpPr txBox="1"/>
          <p:nvPr/>
        </p:nvSpPr>
        <p:spPr>
          <a:xfrm>
            <a:off x="1570617" y="2124759"/>
            <a:ext cx="6293224" cy="1323439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2"/>
                </a:solidFill>
              </a:rPr>
              <a:t>“The collection, measurement, analysis and reporting of data about learners and their contexts, for the purposes of understanding and optimizing learning and the environments in which it occurs” (LAK, 2011)</a:t>
            </a:r>
          </a:p>
        </p:txBody>
      </p:sp>
      <p:sp>
        <p:nvSpPr>
          <p:cNvPr id="6" name="Google Shape;3877;p19"/>
          <p:cNvSpPr txBox="1">
            <a:spLocks/>
          </p:cNvSpPr>
          <p:nvPr/>
        </p:nvSpPr>
        <p:spPr>
          <a:xfrm>
            <a:off x="89940" y="576715"/>
            <a:ext cx="8874176" cy="723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21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spcBef>
                <a:spcPts val="0"/>
              </a:spcBef>
              <a:buClrTx/>
              <a:buFontTx/>
            </a:pPr>
            <a:r>
              <a:rPr lang="en-US" sz="4400" cap="none" dirty="0">
                <a:solidFill>
                  <a:schemeClr val="accent4">
                    <a:lumMod val="40000"/>
                    <a:lumOff val="60000"/>
                  </a:schemeClr>
                </a:solidFill>
                <a:latin typeface="+mn-lt"/>
              </a:rPr>
              <a:t>Libraries &amp; Learning Analytics</a:t>
            </a:r>
          </a:p>
        </p:txBody>
      </p:sp>
    </p:spTree>
    <p:extLst>
      <p:ext uri="{BB962C8B-B14F-4D97-AF65-F5344CB8AC3E}">
        <p14:creationId xmlns:p14="http://schemas.microsoft.com/office/powerpoint/2010/main" val="16038948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0" name="Google Shape;3870;p1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cap="none" dirty="0"/>
              <a:t>References</a:t>
            </a:r>
            <a:endParaRPr sz="5400" cap="none" dirty="0"/>
          </a:p>
        </p:txBody>
      </p:sp>
      <p:sp>
        <p:nvSpPr>
          <p:cNvPr id="3872" name="Google Shape;3872;p18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20</a:t>
            </a:fld>
            <a:endParaRPr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61C41AA-D9DA-034A-8CAF-9A254E4762E0}"/>
              </a:ext>
            </a:extLst>
          </p:cNvPr>
          <p:cNvSpPr/>
          <p:nvPr/>
        </p:nvSpPr>
        <p:spPr>
          <a:xfrm>
            <a:off x="333375" y="1334592"/>
            <a:ext cx="8477250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6400" indent="-406400"/>
            <a:r>
              <a:rPr lang="en-US" dirty="0" err="1">
                <a:latin typeface="Times" pitchFamily="2" charset="0"/>
              </a:rPr>
              <a:t>Nackerud</a:t>
            </a:r>
            <a:r>
              <a:rPr lang="en-US" dirty="0">
                <a:latin typeface="Times" pitchFamily="2" charset="0"/>
              </a:rPr>
              <a:t>, Shane, Jan </a:t>
            </a:r>
            <a:r>
              <a:rPr lang="en-US" dirty="0" err="1">
                <a:latin typeface="Times" pitchFamily="2" charset="0"/>
              </a:rPr>
              <a:t>Fransen</a:t>
            </a:r>
            <a:r>
              <a:rPr lang="en-US" dirty="0">
                <a:latin typeface="Times" pitchFamily="2" charset="0"/>
              </a:rPr>
              <a:t>, Kate Peterson, and Kristen </a:t>
            </a:r>
            <a:r>
              <a:rPr lang="en-US" dirty="0" err="1">
                <a:latin typeface="Times" pitchFamily="2" charset="0"/>
              </a:rPr>
              <a:t>Mastel</a:t>
            </a:r>
            <a:r>
              <a:rPr lang="en-US" dirty="0">
                <a:latin typeface="Times" pitchFamily="2" charset="0"/>
              </a:rPr>
              <a:t>. 2013. “Analyzing Demographics: Assessing Library Use Across the Institution.” </a:t>
            </a:r>
            <a:r>
              <a:rPr lang="en-US" i="1" dirty="0">
                <a:latin typeface="Times" pitchFamily="2" charset="0"/>
              </a:rPr>
              <a:t>Portal: Libraries and the Academy</a:t>
            </a:r>
            <a:r>
              <a:rPr lang="en-US" dirty="0">
                <a:latin typeface="Times" pitchFamily="2" charset="0"/>
              </a:rPr>
              <a:t> 13 (2): 131–45. </a:t>
            </a:r>
            <a:r>
              <a:rPr lang="en-US" u="sng" dirty="0">
                <a:latin typeface="Times" pitchFamily="2" charset="0"/>
                <a:hlinkClick r:id="rId3"/>
              </a:rPr>
              <a:t>https://doi.org/10.1353/pla.2013.0017</a:t>
            </a:r>
            <a:r>
              <a:rPr lang="en-US" dirty="0">
                <a:latin typeface="Times" pitchFamily="2" charset="0"/>
              </a:rPr>
              <a:t>.</a:t>
            </a:r>
          </a:p>
          <a:p>
            <a:pPr marL="406400" indent="-406400"/>
            <a:r>
              <a:rPr lang="en-US" dirty="0">
                <a:latin typeface="Times" pitchFamily="2" charset="0"/>
              </a:rPr>
              <a:t>Needham, Gill, Richard Nurse, Jo Parker, Non </a:t>
            </a:r>
            <a:r>
              <a:rPr lang="en-US" dirty="0" err="1">
                <a:latin typeface="Times" pitchFamily="2" charset="0"/>
              </a:rPr>
              <a:t>Scantlebury</a:t>
            </a:r>
            <a:r>
              <a:rPr lang="en-US" dirty="0">
                <a:latin typeface="Times" pitchFamily="2" charset="0"/>
              </a:rPr>
              <a:t>, and Sam Dick. 2013. “Can an Excellent Distance Learning Library Service Support Student Retention and How Can We Find Out?” </a:t>
            </a:r>
            <a:r>
              <a:rPr lang="en-US" i="1" dirty="0">
                <a:latin typeface="Times" pitchFamily="2" charset="0"/>
              </a:rPr>
              <a:t>Open Learning</a:t>
            </a:r>
            <a:r>
              <a:rPr lang="en-US" dirty="0">
                <a:latin typeface="Times" pitchFamily="2" charset="0"/>
              </a:rPr>
              <a:t> 28 (2): 135.</a:t>
            </a:r>
          </a:p>
          <a:p>
            <a:pPr marL="406400" indent="-406400"/>
            <a:r>
              <a:rPr lang="en-US" dirty="0">
                <a:latin typeface="Times" pitchFamily="2" charset="0"/>
              </a:rPr>
              <a:t>Nickerson, Raymond S. 1998. “Confirmation Bias: A Ubiquitous Phenomenon in Many Guises.” </a:t>
            </a:r>
            <a:r>
              <a:rPr lang="en-US" i="1" dirty="0">
                <a:latin typeface="Times" pitchFamily="2" charset="0"/>
              </a:rPr>
              <a:t>Review of General Psychology</a:t>
            </a:r>
            <a:r>
              <a:rPr lang="en-US" dirty="0">
                <a:latin typeface="Times" pitchFamily="2" charset="0"/>
              </a:rPr>
              <a:t> 2 (2): 175.</a:t>
            </a:r>
          </a:p>
          <a:p>
            <a:pPr marL="406400" indent="-406400"/>
            <a:r>
              <a:rPr lang="en-US" dirty="0">
                <a:latin typeface="Times" pitchFamily="2" charset="0"/>
              </a:rPr>
              <a:t>Nurse, Richard, Kirsty Baker, and Anne Gambles. 2018. “Library Resources, Student Success and the Distance-Learning University.” </a:t>
            </a:r>
            <a:r>
              <a:rPr lang="en-US" i="1" dirty="0">
                <a:latin typeface="Times" pitchFamily="2" charset="0"/>
              </a:rPr>
              <a:t>Information and Learning Science</a:t>
            </a:r>
            <a:r>
              <a:rPr lang="en-US" dirty="0">
                <a:latin typeface="Times" pitchFamily="2" charset="0"/>
              </a:rPr>
              <a:t> 119 (1/2): 77–86. </a:t>
            </a:r>
            <a:r>
              <a:rPr lang="en-US" u="sng" dirty="0">
                <a:latin typeface="Times" pitchFamily="2" charset="0"/>
                <a:hlinkClick r:id="rId4"/>
              </a:rPr>
              <a:t>https://doi.org/10.1108/ILS-03-2017-0022</a:t>
            </a:r>
            <a:r>
              <a:rPr lang="en-US" dirty="0">
                <a:latin typeface="Times" pitchFamily="2" charset="0"/>
              </a:rPr>
              <a:t>.</a:t>
            </a:r>
          </a:p>
          <a:p>
            <a:pPr marL="463550" indent="-463550"/>
            <a:r>
              <a:rPr lang="en-US" dirty="0">
                <a:latin typeface="Times" pitchFamily="2" charset="0"/>
              </a:rPr>
              <a:t>Oakleaf, Megan. 2018. “The Problems and Promise of Learning Analytics for Increasing and Demonstrating Library Value and Impact.” </a:t>
            </a:r>
            <a:r>
              <a:rPr lang="en-US" i="1" dirty="0">
                <a:latin typeface="Times" pitchFamily="2" charset="0"/>
              </a:rPr>
              <a:t>Information and Learning Science</a:t>
            </a:r>
            <a:r>
              <a:rPr lang="en-US" dirty="0">
                <a:latin typeface="Times" pitchFamily="2" charset="0"/>
              </a:rPr>
              <a:t> 119 (1/2): 16–24.</a:t>
            </a:r>
          </a:p>
          <a:p>
            <a:pPr marL="406400" indent="-406400"/>
            <a:r>
              <a:rPr lang="en-US" dirty="0">
                <a:latin typeface="Times" pitchFamily="2" charset="0"/>
              </a:rPr>
              <a:t>Oakleaf, Megan, Debra Gilchrist, Bruce </a:t>
            </a:r>
            <a:r>
              <a:rPr lang="en-US" dirty="0" err="1">
                <a:latin typeface="Times" pitchFamily="2" charset="0"/>
              </a:rPr>
              <a:t>Kingma</a:t>
            </a:r>
            <a:r>
              <a:rPr lang="en-US" dirty="0">
                <a:latin typeface="Times" pitchFamily="2" charset="0"/>
              </a:rPr>
              <a:t>, Martha </a:t>
            </a:r>
            <a:r>
              <a:rPr lang="en-US" dirty="0" err="1">
                <a:latin typeface="Times" pitchFamily="2" charset="0"/>
              </a:rPr>
              <a:t>Kyrillidou</a:t>
            </a:r>
            <a:r>
              <a:rPr lang="en-US" dirty="0">
                <a:latin typeface="Times" pitchFamily="2" charset="0"/>
              </a:rPr>
              <a:t>, George </a:t>
            </a:r>
            <a:r>
              <a:rPr lang="en-US" dirty="0" err="1">
                <a:latin typeface="Times" pitchFamily="2" charset="0"/>
              </a:rPr>
              <a:t>Kuh</a:t>
            </a:r>
            <a:r>
              <a:rPr lang="en-US" dirty="0">
                <a:latin typeface="Times" pitchFamily="2" charset="0"/>
              </a:rPr>
              <a:t>, Patricia L Owen, Leah </a:t>
            </a:r>
            <a:r>
              <a:rPr lang="en-US" dirty="0" err="1">
                <a:latin typeface="Times" pitchFamily="2" charset="0"/>
              </a:rPr>
              <a:t>Sopchak</a:t>
            </a:r>
            <a:r>
              <a:rPr lang="en-US" dirty="0">
                <a:latin typeface="Times" pitchFamily="2" charset="0"/>
              </a:rPr>
              <a:t>, Anna </a:t>
            </a:r>
            <a:r>
              <a:rPr lang="en-US" dirty="0" err="1">
                <a:latin typeface="Times" pitchFamily="2" charset="0"/>
              </a:rPr>
              <a:t>Dahlstein</a:t>
            </a:r>
            <a:r>
              <a:rPr lang="en-US" dirty="0">
                <a:latin typeface="Times" pitchFamily="2" charset="0"/>
              </a:rPr>
              <a:t>, and Tamika Barnes. 2010. “Value of Academic Libraries: A Comprehensive Research Review and Report.” Association of College and Research Libraries. </a:t>
            </a:r>
          </a:p>
          <a:p>
            <a:pPr marL="406400" indent="-406400"/>
            <a:r>
              <a:rPr lang="en-US" dirty="0">
                <a:latin typeface="Times" pitchFamily="2" charset="0"/>
              </a:rPr>
              <a:t>Oakleaf, Megan, and Martha </a:t>
            </a:r>
            <a:r>
              <a:rPr lang="en-US" dirty="0" err="1">
                <a:latin typeface="Times" pitchFamily="2" charset="0"/>
              </a:rPr>
              <a:t>Kyrillidou</a:t>
            </a:r>
            <a:r>
              <a:rPr lang="en-US" dirty="0">
                <a:latin typeface="Times" pitchFamily="2" charset="0"/>
              </a:rPr>
              <a:t>. 2016. “Revisiting the Academic Library Value Research Agenda: An Opportunity to Shape the Future.” </a:t>
            </a:r>
            <a:r>
              <a:rPr lang="en-US" i="1" dirty="0">
                <a:latin typeface="Times" pitchFamily="2" charset="0"/>
              </a:rPr>
              <a:t>The Journal of Academic Librarianship</a:t>
            </a:r>
            <a:r>
              <a:rPr lang="en-US" dirty="0">
                <a:latin typeface="Times" pitchFamily="2" charset="0"/>
              </a:rPr>
              <a:t> 42 (6): 757–764.</a:t>
            </a:r>
          </a:p>
        </p:txBody>
      </p:sp>
    </p:spTree>
    <p:extLst>
      <p:ext uri="{BB962C8B-B14F-4D97-AF65-F5344CB8AC3E}">
        <p14:creationId xmlns:p14="http://schemas.microsoft.com/office/powerpoint/2010/main" val="5873130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0" name="Google Shape;3870;p1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cap="none" dirty="0"/>
              <a:t>References</a:t>
            </a:r>
            <a:endParaRPr sz="5400" cap="none" dirty="0"/>
          </a:p>
        </p:txBody>
      </p:sp>
      <p:sp>
        <p:nvSpPr>
          <p:cNvPr id="3872" name="Google Shape;3872;p18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21</a:t>
            </a:fld>
            <a:endParaRPr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61C41AA-D9DA-034A-8CAF-9A254E4762E0}"/>
              </a:ext>
            </a:extLst>
          </p:cNvPr>
          <p:cNvSpPr/>
          <p:nvPr/>
        </p:nvSpPr>
        <p:spPr>
          <a:xfrm>
            <a:off x="333375" y="1334592"/>
            <a:ext cx="8477250" cy="4185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63550" indent="-463550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Oakleaf, Megan, Anthony Whyte, Emily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Lynema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and Malcolm Brown. 2017. “Academic Libraries &amp; Institutional Learning Analytics: One Path to Integration.”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Journal of Academic Librarianship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43 (5): 454.</a:t>
            </a:r>
          </a:p>
          <a:p>
            <a:pPr marL="463550" indent="-463550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Oliveira, Silas M. 2017. “The Academic Library’s Role in Student Retention: A Review of the Literature.”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Library Review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66 (4/5): 310–29.</a:t>
            </a:r>
          </a:p>
          <a:p>
            <a:pPr marL="463550" indent="-463550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Pagowsky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Nicole, and Jaime Hammond. 2012. “A Programmatic Approach: Systematically Tying the Library to Student Retention Efforts on Campus.”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College &amp; Research Libraries News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73 (10): 582–85, 594.</a:t>
            </a:r>
          </a:p>
          <a:p>
            <a:pPr marL="463550" indent="-463550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Prinsloo, Paul, and Sharon Slade. 2013. “An Evaluation of Policy Frameworks for Addressing Ethical Considerations in Learning Analytics.” In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Proceedings of the Third International Conference on Learning Analytics and Knowledge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240–244. LAK ’13. New York, NY, USA: ACM. </a:t>
            </a:r>
            <a:r>
              <a:rPr lang="en-US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https://doi.org/10.1145/2460296.2460344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63550" indent="-463550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Renaud, John, Scott Britton,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Dingding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Wang, and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Mitsunori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Ogihara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2015. “Mining Library and University Data to Understand Library Use Patterns.”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Electronic Library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33 (3): 355–72.</a:t>
            </a:r>
          </a:p>
          <a:p>
            <a:pPr marL="463550" indent="-463550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Richards, Neil M., and Jonathan H. King. 2013. “Three Paradoxes of Big Data.”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Stanford Law Review Online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66: 41.</a:t>
            </a:r>
          </a:p>
          <a:p>
            <a:pPr marL="463550" indent="-463550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Rubel, Alan, and Kyle M. L. Jones. 2016. “Student Privacy in Learning Analytics: An Information Ethics Perspective.”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Information Society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32 (2): 143–159. </a:t>
            </a:r>
            <a:r>
              <a:rPr lang="en-US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https://doi.org/10.1080/01972243.2016.1130502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dirty="0">
                <a:latin typeface="Times" pitchFamily="2" charset="0"/>
              </a:rPr>
              <a:t>Salkind, Neil. 2016. </a:t>
            </a:r>
            <a:r>
              <a:rPr lang="en-US" i="1" dirty="0">
                <a:latin typeface="Times" pitchFamily="2" charset="0"/>
              </a:rPr>
              <a:t>Statistics for People Who (Think They) Hate Statistics</a:t>
            </a:r>
            <a:r>
              <a:rPr lang="en-US" dirty="0">
                <a:latin typeface="Times" pitchFamily="2" charset="0"/>
              </a:rPr>
              <a:t>. Sage</a:t>
            </a:r>
            <a:r>
              <a:rPr lang="en-US" dirty="0"/>
              <a:t>. 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06400" indent="-406400"/>
            <a:endParaRPr lang="en-US" dirty="0">
              <a:latin typeface="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41259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0" name="Google Shape;3870;p1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cap="none" dirty="0"/>
              <a:t>References</a:t>
            </a:r>
            <a:endParaRPr sz="5400" cap="none" dirty="0"/>
          </a:p>
        </p:txBody>
      </p:sp>
      <p:sp>
        <p:nvSpPr>
          <p:cNvPr id="3872" name="Google Shape;3872;p18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22</a:t>
            </a:fld>
            <a:endParaRPr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61C41AA-D9DA-034A-8CAF-9A254E4762E0}"/>
              </a:ext>
            </a:extLst>
          </p:cNvPr>
          <p:cNvSpPr/>
          <p:nvPr/>
        </p:nvSpPr>
        <p:spPr>
          <a:xfrm>
            <a:off x="333375" y="1334592"/>
            <a:ext cx="8477250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63550" indent="-463550"/>
            <a:r>
              <a:rPr lang="en-US" dirty="0">
                <a:latin typeface="Times" pitchFamily="2" charset="0"/>
              </a:rPr>
              <a:t>Samson, Sue. 2014. “Usage of E-Resources: Virtual Value of Demographics.” </a:t>
            </a:r>
            <a:r>
              <a:rPr lang="en-US" i="1" dirty="0">
                <a:latin typeface="Times" pitchFamily="2" charset="0"/>
              </a:rPr>
              <a:t>The Journal of Academic Librarianship</a:t>
            </a:r>
            <a:r>
              <a:rPr lang="en-US" dirty="0">
                <a:latin typeface="Times" pitchFamily="2" charset="0"/>
              </a:rPr>
              <a:t> 40 (6): 620–25. </a:t>
            </a:r>
            <a:r>
              <a:rPr lang="en-US" u="sng" dirty="0">
                <a:latin typeface="Times" pitchFamily="2" charset="0"/>
                <a:hlinkClick r:id="rId3"/>
              </a:rPr>
              <a:t>https://doi.org/10.1016/j.acalib.2014.10.005</a:t>
            </a:r>
            <a:r>
              <a:rPr lang="en-US" dirty="0">
                <a:latin typeface="Times" pitchFamily="2" charset="0"/>
              </a:rPr>
              <a:t>.</a:t>
            </a:r>
          </a:p>
          <a:p>
            <a:pPr marL="463550" indent="-463550"/>
            <a:r>
              <a:rPr lang="en-US" dirty="0" err="1">
                <a:latin typeface="Times" pitchFamily="2" charset="0"/>
              </a:rPr>
              <a:t>Schrag</a:t>
            </a:r>
            <a:r>
              <a:rPr lang="en-US" dirty="0">
                <a:latin typeface="Times" pitchFamily="2" charset="0"/>
              </a:rPr>
              <a:t>, Zachary M. 2010. </a:t>
            </a:r>
            <a:r>
              <a:rPr lang="en-US" i="1" dirty="0">
                <a:latin typeface="Times" pitchFamily="2" charset="0"/>
              </a:rPr>
              <a:t>Ethical Imperialism: Institutional Review Boards and the Social Sciences, 1965–2009</a:t>
            </a:r>
            <a:r>
              <a:rPr lang="en-US" dirty="0">
                <a:latin typeface="Times" pitchFamily="2" charset="0"/>
              </a:rPr>
              <a:t>. JHU Press.</a:t>
            </a:r>
          </a:p>
          <a:p>
            <a:pPr marL="463550" indent="-463550"/>
            <a:r>
              <a:rPr lang="en-US" dirty="0">
                <a:latin typeface="Times" pitchFamily="2" charset="0"/>
              </a:rPr>
              <a:t>Scott, Mitchell. 2014. “Interlibrary Loan Article Use and User GPA: Findings and Implications for Library Services.” </a:t>
            </a:r>
            <a:r>
              <a:rPr lang="en-US" i="1" dirty="0">
                <a:latin typeface="Times" pitchFamily="2" charset="0"/>
              </a:rPr>
              <a:t>Journal of Access Services</a:t>
            </a:r>
            <a:r>
              <a:rPr lang="en-US" dirty="0">
                <a:latin typeface="Times" pitchFamily="2" charset="0"/>
              </a:rPr>
              <a:t> 11 (4): 229–38. </a:t>
            </a:r>
            <a:r>
              <a:rPr lang="en-US" u="sng" dirty="0">
                <a:latin typeface="Times" pitchFamily="2" charset="0"/>
                <a:hlinkClick r:id="rId4"/>
              </a:rPr>
              <a:t>https://doi.org/10.1080/15367967.2014.945116</a:t>
            </a:r>
            <a:r>
              <a:rPr lang="en-US" dirty="0">
                <a:latin typeface="Times" pitchFamily="2" charset="0"/>
              </a:rPr>
              <a:t>.</a:t>
            </a:r>
          </a:p>
          <a:p>
            <a:pPr marL="463550" indent="-463550"/>
            <a:r>
              <a:rPr lang="en-US" dirty="0" err="1">
                <a:latin typeface="Times" pitchFamily="2" charset="0"/>
              </a:rPr>
              <a:t>Selegean</a:t>
            </a:r>
            <a:r>
              <a:rPr lang="en-US" dirty="0">
                <a:latin typeface="Times" pitchFamily="2" charset="0"/>
              </a:rPr>
              <a:t>, John Cornell, Martha Lou Thomas, and Marie Louise Richman. 1983. “Long-Range Effectiveness of Library Use Instruction.” </a:t>
            </a:r>
            <a:r>
              <a:rPr lang="en-US" i="1" dirty="0">
                <a:latin typeface="Times" pitchFamily="2" charset="0"/>
              </a:rPr>
              <a:t>College and Research Libraries</a:t>
            </a:r>
            <a:r>
              <a:rPr lang="en-US" dirty="0">
                <a:latin typeface="Times" pitchFamily="2" charset="0"/>
              </a:rPr>
              <a:t> 44 (6). </a:t>
            </a:r>
            <a:r>
              <a:rPr lang="en-US" u="sng" dirty="0">
                <a:latin typeface="Times" pitchFamily="2" charset="0"/>
                <a:hlinkClick r:id="rId5"/>
              </a:rPr>
              <a:t>http://proxyiub.uits.iu.edu/login?url=https://search.proquest.com/docview/57174713?accountid=11620</a:t>
            </a:r>
            <a:r>
              <a:rPr lang="en-US" dirty="0">
                <a:latin typeface="Times" pitchFamily="2" charset="0"/>
              </a:rPr>
              <a:t>.</a:t>
            </a:r>
          </a:p>
          <a:p>
            <a:pPr marL="406400" indent="-406400"/>
            <a:r>
              <a:rPr lang="en-US" dirty="0">
                <a:latin typeface="Times" pitchFamily="2" charset="0"/>
              </a:rPr>
              <a:t>Soria, Krista M, Jan </a:t>
            </a:r>
            <a:r>
              <a:rPr lang="en-US" dirty="0" err="1">
                <a:latin typeface="Times" pitchFamily="2" charset="0"/>
              </a:rPr>
              <a:t>Fransen</a:t>
            </a:r>
            <a:r>
              <a:rPr lang="en-US" dirty="0">
                <a:latin typeface="Times" pitchFamily="2" charset="0"/>
              </a:rPr>
              <a:t>, and Shane </a:t>
            </a:r>
            <a:r>
              <a:rPr lang="en-US" dirty="0" err="1">
                <a:latin typeface="Times" pitchFamily="2" charset="0"/>
              </a:rPr>
              <a:t>Nackerud</a:t>
            </a:r>
            <a:r>
              <a:rPr lang="en-US" dirty="0">
                <a:latin typeface="Times" pitchFamily="2" charset="0"/>
              </a:rPr>
              <a:t>. 2013. “Library Use and Undergraduate Student Outcomes: New Evidence for Students’ Retention and Academic Success.” </a:t>
            </a:r>
            <a:r>
              <a:rPr lang="en-US" i="1" dirty="0">
                <a:latin typeface="Times" pitchFamily="2" charset="0"/>
              </a:rPr>
              <a:t>Portal : Libraries and the Academy</a:t>
            </a:r>
            <a:r>
              <a:rPr lang="en-US" dirty="0">
                <a:latin typeface="Times" pitchFamily="2" charset="0"/>
              </a:rPr>
              <a:t> 13 (2): 147–64.</a:t>
            </a:r>
          </a:p>
          <a:p>
            <a:pPr marL="463550" indent="-463550"/>
            <a:r>
              <a:rPr lang="en-US" dirty="0">
                <a:latin typeface="Times" pitchFamily="2" charset="0"/>
              </a:rPr>
              <a:t>———. 2014. “Stacks, Serials, Search Engines, and Students Success: First-Year Undergraduate Students Library Use, Academic Achievement, and Retention.” </a:t>
            </a:r>
            <a:r>
              <a:rPr lang="en-US" i="1" dirty="0">
                <a:latin typeface="Times" pitchFamily="2" charset="0"/>
              </a:rPr>
              <a:t>Journal of Academic Librarianship</a:t>
            </a:r>
            <a:r>
              <a:rPr lang="en-US" dirty="0">
                <a:latin typeface="Times" pitchFamily="2" charset="0"/>
              </a:rPr>
              <a:t> 40 (1): 84.</a:t>
            </a:r>
          </a:p>
          <a:p>
            <a:pPr marL="463550" indent="-463550"/>
            <a:r>
              <a:rPr lang="en-US" dirty="0">
                <a:latin typeface="Times" pitchFamily="2" charset="0"/>
              </a:rPr>
              <a:t>Soria, Krista M., Jan </a:t>
            </a:r>
            <a:r>
              <a:rPr lang="en-US" dirty="0" err="1">
                <a:latin typeface="Times" pitchFamily="2" charset="0"/>
              </a:rPr>
              <a:t>Fransen</a:t>
            </a:r>
            <a:r>
              <a:rPr lang="en-US" dirty="0">
                <a:latin typeface="Times" pitchFamily="2" charset="0"/>
              </a:rPr>
              <a:t>, and Shane </a:t>
            </a:r>
            <a:r>
              <a:rPr lang="en-US" dirty="0" err="1">
                <a:latin typeface="Times" pitchFamily="2" charset="0"/>
              </a:rPr>
              <a:t>Nackerud</a:t>
            </a:r>
            <a:r>
              <a:rPr lang="en-US" dirty="0">
                <a:latin typeface="Times" pitchFamily="2" charset="0"/>
              </a:rPr>
              <a:t>. 2017. “The Impact of Academic Library Resources on Undergraduates’ Degree Completion.” </a:t>
            </a:r>
            <a:r>
              <a:rPr lang="en-US" i="1" dirty="0">
                <a:latin typeface="Times" pitchFamily="2" charset="0"/>
              </a:rPr>
              <a:t>College &amp; Research Libraries</a:t>
            </a:r>
            <a:r>
              <a:rPr lang="en-US" dirty="0">
                <a:latin typeface="Times" pitchFamily="2" charset="0"/>
              </a:rPr>
              <a:t> 0 (0). </a:t>
            </a:r>
            <a:r>
              <a:rPr lang="en-US" u="sng" dirty="0">
                <a:latin typeface="Times" pitchFamily="2" charset="0"/>
                <a:hlinkClick r:id="rId6"/>
              </a:rPr>
              <a:t>https://doi.org/10.5860/crl.0.0.16626</a:t>
            </a:r>
            <a:r>
              <a:rPr lang="en-US" dirty="0">
                <a:latin typeface="Times" pitchFamily="2" charset="0"/>
              </a:rPr>
              <a:t>.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34454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0" name="Google Shape;3870;p1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cap="none" dirty="0"/>
              <a:t>References</a:t>
            </a:r>
            <a:endParaRPr sz="5400" cap="none" dirty="0"/>
          </a:p>
        </p:txBody>
      </p:sp>
      <p:sp>
        <p:nvSpPr>
          <p:cNvPr id="3872" name="Google Shape;3872;p18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23</a:t>
            </a:fld>
            <a:endParaRPr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61C41AA-D9DA-034A-8CAF-9A254E4762E0}"/>
              </a:ext>
            </a:extLst>
          </p:cNvPr>
          <p:cNvSpPr/>
          <p:nvPr/>
        </p:nvSpPr>
        <p:spPr>
          <a:xfrm>
            <a:off x="247650" y="1277442"/>
            <a:ext cx="8562975" cy="41596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6400" indent="-406400"/>
            <a:r>
              <a:rPr lang="en-US" sz="1390" dirty="0">
                <a:latin typeface="Times" pitchFamily="2" charset="0"/>
              </a:rPr>
              <a:t>Stemmer, J. K., and D. M. Mahan. 2016. “Investigating the Relationship of Library Usage to Student Outcomes.” </a:t>
            </a:r>
            <a:r>
              <a:rPr lang="en-US" sz="1390" i="1" dirty="0">
                <a:latin typeface="Times" pitchFamily="2" charset="0"/>
              </a:rPr>
              <a:t>College &amp; Research Libraries</a:t>
            </a:r>
            <a:r>
              <a:rPr lang="en-US" sz="1390" dirty="0">
                <a:latin typeface="Times" pitchFamily="2" charset="0"/>
              </a:rPr>
              <a:t> 77 (3): 359–375. </a:t>
            </a:r>
            <a:r>
              <a:rPr lang="en-US" sz="1390" u="sng" dirty="0">
                <a:latin typeface="Times" pitchFamily="2" charset="0"/>
                <a:hlinkClick r:id="rId3"/>
              </a:rPr>
              <a:t>https://doi.org/10.5860/crl.77.3.359</a:t>
            </a:r>
            <a:r>
              <a:rPr lang="en-US" sz="1390" dirty="0">
                <a:latin typeface="Times" pitchFamily="2" charset="0"/>
              </a:rPr>
              <a:t>.</a:t>
            </a:r>
          </a:p>
          <a:p>
            <a:pPr marL="463550" indent="-463550"/>
            <a:r>
              <a:rPr lang="en-US" sz="1390" dirty="0">
                <a:latin typeface="Times" pitchFamily="2" charset="0"/>
              </a:rPr>
              <a:t>Stone, Graham, David Pattern, and Bryony Ramsden. 2012. “Library Impact Data Project.” </a:t>
            </a:r>
            <a:r>
              <a:rPr lang="en-US" sz="1390" i="1" dirty="0" err="1">
                <a:latin typeface="Times" pitchFamily="2" charset="0"/>
              </a:rPr>
              <a:t>Sconul</a:t>
            </a:r>
            <a:r>
              <a:rPr lang="en-US" sz="1390" i="1" dirty="0">
                <a:latin typeface="Times" pitchFamily="2" charset="0"/>
              </a:rPr>
              <a:t> Focus</a:t>
            </a:r>
            <a:r>
              <a:rPr lang="en-US" sz="1390" dirty="0">
                <a:latin typeface="Times" pitchFamily="2" charset="0"/>
              </a:rPr>
              <a:t>, no. 54: 25–28.</a:t>
            </a:r>
          </a:p>
          <a:p>
            <a:pPr marL="463550" indent="-463550"/>
            <a:r>
              <a:rPr lang="en-US" sz="1390" dirty="0">
                <a:latin typeface="Times" pitchFamily="2" charset="0"/>
              </a:rPr>
              <a:t>Stone, Graham, and Bryony Ramsden. 2012. “Library Impact Data Project: Looking for the Link between Library Usage and Student Attainment.” </a:t>
            </a:r>
            <a:r>
              <a:rPr lang="en-US" sz="1390" i="1" dirty="0">
                <a:latin typeface="Times" pitchFamily="2" charset="0"/>
              </a:rPr>
              <a:t>College &amp; Research Libraries</a:t>
            </a:r>
            <a:r>
              <a:rPr lang="en-US" sz="1390" dirty="0">
                <a:latin typeface="Times" pitchFamily="2" charset="0"/>
              </a:rPr>
              <a:t> 74 (6): crl12–406. </a:t>
            </a:r>
            <a:r>
              <a:rPr lang="en-US" sz="1390" u="sng" dirty="0">
                <a:latin typeface="Times" pitchFamily="2" charset="0"/>
                <a:hlinkClick r:id="rId4"/>
              </a:rPr>
              <a:t>https://doi.org/10.5860/crl12-406</a:t>
            </a:r>
            <a:r>
              <a:rPr lang="en-US" sz="1390" dirty="0">
                <a:latin typeface="Times" pitchFamily="2" charset="0"/>
              </a:rPr>
              <a:t>.</a:t>
            </a:r>
          </a:p>
          <a:p>
            <a:pPr marL="463550" indent="-463550"/>
            <a:r>
              <a:rPr lang="en-US" sz="1390" dirty="0">
                <a:latin typeface="Times" pitchFamily="2" charset="0"/>
              </a:rPr>
              <a:t>Thorpe, Angie, Ria </a:t>
            </a:r>
            <a:r>
              <a:rPr lang="en-US" sz="1390" dirty="0" err="1">
                <a:latin typeface="Times" pitchFamily="2" charset="0"/>
              </a:rPr>
              <a:t>Lukes</a:t>
            </a:r>
            <a:r>
              <a:rPr lang="en-US" sz="1390" dirty="0">
                <a:latin typeface="Times" pitchFamily="2" charset="0"/>
              </a:rPr>
              <a:t>, Diane J </a:t>
            </a:r>
            <a:r>
              <a:rPr lang="en-US" sz="1390" dirty="0" err="1">
                <a:latin typeface="Times" pitchFamily="2" charset="0"/>
              </a:rPr>
              <a:t>Bever</a:t>
            </a:r>
            <a:r>
              <a:rPr lang="en-US" sz="1390" dirty="0">
                <a:latin typeface="Times" pitchFamily="2" charset="0"/>
              </a:rPr>
              <a:t>, and Yan He. 2016. “The Impact of the Academic Library on Student Success: Connecting the Dots.” </a:t>
            </a:r>
            <a:r>
              <a:rPr lang="en-US" sz="1390" i="1" dirty="0">
                <a:latin typeface="Times" pitchFamily="2" charset="0"/>
              </a:rPr>
              <a:t>Portal : Libraries and the Academy</a:t>
            </a:r>
            <a:r>
              <a:rPr lang="en-US" sz="1390" dirty="0">
                <a:latin typeface="Times" pitchFamily="2" charset="0"/>
              </a:rPr>
              <a:t> 16 (2): 373–92.</a:t>
            </a:r>
          </a:p>
          <a:p>
            <a:pPr marL="463550" indent="-463550"/>
            <a:r>
              <a:rPr lang="en-US" sz="1390" dirty="0">
                <a:latin typeface="Times" pitchFamily="2" charset="0"/>
              </a:rPr>
              <a:t>Tinto, Vincent. 2006. “Research and Practice of Student Retention: What Next?” </a:t>
            </a:r>
            <a:r>
              <a:rPr lang="en-US" sz="1390" i="1" dirty="0">
                <a:latin typeface="Times" pitchFamily="2" charset="0"/>
              </a:rPr>
              <a:t>Journal of College Student Retention: Research, Theory &amp; Practice</a:t>
            </a:r>
            <a:r>
              <a:rPr lang="en-US" sz="1390" dirty="0">
                <a:latin typeface="Times" pitchFamily="2" charset="0"/>
              </a:rPr>
              <a:t> 8 (1): 1–19.</a:t>
            </a:r>
          </a:p>
          <a:p>
            <a:pPr marL="463550" indent="-463550"/>
            <a:r>
              <a:rPr lang="en-US" sz="1390" dirty="0">
                <a:latin typeface="Times" pitchFamily="2" charset="0"/>
              </a:rPr>
              <a:t>Vance, Jason M, Rachel Kirk, and Justin G Gardner. 2012. “Measuring the Impact of Library Instruction on Freshmen Success and Persistence: A Quantitative Analysis.” </a:t>
            </a:r>
            <a:r>
              <a:rPr lang="en-US" sz="1390" i="1" dirty="0">
                <a:latin typeface="Times" pitchFamily="2" charset="0"/>
              </a:rPr>
              <a:t>Communications in Information Literacy</a:t>
            </a:r>
            <a:r>
              <a:rPr lang="en-US" sz="1390" dirty="0">
                <a:latin typeface="Times" pitchFamily="2" charset="0"/>
              </a:rPr>
              <a:t> 6 (1): 49–58.</a:t>
            </a:r>
          </a:p>
          <a:p>
            <a:pPr marL="463550" indent="-463550"/>
            <a:r>
              <a:rPr lang="en-US" sz="1390" dirty="0">
                <a:latin typeface="Times" pitchFamily="2" charset="0"/>
              </a:rPr>
              <a:t>Wasserstein, Ronald L., and Nicole A. Lazar. 2016. “The ASA’s Statement on </a:t>
            </a:r>
            <a:r>
              <a:rPr lang="en-US" sz="1390" i="1" dirty="0">
                <a:latin typeface="Times" pitchFamily="2" charset="0"/>
              </a:rPr>
              <a:t>p</a:t>
            </a:r>
            <a:r>
              <a:rPr lang="en-US" sz="1390" dirty="0">
                <a:latin typeface="Times" pitchFamily="2" charset="0"/>
              </a:rPr>
              <a:t> -Values: Context, Process, and Purpose.” </a:t>
            </a:r>
            <a:r>
              <a:rPr lang="en-US" sz="1390" i="1" dirty="0">
                <a:latin typeface="Times" pitchFamily="2" charset="0"/>
              </a:rPr>
              <a:t>The American Statistician</a:t>
            </a:r>
            <a:r>
              <a:rPr lang="en-US" sz="1390" dirty="0">
                <a:latin typeface="Times" pitchFamily="2" charset="0"/>
              </a:rPr>
              <a:t> 70 (2): 129–33. </a:t>
            </a:r>
            <a:r>
              <a:rPr lang="en-US" sz="1390" u="sng" dirty="0">
                <a:latin typeface="Times" pitchFamily="2" charset="0"/>
                <a:hlinkClick r:id="rId5"/>
              </a:rPr>
              <a:t>https://doi.org/10.1080/00031305.2016.1154108</a:t>
            </a:r>
            <a:r>
              <a:rPr lang="en-US" sz="1390" dirty="0">
                <a:latin typeface="Times" pitchFamily="2" charset="0"/>
              </a:rPr>
              <a:t>.</a:t>
            </a:r>
          </a:p>
          <a:p>
            <a:pPr marL="463550" indent="-463550"/>
            <a:r>
              <a:rPr lang="en-US" sz="1390" dirty="0">
                <a:latin typeface="Times" pitchFamily="2" charset="0"/>
              </a:rPr>
              <a:t>Wells, Jennifer. 1995. “The Influence of Library Usage on Undergraduate Academic Success.” </a:t>
            </a:r>
            <a:r>
              <a:rPr lang="en-US" sz="1390" i="1" dirty="0">
                <a:latin typeface="Times" pitchFamily="2" charset="0"/>
              </a:rPr>
              <a:t>Australian Academic &amp; Research Libraries</a:t>
            </a:r>
            <a:r>
              <a:rPr lang="en-US" sz="1390" dirty="0">
                <a:latin typeface="Times" pitchFamily="2" charset="0"/>
              </a:rPr>
              <a:t> 26 (2): 121–128.</a:t>
            </a:r>
          </a:p>
          <a:p>
            <a:r>
              <a:rPr lang="en-US" dirty="0"/>
              <a:t> 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70511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D0E453BA-7BB6-114E-A93E-7344576C40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400" cap="none" dirty="0"/>
              <a:t>Why?</a:t>
            </a:r>
          </a:p>
        </p:txBody>
      </p:sp>
      <p:sp>
        <p:nvSpPr>
          <p:cNvPr id="3845" name="Google Shape;3845;p14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BC3A916-1AC6-444F-AA43-B7E7A572BF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047" y="1444487"/>
            <a:ext cx="2909060" cy="3633681"/>
          </a:xfrm>
          <a:prstGeom prst="rect">
            <a:avLst/>
          </a:prstGeom>
          <a:ln>
            <a:solidFill>
              <a:srgbClr val="80BFB7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ECE91FB-B0CC-2246-BB92-D93B87863C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3275" y="2862076"/>
            <a:ext cx="2357450" cy="18788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A1C7F11-84A2-DA40-9922-2CBB479667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5050" y="1437103"/>
            <a:ext cx="2910078" cy="247455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</a:t>
            </a:fld>
            <a:endParaRPr lang="en"/>
          </a:p>
        </p:txBody>
      </p:sp>
      <p:sp>
        <p:nvSpPr>
          <p:cNvPr id="6" name="Google Shape;3877;p19"/>
          <p:cNvSpPr txBox="1">
            <a:spLocks/>
          </p:cNvSpPr>
          <p:nvPr/>
        </p:nvSpPr>
        <p:spPr>
          <a:xfrm>
            <a:off x="238125" y="310576"/>
            <a:ext cx="9040316" cy="723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21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spcBef>
                <a:spcPts val="0"/>
              </a:spcBef>
              <a:buClrTx/>
              <a:buFontTx/>
            </a:pPr>
            <a:r>
              <a:rPr lang="en-US" sz="2600" b="1" cap="none" dirty="0">
                <a:solidFill>
                  <a:schemeClr val="accent4">
                    <a:lumMod val="40000"/>
                    <a:lumOff val="60000"/>
                  </a:schemeClr>
                </a:solidFill>
                <a:latin typeface="+mn-lt"/>
              </a:rPr>
              <a:t>Do library LA Studies meet the beneficence standard?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026" y="1066578"/>
            <a:ext cx="4093463" cy="407692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 rot="16200000">
            <a:off x="6858656" y="2858155"/>
            <a:ext cx="410902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Image: University of Montana - Maureen and Mike Mansfield Library, http://utah-primoprod.hosted.exlibrisgroup.com/primo_library/libweb/action/dlDisplay.do?vid=MWDL&amp;afterPDS=true&amp;docId=digcoll_msl_38p16013coll27/4507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217429" y="1603179"/>
            <a:ext cx="364100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accent1"/>
                </a:solidFill>
              </a:rPr>
              <a:t>Weighing Risk vs. Benefit</a:t>
            </a:r>
          </a:p>
        </p:txBody>
      </p:sp>
    </p:spTree>
    <p:extLst>
      <p:ext uri="{BB962C8B-B14F-4D97-AF65-F5344CB8AC3E}">
        <p14:creationId xmlns:p14="http://schemas.microsoft.com/office/powerpoint/2010/main" val="12851653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5</a:t>
            </a:fld>
            <a:endParaRPr lang="en"/>
          </a:p>
        </p:txBody>
      </p:sp>
      <p:pic>
        <p:nvPicPr>
          <p:cNvPr id="3" name="Picture 2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0931" y="602428"/>
            <a:ext cx="5629387" cy="424886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1531" y="753035"/>
            <a:ext cx="3415462" cy="25083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>
                <a:solidFill>
                  <a:schemeClr val="bg2"/>
                </a:solidFill>
              </a:rPr>
              <a:t>44 Studies Identified </a:t>
            </a:r>
          </a:p>
          <a:p>
            <a:pPr marL="285750" indent="-285750"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2"/>
                </a:solidFill>
              </a:rPr>
              <a:t>35 Grade Outcomes</a:t>
            </a:r>
          </a:p>
          <a:p>
            <a:pPr marL="285750" indent="-285750"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2"/>
                </a:solidFill>
              </a:rPr>
              <a:t>15 Retention</a:t>
            </a:r>
          </a:p>
          <a:p>
            <a:pPr marL="285750" indent="-285750"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2"/>
                </a:solidFill>
              </a:rPr>
              <a:t>10 Attainment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2"/>
              </a:solidFill>
            </a:endParaRPr>
          </a:p>
          <a:p>
            <a:r>
              <a:rPr lang="en-US" sz="2700" dirty="0">
                <a:solidFill>
                  <a:schemeClr val="bg2"/>
                </a:solidFill>
              </a:rPr>
              <a:t>17 Met Inclusion and Grouping Criteria</a:t>
            </a:r>
          </a:p>
        </p:txBody>
      </p:sp>
    </p:spTree>
    <p:extLst>
      <p:ext uri="{BB962C8B-B14F-4D97-AF65-F5344CB8AC3E}">
        <p14:creationId xmlns:p14="http://schemas.microsoft.com/office/powerpoint/2010/main" val="30322668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38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2" name="Google Shape;3892;p19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  <p:sp>
        <p:nvSpPr>
          <p:cNvPr id="3877" name="Google Shape;3877;p19"/>
          <p:cNvSpPr txBox="1">
            <a:spLocks noGrp="1"/>
          </p:cNvSpPr>
          <p:nvPr>
            <p:ph type="ctrTitle" idx="4294967295"/>
          </p:nvPr>
        </p:nvSpPr>
        <p:spPr>
          <a:xfrm>
            <a:off x="89940" y="415351"/>
            <a:ext cx="8874176" cy="723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b="1" cap="none" dirty="0">
                <a:solidFill>
                  <a:schemeClr val="accent4">
                    <a:lumMod val="40000"/>
                    <a:lumOff val="60000"/>
                  </a:schemeClr>
                </a:solidFill>
                <a:latin typeface="+mn-lt"/>
              </a:rPr>
              <a:t>Studies Included</a:t>
            </a:r>
            <a:endParaRPr sz="4400" b="1" cap="none" dirty="0">
              <a:solidFill>
                <a:schemeClr val="accent4">
                  <a:lumMod val="40000"/>
                  <a:lumOff val="60000"/>
                </a:schemeClr>
              </a:solidFill>
              <a:latin typeface="+mn-lt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89A77C9B-6A19-1847-9BC0-7991E3C48D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499517"/>
              </p:ext>
            </p:extLst>
          </p:nvPr>
        </p:nvGraphicFramePr>
        <p:xfrm>
          <a:off x="2490159" y="5164613"/>
          <a:ext cx="6096000" cy="741680"/>
        </p:xfrm>
        <a:graphic>
          <a:graphicData uri="http://schemas.openxmlformats.org/drawingml/2006/table">
            <a:tbl>
              <a:tblPr firstRow="1" bandRow="1">
                <a:tableStyleId>{003751CB-8138-46D8-B756-BE8ACFA2F6ED}</a:tableStyleId>
              </a:tblPr>
              <a:tblGrid>
                <a:gridCol w="6096000">
                  <a:extLst>
                    <a:ext uri="{9D8B030D-6E8A-4147-A177-3AD203B41FA5}">
                      <a16:colId xmlns:a16="http://schemas.microsoft.com/office/drawing/2014/main" val="10614883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Studies included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79527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1521173"/>
                  </a:ext>
                </a:extLst>
              </a:tr>
            </a:tbl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77A5E36C-F288-D641-852B-641707C38D3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1394912"/>
              </p:ext>
            </p:extLst>
          </p:nvPr>
        </p:nvGraphicFramePr>
        <p:xfrm>
          <a:off x="134910" y="1034321"/>
          <a:ext cx="8859186" cy="3901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31202">
                  <a:extLst>
                    <a:ext uri="{9D8B030D-6E8A-4147-A177-3AD203B41FA5}">
                      <a16:colId xmlns:a16="http://schemas.microsoft.com/office/drawing/2014/main" val="1962405362"/>
                    </a:ext>
                  </a:extLst>
                </a:gridCol>
                <a:gridCol w="3927984">
                  <a:extLst>
                    <a:ext uri="{9D8B030D-6E8A-4147-A177-3AD203B41FA5}">
                      <a16:colId xmlns:a16="http://schemas.microsoft.com/office/drawing/2014/main" val="952679588"/>
                    </a:ext>
                  </a:extLst>
                </a:gridCol>
              </a:tblGrid>
              <a:tr h="448173">
                <a:tc>
                  <a:txBody>
                    <a:bodyPr/>
                    <a:lstStyle/>
                    <a:p>
                      <a:r>
                        <a:rPr lang="en-US" sz="2400" dirty="0"/>
                        <a:t>Library Instruction</a:t>
                      </a:r>
                      <a:endParaRPr lang="en-US" sz="2400" b="1" dirty="0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Library Use</a:t>
                      </a:r>
                      <a:endParaRPr lang="en-US" sz="2400" b="1" dirty="0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6508017"/>
                  </a:ext>
                </a:extLst>
              </a:tr>
              <a:tr h="3312657">
                <a:tc>
                  <a:txBody>
                    <a:bodyPr/>
                    <a:lstStyle/>
                    <a:p>
                      <a:r>
                        <a:rPr lang="en-US" sz="2300" dirty="0"/>
                        <a:t>Asher (2017)</a:t>
                      </a:r>
                    </a:p>
                    <a:p>
                      <a:r>
                        <a:rPr lang="en-US" sz="2300" dirty="0"/>
                        <a:t>Bowles-Terry (2012)</a:t>
                      </a:r>
                    </a:p>
                    <a:p>
                      <a:r>
                        <a:rPr lang="en-US" sz="2300" dirty="0" err="1"/>
                        <a:t>Chodock</a:t>
                      </a:r>
                      <a:r>
                        <a:rPr lang="en-US" sz="2300" dirty="0"/>
                        <a:t> et. al. (2018)</a:t>
                      </a:r>
                    </a:p>
                    <a:p>
                      <a:r>
                        <a:rPr lang="en-US" sz="2300" dirty="0"/>
                        <a:t>Cook (2014)</a:t>
                      </a:r>
                    </a:p>
                    <a:p>
                      <a:r>
                        <a:rPr lang="en-US" sz="2300" dirty="0" err="1"/>
                        <a:t>Gaha</a:t>
                      </a:r>
                      <a:r>
                        <a:rPr lang="en-US" sz="2300" dirty="0"/>
                        <a:t> et. al. (2018)</a:t>
                      </a:r>
                    </a:p>
                    <a:p>
                      <a:r>
                        <a:rPr lang="en-US" sz="2300" dirty="0" err="1"/>
                        <a:t>Gariepy</a:t>
                      </a:r>
                      <a:r>
                        <a:rPr lang="en-US" sz="2300" dirty="0"/>
                        <a:t> et. al. (2017)</a:t>
                      </a:r>
                    </a:p>
                    <a:p>
                      <a:r>
                        <a:rPr lang="en-US" sz="2300" dirty="0"/>
                        <a:t>Soria, et. al. (2013)</a:t>
                      </a:r>
                    </a:p>
                    <a:p>
                      <a:r>
                        <a:rPr lang="en-US" sz="2300" dirty="0" err="1"/>
                        <a:t>Whitmire</a:t>
                      </a:r>
                      <a:r>
                        <a:rPr lang="en-US" sz="2300" dirty="0"/>
                        <a:t> (2001)</a:t>
                      </a:r>
                    </a:p>
                    <a:p>
                      <a:endParaRPr lang="en-US" sz="2000" dirty="0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2200" dirty="0"/>
                        <a:t>Allison (2015)</a:t>
                      </a:r>
                    </a:p>
                    <a:p>
                      <a:r>
                        <a:rPr lang="da-DK" sz="2200" dirty="0"/>
                        <a:t>Cherry et. al. (2013)</a:t>
                      </a:r>
                    </a:p>
                    <a:p>
                      <a:r>
                        <a:rPr lang="da-DK" sz="2200" dirty="0"/>
                        <a:t>Kot &amp; Jones (2015)</a:t>
                      </a:r>
                    </a:p>
                    <a:p>
                      <a:r>
                        <a:rPr lang="da-DK" sz="2200" dirty="0"/>
                        <a:t>LeMaistre et. al. (mean) (2018)</a:t>
                      </a:r>
                    </a:p>
                    <a:p>
                      <a:r>
                        <a:rPr lang="da-DK" sz="2200" dirty="0"/>
                        <a:t>Nurse et. al. (2018)</a:t>
                      </a:r>
                    </a:p>
                    <a:p>
                      <a:r>
                        <a:rPr lang="da-DK" sz="2200" dirty="0"/>
                        <a:t>Renaud et. al. (2015)</a:t>
                      </a:r>
                    </a:p>
                    <a:p>
                      <a:r>
                        <a:rPr lang="da-DK" sz="2200" dirty="0"/>
                        <a:t>Samson (2014)</a:t>
                      </a:r>
                    </a:p>
                    <a:p>
                      <a:r>
                        <a:rPr lang="da-DK" sz="2200" dirty="0"/>
                        <a:t>Soria, et. al. (2013)</a:t>
                      </a:r>
                    </a:p>
                    <a:p>
                      <a:r>
                        <a:rPr lang="da-DK" sz="2200" dirty="0"/>
                        <a:t>Thorpe et. al. (2016)</a:t>
                      </a:r>
                    </a:p>
                    <a:p>
                      <a:r>
                        <a:rPr lang="da-DK" sz="2200" dirty="0"/>
                        <a:t>de Jager et. al. (mean) (2018)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806687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7</a:t>
            </a:fld>
            <a:endParaRPr lang="en"/>
          </a:p>
        </p:txBody>
      </p:sp>
      <p:pic>
        <p:nvPicPr>
          <p:cNvPr id="3" name="Picture 2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226" y="1253117"/>
            <a:ext cx="6930614" cy="233955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28339" y="535951"/>
            <a:ext cx="4937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2"/>
                </a:solidFill>
              </a:rPr>
              <a:t>Library Instruction &amp; GPA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5816269"/>
              </p:ext>
            </p:extLst>
          </p:nvPr>
        </p:nvGraphicFramePr>
        <p:xfrm>
          <a:off x="2448243" y="3676585"/>
          <a:ext cx="4512040" cy="1403230"/>
        </p:xfrm>
        <a:graphic>
          <a:graphicData uri="http://schemas.openxmlformats.org/drawingml/2006/table">
            <a:tbl>
              <a:tblPr firstRow="1" bandRow="1">
                <a:tableStyleId>{003751CB-8138-46D8-B756-BE8ACFA2F6ED}</a:tableStyleId>
              </a:tblPr>
              <a:tblGrid>
                <a:gridCol w="4512040">
                  <a:extLst>
                    <a:ext uri="{9D8B030D-6E8A-4147-A177-3AD203B41FA5}">
                      <a16:colId xmlns:a16="http://schemas.microsoft.com/office/drawing/2014/main" val="2473212166"/>
                    </a:ext>
                  </a:extLst>
                </a:gridCol>
              </a:tblGrid>
              <a:tr h="701615">
                <a:tc>
                  <a:txBody>
                    <a:bodyPr/>
                    <a:lstStyle/>
                    <a:p>
                      <a:r>
                        <a:rPr lang="en-US" sz="28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Arial Unicode MS" panose="020B0604020202020204" pitchFamily="34" charset="-128"/>
                          <a:cs typeface="Arial Unicode MS" panose="020B0604020202020204" pitchFamily="34" charset="-128"/>
                          <a:sym typeface="Arial"/>
                        </a:rPr>
                        <a:t>Z=1.807, p=0.07</a:t>
                      </a:r>
                      <a:r>
                        <a:rPr lang="en-US" sz="2800" dirty="0">
                          <a:effectLst/>
                          <a:latin typeface="+mj-lt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</a:t>
                      </a:r>
                      <a:endParaRPr lang="en-US" sz="2800" dirty="0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  <a:latin typeface="+mj-lt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0085855"/>
                  </a:ext>
                </a:extLst>
              </a:tr>
              <a:tr h="701615">
                <a:tc>
                  <a:txBody>
                    <a:bodyPr/>
                    <a:lstStyle/>
                    <a:p>
                      <a:r>
                        <a:rPr lang="en-US" sz="28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Arial Unicode MS" panose="020B0604020202020204" pitchFamily="34" charset="-128"/>
                          <a:cs typeface="Arial Unicode MS" panose="020B0604020202020204" pitchFamily="34" charset="-128"/>
                          <a:sym typeface="Arial"/>
                        </a:rPr>
                        <a:t>r=0.127, CI= -0.011 - </a:t>
                      </a:r>
                      <a:r>
                        <a:rPr lang="en-US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Arial Unicode MS" panose="020B0604020202020204" pitchFamily="34" charset="-128"/>
                          <a:cs typeface="Arial Unicode MS" panose="020B0604020202020204" pitchFamily="34" charset="-128"/>
                          <a:sym typeface="Arial"/>
                        </a:rPr>
                        <a:t>0.26</a:t>
                      </a:r>
                      <a:r>
                        <a:rPr lang="en-US" sz="2800" dirty="0">
                          <a:effectLst/>
                          <a:latin typeface="+mj-lt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</a:t>
                      </a:r>
                      <a:endParaRPr lang="en-US" sz="2800" dirty="0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  <a:latin typeface="+mj-lt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anchor="ctr"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640078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525149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8</a:t>
            </a:fld>
            <a:endParaRPr lang="en"/>
          </a:p>
        </p:txBody>
      </p:sp>
      <p:sp>
        <p:nvSpPr>
          <p:cNvPr id="4" name="TextBox 3"/>
          <p:cNvSpPr txBox="1"/>
          <p:nvPr/>
        </p:nvSpPr>
        <p:spPr>
          <a:xfrm>
            <a:off x="828339" y="535951"/>
            <a:ext cx="4937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2"/>
                </a:solidFill>
              </a:rPr>
              <a:t>Library Use &amp; GPA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5474771"/>
              </p:ext>
            </p:extLst>
          </p:nvPr>
        </p:nvGraphicFramePr>
        <p:xfrm>
          <a:off x="2448243" y="3676585"/>
          <a:ext cx="4512040" cy="1403230"/>
        </p:xfrm>
        <a:graphic>
          <a:graphicData uri="http://schemas.openxmlformats.org/drawingml/2006/table">
            <a:tbl>
              <a:tblPr firstRow="1" bandRow="1">
                <a:tableStyleId>{003751CB-8138-46D8-B756-BE8ACFA2F6ED}</a:tableStyleId>
              </a:tblPr>
              <a:tblGrid>
                <a:gridCol w="4512040">
                  <a:extLst>
                    <a:ext uri="{9D8B030D-6E8A-4147-A177-3AD203B41FA5}">
                      <a16:colId xmlns:a16="http://schemas.microsoft.com/office/drawing/2014/main" val="2473212166"/>
                    </a:ext>
                  </a:extLst>
                </a:gridCol>
              </a:tblGrid>
              <a:tr h="701615">
                <a:tc>
                  <a:txBody>
                    <a:bodyPr/>
                    <a:lstStyle/>
                    <a:p>
                      <a:r>
                        <a:rPr lang="en-US" sz="3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Arial Unicode MS" panose="020B0604020202020204" pitchFamily="34" charset="-128"/>
                          <a:cs typeface="Arial Unicode MS" panose="020B0604020202020204" pitchFamily="34" charset="-128"/>
                          <a:sym typeface="Arial"/>
                        </a:rPr>
                        <a:t>Z=2.324, p=0.002</a:t>
                      </a:r>
                      <a:r>
                        <a:rPr lang="en-US" sz="3000" dirty="0">
                          <a:effectLst/>
                          <a:latin typeface="+mj-lt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</a:t>
                      </a:r>
                      <a:endParaRPr lang="en-US" sz="3000" dirty="0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  <a:latin typeface="+mj-lt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0085855"/>
                  </a:ext>
                </a:extLst>
              </a:tr>
              <a:tr h="701615">
                <a:tc>
                  <a:txBody>
                    <a:bodyPr/>
                    <a:lstStyle/>
                    <a:p>
                      <a:r>
                        <a:rPr lang="en-US" sz="3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Arial Unicode MS" panose="020B0604020202020204" pitchFamily="34" charset="-128"/>
                          <a:cs typeface="Arial Unicode MS" panose="020B0604020202020204" pitchFamily="34" charset="-128"/>
                          <a:sym typeface="Arial"/>
                        </a:rPr>
                        <a:t>r=0.229, CI=0.036 - 0.405</a:t>
                      </a:r>
                      <a:r>
                        <a:rPr lang="en-US" sz="3000" dirty="0">
                          <a:effectLst/>
                          <a:latin typeface="+mj-lt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</a:t>
                      </a:r>
                      <a:endParaRPr lang="en-US" sz="3000" dirty="0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  <a:latin typeface="+mj-lt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anchor="ctr"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6400780"/>
                  </a:ext>
                </a:extLst>
              </a:tr>
            </a:tbl>
          </a:graphicData>
        </a:graphic>
      </p:graphicFrame>
      <p:pic>
        <p:nvPicPr>
          <p:cNvPr id="6" name="Picture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499" y="1120726"/>
            <a:ext cx="6930614" cy="2423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0550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9</a:t>
            </a:fld>
            <a:endParaRPr lang="en"/>
          </a:p>
        </p:txBody>
      </p:sp>
      <p:pic>
        <p:nvPicPr>
          <p:cNvPr id="1028" name="Picture 4" descr="Bargain, drainvalve, gardening, hosebib, nul, null, watertap icon 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5072" y="1072646"/>
            <a:ext cx="3668301" cy="3668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366682" y="515077"/>
            <a:ext cx="41954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accent1"/>
                </a:solidFill>
              </a:rPr>
              <a:t>Null Results</a:t>
            </a:r>
          </a:p>
        </p:txBody>
      </p:sp>
    </p:spTree>
    <p:extLst>
      <p:ext uri="{BB962C8B-B14F-4D97-AF65-F5344CB8AC3E}">
        <p14:creationId xmlns:p14="http://schemas.microsoft.com/office/powerpoint/2010/main" val="776265101"/>
      </p:ext>
    </p:extLst>
  </p:cSld>
  <p:clrMapOvr>
    <a:masterClrMapping/>
  </p:clrMapOvr>
</p:sld>
</file>

<file path=ppt/theme/theme1.xml><?xml version="1.0" encoding="utf-8"?>
<a:theme xmlns:a="http://schemas.openxmlformats.org/drawingml/2006/main" name="Dividend">
  <a:themeElements>
    <a:clrScheme name="Dividend">
      <a:dk1>
        <a:sysClr val="windowText" lastClr="000000"/>
      </a:dk1>
      <a:lt1>
        <a:sysClr val="window" lastClr="FFFFFF"/>
      </a:lt1>
      <a:dk2>
        <a:srgbClr val="3D3D3D"/>
      </a:dk2>
      <a:lt2>
        <a:srgbClr val="EBEBEB"/>
      </a:lt2>
      <a:accent1>
        <a:srgbClr val="1A3260"/>
      </a:accent1>
      <a:accent2>
        <a:srgbClr val="4590B8"/>
      </a:accent2>
      <a:accent3>
        <a:srgbClr val="45CBE8"/>
      </a:accent3>
      <a:accent4>
        <a:srgbClr val="969FA7"/>
      </a:accent4>
      <a:accent5>
        <a:srgbClr val="A2C777"/>
      </a:accent5>
      <a:accent6>
        <a:srgbClr val="42955F"/>
      </a:accent6>
      <a:hlink>
        <a:srgbClr val="828282"/>
      </a:hlink>
      <a:folHlink>
        <a:srgbClr val="A5A5A5"/>
      </a:folHlink>
    </a:clrScheme>
    <a:fontScheme name="Dividend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66F1C100-1D2B-4BEA-AD01-C4F230B3B965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{D614210B-AB1C-024E-85F5-67FD11B36595}tf10001123</Template>
  <TotalTime>5057</TotalTime>
  <Words>3322</Words>
  <Application>Microsoft Macintosh PowerPoint</Application>
  <PresentationFormat>On-screen Show (16:9)</PresentationFormat>
  <Paragraphs>269</Paragraphs>
  <Slides>23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1" baseType="lpstr">
      <vt:lpstr>Dubai</vt:lpstr>
      <vt:lpstr>Wingdings 2</vt:lpstr>
      <vt:lpstr>Arial Unicode MS</vt:lpstr>
      <vt:lpstr>Arial</vt:lpstr>
      <vt:lpstr>Times New Roman</vt:lpstr>
      <vt:lpstr>Gill Sans MT</vt:lpstr>
      <vt:lpstr>Times</vt:lpstr>
      <vt:lpstr>Dividend</vt:lpstr>
      <vt:lpstr>Unethical Numbers?  </vt:lpstr>
      <vt:lpstr>PowerPoint Presentation</vt:lpstr>
      <vt:lpstr>Why?</vt:lpstr>
      <vt:lpstr>PowerPoint Presentation</vt:lpstr>
      <vt:lpstr>PowerPoint Presentation</vt:lpstr>
      <vt:lpstr>Studies Included</vt:lpstr>
      <vt:lpstr>PowerPoint Presentation</vt:lpstr>
      <vt:lpstr>PowerPoint Presentation</vt:lpstr>
      <vt:lpstr>PowerPoint Presentation</vt:lpstr>
      <vt:lpstr>IMPLICATIONS</vt:lpstr>
      <vt:lpstr>Contact</vt:lpstr>
      <vt:lpstr>References</vt:lpstr>
      <vt:lpstr>References</vt:lpstr>
      <vt:lpstr>References</vt:lpstr>
      <vt:lpstr>References</vt:lpstr>
      <vt:lpstr>References</vt:lpstr>
      <vt:lpstr>References</vt:lpstr>
      <vt:lpstr>References</vt:lpstr>
      <vt:lpstr>References</vt:lpstr>
      <vt:lpstr>References</vt:lpstr>
      <vt:lpstr>References</vt:lpstr>
      <vt:lpstr>References</vt:lpstr>
      <vt:lpstr>References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IS YOUR PRESENTATION TITLE</dc:title>
  <cp:lastModifiedBy>Brooke Robertshaw</cp:lastModifiedBy>
  <cp:revision>39</cp:revision>
  <cp:lastPrinted>2018-11-28T20:40:04Z</cp:lastPrinted>
  <dcterms:modified xsi:type="dcterms:W3CDTF">2018-11-30T21:01:19Z</dcterms:modified>
</cp:coreProperties>
</file>