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3"/>
  </p:notesMasterIdLst>
  <p:handoutMasterIdLst>
    <p:handoutMasterId r:id="rId44"/>
  </p:handoutMasterIdLst>
  <p:sldIdLst>
    <p:sldId id="256" r:id="rId2"/>
    <p:sldId id="287" r:id="rId3"/>
    <p:sldId id="266" r:id="rId4"/>
    <p:sldId id="268" r:id="rId5"/>
    <p:sldId id="270" r:id="rId6"/>
    <p:sldId id="269" r:id="rId7"/>
    <p:sldId id="272" r:id="rId8"/>
    <p:sldId id="258" r:id="rId9"/>
    <p:sldId id="267" r:id="rId10"/>
    <p:sldId id="274" r:id="rId11"/>
    <p:sldId id="257" r:id="rId12"/>
    <p:sldId id="262" r:id="rId13"/>
    <p:sldId id="288" r:id="rId14"/>
    <p:sldId id="263" r:id="rId15"/>
    <p:sldId id="265" r:id="rId16"/>
    <p:sldId id="261" r:id="rId17"/>
    <p:sldId id="264" r:id="rId18"/>
    <p:sldId id="260" r:id="rId19"/>
    <p:sldId id="289" r:id="rId20"/>
    <p:sldId id="276" r:id="rId21"/>
    <p:sldId id="277" r:id="rId22"/>
    <p:sldId id="294" r:id="rId23"/>
    <p:sldId id="295" r:id="rId24"/>
    <p:sldId id="290" r:id="rId25"/>
    <p:sldId id="278" r:id="rId26"/>
    <p:sldId id="291" r:id="rId27"/>
    <p:sldId id="292" r:id="rId28"/>
    <p:sldId id="275" r:id="rId29"/>
    <p:sldId id="280" r:id="rId30"/>
    <p:sldId id="296" r:id="rId31"/>
    <p:sldId id="279" r:id="rId32"/>
    <p:sldId id="297" r:id="rId33"/>
    <p:sldId id="281" r:id="rId34"/>
    <p:sldId id="298" r:id="rId35"/>
    <p:sldId id="282" r:id="rId36"/>
    <p:sldId id="283" r:id="rId37"/>
    <p:sldId id="293" r:id="rId38"/>
    <p:sldId id="284" r:id="rId39"/>
    <p:sldId id="299" r:id="rId40"/>
    <p:sldId id="285" r:id="rId41"/>
    <p:sldId id="286"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1325" autoAdjust="0"/>
  </p:normalViewPr>
  <p:slideViewPr>
    <p:cSldViewPr snapToGrid="0">
      <p:cViewPr varScale="1">
        <p:scale>
          <a:sx n="90" d="100"/>
          <a:sy n="90" d="100"/>
        </p:scale>
        <p:origin x="67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7200" dirty="0" smtClean="0"/>
              <a:t>1969</a:t>
            </a:r>
            <a:r>
              <a:rPr lang="en-US" sz="2400" dirty="0" smtClean="0"/>
              <a:t> </a:t>
            </a:r>
          </a:p>
          <a:p>
            <a:pPr>
              <a:defRPr/>
            </a:pPr>
            <a:r>
              <a:rPr lang="en-US" sz="2400" dirty="0" smtClean="0"/>
              <a:t>Tenure Eligibility</a:t>
            </a:r>
            <a:r>
              <a:rPr lang="en-US" sz="2400" baseline="0" dirty="0" smtClean="0"/>
              <a:t> Among US Faculty</a:t>
            </a:r>
            <a:endParaRPr lang="en-US" sz="2400" dirty="0"/>
          </a:p>
        </c:rich>
      </c:tx>
      <c:layout>
        <c:manualLayout>
          <c:xMode val="edge"/>
          <c:yMode val="edge"/>
          <c:x val="0.17096328148287168"/>
          <c:y val="6.663369532705298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649120676521568E-2"/>
          <c:y val="0.26991296158641503"/>
          <c:w val="0.79459850510987218"/>
          <c:h val="0.57330454553853893"/>
        </c:manualLayout>
      </c:layout>
      <c:pieChart>
        <c:varyColors val="1"/>
        <c:ser>
          <c:idx val="0"/>
          <c:order val="0"/>
          <c:tx>
            <c:strRef>
              <c:f>Sheet1!$B$1</c:f>
              <c:strCache>
                <c:ptCount val="1"/>
                <c:pt idx="0">
                  <c:v>Tenure-Eligible Status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F75D-4C57-BA98-4758DABD021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F75D-4C57-BA98-4758DABD0217}"/>
              </c:ext>
            </c:extLst>
          </c:dPt>
          <c:dLbls>
            <c:dLbl>
              <c:idx val="0"/>
              <c:layout>
                <c:manualLayout>
                  <c:x val="-0.19309775228800749"/>
                  <c:y val="0.1671301903946787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2069433485331672"/>
                      <c:h val="0.19408281612290099"/>
                    </c:manualLayout>
                  </c15:layout>
                </c:ext>
                <c:ext xmlns:c16="http://schemas.microsoft.com/office/drawing/2014/chart" uri="{C3380CC4-5D6E-409C-BE32-E72D297353CC}">
                  <c16:uniqueId val="{00000002-F75D-4C57-BA98-4758DABD0217}"/>
                </c:ext>
              </c:extLst>
            </c:dLbl>
            <c:dLbl>
              <c:idx val="1"/>
              <c:layout>
                <c:manualLayout>
                  <c:x val="0.22293281397210621"/>
                  <c:y val="-0.2155573683459800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1612603948503587"/>
                      <c:h val="0.19408281612290099"/>
                    </c:manualLayout>
                  </c15:layout>
                </c:ext>
                <c:ext xmlns:c16="http://schemas.microsoft.com/office/drawing/2014/chart" uri="{C3380CC4-5D6E-409C-BE32-E72D297353CC}">
                  <c16:uniqueId val="{00000001-F75D-4C57-BA98-4758DABD021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Tenure Ineligible</c:v>
                </c:pt>
                <c:pt idx="1">
                  <c:v>Tenure Eligible</c:v>
                </c:pt>
              </c:strCache>
            </c:strRef>
          </c:cat>
          <c:val>
            <c:numRef>
              <c:f>Sheet1!$B$2:$B$3</c:f>
              <c:numCache>
                <c:formatCode>0.0%</c:formatCode>
                <c:ptCount val="2"/>
                <c:pt idx="0">
                  <c:v>0.217</c:v>
                </c:pt>
                <c:pt idx="1">
                  <c:v>0.78300000000000003</c:v>
                </c:pt>
              </c:numCache>
            </c:numRef>
          </c:val>
          <c:extLst>
            <c:ext xmlns:c16="http://schemas.microsoft.com/office/drawing/2014/chart" uri="{C3380CC4-5D6E-409C-BE32-E72D297353CC}">
              <c16:uniqueId val="{00000000-F75D-4C57-BA98-4758DABD021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0000028776663735E-2"/>
          <c:y val="0.80565112966324814"/>
          <c:w val="0.89999994244667247"/>
          <c:h val="0.129946811503641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7200" dirty="0" smtClean="0"/>
              <a:t>2009</a:t>
            </a:r>
            <a:r>
              <a:rPr lang="en-US" sz="2400" dirty="0" smtClean="0"/>
              <a:t> </a:t>
            </a:r>
          </a:p>
          <a:p>
            <a:pPr>
              <a:defRPr/>
            </a:pPr>
            <a:r>
              <a:rPr lang="en-US" sz="2400" dirty="0" smtClean="0"/>
              <a:t>Tenure </a:t>
            </a:r>
            <a:r>
              <a:rPr lang="en-US" sz="2400" dirty="0"/>
              <a:t>Eligibility Among US Faculty</a:t>
            </a:r>
          </a:p>
        </c:rich>
      </c:tx>
      <c:layout>
        <c:manualLayout>
          <c:xMode val="edge"/>
          <c:yMode val="edge"/>
          <c:x val="0.17514835093842165"/>
          <c:y val="6.1526940152840568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62860107676552"/>
          <c:y val="0.35888624391168489"/>
          <c:w val="0.84210873150415377"/>
          <c:h val="0.45021247083247246"/>
        </c:manualLayout>
      </c:layout>
      <c:pieChart>
        <c:varyColors val="1"/>
        <c:ser>
          <c:idx val="0"/>
          <c:order val="0"/>
          <c:tx>
            <c:strRef>
              <c:f>Sheet1!$B$1</c:f>
              <c:strCache>
                <c:ptCount val="1"/>
                <c:pt idx="0">
                  <c:v>2009: Tenure Eligibility Among US Faculty</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044A-436F-A631-36248769C62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044A-436F-A631-36248769C626}"/>
              </c:ext>
            </c:extLst>
          </c:dPt>
          <c:dLbls>
            <c:dLbl>
              <c:idx val="0"/>
              <c:layout>
                <c:manualLayout>
                  <c:x val="-0.21759681983242199"/>
                  <c:y val="-7.4290074897579134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7106445197561924"/>
                      <c:h val="0.13799491697119792"/>
                    </c:manualLayout>
                  </c15:layout>
                </c:ext>
                <c:ext xmlns:c16="http://schemas.microsoft.com/office/drawing/2014/chart" uri="{C3380CC4-5D6E-409C-BE32-E72D297353CC}">
                  <c16:uniqueId val="{00000002-044A-436F-A631-36248769C626}"/>
                </c:ext>
              </c:extLst>
            </c:dLbl>
            <c:dLbl>
              <c:idx val="1"/>
              <c:layout>
                <c:manualLayout>
                  <c:x val="0.16049339906308913"/>
                  <c:y val="8.7393358189812281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0395618809238573"/>
                      <c:h val="0.13799491697119792"/>
                    </c:manualLayout>
                  </c15:layout>
                </c:ext>
                <c:ext xmlns:c16="http://schemas.microsoft.com/office/drawing/2014/chart" uri="{C3380CC4-5D6E-409C-BE32-E72D297353CC}">
                  <c16:uniqueId val="{00000001-044A-436F-A631-36248769C62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Tenure Ineligible</c:v>
                </c:pt>
                <c:pt idx="1">
                  <c:v>Tenure Eligible</c:v>
                </c:pt>
              </c:strCache>
            </c:strRef>
          </c:cat>
          <c:val>
            <c:numRef>
              <c:f>Sheet1!$B$2:$B$3</c:f>
              <c:numCache>
                <c:formatCode>0.0%</c:formatCode>
                <c:ptCount val="2"/>
                <c:pt idx="0">
                  <c:v>0.66500000000000004</c:v>
                </c:pt>
                <c:pt idx="1">
                  <c:v>0.33500000000000002</c:v>
                </c:pt>
              </c:numCache>
            </c:numRef>
          </c:val>
          <c:extLst>
            <c:ext xmlns:c16="http://schemas.microsoft.com/office/drawing/2014/chart" uri="{C3380CC4-5D6E-409C-BE32-E72D297353CC}">
              <c16:uniqueId val="{00000000-044A-436F-A631-36248769C62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5687343760656361"/>
          <c:y val="0.82176696408942163"/>
          <c:w val="0.75569094659999303"/>
          <c:h val="0.1608377010133038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smtClean="0"/>
              <a:t>Most Popular</a:t>
            </a:r>
            <a:r>
              <a:rPr lang="en-US" sz="2400" b="1" baseline="0" dirty="0" smtClean="0"/>
              <a:t> Online Presence Platforms </a:t>
            </a:r>
          </a:p>
          <a:p>
            <a:pPr>
              <a:defRPr/>
            </a:pPr>
            <a:r>
              <a:rPr lang="en-US" sz="2400" b="1" baseline="0" dirty="0" smtClean="0"/>
              <a:t>Used by Faculty Subjects</a:t>
            </a:r>
            <a:endParaRPr lang="en-US" sz="2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Female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ResearchGate</c:v>
                </c:pt>
                <c:pt idx="1">
                  <c:v>Google Scholar Profile</c:v>
                </c:pt>
                <c:pt idx="2">
                  <c:v>Academia.edu</c:v>
                </c:pt>
                <c:pt idx="3">
                  <c:v>ORCID</c:v>
                </c:pt>
                <c:pt idx="4">
                  <c:v>LinkedIn</c:v>
                </c:pt>
              </c:strCache>
            </c:strRef>
          </c:cat>
          <c:val>
            <c:numRef>
              <c:f>Sheet1!$B$2:$B$6</c:f>
              <c:numCache>
                <c:formatCode>General</c:formatCode>
                <c:ptCount val="5"/>
                <c:pt idx="0">
                  <c:v>1</c:v>
                </c:pt>
                <c:pt idx="1">
                  <c:v>1</c:v>
                </c:pt>
                <c:pt idx="2">
                  <c:v>3</c:v>
                </c:pt>
                <c:pt idx="3">
                  <c:v>1</c:v>
                </c:pt>
                <c:pt idx="4">
                  <c:v>5</c:v>
                </c:pt>
              </c:numCache>
            </c:numRef>
          </c:val>
          <c:extLst>
            <c:ext xmlns:c16="http://schemas.microsoft.com/office/drawing/2014/chart" uri="{C3380CC4-5D6E-409C-BE32-E72D297353CC}">
              <c16:uniqueId val="{00000000-B747-4AAD-AA5F-CA63ACCEB206}"/>
            </c:ext>
          </c:extLst>
        </c:ser>
        <c:ser>
          <c:idx val="1"/>
          <c:order val="1"/>
          <c:tx>
            <c:strRef>
              <c:f>Sheet1!$C$1</c:f>
              <c:strCache>
                <c:ptCount val="1"/>
                <c:pt idx="0">
                  <c:v>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ResearchGate</c:v>
                </c:pt>
                <c:pt idx="1">
                  <c:v>Google Scholar Profile</c:v>
                </c:pt>
                <c:pt idx="2">
                  <c:v>Academia.edu</c:v>
                </c:pt>
                <c:pt idx="3">
                  <c:v>ORCID</c:v>
                </c:pt>
                <c:pt idx="4">
                  <c:v>LinkedIn</c:v>
                </c:pt>
              </c:strCache>
            </c:strRef>
          </c:cat>
          <c:val>
            <c:numRef>
              <c:f>Sheet1!$C$2:$C$6</c:f>
              <c:numCache>
                <c:formatCode>General</c:formatCode>
                <c:ptCount val="5"/>
                <c:pt idx="0">
                  <c:v>5</c:v>
                </c:pt>
                <c:pt idx="1">
                  <c:v>3</c:v>
                </c:pt>
                <c:pt idx="2">
                  <c:v>2</c:v>
                </c:pt>
                <c:pt idx="3">
                  <c:v>3</c:v>
                </c:pt>
                <c:pt idx="4">
                  <c:v>6</c:v>
                </c:pt>
              </c:numCache>
            </c:numRef>
          </c:val>
          <c:extLst>
            <c:ext xmlns:c16="http://schemas.microsoft.com/office/drawing/2014/chart" uri="{C3380CC4-5D6E-409C-BE32-E72D297353CC}">
              <c16:uniqueId val="{00000001-B747-4AAD-AA5F-CA63ACCEB206}"/>
            </c:ext>
          </c:extLst>
        </c:ser>
        <c:dLbls>
          <c:showLegendKey val="0"/>
          <c:showVal val="0"/>
          <c:showCatName val="0"/>
          <c:showSerName val="0"/>
          <c:showPercent val="0"/>
          <c:showBubbleSize val="0"/>
        </c:dLbls>
        <c:gapWidth val="219"/>
        <c:overlap val="-27"/>
        <c:axId val="670796400"/>
        <c:axId val="350086968"/>
      </c:barChart>
      <c:catAx>
        <c:axId val="67079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50086968"/>
        <c:crosses val="autoZero"/>
        <c:auto val="1"/>
        <c:lblAlgn val="ctr"/>
        <c:lblOffset val="100"/>
        <c:noMultiLvlLbl val="0"/>
      </c:catAx>
      <c:valAx>
        <c:axId val="3500869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7079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Not Sure</c:v>
                </c:pt>
              </c:strCache>
            </c:strRef>
          </c:cat>
          <c:val>
            <c:numRef>
              <c:f>Sheet1!$B$2:$B$4</c:f>
              <c:numCache>
                <c:formatCode>General</c:formatCode>
                <c:ptCount val="3"/>
                <c:pt idx="0">
                  <c:v>6</c:v>
                </c:pt>
                <c:pt idx="1">
                  <c:v>1</c:v>
                </c:pt>
                <c:pt idx="2">
                  <c:v>3</c:v>
                </c:pt>
              </c:numCache>
            </c:numRef>
          </c:val>
          <c:extLst>
            <c:ext xmlns:c16="http://schemas.microsoft.com/office/drawing/2014/chart" uri="{C3380CC4-5D6E-409C-BE32-E72D297353CC}">
              <c16:uniqueId val="{00000000-99A3-4AD4-9C74-E9551BD23B48}"/>
            </c:ext>
          </c:extLst>
        </c:ser>
        <c:ser>
          <c:idx val="1"/>
          <c:order val="1"/>
          <c:tx>
            <c:strRef>
              <c:f>Sheet1!$C$1</c:f>
              <c:strCache>
                <c:ptCount val="1"/>
                <c:pt idx="0">
                  <c:v>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Not Sure</c:v>
                </c:pt>
              </c:strCache>
            </c:strRef>
          </c:cat>
          <c:val>
            <c:numRef>
              <c:f>Sheet1!$C$2:$C$4</c:f>
              <c:numCache>
                <c:formatCode>General</c:formatCode>
                <c:ptCount val="3"/>
                <c:pt idx="0">
                  <c:v>2</c:v>
                </c:pt>
                <c:pt idx="1">
                  <c:v>3</c:v>
                </c:pt>
                <c:pt idx="2">
                  <c:v>1</c:v>
                </c:pt>
              </c:numCache>
            </c:numRef>
          </c:val>
          <c:extLst>
            <c:ext xmlns:c16="http://schemas.microsoft.com/office/drawing/2014/chart" uri="{C3380CC4-5D6E-409C-BE32-E72D297353CC}">
              <c16:uniqueId val="{00000001-99A3-4AD4-9C74-E9551BD23B48}"/>
            </c:ext>
          </c:extLst>
        </c:ser>
        <c:dLbls>
          <c:dLblPos val="outEnd"/>
          <c:showLegendKey val="0"/>
          <c:showVal val="1"/>
          <c:showCatName val="0"/>
          <c:showSerName val="0"/>
          <c:showPercent val="0"/>
          <c:showBubbleSize val="0"/>
        </c:dLbls>
        <c:gapWidth val="219"/>
        <c:overlap val="-27"/>
        <c:axId val="531961168"/>
        <c:axId val="531960184"/>
      </c:barChart>
      <c:catAx>
        <c:axId val="53196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31960184"/>
        <c:crosses val="autoZero"/>
        <c:auto val="1"/>
        <c:lblAlgn val="ctr"/>
        <c:lblOffset val="100"/>
        <c:noMultiLvlLbl val="0"/>
      </c:catAx>
      <c:valAx>
        <c:axId val="5319601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1961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8C23568-1344-4898-91C5-98E4EAAB77A3}" type="datetimeFigureOut">
              <a:rPr lang="en-US" smtClean="0"/>
              <a:t>12/1/2018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B5B1046-4D91-436E-AF39-D45E0E6EB164}" type="slidenum">
              <a:rPr lang="en-US" smtClean="0"/>
              <a:t>‹#›</a:t>
            </a:fld>
            <a:endParaRPr lang="en-US"/>
          </a:p>
        </p:txBody>
      </p:sp>
    </p:spTree>
    <p:extLst>
      <p:ext uri="{BB962C8B-B14F-4D97-AF65-F5344CB8AC3E}">
        <p14:creationId xmlns:p14="http://schemas.microsoft.com/office/powerpoint/2010/main" val="3577683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465673-E952-4236-94A3-B87EB0E02CFC}" type="datetimeFigureOut">
              <a:rPr lang="en-US" smtClean="0"/>
              <a:t>12/1/2018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BF1BAD-1D09-4BF4-8EC3-2005E4C1BA1B}" type="slidenum">
              <a:rPr lang="en-US" smtClean="0"/>
              <a:t>‹#›</a:t>
            </a:fld>
            <a:endParaRPr lang="en-US"/>
          </a:p>
        </p:txBody>
      </p:sp>
    </p:spTree>
    <p:extLst>
      <p:ext uri="{BB962C8B-B14F-4D97-AF65-F5344CB8AC3E}">
        <p14:creationId xmlns:p14="http://schemas.microsoft.com/office/powerpoint/2010/main" val="316358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seconds - silence</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3</a:t>
            </a:fld>
            <a:endParaRPr lang="en-US"/>
          </a:p>
        </p:txBody>
      </p:sp>
    </p:spTree>
    <p:extLst>
      <p:ext uri="{BB962C8B-B14F-4D97-AF65-F5344CB8AC3E}">
        <p14:creationId xmlns:p14="http://schemas.microsoft.com/office/powerpoint/2010/main" val="5955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why we didn’t just focus on our tenure eligible faculty.</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12</a:t>
            </a:fld>
            <a:endParaRPr lang="en-US"/>
          </a:p>
        </p:txBody>
      </p:sp>
    </p:spTree>
    <p:extLst>
      <p:ext uri="{BB962C8B-B14F-4D97-AF65-F5344CB8AC3E}">
        <p14:creationId xmlns:p14="http://schemas.microsoft.com/office/powerpoint/2010/main" val="28814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One female subject stated that her lab website was her personal website, even though the website highlighted both her own work and the work of others in her lab. However, there seem to be benefits for individuals in creating their own academic brand, so this may be a reason to encourage those with only lab websites to consider further online profile development.</a:t>
            </a:r>
            <a:endParaRPr lang="en-US" b="0" dirty="0" smtClean="0">
              <a:effectLst/>
            </a:endParaRPr>
          </a:p>
          <a:p>
            <a:pPr rtl="0"/>
            <a:r>
              <a:rPr lang="en-US" sz="1200" b="0" i="0" u="none" strike="noStrike" kern="1200" dirty="0" smtClean="0">
                <a:solidFill>
                  <a:schemeClr val="tx1"/>
                </a:solidFill>
                <a:effectLst/>
                <a:latin typeface="+mn-lt"/>
                <a:ea typeface="+mn-ea"/>
                <a:cs typeface="+mn-cs"/>
              </a:rPr>
              <a:t>Reasons that cut across gender in favor of maintaining profiles were unsurprisingly about finding academic positions and achieving tenure. Two male respondents cited their online presence as a way to attract the attention of grant reviewers. Interestingly, three males mentioned maintaining profiles in order to connect with former students, track former students’ success in the workplace, or to help their students find jobs.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14</a:t>
            </a:fld>
            <a:endParaRPr lang="en-US"/>
          </a:p>
        </p:txBody>
      </p:sp>
    </p:spTree>
    <p:extLst>
      <p:ext uri="{BB962C8B-B14F-4D97-AF65-F5344CB8AC3E}">
        <p14:creationId xmlns:p14="http://schemas.microsoft.com/office/powerpoint/2010/main" val="260097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profiles that are automated don’t do well with the above.</a:t>
            </a:r>
          </a:p>
          <a:p>
            <a:r>
              <a:rPr lang="en-US" dirty="0" smtClean="0"/>
              <a:t>Google Scholar</a:t>
            </a:r>
            <a:r>
              <a:rPr lang="en-US" baseline="0" dirty="0" smtClean="0"/>
              <a:t> can grab too much</a:t>
            </a:r>
          </a:p>
          <a:p>
            <a:r>
              <a:rPr lang="en-US" baseline="0" dirty="0" smtClean="0"/>
              <a:t>Scopus and web of science not enough</a:t>
            </a:r>
          </a:p>
          <a:p>
            <a:r>
              <a:rPr lang="en-US" baseline="0" dirty="0" smtClean="0"/>
              <a:t>Disambiguation and ORCID</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15</a:t>
            </a:fld>
            <a:endParaRPr lang="en-US"/>
          </a:p>
        </p:txBody>
      </p:sp>
    </p:spTree>
    <p:extLst>
      <p:ext uri="{BB962C8B-B14F-4D97-AF65-F5344CB8AC3E}">
        <p14:creationId xmlns:p14="http://schemas.microsoft.com/office/powerpoint/2010/main" val="134453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Diverse and strong opinions about these profiles.</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16</a:t>
            </a:fld>
            <a:endParaRPr lang="en-US"/>
          </a:p>
        </p:txBody>
      </p:sp>
    </p:spTree>
    <p:extLst>
      <p:ext uri="{BB962C8B-B14F-4D97-AF65-F5344CB8AC3E}">
        <p14:creationId xmlns:p14="http://schemas.microsoft.com/office/powerpoint/2010/main" val="108231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Conflicting.  Once size fits all.  Both male</a:t>
            </a:r>
            <a:r>
              <a:rPr lang="en-US" baseline="0" dirty="0" smtClean="0"/>
              <a:t> respondents were high ranking faculty in STEM disciplines with many years of service, abundant research funding, and high publication and citation rates.</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17</a:t>
            </a:fld>
            <a:endParaRPr lang="en-US"/>
          </a:p>
        </p:txBody>
      </p:sp>
    </p:spTree>
    <p:extLst>
      <p:ext uri="{BB962C8B-B14F-4D97-AF65-F5344CB8AC3E}">
        <p14:creationId xmlns:p14="http://schemas.microsoft.com/office/powerpoint/2010/main" val="97244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Unsure of benefits of these systems.  Need more info.  Think of risks but not benefits.  “Annual check up” idea.</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18</a:t>
            </a:fld>
            <a:endParaRPr lang="en-US"/>
          </a:p>
        </p:txBody>
      </p:sp>
    </p:spTree>
    <p:extLst>
      <p:ext uri="{BB962C8B-B14F-4D97-AF65-F5344CB8AC3E}">
        <p14:creationId xmlns:p14="http://schemas.microsoft.com/office/powerpoint/2010/main" val="409894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showed concern about how OA actually works</a:t>
            </a:r>
          </a:p>
          <a:p>
            <a:r>
              <a:rPr lang="en-US" dirty="0" smtClean="0"/>
              <a:t>Women</a:t>
            </a:r>
            <a:r>
              <a:rPr lang="en-US" baseline="0" dirty="0" smtClean="0"/>
              <a:t> more concerned about copyright and security than men were.  See later </a:t>
            </a:r>
            <a:r>
              <a:rPr lang="en-US" baseline="0" dirty="0" err="1" smtClean="0"/>
              <a:t>researchgate</a:t>
            </a:r>
            <a:r>
              <a:rPr lang="en-US" baseline="0" dirty="0" smtClean="0"/>
              <a:t> numbers for example of practices.</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20</a:t>
            </a:fld>
            <a:endParaRPr lang="en-US"/>
          </a:p>
        </p:txBody>
      </p:sp>
    </p:spTree>
    <p:extLst>
      <p:ext uri="{BB962C8B-B14F-4D97-AF65-F5344CB8AC3E}">
        <p14:creationId xmlns:p14="http://schemas.microsoft.com/office/powerpoint/2010/main" val="135023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One posted one article on a scholarly profile after being ‘cajoled’ by a colleague</a:t>
            </a:r>
          </a:p>
          <a:p>
            <a:r>
              <a:rPr lang="en-US" sz="1200" dirty="0" smtClean="0"/>
              <a:t>One claimed her work wasn’t good enough to be open access</a:t>
            </a:r>
          </a:p>
          <a:p>
            <a:r>
              <a:rPr lang="en-US" sz="1200" dirty="0" smtClean="0"/>
              <a:t>Another claimed her work wasn’t good enough to be behind a pay wall</a:t>
            </a:r>
          </a:p>
          <a:p>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21</a:t>
            </a:fld>
            <a:endParaRPr lang="en-US"/>
          </a:p>
        </p:txBody>
      </p:sp>
    </p:spTree>
    <p:extLst>
      <p:ext uri="{BB962C8B-B14F-4D97-AF65-F5344CB8AC3E}">
        <p14:creationId xmlns:p14="http://schemas.microsoft.com/office/powerpoint/2010/main" val="1068300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28</a:t>
            </a:fld>
            <a:endParaRPr lang="en-US"/>
          </a:p>
        </p:txBody>
      </p:sp>
    </p:spTree>
    <p:extLst>
      <p:ext uri="{BB962C8B-B14F-4D97-AF65-F5344CB8AC3E}">
        <p14:creationId xmlns:p14="http://schemas.microsoft.com/office/powerpoint/2010/main" val="1149004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all about the metrics. </a:t>
            </a:r>
            <a:r>
              <a:rPr lang="en-US" b="1" baseline="0" dirty="0" smtClean="0"/>
              <a:t>Not all about what the vendors tell us faculty need. </a:t>
            </a:r>
          </a:p>
          <a:p>
            <a:r>
              <a:rPr lang="en-US" b="1" baseline="0" dirty="0" smtClean="0"/>
              <a:t>Speak in department, to policy makers, to general public, to experts in my field.</a:t>
            </a:r>
          </a:p>
          <a:p>
            <a:r>
              <a:rPr lang="en-US" b="1" baseline="0" dirty="0" smtClean="0"/>
              <a:t>Am I consulted about museum exhibits?</a:t>
            </a:r>
          </a:p>
          <a:p>
            <a:r>
              <a:rPr lang="en-US" b="1" baseline="0" dirty="0" smtClean="0"/>
              <a:t>Do I get invited to edit classic works?</a:t>
            </a:r>
            <a:endParaRPr lang="en-US" b="1" dirty="0"/>
          </a:p>
        </p:txBody>
      </p:sp>
      <p:sp>
        <p:nvSpPr>
          <p:cNvPr id="4" name="Slide Number Placeholder 3"/>
          <p:cNvSpPr>
            <a:spLocks noGrp="1"/>
          </p:cNvSpPr>
          <p:nvPr>
            <p:ph type="sldNum" sz="quarter" idx="10"/>
          </p:nvPr>
        </p:nvSpPr>
        <p:spPr/>
        <p:txBody>
          <a:bodyPr/>
          <a:lstStyle/>
          <a:p>
            <a:fld id="{44BF1BAD-1D09-4BF4-8EC3-2005E4C1BA1B}" type="slidenum">
              <a:rPr lang="en-US" smtClean="0"/>
              <a:t>31</a:t>
            </a:fld>
            <a:endParaRPr lang="en-US"/>
          </a:p>
        </p:txBody>
      </p:sp>
    </p:spTree>
    <p:extLst>
      <p:ext uri="{BB962C8B-B14F-4D97-AF65-F5344CB8AC3E}">
        <p14:creationId xmlns:p14="http://schemas.microsoft.com/office/powerpoint/2010/main" val="356259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second - silence</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4</a:t>
            </a:fld>
            <a:endParaRPr lang="en-US"/>
          </a:p>
        </p:txBody>
      </p:sp>
    </p:spTree>
    <p:extLst>
      <p:ext uri="{BB962C8B-B14F-4D97-AF65-F5344CB8AC3E}">
        <p14:creationId xmlns:p14="http://schemas.microsoft.com/office/powerpoint/2010/main" val="70996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many want one-on-one.</a:t>
            </a:r>
          </a:p>
          <a:p>
            <a:r>
              <a:rPr lang="en-US" dirty="0" smtClean="0"/>
              <a:t>Little interest in information sessions or just tutorials.</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33</a:t>
            </a:fld>
            <a:endParaRPr lang="en-US"/>
          </a:p>
        </p:txBody>
      </p:sp>
    </p:spTree>
    <p:extLst>
      <p:ext uri="{BB962C8B-B14F-4D97-AF65-F5344CB8AC3E}">
        <p14:creationId xmlns:p14="http://schemas.microsoft.com/office/powerpoint/2010/main" val="2511886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35</a:t>
            </a:fld>
            <a:endParaRPr lang="en-US"/>
          </a:p>
        </p:txBody>
      </p:sp>
    </p:spTree>
    <p:extLst>
      <p:ext uri="{BB962C8B-B14F-4D97-AF65-F5344CB8AC3E}">
        <p14:creationId xmlns:p14="http://schemas.microsoft.com/office/powerpoint/2010/main" val="18365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36</a:t>
            </a:fld>
            <a:endParaRPr lang="en-US"/>
          </a:p>
        </p:txBody>
      </p:sp>
    </p:spTree>
    <p:extLst>
      <p:ext uri="{BB962C8B-B14F-4D97-AF65-F5344CB8AC3E}">
        <p14:creationId xmlns:p14="http://schemas.microsoft.com/office/powerpoint/2010/main" val="2292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because of this?</a:t>
            </a:r>
            <a:r>
              <a:rPr lang="en-US" baseline="0" dirty="0" smtClean="0"/>
              <a:t>  Or because of what one man </a:t>
            </a:r>
            <a:r>
              <a:rPr lang="en-US" baseline="0" dirty="0" smtClean="0"/>
              <a:t>said: </a:t>
            </a:r>
            <a:r>
              <a:rPr lang="en-US" baseline="0" dirty="0" smtClean="0"/>
              <a:t>he remembered a time when women had to be 30% better than the men.  He said it’s better now.</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37</a:t>
            </a:fld>
            <a:endParaRPr lang="en-US"/>
          </a:p>
        </p:txBody>
      </p:sp>
    </p:spTree>
    <p:extLst>
      <p:ext uri="{BB962C8B-B14F-4D97-AF65-F5344CB8AC3E}">
        <p14:creationId xmlns:p14="http://schemas.microsoft.com/office/powerpoint/2010/main" val="358083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Mentions</a:t>
            </a:r>
            <a:r>
              <a:rPr lang="en-US" baseline="0" dirty="0" smtClean="0"/>
              <a:t> of imposter syndrome and confidence issues, fear of putting themselves out there because of threat of online harassment. </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38</a:t>
            </a:fld>
            <a:endParaRPr lang="en-US"/>
          </a:p>
        </p:txBody>
      </p:sp>
    </p:spTree>
    <p:extLst>
      <p:ext uri="{BB962C8B-B14F-4D97-AF65-F5344CB8AC3E}">
        <p14:creationId xmlns:p14="http://schemas.microsoft.com/office/powerpoint/2010/main" val="3269846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to gather data about disciplines</a:t>
            </a:r>
            <a:r>
              <a:rPr lang="en-US" baseline="0" dirty="0" smtClean="0"/>
              <a:t>, faculty status, career trajectory.</a:t>
            </a:r>
          </a:p>
          <a:p>
            <a:r>
              <a:rPr lang="en-US" baseline="0" dirty="0" smtClean="0"/>
              <a:t>Repeat interviews periodically to learn about new personas on our campuses.  Not take for granted that the services the vendors are trying to sell us are actually what our faculty want/need.</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40</a:t>
            </a:fld>
            <a:endParaRPr lang="en-US"/>
          </a:p>
        </p:txBody>
      </p:sp>
    </p:spTree>
    <p:extLst>
      <p:ext uri="{BB962C8B-B14F-4D97-AF65-F5344CB8AC3E}">
        <p14:creationId xmlns:p14="http://schemas.microsoft.com/office/powerpoint/2010/main" val="254647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seconds - silence</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5</a:t>
            </a:fld>
            <a:endParaRPr lang="en-US"/>
          </a:p>
        </p:txBody>
      </p:sp>
    </p:spTree>
    <p:extLst>
      <p:ext uri="{BB962C8B-B14F-4D97-AF65-F5344CB8AC3E}">
        <p14:creationId xmlns:p14="http://schemas.microsoft.com/office/powerpoint/2010/main" val="42431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seconds - silence</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6</a:t>
            </a:fld>
            <a:endParaRPr lang="en-US"/>
          </a:p>
        </p:txBody>
      </p:sp>
    </p:spTree>
    <p:extLst>
      <p:ext uri="{BB962C8B-B14F-4D97-AF65-F5344CB8AC3E}">
        <p14:creationId xmlns:p14="http://schemas.microsoft.com/office/powerpoint/2010/main" val="373257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seconds - silence</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7</a:t>
            </a:fld>
            <a:endParaRPr lang="en-US"/>
          </a:p>
        </p:txBody>
      </p:sp>
    </p:spTree>
    <p:extLst>
      <p:ext uri="{BB962C8B-B14F-4D97-AF65-F5344CB8AC3E}">
        <p14:creationId xmlns:p14="http://schemas.microsoft.com/office/powerpoint/2010/main" val="328220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seconds - silence</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8</a:t>
            </a:fld>
            <a:endParaRPr lang="en-US"/>
          </a:p>
        </p:txBody>
      </p:sp>
    </p:spTree>
    <p:extLst>
      <p:ext uri="{BB962C8B-B14F-4D97-AF65-F5344CB8AC3E}">
        <p14:creationId xmlns:p14="http://schemas.microsoft.com/office/powerpoint/2010/main" val="189987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n assessment of faculty practices, needs, and </a:t>
            </a:r>
            <a:r>
              <a:rPr lang="en-US" baseline="0" dirty="0" err="1" smtClean="0"/>
              <a:t>attitutudes</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9</a:t>
            </a:fld>
            <a:endParaRPr lang="en-US"/>
          </a:p>
        </p:txBody>
      </p:sp>
    </p:spTree>
    <p:extLst>
      <p:ext uri="{BB962C8B-B14F-4D97-AF65-F5344CB8AC3E}">
        <p14:creationId xmlns:p14="http://schemas.microsoft.com/office/powerpoint/2010/main" val="278539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wanted to know</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10</a:t>
            </a:fld>
            <a:endParaRPr lang="en-US"/>
          </a:p>
        </p:txBody>
      </p:sp>
    </p:spTree>
    <p:extLst>
      <p:ext uri="{BB962C8B-B14F-4D97-AF65-F5344CB8AC3E}">
        <p14:creationId xmlns:p14="http://schemas.microsoft.com/office/powerpoint/2010/main" val="404921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method:</a:t>
            </a:r>
            <a:r>
              <a:rPr lang="en-US" baseline="0" dirty="0" smtClean="0"/>
              <a:t> rich stories from diverse faculty. ALL faculty across rank, discipline, and years of service. </a:t>
            </a:r>
            <a:r>
              <a:rPr lang="en-US" dirty="0" smtClean="0"/>
              <a:t>Recruited from faculty who responded to a library-wide survey.  Only male</a:t>
            </a:r>
            <a:r>
              <a:rPr lang="en-US" baseline="0" dirty="0" smtClean="0"/>
              <a:t> and females agreed to participate so no other genders were represented in our subject pool.</a:t>
            </a:r>
            <a:endParaRPr lang="en-US" dirty="0"/>
          </a:p>
        </p:txBody>
      </p:sp>
      <p:sp>
        <p:nvSpPr>
          <p:cNvPr id="4" name="Slide Number Placeholder 3"/>
          <p:cNvSpPr>
            <a:spLocks noGrp="1"/>
          </p:cNvSpPr>
          <p:nvPr>
            <p:ph type="sldNum" sz="quarter" idx="10"/>
          </p:nvPr>
        </p:nvSpPr>
        <p:spPr/>
        <p:txBody>
          <a:bodyPr/>
          <a:lstStyle/>
          <a:p>
            <a:fld id="{44BF1BAD-1D09-4BF4-8EC3-2005E4C1BA1B}" type="slidenum">
              <a:rPr lang="en-US" smtClean="0"/>
              <a:t>11</a:t>
            </a:fld>
            <a:endParaRPr lang="en-US"/>
          </a:p>
        </p:txBody>
      </p:sp>
    </p:spTree>
    <p:extLst>
      <p:ext uri="{BB962C8B-B14F-4D97-AF65-F5344CB8AC3E}">
        <p14:creationId xmlns:p14="http://schemas.microsoft.com/office/powerpoint/2010/main" val="8967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12/1/2018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12/1/2018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664" y="1344168"/>
            <a:ext cx="7315200" cy="1728216"/>
          </a:xfrm>
        </p:spPr>
        <p:txBody>
          <a:bodyPr>
            <a:normAutofit/>
          </a:bodyPr>
          <a:lstStyle/>
          <a:p>
            <a:r>
              <a:rPr lang="en-US" sz="4800" b="1" dirty="0"/>
              <a:t>Setting our Cites on Gender: </a:t>
            </a:r>
            <a:r>
              <a:rPr lang="en-US" sz="3200" b="1" dirty="0"/>
              <a:t>Toward Development of Inclusive Scholarly Support Services for All </a:t>
            </a:r>
            <a:r>
              <a:rPr lang="en-US" sz="3200" b="1" dirty="0" smtClean="0"/>
              <a:t>Faculty</a:t>
            </a:r>
            <a:endParaRPr lang="en-US" sz="3200" dirty="0"/>
          </a:p>
        </p:txBody>
      </p:sp>
      <p:sp>
        <p:nvSpPr>
          <p:cNvPr id="3" name="Subtitle 2"/>
          <p:cNvSpPr>
            <a:spLocks noGrp="1"/>
          </p:cNvSpPr>
          <p:nvPr>
            <p:ph type="subTitle" idx="1"/>
          </p:nvPr>
        </p:nvSpPr>
        <p:spPr>
          <a:xfrm>
            <a:off x="1143000" y="3657600"/>
            <a:ext cx="7909560" cy="2359152"/>
          </a:xfrm>
        </p:spPr>
        <p:txBody>
          <a:bodyPr>
            <a:normAutofit fontScale="85000" lnSpcReduction="10000"/>
          </a:bodyPr>
          <a:lstStyle/>
          <a:p>
            <a:r>
              <a:rPr lang="en-US" sz="2600" b="1" dirty="0"/>
              <a:t>Laura </a:t>
            </a:r>
            <a:r>
              <a:rPr lang="en-US" sz="2600" b="1" dirty="0" smtClean="0"/>
              <a:t>A. Robinson, Lead Librarian for Faculty Development and Research Support</a:t>
            </a:r>
          </a:p>
          <a:p>
            <a:r>
              <a:rPr lang="en-US" sz="2600" b="1" dirty="0" smtClean="0"/>
              <a:t>Anna Newman, Librarian for Digital Academic Strategies</a:t>
            </a:r>
          </a:p>
          <a:p>
            <a:r>
              <a:rPr lang="en-US" dirty="0" smtClean="0"/>
              <a:t>Worcester Polytechnic Institute, Worcester, MA USA</a:t>
            </a:r>
          </a:p>
          <a:p>
            <a:r>
              <a:rPr lang="en-US" dirty="0" smtClean="0"/>
              <a:t>2018 ARL Library Assessment Conference, December 5-7, Houston, TX USA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461683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0" dirty="0"/>
              <a:t>?</a:t>
            </a:r>
          </a:p>
        </p:txBody>
      </p:sp>
      <p:sp>
        <p:nvSpPr>
          <p:cNvPr id="3" name="Content Placeholder 2"/>
          <p:cNvSpPr>
            <a:spLocks noGrp="1"/>
          </p:cNvSpPr>
          <p:nvPr>
            <p:ph idx="1"/>
          </p:nvPr>
        </p:nvSpPr>
        <p:spPr/>
        <p:txBody>
          <a:bodyPr>
            <a:noAutofit/>
          </a:bodyPr>
          <a:lstStyle/>
          <a:p>
            <a:pPr marL="0" indent="0">
              <a:buNone/>
            </a:pPr>
            <a:r>
              <a:rPr lang="en-US" sz="4000" dirty="0" smtClean="0"/>
              <a:t>What are the gendered differences among faculty?</a:t>
            </a:r>
          </a:p>
          <a:p>
            <a:pPr marL="0" indent="0">
              <a:buNone/>
            </a:pPr>
            <a:endParaRPr lang="en-US" sz="2800" dirty="0" smtClean="0"/>
          </a:p>
          <a:p>
            <a:pPr lvl="1"/>
            <a:r>
              <a:rPr lang="en-US" sz="3200" dirty="0" smtClean="0"/>
              <a:t>Online profiles/faculty branding</a:t>
            </a:r>
          </a:p>
          <a:p>
            <a:pPr lvl="1"/>
            <a:r>
              <a:rPr lang="en-US" sz="3200" dirty="0"/>
              <a:t>Open access </a:t>
            </a:r>
            <a:r>
              <a:rPr lang="en-US" sz="3200" dirty="0" smtClean="0"/>
              <a:t>attitudes and practices </a:t>
            </a:r>
          </a:p>
          <a:p>
            <a:pPr lvl="1"/>
            <a:r>
              <a:rPr lang="en-US" sz="3200" dirty="0" smtClean="0"/>
              <a:t>Importance of impact measures</a:t>
            </a:r>
          </a:p>
          <a:p>
            <a:pPr lvl="1"/>
            <a:r>
              <a:rPr lang="en-US" sz="3200" dirty="0" smtClean="0"/>
              <a:t>Preferred formats of library support</a:t>
            </a:r>
            <a:endParaRPr lang="en-US" sz="3200" dirty="0"/>
          </a:p>
        </p:txBody>
      </p:sp>
    </p:spTree>
    <p:extLst>
      <p:ext uri="{BB962C8B-B14F-4D97-AF65-F5344CB8AC3E}">
        <p14:creationId xmlns:p14="http://schemas.microsoft.com/office/powerpoint/2010/main" val="2716633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Telling Their Stories</a:t>
            </a:r>
            <a:endParaRPr lang="en-US" sz="5400" b="1" dirty="0"/>
          </a:p>
        </p:txBody>
      </p:sp>
      <p:sp>
        <p:nvSpPr>
          <p:cNvPr id="3" name="Content Placeholder 2"/>
          <p:cNvSpPr>
            <a:spLocks noGrp="1"/>
          </p:cNvSpPr>
          <p:nvPr>
            <p:ph idx="1"/>
          </p:nvPr>
        </p:nvSpPr>
        <p:spPr/>
        <p:txBody>
          <a:bodyPr>
            <a:normAutofit fontScale="85000" lnSpcReduction="20000"/>
          </a:bodyPr>
          <a:lstStyle/>
          <a:p>
            <a:pPr marL="0" indent="0">
              <a:buNone/>
            </a:pPr>
            <a:endParaRPr lang="en-US" sz="4400" dirty="0" smtClean="0"/>
          </a:p>
          <a:p>
            <a:pPr marL="0" indent="0">
              <a:buNone/>
            </a:pPr>
            <a:endParaRPr lang="en-US" sz="4400" dirty="0" smtClean="0"/>
          </a:p>
          <a:p>
            <a:pPr marL="0" indent="0">
              <a:buNone/>
            </a:pPr>
            <a:r>
              <a:rPr lang="en-US" sz="4400" dirty="0" smtClean="0"/>
              <a:t>20 structured interviews =</a:t>
            </a:r>
          </a:p>
          <a:p>
            <a:pPr marL="0" indent="0">
              <a:buNone/>
            </a:pPr>
            <a:r>
              <a:rPr lang="en-US" sz="4400" dirty="0" smtClean="0"/>
              <a:t>10 Female, 10 Male </a:t>
            </a:r>
          </a:p>
          <a:p>
            <a:pPr marL="0" indent="0">
              <a:buNone/>
            </a:pPr>
            <a:endParaRPr lang="en-US" sz="4400" dirty="0"/>
          </a:p>
          <a:p>
            <a:pPr marL="0" indent="0">
              <a:buNone/>
            </a:pPr>
            <a:r>
              <a:rPr lang="en-US" sz="4400" dirty="0" smtClean="0"/>
              <a:t>	Any Faculty Rank</a:t>
            </a:r>
          </a:p>
          <a:p>
            <a:pPr marL="0" indent="0">
              <a:buNone/>
            </a:pPr>
            <a:r>
              <a:rPr lang="en-US" sz="4400" dirty="0" smtClean="0"/>
              <a:t>	Any Discipline</a:t>
            </a:r>
          </a:p>
          <a:p>
            <a:pPr marL="0" indent="0">
              <a:buNone/>
            </a:pPr>
            <a:r>
              <a:rPr lang="en-US" sz="4400" dirty="0" smtClean="0"/>
              <a:t>	Any Career Timeframe</a:t>
            </a:r>
          </a:p>
          <a:p>
            <a:pPr marL="0" indent="0">
              <a:buNone/>
            </a:pPr>
            <a:r>
              <a:rPr lang="en-US" sz="4400" dirty="0" smtClean="0"/>
              <a:t> </a:t>
            </a:r>
          </a:p>
          <a:p>
            <a:endParaRPr lang="en-US" sz="4400" dirty="0" smtClean="0"/>
          </a:p>
          <a:p>
            <a:endParaRPr lang="en-US" sz="2800" dirty="0" smtClean="0"/>
          </a:p>
          <a:p>
            <a:endParaRPr lang="en-US" sz="2800" dirty="0"/>
          </a:p>
        </p:txBody>
      </p:sp>
    </p:spTree>
    <p:extLst>
      <p:ext uri="{BB962C8B-B14F-4D97-AF65-F5344CB8AC3E}">
        <p14:creationId xmlns:p14="http://schemas.microsoft.com/office/powerpoint/2010/main" val="633191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t>Kezar</a:t>
            </a:r>
            <a:r>
              <a:rPr lang="en-US" sz="5400" b="1" dirty="0" smtClean="0"/>
              <a:t> &amp; Maxey</a:t>
            </a:r>
            <a:br>
              <a:rPr lang="en-US" sz="5400" b="1" dirty="0" smtClean="0"/>
            </a:br>
            <a:r>
              <a:rPr lang="en-US" sz="5400" b="1" dirty="0" smtClean="0"/>
              <a:t>2013 </a:t>
            </a:r>
            <a:endParaRPr lang="en-US" sz="5400" b="1"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45135197"/>
              </p:ext>
            </p:extLst>
          </p:nvPr>
        </p:nvGraphicFramePr>
        <p:xfrm>
          <a:off x="3868230" y="1"/>
          <a:ext cx="3623240" cy="6753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quarter" idx="4"/>
            <p:extLst>
              <p:ext uri="{D42A27DB-BD31-4B8C-83A1-F6EECF244321}">
                <p14:modId xmlns:p14="http://schemas.microsoft.com/office/powerpoint/2010/main" val="3091816644"/>
              </p:ext>
            </p:extLst>
          </p:nvPr>
        </p:nvGraphicFramePr>
        <p:xfrm>
          <a:off x="7895556" y="0"/>
          <a:ext cx="3475037" cy="6499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3622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519558" cy="3255264"/>
          </a:xfrm>
        </p:spPr>
        <p:txBody>
          <a:bodyPr>
            <a:normAutofit/>
          </a:bodyPr>
          <a:lstStyle/>
          <a:p>
            <a:r>
              <a:rPr lang="en-US" sz="6600" b="1" dirty="0" smtClean="0"/>
              <a:t>Online presence and faculty </a:t>
            </a:r>
            <a:r>
              <a:rPr lang="en-US" sz="6600" b="1" dirty="0"/>
              <a:t>b</a:t>
            </a:r>
            <a:r>
              <a:rPr lang="en-US" sz="6600" b="1" dirty="0" smtClean="0"/>
              <a:t>randing</a:t>
            </a:r>
            <a:endParaRPr lang="en-US" sz="66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848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Online Presence</a:t>
            </a:r>
            <a:endParaRPr lang="en-US" sz="5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7134081"/>
              </p:ext>
            </p:extLst>
          </p:nvPr>
        </p:nvGraphicFramePr>
        <p:xfrm>
          <a:off x="3868738" y="863600"/>
          <a:ext cx="7555754" cy="5184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9686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What’s in a name?</a:t>
            </a:r>
            <a:endParaRPr lang="en-US" sz="5400" b="1" dirty="0"/>
          </a:p>
        </p:txBody>
      </p:sp>
      <p:sp>
        <p:nvSpPr>
          <p:cNvPr id="3" name="Content Placeholder 2"/>
          <p:cNvSpPr>
            <a:spLocks noGrp="1"/>
          </p:cNvSpPr>
          <p:nvPr>
            <p:ph sz="half" idx="1"/>
          </p:nvPr>
        </p:nvSpPr>
        <p:spPr>
          <a:xfrm>
            <a:off x="3613533" y="1123837"/>
            <a:ext cx="4010139" cy="5120640"/>
          </a:xfrm>
        </p:spPr>
        <p:txBody>
          <a:bodyPr>
            <a:normAutofit fontScale="40000" lnSpcReduction="20000"/>
          </a:bodyPr>
          <a:lstStyle/>
          <a:p>
            <a:endParaRPr lang="en-US" sz="5400" dirty="0" smtClean="0"/>
          </a:p>
          <a:p>
            <a:r>
              <a:rPr lang="en-US" sz="9000" dirty="0" smtClean="0"/>
              <a:t>Non-western names</a:t>
            </a:r>
          </a:p>
          <a:p>
            <a:r>
              <a:rPr lang="en-US" sz="9000" dirty="0" smtClean="0"/>
              <a:t>Name changes through marriage</a:t>
            </a:r>
          </a:p>
          <a:p>
            <a:r>
              <a:rPr lang="en-US" sz="9000" dirty="0" smtClean="0"/>
              <a:t>Common Names</a:t>
            </a:r>
          </a:p>
          <a:p>
            <a:r>
              <a:rPr lang="en-US" sz="9000" dirty="0" smtClean="0"/>
              <a:t>Uncommon Names</a:t>
            </a:r>
          </a:p>
          <a:p>
            <a:endParaRPr lang="en-US" sz="5400" dirty="0" smtClean="0"/>
          </a:p>
          <a:p>
            <a:pPr marL="0" indent="0">
              <a:buNone/>
            </a:pPr>
            <a:r>
              <a:rPr lang="en-US" sz="8000" dirty="0" smtClean="0"/>
              <a:t> </a:t>
            </a:r>
            <a:endParaRPr lang="en-US" sz="8000" dirty="0"/>
          </a:p>
        </p:txBody>
      </p:sp>
      <p:pic>
        <p:nvPicPr>
          <p:cNvPr id="9" name="Content Placeholder 8"/>
          <p:cNvPicPr>
            <a:picLocks noGrp="1" noChangeAspect="1"/>
          </p:cNvPicPr>
          <p:nvPr>
            <p:ph sz="half" idx="2"/>
          </p:nvPr>
        </p:nvPicPr>
        <p:blipFill>
          <a:blip r:embed="rId3"/>
          <a:stretch>
            <a:fillRect/>
          </a:stretch>
        </p:blipFill>
        <p:spPr>
          <a:xfrm>
            <a:off x="7818438" y="1697933"/>
            <a:ext cx="3475037" cy="3462134"/>
          </a:xfrm>
          <a:prstGeom prst="rect">
            <a:avLst/>
          </a:prstGeom>
        </p:spPr>
      </p:pic>
    </p:spTree>
    <p:extLst>
      <p:ext uri="{BB962C8B-B14F-4D97-AF65-F5344CB8AC3E}">
        <p14:creationId xmlns:p14="http://schemas.microsoft.com/office/powerpoint/2010/main" val="4099846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23837"/>
            <a:ext cx="2966484" cy="4601183"/>
          </a:xfrm>
        </p:spPr>
        <p:txBody>
          <a:bodyPr>
            <a:normAutofit/>
          </a:bodyPr>
          <a:lstStyle/>
          <a:p>
            <a:r>
              <a:rPr lang="en-US" sz="4200" b="1" dirty="0" smtClean="0"/>
              <a:t>Male Respondent </a:t>
            </a:r>
            <a:endParaRPr lang="en-US" sz="4200" b="1" dirty="0"/>
          </a:p>
        </p:txBody>
      </p:sp>
      <p:sp>
        <p:nvSpPr>
          <p:cNvPr id="3" name="Content Placeholder 2"/>
          <p:cNvSpPr>
            <a:spLocks noGrp="1"/>
          </p:cNvSpPr>
          <p:nvPr>
            <p:ph idx="1"/>
          </p:nvPr>
        </p:nvSpPr>
        <p:spPr/>
        <p:txBody>
          <a:bodyPr>
            <a:normAutofit/>
          </a:bodyPr>
          <a:lstStyle/>
          <a:p>
            <a:pPr marL="0" indent="0">
              <a:buNone/>
            </a:pPr>
            <a:r>
              <a:rPr lang="en-US" sz="6000" dirty="0" smtClean="0"/>
              <a:t>‘Very low opinion’ of those who do not maintain a Google Scholar profile</a:t>
            </a:r>
            <a:endParaRPr lang="en-US" sz="6000" dirty="0"/>
          </a:p>
        </p:txBody>
      </p:sp>
    </p:spTree>
    <p:extLst>
      <p:ext uri="{BB962C8B-B14F-4D97-AF65-F5344CB8AC3E}">
        <p14:creationId xmlns:p14="http://schemas.microsoft.com/office/powerpoint/2010/main" val="424494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1123837"/>
            <a:ext cx="2913322" cy="4601183"/>
          </a:xfrm>
        </p:spPr>
        <p:txBody>
          <a:bodyPr>
            <a:normAutofit/>
          </a:bodyPr>
          <a:lstStyle/>
          <a:p>
            <a:r>
              <a:rPr lang="en-US" sz="4200" b="1" dirty="0" smtClean="0"/>
              <a:t>Male Respondent </a:t>
            </a:r>
            <a:endParaRPr lang="en-US" sz="4200" b="1" dirty="0"/>
          </a:p>
        </p:txBody>
      </p:sp>
      <p:sp>
        <p:nvSpPr>
          <p:cNvPr id="3" name="Content Placeholder 2"/>
          <p:cNvSpPr>
            <a:spLocks noGrp="1"/>
          </p:cNvSpPr>
          <p:nvPr>
            <p:ph idx="1"/>
          </p:nvPr>
        </p:nvSpPr>
        <p:spPr>
          <a:xfrm>
            <a:off x="3869268" y="864108"/>
            <a:ext cx="7566240" cy="5120640"/>
          </a:xfrm>
        </p:spPr>
        <p:txBody>
          <a:bodyPr>
            <a:normAutofit/>
          </a:bodyPr>
          <a:lstStyle/>
          <a:p>
            <a:pPr marL="0" indent="0">
              <a:buNone/>
            </a:pPr>
            <a:r>
              <a:rPr lang="en-US" sz="6000" dirty="0" smtClean="0"/>
              <a:t>‘Google Scholar is an inferior search tool; why would I want to have my profile there?’</a:t>
            </a:r>
            <a:endParaRPr lang="en-US" sz="6000" dirty="0"/>
          </a:p>
        </p:txBody>
      </p:sp>
    </p:spTree>
    <p:extLst>
      <p:ext uri="{BB962C8B-B14F-4D97-AF65-F5344CB8AC3E}">
        <p14:creationId xmlns:p14="http://schemas.microsoft.com/office/powerpoint/2010/main" val="4057854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Female</a:t>
            </a:r>
            <a:br>
              <a:rPr lang="en-US" sz="4200" b="1" dirty="0" smtClean="0"/>
            </a:br>
            <a:r>
              <a:rPr lang="en-US" sz="4200" b="1" dirty="0" smtClean="0"/>
              <a:t>Respondent</a:t>
            </a:r>
            <a:endParaRPr lang="en-US" sz="4200" b="1" dirty="0"/>
          </a:p>
        </p:txBody>
      </p:sp>
      <p:sp>
        <p:nvSpPr>
          <p:cNvPr id="3" name="Content Placeholder 2"/>
          <p:cNvSpPr>
            <a:spLocks noGrp="1"/>
          </p:cNvSpPr>
          <p:nvPr>
            <p:ph idx="1"/>
          </p:nvPr>
        </p:nvSpPr>
        <p:spPr/>
        <p:txBody>
          <a:bodyPr>
            <a:normAutofit/>
          </a:bodyPr>
          <a:lstStyle/>
          <a:p>
            <a:pPr marL="0" indent="0">
              <a:buNone/>
            </a:pPr>
            <a:r>
              <a:rPr lang="en-US" sz="5400" dirty="0" smtClean="0"/>
              <a:t>‘I’m unsure of what protections universities have in place in the case of online threats.’</a:t>
            </a:r>
            <a:endParaRPr lang="en-US" sz="5400" dirty="0"/>
          </a:p>
        </p:txBody>
      </p:sp>
    </p:spTree>
    <p:extLst>
      <p:ext uri="{BB962C8B-B14F-4D97-AF65-F5344CB8AC3E}">
        <p14:creationId xmlns:p14="http://schemas.microsoft.com/office/powerpoint/2010/main" val="425591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318" y="1298448"/>
            <a:ext cx="7912963" cy="3255264"/>
          </a:xfrm>
        </p:spPr>
        <p:txBody>
          <a:bodyPr>
            <a:normAutofit/>
          </a:bodyPr>
          <a:lstStyle/>
          <a:p>
            <a:r>
              <a:rPr lang="en-US" sz="6600" b="1" dirty="0" smtClean="0"/>
              <a:t>Open access </a:t>
            </a:r>
            <a:r>
              <a:rPr lang="en-US" sz="6600" b="1" dirty="0"/>
              <a:t>a</a:t>
            </a:r>
            <a:r>
              <a:rPr lang="en-US" sz="6600" b="1" dirty="0" smtClean="0"/>
              <a:t>ttitudes and practices</a:t>
            </a:r>
            <a:endParaRPr lang="en-US" sz="66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8634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430" y="1298448"/>
            <a:ext cx="7774740" cy="3255264"/>
          </a:xfrm>
        </p:spPr>
        <p:txBody>
          <a:bodyPr>
            <a:noAutofit/>
          </a:bodyPr>
          <a:lstStyle/>
          <a:p>
            <a:r>
              <a:rPr lang="en-US" sz="6600" b="1" dirty="0" smtClean="0"/>
              <a:t>What does the library have to do with these headlines?</a:t>
            </a:r>
            <a:endParaRPr lang="en-US" sz="66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9506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About</a:t>
            </a:r>
            <a:br>
              <a:rPr lang="en-US" sz="5400" b="1" dirty="0" smtClean="0"/>
            </a:br>
            <a:r>
              <a:rPr lang="en-US" sz="5400" b="1" dirty="0" smtClean="0"/>
              <a:t>OA</a:t>
            </a:r>
            <a:endParaRPr lang="en-US" sz="5400" b="1" dirty="0"/>
          </a:p>
        </p:txBody>
      </p:sp>
      <p:sp>
        <p:nvSpPr>
          <p:cNvPr id="3" name="Content Placeholder 2"/>
          <p:cNvSpPr>
            <a:spLocks noGrp="1"/>
          </p:cNvSpPr>
          <p:nvPr>
            <p:ph idx="1"/>
          </p:nvPr>
        </p:nvSpPr>
        <p:spPr/>
        <p:txBody>
          <a:bodyPr>
            <a:normAutofit/>
          </a:bodyPr>
          <a:lstStyle/>
          <a:p>
            <a:pPr marL="0" indent="0">
              <a:buNone/>
            </a:pPr>
            <a:r>
              <a:rPr lang="en-US" sz="5400" dirty="0" smtClean="0"/>
              <a:t>Males more actively engaged in open access</a:t>
            </a:r>
          </a:p>
          <a:p>
            <a:pPr marL="0" indent="0" algn="ctr">
              <a:buNone/>
            </a:pPr>
            <a:endParaRPr lang="en-US" sz="5400" dirty="0"/>
          </a:p>
          <a:p>
            <a:pPr marL="0" indent="0">
              <a:buNone/>
            </a:pPr>
            <a:r>
              <a:rPr lang="en-US" sz="5400" dirty="0" smtClean="0"/>
              <a:t>Females more cautious; more concerned about copyright, safety online </a:t>
            </a:r>
            <a:endParaRPr lang="en-US" sz="5400" dirty="0"/>
          </a:p>
        </p:txBody>
      </p:sp>
    </p:spTree>
    <p:extLst>
      <p:ext uri="{BB962C8B-B14F-4D97-AF65-F5344CB8AC3E}">
        <p14:creationId xmlns:p14="http://schemas.microsoft.com/office/powerpoint/2010/main" val="3851342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t>Female Respondent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sz="6600" dirty="0" smtClean="0"/>
          </a:p>
          <a:p>
            <a:pPr marL="0" indent="0">
              <a:buNone/>
            </a:pPr>
            <a:r>
              <a:rPr lang="en-US" sz="5400" dirty="0" smtClean="0"/>
              <a:t>She said to him</a:t>
            </a:r>
            <a:r>
              <a:rPr lang="en-US" sz="5400" dirty="0"/>
              <a:t>,</a:t>
            </a:r>
            <a:r>
              <a:rPr lang="en-US" sz="5400" dirty="0" smtClean="0"/>
              <a:t> ‘Please don’t read my book!’</a:t>
            </a:r>
          </a:p>
          <a:p>
            <a:endParaRPr lang="en-US" sz="2800" dirty="0" smtClean="0"/>
          </a:p>
          <a:p>
            <a:endParaRPr lang="en-US" sz="2800" dirty="0"/>
          </a:p>
          <a:p>
            <a:pPr marL="0" indent="0">
              <a:buNone/>
            </a:pPr>
            <a:endParaRPr lang="en-US" dirty="0"/>
          </a:p>
        </p:txBody>
      </p:sp>
    </p:spTree>
    <p:extLst>
      <p:ext uri="{BB962C8B-B14F-4D97-AF65-F5344CB8AC3E}">
        <p14:creationId xmlns:p14="http://schemas.microsoft.com/office/powerpoint/2010/main" val="3742922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Female Respondent</a:t>
            </a:r>
            <a:endParaRPr lang="en-US" sz="4200" b="1" dirty="0"/>
          </a:p>
        </p:txBody>
      </p:sp>
      <p:sp>
        <p:nvSpPr>
          <p:cNvPr id="3" name="Content Placeholder 2"/>
          <p:cNvSpPr>
            <a:spLocks noGrp="1"/>
          </p:cNvSpPr>
          <p:nvPr>
            <p:ph idx="1"/>
          </p:nvPr>
        </p:nvSpPr>
        <p:spPr/>
        <p:txBody>
          <a:bodyPr>
            <a:normAutofit/>
          </a:bodyPr>
          <a:lstStyle/>
          <a:p>
            <a:pPr marL="0" indent="0">
              <a:buNone/>
            </a:pPr>
            <a:r>
              <a:rPr lang="en-US" sz="4800" dirty="0" smtClean="0"/>
              <a:t>‘My work isn’t original enough to be open access and shared broadly.’</a:t>
            </a:r>
            <a:endParaRPr lang="en-US" sz="4800" dirty="0"/>
          </a:p>
        </p:txBody>
      </p:sp>
    </p:spTree>
    <p:extLst>
      <p:ext uri="{BB962C8B-B14F-4D97-AF65-F5344CB8AC3E}">
        <p14:creationId xmlns:p14="http://schemas.microsoft.com/office/powerpoint/2010/main" val="2848059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Female Respondent</a:t>
            </a:r>
            <a:endParaRPr lang="en-US" sz="4200" b="1" dirty="0"/>
          </a:p>
        </p:txBody>
      </p:sp>
      <p:sp>
        <p:nvSpPr>
          <p:cNvPr id="3" name="Content Placeholder 2"/>
          <p:cNvSpPr>
            <a:spLocks noGrp="1"/>
          </p:cNvSpPr>
          <p:nvPr>
            <p:ph idx="1"/>
          </p:nvPr>
        </p:nvSpPr>
        <p:spPr/>
        <p:txBody>
          <a:bodyPr>
            <a:normAutofit/>
          </a:bodyPr>
          <a:lstStyle/>
          <a:p>
            <a:pPr marL="0" indent="0">
              <a:buNone/>
            </a:pPr>
            <a:r>
              <a:rPr lang="en-US" sz="5400" dirty="0" smtClean="0"/>
              <a:t>‘My work isn’t good enough to be behind a paywall.’</a:t>
            </a:r>
            <a:endParaRPr lang="en-US" sz="5400" dirty="0"/>
          </a:p>
        </p:txBody>
      </p:sp>
    </p:spTree>
    <p:extLst>
      <p:ext uri="{BB962C8B-B14F-4D97-AF65-F5344CB8AC3E}">
        <p14:creationId xmlns:p14="http://schemas.microsoft.com/office/powerpoint/2010/main" val="3457740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Female Respondent</a:t>
            </a:r>
            <a:endParaRPr lang="en-US" sz="4200" b="1" dirty="0"/>
          </a:p>
        </p:txBody>
      </p:sp>
      <p:sp>
        <p:nvSpPr>
          <p:cNvPr id="3" name="Content Placeholder 2"/>
          <p:cNvSpPr>
            <a:spLocks noGrp="1"/>
          </p:cNvSpPr>
          <p:nvPr>
            <p:ph idx="1"/>
          </p:nvPr>
        </p:nvSpPr>
        <p:spPr/>
        <p:txBody>
          <a:bodyPr>
            <a:normAutofit/>
          </a:bodyPr>
          <a:lstStyle/>
          <a:p>
            <a:pPr marL="0" indent="0">
              <a:buNone/>
            </a:pPr>
            <a:r>
              <a:rPr lang="en-US" sz="5400" dirty="0" smtClean="0"/>
              <a:t>‘The NIH requires it so I do it.’</a:t>
            </a:r>
            <a:endParaRPr lang="en-US" sz="5400" dirty="0"/>
          </a:p>
        </p:txBody>
      </p:sp>
    </p:spTree>
    <p:extLst>
      <p:ext uri="{BB962C8B-B14F-4D97-AF65-F5344CB8AC3E}">
        <p14:creationId xmlns:p14="http://schemas.microsoft.com/office/powerpoint/2010/main" val="864236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Male Respondent </a:t>
            </a:r>
            <a:endParaRPr lang="en-US" sz="4200" b="1" dirty="0"/>
          </a:p>
        </p:txBody>
      </p:sp>
      <p:sp>
        <p:nvSpPr>
          <p:cNvPr id="3" name="Content Placeholder 2"/>
          <p:cNvSpPr>
            <a:spLocks noGrp="1"/>
          </p:cNvSpPr>
          <p:nvPr>
            <p:ph idx="1"/>
          </p:nvPr>
        </p:nvSpPr>
        <p:spPr/>
        <p:txBody>
          <a:bodyPr>
            <a:normAutofit/>
          </a:bodyPr>
          <a:lstStyle/>
          <a:p>
            <a:pPr marL="0" indent="0">
              <a:buNone/>
            </a:pPr>
            <a:r>
              <a:rPr lang="en-US" sz="5400" dirty="0" smtClean="0"/>
              <a:t>Pays as many APCs as his funding will support</a:t>
            </a:r>
          </a:p>
          <a:p>
            <a:pPr marL="0" indent="0">
              <a:buNone/>
            </a:pPr>
            <a:endParaRPr lang="en-US" sz="5400" dirty="0"/>
          </a:p>
          <a:p>
            <a:pPr marL="0" indent="0">
              <a:buNone/>
            </a:pPr>
            <a:r>
              <a:rPr lang="en-US" sz="5400" dirty="0" smtClean="0"/>
              <a:t>Concerned about quality of OA publications</a:t>
            </a:r>
            <a:endParaRPr lang="en-US" sz="5400" dirty="0"/>
          </a:p>
        </p:txBody>
      </p:sp>
    </p:spTree>
    <p:extLst>
      <p:ext uri="{BB962C8B-B14F-4D97-AF65-F5344CB8AC3E}">
        <p14:creationId xmlns:p14="http://schemas.microsoft.com/office/powerpoint/2010/main" val="258168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Male Respondent</a:t>
            </a:r>
            <a:endParaRPr lang="en-US" sz="4200" b="1" dirty="0"/>
          </a:p>
        </p:txBody>
      </p:sp>
      <p:sp>
        <p:nvSpPr>
          <p:cNvPr id="3" name="Content Placeholder 2"/>
          <p:cNvSpPr>
            <a:spLocks noGrp="1"/>
          </p:cNvSpPr>
          <p:nvPr>
            <p:ph idx="1"/>
          </p:nvPr>
        </p:nvSpPr>
        <p:spPr/>
        <p:txBody>
          <a:bodyPr>
            <a:normAutofit/>
          </a:bodyPr>
          <a:lstStyle/>
          <a:p>
            <a:pPr marL="0" indent="0">
              <a:buNone/>
            </a:pPr>
            <a:r>
              <a:rPr lang="en-US" sz="5400" dirty="0" smtClean="0"/>
              <a:t>No concerns about making his research available as long as it is in final form; opposed to pre-prints</a:t>
            </a:r>
            <a:endParaRPr lang="en-US" sz="5400" dirty="0"/>
          </a:p>
        </p:txBody>
      </p:sp>
    </p:spTree>
    <p:extLst>
      <p:ext uri="{BB962C8B-B14F-4D97-AF65-F5344CB8AC3E}">
        <p14:creationId xmlns:p14="http://schemas.microsoft.com/office/powerpoint/2010/main" val="2980100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What is meaningful impact?</a:t>
            </a:r>
            <a:endParaRPr lang="en-US" sz="66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0938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Both genders agree</a:t>
            </a:r>
            <a:endParaRPr lang="en-US" sz="5400" b="1" dirty="0"/>
          </a:p>
        </p:txBody>
      </p:sp>
      <p:sp>
        <p:nvSpPr>
          <p:cNvPr id="3" name="Content Placeholder 2"/>
          <p:cNvSpPr>
            <a:spLocks noGrp="1"/>
          </p:cNvSpPr>
          <p:nvPr>
            <p:ph idx="1"/>
          </p:nvPr>
        </p:nvSpPr>
        <p:spPr>
          <a:xfrm>
            <a:off x="3858252" y="1344175"/>
            <a:ext cx="7315200" cy="4957590"/>
          </a:xfrm>
        </p:spPr>
        <p:txBody>
          <a:bodyPr>
            <a:normAutofit fontScale="92500" lnSpcReduction="20000"/>
          </a:bodyPr>
          <a:lstStyle/>
          <a:p>
            <a:r>
              <a:rPr lang="en-US" sz="4400" dirty="0" smtClean="0"/>
              <a:t>Success in student outcomes during and after college</a:t>
            </a:r>
          </a:p>
          <a:p>
            <a:endParaRPr lang="en-US" sz="4400" dirty="0" smtClean="0"/>
          </a:p>
          <a:p>
            <a:r>
              <a:rPr lang="en-US" sz="4400" dirty="0" smtClean="0"/>
              <a:t>Academic productivity or personal prestige</a:t>
            </a:r>
          </a:p>
          <a:p>
            <a:endParaRPr lang="en-US" sz="4400" dirty="0" smtClean="0"/>
          </a:p>
          <a:p>
            <a:r>
              <a:rPr lang="en-US" sz="4400" dirty="0" smtClean="0"/>
              <a:t>Societal impact</a:t>
            </a:r>
          </a:p>
          <a:p>
            <a:endParaRPr lang="en-US" sz="4400" dirty="0" smtClean="0"/>
          </a:p>
          <a:p>
            <a:r>
              <a:rPr lang="en-US" sz="4400" dirty="0" smtClean="0"/>
              <a:t>Impact on other educators</a:t>
            </a:r>
          </a:p>
          <a:p>
            <a:endParaRPr lang="en-US" dirty="0" smtClean="0"/>
          </a:p>
          <a:p>
            <a:pPr marL="0" indent="0">
              <a:buNone/>
            </a:pPr>
            <a:endParaRPr lang="en-US" dirty="0"/>
          </a:p>
        </p:txBody>
      </p:sp>
    </p:spTree>
    <p:extLst>
      <p:ext uri="{BB962C8B-B14F-4D97-AF65-F5344CB8AC3E}">
        <p14:creationId xmlns:p14="http://schemas.microsoft.com/office/powerpoint/2010/main" val="1063850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Male Respondent</a:t>
            </a:r>
            <a:endParaRPr lang="en-US" sz="4200" b="1" dirty="0"/>
          </a:p>
        </p:txBody>
      </p:sp>
      <p:sp>
        <p:nvSpPr>
          <p:cNvPr id="3" name="Content Placeholder 2"/>
          <p:cNvSpPr>
            <a:spLocks noGrp="1"/>
          </p:cNvSpPr>
          <p:nvPr>
            <p:ph idx="1"/>
          </p:nvPr>
        </p:nvSpPr>
        <p:spPr/>
        <p:txBody>
          <a:bodyPr>
            <a:normAutofit/>
          </a:bodyPr>
          <a:lstStyle/>
          <a:p>
            <a:pPr marL="0" indent="0">
              <a:buNone/>
            </a:pPr>
            <a:r>
              <a:rPr lang="en-US" sz="5400" dirty="0" smtClean="0"/>
              <a:t>‘Real impact measurement doesn’t follow the tenure timeline.’</a:t>
            </a:r>
            <a:endParaRPr lang="en-US" sz="5400" dirty="0"/>
          </a:p>
        </p:txBody>
      </p:sp>
    </p:spTree>
    <p:extLst>
      <p:ext uri="{BB962C8B-B14F-4D97-AF65-F5344CB8AC3E}">
        <p14:creationId xmlns:p14="http://schemas.microsoft.com/office/powerpoint/2010/main" val="38321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US" dirty="0" smtClean="0"/>
              <a:t>Nature</a:t>
            </a:r>
            <a:br>
              <a:rPr lang="en-US" dirty="0" smtClean="0"/>
            </a:br>
            <a:r>
              <a:rPr lang="en-US" dirty="0" smtClean="0"/>
              <a:t>2013</a:t>
            </a:r>
            <a:endParaRPr lang="en-US" dirty="0"/>
          </a:p>
        </p:txBody>
      </p:sp>
      <p:pic>
        <p:nvPicPr>
          <p:cNvPr id="4" name="Content Placeholder 3"/>
          <p:cNvPicPr>
            <a:picLocks noGrp="1" noChangeAspect="1"/>
          </p:cNvPicPr>
          <p:nvPr>
            <p:ph idx="4294967295"/>
          </p:nvPr>
        </p:nvPicPr>
        <p:blipFill>
          <a:blip r:embed="rId3"/>
          <a:stretch>
            <a:fillRect/>
          </a:stretch>
        </p:blipFill>
        <p:spPr>
          <a:xfrm>
            <a:off x="1275906" y="627920"/>
            <a:ext cx="9854865" cy="5517698"/>
          </a:xfrm>
          <a:prstGeom prst="rect">
            <a:avLst/>
          </a:prstGeom>
        </p:spPr>
      </p:pic>
    </p:spTree>
    <p:extLst>
      <p:ext uri="{BB962C8B-B14F-4D97-AF65-F5344CB8AC3E}">
        <p14:creationId xmlns:p14="http://schemas.microsoft.com/office/powerpoint/2010/main" val="867613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Female respondent</a:t>
            </a:r>
            <a:endParaRPr lang="en-US" sz="4200" b="1" dirty="0"/>
          </a:p>
        </p:txBody>
      </p:sp>
      <p:sp>
        <p:nvSpPr>
          <p:cNvPr id="3" name="Content Placeholder 2"/>
          <p:cNvSpPr>
            <a:spLocks noGrp="1"/>
          </p:cNvSpPr>
          <p:nvPr>
            <p:ph idx="1"/>
          </p:nvPr>
        </p:nvSpPr>
        <p:spPr/>
        <p:txBody>
          <a:bodyPr>
            <a:normAutofit lnSpcReduction="10000"/>
          </a:bodyPr>
          <a:lstStyle/>
          <a:p>
            <a:pPr marL="0" indent="0">
              <a:buNone/>
            </a:pPr>
            <a:r>
              <a:rPr lang="en-US" sz="5400" dirty="0" smtClean="0"/>
              <a:t>‘When I think of impact it is not about my research; </a:t>
            </a:r>
            <a:r>
              <a:rPr lang="en-US" sz="5400" dirty="0"/>
              <a:t>i</a:t>
            </a:r>
            <a:r>
              <a:rPr lang="en-US" sz="5400" dirty="0" smtClean="0"/>
              <a:t>t is about how my students are impacting communities or how they are learning to do research in the lab.’</a:t>
            </a:r>
            <a:endParaRPr lang="en-US" sz="5400" dirty="0"/>
          </a:p>
        </p:txBody>
      </p:sp>
    </p:spTree>
    <p:extLst>
      <p:ext uri="{BB962C8B-B14F-4D97-AF65-F5344CB8AC3E}">
        <p14:creationId xmlns:p14="http://schemas.microsoft.com/office/powerpoint/2010/main" val="697671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70765" cy="4601183"/>
          </a:xfrm>
        </p:spPr>
        <p:txBody>
          <a:bodyPr>
            <a:normAutofit/>
          </a:bodyPr>
          <a:lstStyle/>
          <a:p>
            <a:r>
              <a:rPr lang="en-US" sz="4200" b="1" dirty="0" smtClean="0"/>
              <a:t>What mattered to our subjects, across gender</a:t>
            </a:r>
            <a:endParaRPr lang="en-US" sz="4200" b="1" dirty="0"/>
          </a:p>
        </p:txBody>
      </p:sp>
      <p:sp>
        <p:nvSpPr>
          <p:cNvPr id="3" name="Content Placeholder 2"/>
          <p:cNvSpPr>
            <a:spLocks noGrp="1"/>
          </p:cNvSpPr>
          <p:nvPr>
            <p:ph idx="1"/>
          </p:nvPr>
        </p:nvSpPr>
        <p:spPr/>
        <p:txBody>
          <a:bodyPr>
            <a:normAutofit fontScale="92500" lnSpcReduction="10000"/>
          </a:bodyPr>
          <a:lstStyle/>
          <a:p>
            <a:r>
              <a:rPr lang="en-US" sz="3600" dirty="0" smtClean="0"/>
              <a:t>Do policy makers refer to my work?</a:t>
            </a:r>
          </a:p>
          <a:p>
            <a:r>
              <a:rPr lang="en-US" sz="3600" dirty="0" smtClean="0"/>
              <a:t>Did my students get the jobs they want?</a:t>
            </a:r>
          </a:p>
          <a:p>
            <a:r>
              <a:rPr lang="en-US" sz="3600" dirty="0" smtClean="0"/>
              <a:t>Did I get invited to speak?</a:t>
            </a:r>
          </a:p>
          <a:p>
            <a:r>
              <a:rPr lang="en-US" sz="3600" dirty="0" smtClean="0"/>
              <a:t>Are libraries buying my book?</a:t>
            </a:r>
          </a:p>
          <a:p>
            <a:r>
              <a:rPr lang="en-US" sz="3600" dirty="0" smtClean="0"/>
              <a:t>Did I get a raise?</a:t>
            </a:r>
          </a:p>
          <a:p>
            <a:r>
              <a:rPr lang="en-US" sz="3600" dirty="0" smtClean="0"/>
              <a:t>Did people in the communities I’m trying to help look at my website to get assistance?</a:t>
            </a:r>
          </a:p>
          <a:p>
            <a:r>
              <a:rPr lang="en-US" sz="3600" dirty="0" smtClean="0"/>
              <a:t>Did grant reviewers think well of my project?</a:t>
            </a:r>
            <a:endParaRPr lang="en-US" sz="3600" dirty="0"/>
          </a:p>
        </p:txBody>
      </p:sp>
    </p:spTree>
    <p:extLst>
      <p:ext uri="{BB962C8B-B14F-4D97-AF65-F5344CB8AC3E}">
        <p14:creationId xmlns:p14="http://schemas.microsoft.com/office/powerpoint/2010/main" val="15182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Desired Library Services</a:t>
            </a:r>
            <a:endParaRPr lang="en-US" sz="66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7545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smtClean="0"/>
              <a:t>Affinity group support, by discipline or gender</a:t>
            </a:r>
          </a:p>
          <a:p>
            <a:endParaRPr lang="en-US" sz="3200" dirty="0" smtClean="0"/>
          </a:p>
          <a:p>
            <a:r>
              <a:rPr lang="en-US" sz="3200" dirty="0" smtClean="0"/>
              <a:t>Workshops where faculty walk away with something: e.g. ORCID</a:t>
            </a:r>
          </a:p>
          <a:p>
            <a:endParaRPr lang="en-US" sz="3200" dirty="0" smtClean="0"/>
          </a:p>
          <a:p>
            <a:r>
              <a:rPr lang="en-US" sz="3200" dirty="0" smtClean="0"/>
              <a:t>Annual “Check up” for faculty</a:t>
            </a:r>
          </a:p>
        </p:txBody>
      </p:sp>
    </p:spTree>
    <p:extLst>
      <p:ext uri="{BB962C8B-B14F-4D97-AF65-F5344CB8AC3E}">
        <p14:creationId xmlns:p14="http://schemas.microsoft.com/office/powerpoint/2010/main" val="3755015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Opinions on influence of gender </a:t>
            </a:r>
            <a:endParaRPr lang="en-US" sz="66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7410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Does gender play a role in the topics we discussed in this interview?</a:t>
            </a:r>
            <a:endParaRPr lang="en-US" sz="4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3323754"/>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836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06969" cy="4601183"/>
          </a:xfrm>
        </p:spPr>
        <p:txBody>
          <a:bodyPr>
            <a:normAutofit/>
          </a:bodyPr>
          <a:lstStyle/>
          <a:p>
            <a:r>
              <a:rPr lang="en-US" sz="4200" b="1" dirty="0" smtClean="0"/>
              <a:t>2 Male Respondents </a:t>
            </a:r>
            <a:endParaRPr lang="en-US" sz="4200" b="1" dirty="0"/>
          </a:p>
        </p:txBody>
      </p:sp>
      <p:sp>
        <p:nvSpPr>
          <p:cNvPr id="3" name="Content Placeholder 2"/>
          <p:cNvSpPr>
            <a:spLocks noGrp="1"/>
          </p:cNvSpPr>
          <p:nvPr>
            <p:ph idx="1"/>
          </p:nvPr>
        </p:nvSpPr>
        <p:spPr/>
        <p:txBody>
          <a:bodyPr>
            <a:normAutofit/>
          </a:bodyPr>
          <a:lstStyle/>
          <a:p>
            <a:pPr marL="0" indent="0">
              <a:buNone/>
            </a:pPr>
            <a:r>
              <a:rPr lang="en-US" sz="5400" dirty="0" smtClean="0"/>
              <a:t>‘Rock Star’ women</a:t>
            </a:r>
          </a:p>
          <a:p>
            <a:pPr marL="0" indent="0">
              <a:buNone/>
            </a:pPr>
            <a:endParaRPr lang="en-US" sz="5400" dirty="0" smtClean="0"/>
          </a:p>
          <a:p>
            <a:pPr marL="0" indent="0">
              <a:buNone/>
            </a:pPr>
            <a:r>
              <a:rPr lang="en-US" sz="5400" dirty="0" smtClean="0"/>
              <a:t>‘Famous’ women referred to by their first name</a:t>
            </a:r>
          </a:p>
        </p:txBody>
      </p:sp>
    </p:spTree>
    <p:extLst>
      <p:ext uri="{BB962C8B-B14F-4D97-AF65-F5344CB8AC3E}">
        <p14:creationId xmlns:p14="http://schemas.microsoft.com/office/powerpoint/2010/main" val="1835424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US" dirty="0" smtClean="0"/>
              <a:t>Science</a:t>
            </a:r>
            <a:br>
              <a:rPr lang="en-US" dirty="0" smtClean="0"/>
            </a:br>
            <a:r>
              <a:rPr lang="en-US" dirty="0" smtClean="0"/>
              <a:t>2018</a:t>
            </a:r>
            <a:endParaRPr lang="en-US" dirty="0"/>
          </a:p>
        </p:txBody>
      </p:sp>
      <p:pic>
        <p:nvPicPr>
          <p:cNvPr id="3" name="Picture 2"/>
          <p:cNvPicPr>
            <a:picLocks noChangeAspect="1"/>
          </p:cNvPicPr>
          <p:nvPr/>
        </p:nvPicPr>
        <p:blipFill>
          <a:blip r:embed="rId3"/>
          <a:stretch>
            <a:fillRect/>
          </a:stretch>
        </p:blipFill>
        <p:spPr>
          <a:xfrm>
            <a:off x="6243755" y="2432017"/>
            <a:ext cx="5242058" cy="4011314"/>
          </a:xfrm>
          <a:prstGeom prst="rect">
            <a:avLst/>
          </a:prstGeom>
        </p:spPr>
      </p:pic>
      <p:pic>
        <p:nvPicPr>
          <p:cNvPr id="7" name="Picture 6"/>
          <p:cNvPicPr>
            <a:picLocks noChangeAspect="1"/>
          </p:cNvPicPr>
          <p:nvPr/>
        </p:nvPicPr>
        <p:blipFill>
          <a:blip r:embed="rId4"/>
          <a:stretch>
            <a:fillRect/>
          </a:stretch>
        </p:blipFill>
        <p:spPr>
          <a:xfrm>
            <a:off x="303580" y="154837"/>
            <a:ext cx="5679125" cy="5225238"/>
          </a:xfrm>
          <a:prstGeom prst="rect">
            <a:avLst/>
          </a:prstGeom>
        </p:spPr>
      </p:pic>
    </p:spTree>
    <p:extLst>
      <p:ext uri="{BB962C8B-B14F-4D97-AF65-F5344CB8AC3E}">
        <p14:creationId xmlns:p14="http://schemas.microsoft.com/office/powerpoint/2010/main" val="127817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Female respondent</a:t>
            </a:r>
            <a:endParaRPr lang="en-US" sz="4200" b="1" dirty="0"/>
          </a:p>
        </p:txBody>
      </p:sp>
      <p:sp>
        <p:nvSpPr>
          <p:cNvPr id="3" name="Content Placeholder 2"/>
          <p:cNvSpPr>
            <a:spLocks noGrp="1"/>
          </p:cNvSpPr>
          <p:nvPr>
            <p:ph idx="1"/>
          </p:nvPr>
        </p:nvSpPr>
        <p:spPr/>
        <p:txBody>
          <a:bodyPr>
            <a:normAutofit lnSpcReduction="10000"/>
          </a:bodyPr>
          <a:lstStyle/>
          <a:p>
            <a:pPr marL="0" indent="0">
              <a:buNone/>
            </a:pPr>
            <a:r>
              <a:rPr lang="en-US" sz="4800" dirty="0" smtClean="0"/>
              <a:t>‘I worry [about having a public profile] more than a male colleague who is just doing research.’</a:t>
            </a:r>
          </a:p>
          <a:p>
            <a:pPr marL="0" indent="0">
              <a:buNone/>
            </a:pPr>
            <a:endParaRPr lang="en-US" sz="4800" dirty="0"/>
          </a:p>
          <a:p>
            <a:pPr marL="0" indent="0">
              <a:buNone/>
            </a:pPr>
            <a:r>
              <a:rPr lang="en-US" sz="4800" dirty="0" smtClean="0"/>
              <a:t>‘Men are less cautious in sharing their accomplishments online.’</a:t>
            </a:r>
            <a:endParaRPr lang="en-US" sz="4800" dirty="0"/>
          </a:p>
        </p:txBody>
      </p:sp>
    </p:spTree>
    <p:extLst>
      <p:ext uri="{BB962C8B-B14F-4D97-AF65-F5344CB8AC3E}">
        <p14:creationId xmlns:p14="http://schemas.microsoft.com/office/powerpoint/2010/main" val="1731902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7912" y="988828"/>
            <a:ext cx="7315200" cy="2721935"/>
          </a:xfrm>
        </p:spPr>
        <p:txBody>
          <a:bodyPr/>
          <a:lstStyle/>
          <a:p>
            <a:r>
              <a:rPr lang="en-US" dirty="0" smtClean="0"/>
              <a:t>What’s Next?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8561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US" dirty="0" err="1" smtClean="0"/>
              <a:t>Sociu</a:t>
            </a:r>
            <a:r>
              <a:rPr lang="en-US" dirty="0" smtClean="0"/>
              <a:t> (ASA)</a:t>
            </a:r>
            <a:br>
              <a:rPr lang="en-US" dirty="0" smtClean="0"/>
            </a:br>
            <a:r>
              <a:rPr lang="en-US" dirty="0" smtClean="0"/>
              <a:t>2017</a:t>
            </a:r>
            <a:endParaRPr lang="en-US" dirty="0"/>
          </a:p>
        </p:txBody>
      </p:sp>
      <p:pic>
        <p:nvPicPr>
          <p:cNvPr id="3" name="Picture 2"/>
          <p:cNvPicPr>
            <a:picLocks noChangeAspect="1"/>
          </p:cNvPicPr>
          <p:nvPr/>
        </p:nvPicPr>
        <p:blipFill>
          <a:blip r:embed="rId3"/>
          <a:stretch>
            <a:fillRect/>
          </a:stretch>
        </p:blipFill>
        <p:spPr>
          <a:xfrm>
            <a:off x="1084521" y="1062433"/>
            <a:ext cx="10294752" cy="4723608"/>
          </a:xfrm>
          <a:prstGeom prst="rect">
            <a:avLst/>
          </a:prstGeom>
        </p:spPr>
      </p:pic>
    </p:spTree>
    <p:extLst>
      <p:ext uri="{BB962C8B-B14F-4D97-AF65-F5344CB8AC3E}">
        <p14:creationId xmlns:p14="http://schemas.microsoft.com/office/powerpoint/2010/main" val="2289829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The Future</a:t>
            </a:r>
            <a:endParaRPr lang="en-US" sz="5400" b="1" dirty="0"/>
          </a:p>
        </p:txBody>
      </p:sp>
      <p:sp>
        <p:nvSpPr>
          <p:cNvPr id="3" name="Content Placeholder 2"/>
          <p:cNvSpPr>
            <a:spLocks noGrp="1"/>
          </p:cNvSpPr>
          <p:nvPr>
            <p:ph idx="1"/>
          </p:nvPr>
        </p:nvSpPr>
        <p:spPr>
          <a:xfrm>
            <a:off x="3869268" y="892366"/>
            <a:ext cx="7315200" cy="5092381"/>
          </a:xfrm>
        </p:spPr>
        <p:txBody>
          <a:bodyPr>
            <a:normAutofit fontScale="92500" lnSpcReduction="20000"/>
          </a:bodyPr>
          <a:lstStyle/>
          <a:p>
            <a:endParaRPr lang="en-US" sz="3600" dirty="0" smtClean="0"/>
          </a:p>
          <a:p>
            <a:endParaRPr lang="en-US" sz="3600" dirty="0"/>
          </a:p>
          <a:p>
            <a:endParaRPr lang="en-US" sz="3600" dirty="0" smtClean="0"/>
          </a:p>
          <a:p>
            <a:r>
              <a:rPr lang="en-US" sz="5200" dirty="0" smtClean="0"/>
              <a:t>Broader study</a:t>
            </a:r>
          </a:p>
          <a:p>
            <a:r>
              <a:rPr lang="en-US" sz="5200" dirty="0" smtClean="0"/>
              <a:t>One-on-one support</a:t>
            </a:r>
          </a:p>
          <a:p>
            <a:r>
              <a:rPr lang="en-US" sz="5200" dirty="0" smtClean="0"/>
              <a:t>Affinity group workshops</a:t>
            </a:r>
          </a:p>
          <a:p>
            <a:r>
              <a:rPr lang="en-US" sz="5200" dirty="0" smtClean="0"/>
              <a:t>Ally-building activities</a:t>
            </a:r>
          </a:p>
          <a:p>
            <a:r>
              <a:rPr lang="en-US" sz="5200" dirty="0" smtClean="0"/>
              <a:t>Services based on personas</a:t>
            </a:r>
          </a:p>
          <a:p>
            <a:pPr marL="0" indent="0">
              <a:buNone/>
            </a:pPr>
            <a:endParaRPr lang="en-US" sz="5200" dirty="0" smtClean="0"/>
          </a:p>
          <a:p>
            <a:endParaRPr lang="en-US" sz="3600" dirty="0" smtClean="0"/>
          </a:p>
          <a:p>
            <a:endParaRPr lang="en-US" sz="3600" dirty="0" smtClean="0"/>
          </a:p>
          <a:p>
            <a:endParaRPr lang="en-US" dirty="0"/>
          </a:p>
        </p:txBody>
      </p:sp>
    </p:spTree>
    <p:extLst>
      <p:ext uri="{BB962C8B-B14F-4D97-AF65-F5344CB8AC3E}">
        <p14:creationId xmlns:p14="http://schemas.microsoft.com/office/powerpoint/2010/main" val="39123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Thank you!</a:t>
            </a:r>
            <a:endParaRPr lang="en-US" sz="44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4800" dirty="0" smtClean="0"/>
              <a:t>How can you learn more about gender personas at your institution?</a:t>
            </a:r>
          </a:p>
          <a:p>
            <a:pPr marL="0" indent="0">
              <a:buNone/>
            </a:pPr>
            <a:endParaRPr lang="en-US" sz="4800" dirty="0"/>
          </a:p>
          <a:p>
            <a:pPr marL="0" indent="0">
              <a:buNone/>
            </a:pPr>
            <a:r>
              <a:rPr lang="en-US" sz="4800" dirty="0" smtClean="0"/>
              <a:t>Who are the </a:t>
            </a:r>
            <a:r>
              <a:rPr lang="en-US" sz="4800" dirty="0" smtClean="0"/>
              <a:t>allies or how can they be developed?</a:t>
            </a:r>
            <a:endParaRPr lang="en-US" sz="4800" dirty="0" smtClean="0"/>
          </a:p>
          <a:p>
            <a:pPr marL="0" indent="0">
              <a:buNone/>
            </a:pPr>
            <a:endParaRPr lang="en-US" sz="4800" dirty="0"/>
          </a:p>
          <a:p>
            <a:pPr marL="0" indent="0">
              <a:buNone/>
            </a:pPr>
            <a:r>
              <a:rPr lang="en-US" sz="4800" dirty="0" smtClean="0"/>
              <a:t>How can you develop more </a:t>
            </a:r>
            <a:r>
              <a:rPr lang="en-US" sz="4800" dirty="0" smtClean="0"/>
              <a:t>gender- inclusive </a:t>
            </a:r>
            <a:r>
              <a:rPr lang="en-US" sz="4800" dirty="0" smtClean="0"/>
              <a:t>faculty support?</a:t>
            </a:r>
            <a:endParaRPr lang="en-US" sz="4800" dirty="0"/>
          </a:p>
        </p:txBody>
      </p:sp>
    </p:spTree>
    <p:extLst>
      <p:ext uri="{BB962C8B-B14F-4D97-AF65-F5344CB8AC3E}">
        <p14:creationId xmlns:p14="http://schemas.microsoft.com/office/powerpoint/2010/main" val="4063712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US" dirty="0" smtClean="0"/>
              <a:t>PLOS | ONE</a:t>
            </a:r>
            <a:br>
              <a:rPr lang="en-US" dirty="0" smtClean="0"/>
            </a:br>
            <a:r>
              <a:rPr lang="en-US" dirty="0" smtClean="0"/>
              <a:t>2017</a:t>
            </a:r>
            <a:endParaRPr lang="en-US" dirty="0"/>
          </a:p>
        </p:txBody>
      </p:sp>
      <p:pic>
        <p:nvPicPr>
          <p:cNvPr id="3" name="Picture 2"/>
          <p:cNvPicPr>
            <a:picLocks noChangeAspect="1"/>
          </p:cNvPicPr>
          <p:nvPr/>
        </p:nvPicPr>
        <p:blipFill>
          <a:blip r:embed="rId3"/>
          <a:stretch>
            <a:fillRect/>
          </a:stretch>
        </p:blipFill>
        <p:spPr>
          <a:xfrm>
            <a:off x="1166949" y="1233256"/>
            <a:ext cx="10029135" cy="4381961"/>
          </a:xfrm>
          <a:prstGeom prst="rect">
            <a:avLst/>
          </a:prstGeom>
        </p:spPr>
      </p:pic>
    </p:spTree>
    <p:extLst>
      <p:ext uri="{BB962C8B-B14F-4D97-AF65-F5344CB8AC3E}">
        <p14:creationId xmlns:p14="http://schemas.microsoft.com/office/powerpoint/2010/main" val="2360234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US" dirty="0" err="1" smtClean="0"/>
              <a:t>eLIFE</a:t>
            </a:r>
            <a:r>
              <a:rPr lang="en-US" dirty="0" smtClean="0"/>
              <a:t> </a:t>
            </a:r>
            <a:br>
              <a:rPr lang="en-US" dirty="0" smtClean="0"/>
            </a:br>
            <a:r>
              <a:rPr lang="en-US" dirty="0" smtClean="0"/>
              <a:t/>
            </a:r>
            <a:br>
              <a:rPr lang="en-US" dirty="0" smtClean="0"/>
            </a:br>
            <a:r>
              <a:rPr lang="en-US" dirty="0" smtClean="0"/>
              <a:t>Feature Article</a:t>
            </a:r>
            <a:br>
              <a:rPr lang="en-US" dirty="0" smtClean="0"/>
            </a:br>
            <a:r>
              <a:rPr lang="en-US" dirty="0" smtClean="0"/>
              <a:t>2017</a:t>
            </a:r>
            <a:endParaRPr lang="en-US" dirty="0"/>
          </a:p>
        </p:txBody>
      </p:sp>
      <p:pic>
        <p:nvPicPr>
          <p:cNvPr id="3" name="Picture 2"/>
          <p:cNvPicPr>
            <a:picLocks noChangeAspect="1"/>
          </p:cNvPicPr>
          <p:nvPr/>
        </p:nvPicPr>
        <p:blipFill>
          <a:blip r:embed="rId3"/>
          <a:stretch>
            <a:fillRect/>
          </a:stretch>
        </p:blipFill>
        <p:spPr>
          <a:xfrm>
            <a:off x="574158" y="365121"/>
            <a:ext cx="10973548" cy="6088842"/>
          </a:xfrm>
          <a:prstGeom prst="rect">
            <a:avLst/>
          </a:prstGeom>
        </p:spPr>
      </p:pic>
    </p:spTree>
    <p:extLst>
      <p:ext uri="{BB962C8B-B14F-4D97-AF65-F5344CB8AC3E}">
        <p14:creationId xmlns:p14="http://schemas.microsoft.com/office/powerpoint/2010/main" val="92484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lstStyle/>
          <a:p>
            <a:r>
              <a:rPr lang="en-US" dirty="0" smtClean="0"/>
              <a:t>Inside </a:t>
            </a:r>
            <a:br>
              <a:rPr lang="en-US" dirty="0" smtClean="0"/>
            </a:br>
            <a:r>
              <a:rPr lang="en-US" dirty="0" smtClean="0"/>
              <a:t>Higher Ed</a:t>
            </a:r>
            <a:br>
              <a:rPr lang="en-US" dirty="0" smtClean="0"/>
            </a:br>
            <a:r>
              <a:rPr lang="en-US" dirty="0" smtClean="0"/>
              <a:t/>
            </a:r>
            <a:br>
              <a:rPr lang="en-US" dirty="0" smtClean="0"/>
            </a:br>
            <a:r>
              <a:rPr lang="en-US" dirty="0" smtClean="0"/>
              <a:t>“Quick Takes”</a:t>
            </a:r>
            <a:br>
              <a:rPr lang="en-US" dirty="0" smtClean="0"/>
            </a:br>
            <a:r>
              <a:rPr lang="en-US" dirty="0" smtClean="0"/>
              <a:t>2018</a:t>
            </a:r>
            <a:endParaRPr lang="en-US" dirty="0"/>
          </a:p>
        </p:txBody>
      </p:sp>
      <p:pic>
        <p:nvPicPr>
          <p:cNvPr id="3" name="Picture 2"/>
          <p:cNvPicPr>
            <a:picLocks noChangeAspect="1"/>
          </p:cNvPicPr>
          <p:nvPr/>
        </p:nvPicPr>
        <p:blipFill>
          <a:blip r:embed="rId3"/>
          <a:stretch>
            <a:fillRect/>
          </a:stretch>
        </p:blipFill>
        <p:spPr>
          <a:xfrm>
            <a:off x="1244008" y="1079757"/>
            <a:ext cx="9377917" cy="4688959"/>
          </a:xfrm>
          <a:prstGeom prst="rect">
            <a:avLst/>
          </a:prstGeom>
        </p:spPr>
      </p:pic>
    </p:spTree>
    <p:extLst>
      <p:ext uri="{BB962C8B-B14F-4D97-AF65-F5344CB8AC3E}">
        <p14:creationId xmlns:p14="http://schemas.microsoft.com/office/powerpoint/2010/main" val="494980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947988" cy="4600575"/>
          </a:xfrm>
        </p:spPr>
        <p:txBody>
          <a:bodyPr>
            <a:normAutofit/>
          </a:bodyPr>
          <a:lstStyle/>
          <a:p>
            <a:r>
              <a:rPr lang="en-US" sz="4400" dirty="0" smtClean="0"/>
              <a:t>Inside Higher Ed</a:t>
            </a:r>
            <a:br>
              <a:rPr lang="en-US" sz="4400" dirty="0" smtClean="0"/>
            </a:br>
            <a:r>
              <a:rPr lang="en-US" sz="4400" dirty="0" smtClean="0"/>
              <a:t>2018</a:t>
            </a:r>
            <a:endParaRPr lang="en-US" sz="4400" dirty="0"/>
          </a:p>
        </p:txBody>
      </p:sp>
      <p:pic>
        <p:nvPicPr>
          <p:cNvPr id="4" name="Content Placeholder 3"/>
          <p:cNvPicPr>
            <a:picLocks noGrp="1" noChangeAspect="1"/>
          </p:cNvPicPr>
          <p:nvPr>
            <p:ph idx="4294967295"/>
          </p:nvPr>
        </p:nvPicPr>
        <p:blipFill>
          <a:blip r:embed="rId3"/>
          <a:stretch>
            <a:fillRect/>
          </a:stretch>
        </p:blipFill>
        <p:spPr>
          <a:xfrm>
            <a:off x="2626243" y="313596"/>
            <a:ext cx="7386084" cy="6221281"/>
          </a:xfrm>
          <a:prstGeom prst="rect">
            <a:avLst/>
          </a:prstGeom>
        </p:spPr>
      </p:pic>
    </p:spTree>
    <p:extLst>
      <p:ext uri="{BB962C8B-B14F-4D97-AF65-F5344CB8AC3E}">
        <p14:creationId xmlns:p14="http://schemas.microsoft.com/office/powerpoint/2010/main" val="271215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The</a:t>
            </a:r>
            <a:br>
              <a:rPr lang="en-US" sz="5400" b="1" dirty="0" smtClean="0"/>
            </a:br>
            <a:r>
              <a:rPr lang="en-US" sz="5400" b="1" dirty="0" smtClean="0"/>
              <a:t>Thesis</a:t>
            </a:r>
            <a:endParaRPr lang="en-US" sz="5400" b="1" dirty="0"/>
          </a:p>
        </p:txBody>
      </p:sp>
      <p:sp>
        <p:nvSpPr>
          <p:cNvPr id="3" name="Content Placeholder 2"/>
          <p:cNvSpPr>
            <a:spLocks noGrp="1"/>
          </p:cNvSpPr>
          <p:nvPr>
            <p:ph idx="1"/>
          </p:nvPr>
        </p:nvSpPr>
        <p:spPr/>
        <p:txBody>
          <a:bodyPr>
            <a:normAutofit/>
          </a:bodyPr>
          <a:lstStyle/>
          <a:p>
            <a:pPr marL="0" indent="0">
              <a:buNone/>
            </a:pPr>
            <a:r>
              <a:rPr lang="en-US" sz="3600" dirty="0"/>
              <a:t>Understanding </a:t>
            </a:r>
            <a:r>
              <a:rPr lang="en-US" sz="3600" b="1" dirty="0"/>
              <a:t>gendered practices and biases in scholarly communication </a:t>
            </a:r>
            <a:r>
              <a:rPr lang="en-US" sz="3600" dirty="0"/>
              <a:t>can help librarians develop the right mix of relevant faculty support to encourage </a:t>
            </a:r>
            <a:r>
              <a:rPr lang="en-US" sz="3600" b="1" dirty="0"/>
              <a:t>diversity, equity, and inclusion on our campuses</a:t>
            </a:r>
            <a:r>
              <a:rPr lang="en-US" sz="3600" dirty="0"/>
              <a:t>, while contributing to broader work in strengthening </a:t>
            </a:r>
            <a:r>
              <a:rPr lang="en-US" sz="3600" b="1" dirty="0"/>
              <a:t>equity in research practices.</a:t>
            </a:r>
          </a:p>
        </p:txBody>
      </p:sp>
    </p:spTree>
    <p:extLst>
      <p:ext uri="{BB962C8B-B14F-4D97-AF65-F5344CB8AC3E}">
        <p14:creationId xmlns:p14="http://schemas.microsoft.com/office/powerpoint/2010/main" val="2332641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3378</TotalTime>
  <Words>1279</Words>
  <Application>Microsoft Office PowerPoint</Application>
  <PresentationFormat>Widescreen</PresentationFormat>
  <Paragraphs>192</Paragraphs>
  <Slides>41</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Calibri</vt:lpstr>
      <vt:lpstr>Corbel</vt:lpstr>
      <vt:lpstr>Wingdings 2</vt:lpstr>
      <vt:lpstr>Frame</vt:lpstr>
      <vt:lpstr>Setting our Cites on Gender: Toward Development of Inclusive Scholarly Support Services for All Faculty</vt:lpstr>
      <vt:lpstr>What does the library have to do with these headlines?</vt:lpstr>
      <vt:lpstr>Nature 2013</vt:lpstr>
      <vt:lpstr>Sociu (ASA) 2017</vt:lpstr>
      <vt:lpstr>PLOS | ONE 2017</vt:lpstr>
      <vt:lpstr>eLIFE   Feature Article 2017</vt:lpstr>
      <vt:lpstr>Inside  Higher Ed  “Quick Takes” 2018</vt:lpstr>
      <vt:lpstr>Inside Higher Ed 2018</vt:lpstr>
      <vt:lpstr>The Thesis</vt:lpstr>
      <vt:lpstr>?</vt:lpstr>
      <vt:lpstr>Telling Their Stories</vt:lpstr>
      <vt:lpstr>Kezar &amp; Maxey 2013 </vt:lpstr>
      <vt:lpstr>Online presence and faculty branding</vt:lpstr>
      <vt:lpstr>Online Presence</vt:lpstr>
      <vt:lpstr>What’s in a name?</vt:lpstr>
      <vt:lpstr>Male Respondent </vt:lpstr>
      <vt:lpstr>Male Respondent </vt:lpstr>
      <vt:lpstr>Female Respondent</vt:lpstr>
      <vt:lpstr>Open access attitudes and practices</vt:lpstr>
      <vt:lpstr>About OA</vt:lpstr>
      <vt:lpstr>Female Respondent </vt:lpstr>
      <vt:lpstr>Female Respondent</vt:lpstr>
      <vt:lpstr>Female Respondent</vt:lpstr>
      <vt:lpstr>Female Respondent</vt:lpstr>
      <vt:lpstr>Male Respondent </vt:lpstr>
      <vt:lpstr>Male Respondent</vt:lpstr>
      <vt:lpstr>What is meaningful impact?</vt:lpstr>
      <vt:lpstr>Both genders agree</vt:lpstr>
      <vt:lpstr>Male Respondent</vt:lpstr>
      <vt:lpstr>Female respondent</vt:lpstr>
      <vt:lpstr>What mattered to our subjects, across gender</vt:lpstr>
      <vt:lpstr>Desired Library Services</vt:lpstr>
      <vt:lpstr>PowerPoint Presentation</vt:lpstr>
      <vt:lpstr>Opinions on influence of gender </vt:lpstr>
      <vt:lpstr>Does gender play a role in the topics we discussed in this interview?</vt:lpstr>
      <vt:lpstr>2 Male Respondents </vt:lpstr>
      <vt:lpstr>Science 2018</vt:lpstr>
      <vt:lpstr>Female respondent</vt:lpstr>
      <vt:lpstr>What’s Next?</vt:lpstr>
      <vt:lpstr>The Future</vt:lpstr>
      <vt:lpstr>Thank you!</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our Cites on Gender: Toward Development of Inclusive Scholarly Support Services for All Faculty</dc:title>
  <dc:creator>Robinson, Laura A</dc:creator>
  <cp:lastModifiedBy>Robinson, Laura A</cp:lastModifiedBy>
  <cp:revision>56</cp:revision>
  <cp:lastPrinted>2018-11-28T13:53:04Z</cp:lastPrinted>
  <dcterms:created xsi:type="dcterms:W3CDTF">2018-11-27T16:13:16Z</dcterms:created>
  <dcterms:modified xsi:type="dcterms:W3CDTF">2018-12-01T18:28:15Z</dcterms:modified>
</cp:coreProperties>
</file>