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59"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5143500" type="screen16x9"/>
  <p:notesSz cx="6858000" cy="9144000"/>
  <p:embeddedFontLst>
    <p:embeddedFont>
      <p:font typeface="Roboto" panose="02000000000000000000" pitchFamily="2" charset="0"/>
      <p:regular r:id="rId17"/>
      <p:bold r:id="rId18"/>
      <p:italic r:id="rId19"/>
      <p:boldItalic r:id="rId20"/>
    </p:embeddedFont>
    <p:embeddedFont>
      <p:font typeface="Roboto Medium" panose="02000000000000000000" pitchFamily="2"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5C5F5E0-1E9B-4507-9598-9B33BCBF9AA3}">
  <a:tblStyle styleId="{45C5F5E0-1E9B-4507-9598-9B33BCBF9AA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319"/>
    <p:restoredTop sz="94662"/>
  </p:normalViewPr>
  <p:slideViewPr>
    <p:cSldViewPr snapToGrid="0">
      <p:cViewPr varScale="1">
        <p:scale>
          <a:sx n="85" d="100"/>
          <a:sy n="85" d="100"/>
        </p:scale>
        <p:origin x="168" y="131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 name="Google Shape;5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472d7ee17c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472d7ee17c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Highlighting them as a cohort</a:t>
            </a:r>
            <a:endParaRPr/>
          </a:p>
          <a:p>
            <a:pPr marL="0" lvl="0" indent="0" algn="l" rtl="0">
              <a:spcBef>
                <a:spcPts val="0"/>
              </a:spcBef>
              <a:spcAft>
                <a:spcPts val="0"/>
              </a:spcAft>
              <a:buNone/>
            </a:pPr>
            <a:r>
              <a:rPr lang="en"/>
              <a:t>Making data visual</a:t>
            </a:r>
            <a:endParaRPr/>
          </a:p>
          <a:p>
            <a:pPr marL="0" lvl="0" indent="0" algn="l" rtl="0">
              <a:spcBef>
                <a:spcPts val="0"/>
              </a:spcBef>
              <a:spcAft>
                <a:spcPts val="0"/>
              </a:spcAft>
              <a:buNone/>
            </a:pPr>
            <a:r>
              <a:rPr lang="en"/>
              <a:t>Quality control</a:t>
            </a:r>
            <a:endParaRPr/>
          </a:p>
          <a:p>
            <a:pPr marL="0" lvl="0" indent="0" algn="l" rtl="0">
              <a:spcBef>
                <a:spcPts val="0"/>
              </a:spcBef>
              <a:spcAft>
                <a:spcPts val="0"/>
              </a:spcAft>
              <a:buNone/>
            </a:pPr>
            <a:r>
              <a:rPr lang="en"/>
              <a:t>Eyes and the ears data in practice</a:t>
            </a:r>
            <a:endParaRPr/>
          </a:p>
          <a:p>
            <a:pPr marL="0" lvl="0" indent="0" algn="l" rtl="0">
              <a:spcBef>
                <a:spcPts val="0"/>
              </a:spcBef>
              <a:spcAft>
                <a:spcPts val="0"/>
              </a:spcAft>
              <a:buNone/>
            </a:pPr>
            <a:r>
              <a:rPr lang="en"/>
              <a:t>Plus a mini org chart</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472d7ee17c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472d7ee17c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Instead of giving people raw spreadsheets...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487403fc4c_1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487403fc4c_1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Intranet! Google sheets! Easy to manipulate displays with instructions!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472d7ee17c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472d7ee17c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lnSpc>
                <a:spcPct val="115000"/>
              </a:lnSpc>
              <a:spcBef>
                <a:spcPts val="0"/>
              </a:spcBef>
              <a:spcAft>
                <a:spcPts val="0"/>
              </a:spcAft>
              <a:buClr>
                <a:schemeClr val="dk1"/>
              </a:buClr>
              <a:buSzPts val="1100"/>
              <a:buChar char="●"/>
            </a:pPr>
            <a:r>
              <a:rPr lang="en">
                <a:solidFill>
                  <a:schemeClr val="dk1"/>
                </a:solidFill>
              </a:rPr>
              <a:t>Meeting people where they are </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Long term investments</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
                <a:solidFill>
                  <a:schemeClr val="dk1"/>
                </a:solidFill>
              </a:rPr>
              <a:t>Try</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
                <a:solidFill>
                  <a:schemeClr val="dk1"/>
                </a:solidFill>
              </a:rPr>
              <a:t>Test</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
                <a:solidFill>
                  <a:schemeClr val="dk1"/>
                </a:solidFill>
              </a:rPr>
              <a:t>Improve</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
                <a:solidFill>
                  <a:schemeClr val="dk1"/>
                </a:solidFill>
              </a:rPr>
              <a:t>Capacity building</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Show value</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
                <a:solidFill>
                  <a:schemeClr val="dk1"/>
                </a:solidFill>
              </a:rPr>
              <a:t>Why am i collecting this  - investment</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
                <a:solidFill>
                  <a:schemeClr val="dk1"/>
                </a:solidFill>
              </a:rPr>
              <a:t>transparency</a:t>
            </a:r>
            <a:endParaRPr sz="1400">
              <a:solidFill>
                <a:schemeClr val="dk2"/>
              </a:solidFill>
            </a:endParaRPr>
          </a:p>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472d7ee17c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472d7ee17c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472d7ee17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472d7ee17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Participatory data gathering and community building is built into our department which is the Library Environments department. Our group of three strives to enhance opportunities for collaboration, facilitate the design of thoughtful and effective workspaces and work processes, and enable technologically-rich learning and research activities in our library spaces.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47310e46a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47310e46a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 do this work in pursuit of library-wide goals: build a culture of assessment, embody a service and space strategy that is user-focused and seek data driven decision-making.</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472d7ee17c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472d7ee17c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 all the work we do, we’re guided by what we want our organization to be. We seek to make this a reality through the approach we take, the methods we have and the expertise we apply daily in our work</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472d7ee17c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472d7ee17c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An example of the way our department works</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Describing efforts of our department to development of a sustainable data evaluation and reporting plan to facilitate strategic decision-making and resource allocation for the Operations division.</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We have built out this strategy by building relationships with our colleagues in different ways. </a:t>
            </a:r>
            <a:endParaRPr>
              <a:solidFill>
                <a:schemeClr val="dk1"/>
              </a:solidFill>
            </a:endParaRPr>
          </a:p>
          <a:p>
            <a:pPr marL="0" lvl="0" indent="0" algn="l" rtl="0">
              <a:spcBef>
                <a:spcPts val="0"/>
              </a:spcBef>
              <a:spcAft>
                <a:spcPts val="0"/>
              </a:spcAft>
              <a:buNone/>
            </a:pPr>
            <a:r>
              <a:rPr lang="en">
                <a:solidFill>
                  <a:schemeClr val="dk1"/>
                </a:solidFill>
              </a:rPr>
              <a:t>In this way, we have built capacity in terms of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The amount of data we can collect, how many times, in how many places</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Our skills, knowledge and time to spend on data analysis</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The potential for making intentional service change decisions based on data, </a:t>
            </a:r>
            <a:endParaRPr>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472d7ee17c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472d7ee17c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Ddata roadshow?</a:t>
            </a:r>
            <a:endParaRPr/>
          </a:p>
          <a:p>
            <a:pPr marL="0" lvl="0" indent="0" algn="l" rtl="0">
              <a:spcBef>
                <a:spcPts val="0"/>
              </a:spcBef>
              <a:spcAft>
                <a:spcPts val="0"/>
              </a:spcAft>
              <a:buNone/>
            </a:pPr>
            <a:r>
              <a:rPr lang="en"/>
              <a:t>Data literacy campaign - thinking of proactive ways to reach out</a:t>
            </a:r>
            <a:endParaRPr/>
          </a:p>
          <a:p>
            <a:pPr marL="0" lvl="0" indent="0" algn="l" rtl="0">
              <a:spcBef>
                <a:spcPts val="0"/>
              </a:spcBef>
              <a:spcAft>
                <a:spcPts val="0"/>
              </a:spcAft>
              <a:buNone/>
            </a:pPr>
            <a:r>
              <a:rPr lang="en"/>
              <a:t>Encouraging managers to use the data</a:t>
            </a:r>
            <a:endParaRPr/>
          </a:p>
          <a:p>
            <a:pPr marL="0" lvl="0" indent="0" algn="l" rtl="0">
              <a:spcBef>
                <a:spcPts val="0"/>
              </a:spcBef>
              <a:spcAft>
                <a:spcPts val="0"/>
              </a:spcAft>
              <a:buNone/>
            </a:pPr>
            <a:r>
              <a:rPr lang="en"/>
              <a:t>Not just important for you to be collecting for us, for you to be collecting for you</a:t>
            </a:r>
            <a:endParaRPr/>
          </a:p>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472d7ee17c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472d7ee17c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Start with discussion of what you want to know. </a:t>
            </a:r>
            <a:endParaRPr/>
          </a:p>
          <a:p>
            <a:pPr marL="0" lvl="0" indent="0" algn="l" rtl="0">
              <a:spcBef>
                <a:spcPts val="0"/>
              </a:spcBef>
              <a:spcAft>
                <a:spcPts val="0"/>
              </a:spcAft>
              <a:buNone/>
            </a:pPr>
            <a:endParaRPr/>
          </a:p>
          <a:p>
            <a:pPr marL="0" lvl="0" indent="0" algn="l" rtl="0">
              <a:spcBef>
                <a:spcPts val="0"/>
              </a:spcBef>
              <a:spcAft>
                <a:spcPts val="0"/>
              </a:spcAft>
              <a:buNone/>
            </a:pPr>
            <a:r>
              <a:rPr lang="en"/>
              <a:t>It’s important for us to be collecting information that is relevant and meaningful to our staff at large and people who are on the front-lines of service delivery.</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472d7ee17c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472d7ee17c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The data we collect helps us better understand how our spaces, services points and collections are being used. </a:t>
            </a:r>
            <a:r>
              <a:rPr lang="en"/>
              <a:t>To accomplish this we include sources of manual and automated data that we collect with different frequencies, tools, and in different locations.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472d7ee17c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472d7ee17c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Activities we foster that people help us do</a:t>
            </a:r>
            <a:endParaRPr/>
          </a:p>
          <a:p>
            <a:pPr marL="0" lvl="0" indent="0" algn="l" rtl="0">
              <a:spcBef>
                <a:spcPts val="0"/>
              </a:spcBef>
              <a:spcAft>
                <a:spcPts val="0"/>
              </a:spcAft>
              <a:buNone/>
            </a:pPr>
            <a:endParaRPr/>
          </a:p>
          <a:p>
            <a:pPr marL="0" lvl="0" indent="0" algn="l" rtl="0">
              <a:spcBef>
                <a:spcPts val="0"/>
              </a:spcBef>
              <a:spcAft>
                <a:spcPts val="0"/>
              </a:spcAft>
              <a:buNone/>
            </a:pPr>
            <a:r>
              <a:rPr lang="en"/>
              <a:t>We’re big (provide details)</a:t>
            </a:r>
            <a:endParaRPr/>
          </a:p>
          <a:p>
            <a:pPr marL="0" lvl="0" indent="0" algn="l" rtl="0">
              <a:spcBef>
                <a:spcPts val="0"/>
              </a:spcBef>
              <a:spcAft>
                <a:spcPts val="0"/>
              </a:spcAft>
              <a:buNone/>
            </a:pPr>
            <a:endParaRPr/>
          </a:p>
          <a:p>
            <a:pPr marL="0" lvl="0" indent="0" algn="l" rtl="0">
              <a:spcBef>
                <a:spcPts val="0"/>
              </a:spcBef>
              <a:spcAft>
                <a:spcPts val="0"/>
              </a:spcAft>
              <a:buNone/>
            </a:pPr>
            <a:r>
              <a:rPr lang="en"/>
              <a:t>When do they use them, why? how do we teach them to use them?</a:t>
            </a:r>
            <a:endParaRPr/>
          </a:p>
          <a:p>
            <a:pPr marL="0" lvl="0" indent="0" algn="l" rtl="0">
              <a:spcBef>
                <a:spcPts val="0"/>
              </a:spcBef>
              <a:spcAft>
                <a:spcPts val="0"/>
              </a:spcAft>
              <a:buNone/>
            </a:pPr>
            <a:endParaRPr/>
          </a:p>
          <a:p>
            <a:pPr marL="0" lvl="0" indent="0" algn="l" rtl="0">
              <a:spcBef>
                <a:spcPts val="0"/>
              </a:spcBef>
              <a:spcAft>
                <a:spcPts val="0"/>
              </a:spcAft>
              <a:buNone/>
            </a:pPr>
            <a:r>
              <a:rPr lang="en"/>
              <a:t>Schedules (staffing), right sizing (back and forth) training, engaging students, </a:t>
            </a:r>
            <a:endParaRPr/>
          </a:p>
          <a:p>
            <a:pPr marL="0" lvl="0" indent="0" algn="l" rtl="0">
              <a:spcBef>
                <a:spcPts val="0"/>
              </a:spcBef>
              <a:spcAft>
                <a:spcPts val="0"/>
              </a:spcAft>
              <a:buNone/>
            </a:pPr>
            <a:endParaRPr/>
          </a:p>
          <a:p>
            <a:pPr marL="0" lvl="0" indent="0" algn="l" rtl="0">
              <a:spcBef>
                <a:spcPts val="0"/>
              </a:spcBef>
              <a:spcAft>
                <a:spcPts val="0"/>
              </a:spcAft>
              <a:buNone/>
            </a:pPr>
            <a:r>
              <a:rPr lang="en"/>
              <a:t>How do people do this? How do we help?</a:t>
            </a:r>
            <a:endParaRPr/>
          </a:p>
          <a:p>
            <a:pPr marL="0" lvl="0" indent="0" algn="l" rtl="0">
              <a:spcBef>
                <a:spcPts val="0"/>
              </a:spcBef>
              <a:spcAft>
                <a:spcPts val="0"/>
              </a:spcAft>
              <a:buNone/>
            </a:pPr>
            <a:r>
              <a:rPr lang="en"/>
              <a:t>Spreadsheet of suma initiatives - showing the scale</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5"/>
        <p:cNvGrpSpPr/>
        <p:nvPr/>
      </p:nvGrpSpPr>
      <p:grpSpPr>
        <a:xfrm>
          <a:off x="0" y="0"/>
          <a:ext cx="0" cy="0"/>
          <a:chOff x="0" y="0"/>
          <a:chExt cx="0" cy="0"/>
        </a:xfrm>
      </p:grpSpPr>
      <p:sp>
        <p:nvSpPr>
          <p:cNvPr id="46" name="Google Shape;46;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7" name="Google Shape;47;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8" name="Google Shape;48;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9"/>
        <p:cNvGrpSpPr/>
        <p:nvPr/>
      </p:nvGrpSpPr>
      <p:grpSpPr>
        <a:xfrm>
          <a:off x="0" y="0"/>
          <a:ext cx="0" cy="0"/>
          <a:chOff x="0" y="0"/>
          <a:chExt cx="0" cy="0"/>
        </a:xfrm>
      </p:grpSpPr>
      <p:sp>
        <p:nvSpPr>
          <p:cNvPr id="50" name="Google Shape;50;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6" name="Google Shape;16;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9" name="Google Shape;19;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0" name="Google Shape;20;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3" name="Google Shape;23;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5" name="Google Shape;2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1" name="Google Shape;31;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2" name="Google Shape;3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5" name="Google Shape;3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9" name="Google Shape;39;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0" name="Google Shape;40;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1" name="Google Shape;41;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2"/>
        <p:cNvGrpSpPr/>
        <p:nvPr/>
      </p:nvGrpSpPr>
      <p:grpSpPr>
        <a:xfrm>
          <a:off x="0" y="0"/>
          <a:ext cx="0" cy="0"/>
          <a:chOff x="0" y="0"/>
          <a:chExt cx="0" cy="0"/>
        </a:xfrm>
      </p:grpSpPr>
      <p:sp>
        <p:nvSpPr>
          <p:cNvPr id="43" name="Google Shape;43;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4" name="Google Shape;4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pic>
        <p:nvPicPr>
          <p:cNvPr id="9" name="Google Shape;9;p1"/>
          <p:cNvPicPr preferRelativeResize="0"/>
          <p:nvPr/>
        </p:nvPicPr>
        <p:blipFill>
          <a:blip r:embed="rId13">
            <a:alphaModFix/>
          </a:blip>
          <a:stretch>
            <a:fillRect/>
          </a:stretch>
        </p:blipFill>
        <p:spPr>
          <a:xfrm>
            <a:off x="8411863" y="4386950"/>
            <a:ext cx="669875" cy="66987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2.jpg"/><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mailto:libraryenvironments@umich.edu"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4.jp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Google Shape;55;p13"/>
          <p:cNvSpPr txBox="1">
            <a:spLocks noGrp="1"/>
          </p:cNvSpPr>
          <p:nvPr>
            <p:ph type="ctrTitle"/>
          </p:nvPr>
        </p:nvSpPr>
        <p:spPr>
          <a:xfrm>
            <a:off x="311708" y="381321"/>
            <a:ext cx="8520600" cy="205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800" b="1" dirty="0">
                <a:solidFill>
                  <a:srgbClr val="002A5B"/>
                </a:solidFill>
                <a:latin typeface="Roboto"/>
                <a:ea typeface="Roboto"/>
                <a:cs typeface="Roboto"/>
                <a:sym typeface="Roboto"/>
              </a:rPr>
              <a:t>Participatory Data-Gathering and Community Building</a:t>
            </a:r>
            <a:endParaRPr sz="4800" b="1" dirty="0">
              <a:solidFill>
                <a:srgbClr val="002A5B"/>
              </a:solidFill>
              <a:latin typeface="Roboto"/>
              <a:ea typeface="Roboto"/>
              <a:cs typeface="Roboto"/>
              <a:sym typeface="Roboto"/>
            </a:endParaRPr>
          </a:p>
        </p:txBody>
      </p:sp>
      <p:sp>
        <p:nvSpPr>
          <p:cNvPr id="56" name="Google Shape;56;p13"/>
          <p:cNvSpPr txBox="1">
            <a:spLocks noGrp="1"/>
          </p:cNvSpPr>
          <p:nvPr>
            <p:ph type="subTitle" idx="1"/>
          </p:nvPr>
        </p:nvSpPr>
        <p:spPr>
          <a:xfrm>
            <a:off x="311708" y="2345460"/>
            <a:ext cx="8520600" cy="79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800" dirty="0"/>
              <a:t>Emily Puckett Rodgers, Head of Library Environments</a:t>
            </a:r>
            <a:br>
              <a:rPr lang="en" sz="1800" dirty="0"/>
            </a:br>
            <a:r>
              <a:rPr lang="en" sz="1800" dirty="0"/>
              <a:t>Denise </a:t>
            </a:r>
            <a:r>
              <a:rPr lang="en" sz="1800" dirty="0" err="1"/>
              <a:t>Leyton</a:t>
            </a:r>
            <a:r>
              <a:rPr lang="en" sz="1800" dirty="0"/>
              <a:t>, Strategic Projects Coordinator</a:t>
            </a:r>
            <a:endParaRPr sz="1800" dirty="0"/>
          </a:p>
          <a:p>
            <a:pPr marL="0" lvl="0" indent="0" algn="l" rtl="0">
              <a:spcBef>
                <a:spcPts val="0"/>
              </a:spcBef>
              <a:spcAft>
                <a:spcPts val="0"/>
              </a:spcAft>
              <a:buClr>
                <a:schemeClr val="dk1"/>
              </a:buClr>
              <a:buSzPts val="1100"/>
              <a:buFont typeface="Arial"/>
              <a:buNone/>
            </a:pPr>
            <a:r>
              <a:rPr lang="en" sz="1800" dirty="0"/>
              <a:t>Kat King, Research Associate</a:t>
            </a:r>
            <a:endParaRPr sz="1800" dirty="0"/>
          </a:p>
          <a:p>
            <a:pPr marL="0" lvl="0" indent="0" algn="l" rtl="0">
              <a:spcBef>
                <a:spcPts val="0"/>
              </a:spcBef>
              <a:spcAft>
                <a:spcPts val="0"/>
              </a:spcAft>
              <a:buClr>
                <a:schemeClr val="dk1"/>
              </a:buClr>
              <a:buSzPts val="1100"/>
              <a:buFont typeface="Arial"/>
              <a:buNone/>
            </a:pPr>
            <a:r>
              <a:rPr lang="en" sz="1800" b="1" dirty="0"/>
              <a:t>University of Michigan Library</a:t>
            </a:r>
            <a:endParaRPr sz="1800" b="1" dirty="0"/>
          </a:p>
          <a:p>
            <a:pPr marL="0" lvl="0" indent="0" algn="l" rtl="0">
              <a:spcBef>
                <a:spcPts val="0"/>
              </a:spcBef>
              <a:spcAft>
                <a:spcPts val="0"/>
              </a:spcAft>
              <a:buClr>
                <a:schemeClr val="dk1"/>
              </a:buClr>
              <a:buSzPts val="1100"/>
              <a:buFont typeface="Arial"/>
              <a:buNone/>
            </a:pPr>
            <a:endParaRPr sz="1800" dirty="0"/>
          </a:p>
          <a:p>
            <a:pPr marL="0" lvl="0" indent="0" algn="l" rtl="0">
              <a:spcBef>
                <a:spcPts val="0"/>
              </a:spcBef>
              <a:spcAft>
                <a:spcPts val="0"/>
              </a:spcAft>
              <a:buClr>
                <a:schemeClr val="dk1"/>
              </a:buClr>
              <a:buSzPts val="1100"/>
              <a:buFont typeface="Arial"/>
              <a:buNone/>
            </a:pPr>
            <a:r>
              <a:rPr lang="en" sz="1800" dirty="0"/>
              <a:t>Library Assessment Conference, December 2018</a:t>
            </a:r>
            <a:endParaRPr dirty="0"/>
          </a:p>
        </p:txBody>
      </p:sp>
      <p:sp>
        <p:nvSpPr>
          <p:cNvPr id="5" name="Google Shape;57;p13">
            <a:extLst>
              <a:ext uri="{FF2B5EF4-FFF2-40B4-BE49-F238E27FC236}">
                <a16:creationId xmlns:a16="http://schemas.microsoft.com/office/drawing/2014/main" id="{5863F566-9E2D-9A43-8DA5-74B294377E40}"/>
              </a:ext>
            </a:extLst>
          </p:cNvPr>
          <p:cNvSpPr txBox="1"/>
          <p:nvPr/>
        </p:nvSpPr>
        <p:spPr>
          <a:xfrm>
            <a:off x="311708" y="4398060"/>
            <a:ext cx="2450289" cy="381874"/>
          </a:xfrm>
          <a:prstGeom prst="rect">
            <a:avLst/>
          </a:prstGeom>
          <a:noFill/>
          <a:ln>
            <a:solidFill>
              <a:schemeClr val="tx1"/>
            </a:solidFill>
          </a:ln>
        </p:spPr>
        <p:txBody>
          <a:bodyPr spcFirstLastPara="1" wrap="square" lIns="91425" tIns="91425" rIns="91425" bIns="91425" anchor="t" anchorCtr="0">
            <a:noAutofit/>
          </a:bodyPr>
          <a:lstStyle/>
          <a:p>
            <a:pPr marL="0" lvl="0" indent="0" algn="l" rtl="0">
              <a:spcBef>
                <a:spcPts val="0"/>
              </a:spcBef>
              <a:spcAft>
                <a:spcPts val="0"/>
              </a:spcAft>
              <a:buNone/>
            </a:pPr>
            <a:r>
              <a:rPr lang="en" dirty="0" err="1">
                <a:solidFill>
                  <a:schemeClr val="tx2">
                    <a:lumMod val="50000"/>
                  </a:schemeClr>
                </a:solidFill>
              </a:rPr>
              <a:t>bit.ly</a:t>
            </a:r>
            <a:r>
              <a:rPr lang="en" dirty="0">
                <a:solidFill>
                  <a:schemeClr val="tx2">
                    <a:lumMod val="50000"/>
                  </a:schemeClr>
                </a:solidFill>
              </a:rPr>
              <a:t>/libenvironsarlassess18</a:t>
            </a:r>
            <a:endParaRPr dirty="0">
              <a:solidFill>
                <a:schemeClr val="tx2">
                  <a:lumMod val="50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Roboto"/>
                <a:ea typeface="Roboto"/>
                <a:cs typeface="Roboto"/>
                <a:sym typeface="Roboto"/>
              </a:rPr>
              <a:t>And more capacity and perspective to translate the data to information.</a:t>
            </a:r>
            <a:endParaRPr b="1">
              <a:latin typeface="Roboto"/>
              <a:ea typeface="Roboto"/>
              <a:cs typeface="Roboto"/>
              <a:sym typeface="Roboto"/>
            </a:endParaRPr>
          </a:p>
        </p:txBody>
      </p:sp>
      <p:sp>
        <p:nvSpPr>
          <p:cNvPr id="171" name="Google Shape;171;p22"/>
          <p:cNvSpPr/>
          <p:nvPr/>
        </p:nvSpPr>
        <p:spPr>
          <a:xfrm>
            <a:off x="568650" y="3485550"/>
            <a:ext cx="1342500" cy="1003200"/>
          </a:xfrm>
          <a:prstGeom prst="wave">
            <a:avLst>
              <a:gd name="adj1" fmla="val 12500"/>
              <a:gd name="adj2" fmla="val 0"/>
            </a:avLst>
          </a:prstGeom>
          <a:solidFill>
            <a:srgbClr val="FFD966"/>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073763"/>
                </a:solidFill>
                <a:latin typeface="Roboto Medium"/>
                <a:ea typeface="Roboto Medium"/>
                <a:cs typeface="Roboto Medium"/>
                <a:sym typeface="Roboto Medium"/>
              </a:rPr>
              <a:t>DATA STEWARDS</a:t>
            </a:r>
            <a:endParaRPr>
              <a:solidFill>
                <a:srgbClr val="073763"/>
              </a:solidFill>
              <a:latin typeface="Roboto Medium"/>
              <a:ea typeface="Roboto Medium"/>
              <a:cs typeface="Roboto Medium"/>
              <a:sym typeface="Roboto Medium"/>
            </a:endParaRPr>
          </a:p>
        </p:txBody>
      </p:sp>
      <p:pic>
        <p:nvPicPr>
          <p:cNvPr id="172" name="Google Shape;172;p22"/>
          <p:cNvPicPr preferRelativeResize="0"/>
          <p:nvPr/>
        </p:nvPicPr>
        <p:blipFill>
          <a:blip r:embed="rId3">
            <a:alphaModFix/>
          </a:blip>
          <a:stretch>
            <a:fillRect/>
          </a:stretch>
        </p:blipFill>
        <p:spPr>
          <a:xfrm>
            <a:off x="5123400" y="3439350"/>
            <a:ext cx="841800" cy="1162500"/>
          </a:xfrm>
          <a:prstGeom prst="ellipse">
            <a:avLst/>
          </a:prstGeom>
          <a:noFill/>
          <a:ln>
            <a:noFill/>
          </a:ln>
        </p:spPr>
      </p:pic>
      <p:pic>
        <p:nvPicPr>
          <p:cNvPr id="173" name="Google Shape;173;p22"/>
          <p:cNvPicPr preferRelativeResize="0"/>
          <p:nvPr/>
        </p:nvPicPr>
        <p:blipFill>
          <a:blip r:embed="rId4">
            <a:alphaModFix/>
          </a:blip>
          <a:stretch>
            <a:fillRect/>
          </a:stretch>
        </p:blipFill>
        <p:spPr>
          <a:xfrm>
            <a:off x="6177775" y="3439350"/>
            <a:ext cx="873000" cy="1162500"/>
          </a:xfrm>
          <a:prstGeom prst="ellipse">
            <a:avLst/>
          </a:prstGeom>
          <a:noFill/>
          <a:ln>
            <a:noFill/>
          </a:ln>
        </p:spPr>
      </p:pic>
      <p:pic>
        <p:nvPicPr>
          <p:cNvPr id="174" name="Google Shape;174;p22"/>
          <p:cNvPicPr preferRelativeResize="0"/>
          <p:nvPr/>
        </p:nvPicPr>
        <p:blipFill>
          <a:blip r:embed="rId5">
            <a:alphaModFix/>
          </a:blip>
          <a:stretch>
            <a:fillRect/>
          </a:stretch>
        </p:blipFill>
        <p:spPr>
          <a:xfrm>
            <a:off x="4099925" y="3433350"/>
            <a:ext cx="810900" cy="1174500"/>
          </a:xfrm>
          <a:prstGeom prst="ellipse">
            <a:avLst/>
          </a:prstGeom>
          <a:noFill/>
          <a:ln>
            <a:noFill/>
          </a:ln>
        </p:spPr>
      </p:pic>
      <p:pic>
        <p:nvPicPr>
          <p:cNvPr id="175" name="Google Shape;175;p22"/>
          <p:cNvPicPr preferRelativeResize="0"/>
          <p:nvPr/>
        </p:nvPicPr>
        <p:blipFill>
          <a:blip r:embed="rId6">
            <a:alphaModFix/>
          </a:blip>
          <a:stretch>
            <a:fillRect/>
          </a:stretch>
        </p:blipFill>
        <p:spPr>
          <a:xfrm>
            <a:off x="2157769" y="3431398"/>
            <a:ext cx="873000" cy="1111500"/>
          </a:xfrm>
          <a:prstGeom prst="ellipse">
            <a:avLst/>
          </a:prstGeom>
          <a:noFill/>
          <a:ln>
            <a:noFill/>
          </a:ln>
        </p:spPr>
      </p:pic>
      <p:pic>
        <p:nvPicPr>
          <p:cNvPr id="176" name="Google Shape;176;p22"/>
          <p:cNvPicPr preferRelativeResize="0"/>
          <p:nvPr/>
        </p:nvPicPr>
        <p:blipFill rotWithShape="1">
          <a:blip r:embed="rId7">
            <a:alphaModFix/>
          </a:blip>
          <a:srcRect r="25914"/>
          <a:stretch/>
        </p:blipFill>
        <p:spPr>
          <a:xfrm>
            <a:off x="3138823" y="3431401"/>
            <a:ext cx="873000" cy="1178400"/>
          </a:xfrm>
          <a:prstGeom prst="ellipse">
            <a:avLst/>
          </a:prstGeom>
          <a:noFill/>
          <a:ln>
            <a:noFill/>
          </a:ln>
        </p:spPr>
      </p:pic>
      <p:grpSp>
        <p:nvGrpSpPr>
          <p:cNvPr id="177" name="Google Shape;177;p22"/>
          <p:cNvGrpSpPr/>
          <p:nvPr/>
        </p:nvGrpSpPr>
        <p:grpSpPr>
          <a:xfrm>
            <a:off x="761550" y="1302300"/>
            <a:ext cx="7779200" cy="1345650"/>
            <a:chOff x="740700" y="1170825"/>
            <a:chExt cx="7779200" cy="1345650"/>
          </a:xfrm>
        </p:grpSpPr>
        <p:sp>
          <p:nvSpPr>
            <p:cNvPr id="178" name="Google Shape;178;p22"/>
            <p:cNvSpPr/>
            <p:nvPr/>
          </p:nvSpPr>
          <p:spPr>
            <a:xfrm>
              <a:off x="3815650" y="1170825"/>
              <a:ext cx="1342500" cy="517500"/>
            </a:xfrm>
            <a:prstGeom prst="rect">
              <a:avLst/>
            </a:prstGeom>
            <a:solidFill>
              <a:srgbClr val="0737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rgbClr val="F3F3F3"/>
                  </a:solidFill>
                </a:rPr>
                <a:t>Operations</a:t>
              </a:r>
              <a:endParaRPr sz="1200">
                <a:solidFill>
                  <a:srgbClr val="F3F3F3"/>
                </a:solidFill>
              </a:endParaRPr>
            </a:p>
          </p:txBody>
        </p:sp>
        <p:sp>
          <p:nvSpPr>
            <p:cNvPr id="179" name="Google Shape;179;p22"/>
            <p:cNvSpPr/>
            <p:nvPr/>
          </p:nvSpPr>
          <p:spPr>
            <a:xfrm>
              <a:off x="6890600" y="1998975"/>
              <a:ext cx="1629300" cy="517500"/>
            </a:xfrm>
            <a:prstGeom prst="rect">
              <a:avLst/>
            </a:prstGeom>
            <a:solidFill>
              <a:srgbClr val="0737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rgbClr val="F3F3F3"/>
                  </a:solidFill>
                </a:rPr>
                <a:t>User Services &amp; Operations Outreach</a:t>
              </a:r>
              <a:endParaRPr sz="1200">
                <a:solidFill>
                  <a:srgbClr val="F3F3F3"/>
                </a:solidFill>
              </a:endParaRPr>
            </a:p>
          </p:txBody>
        </p:sp>
        <p:sp>
          <p:nvSpPr>
            <p:cNvPr id="180" name="Google Shape;180;p22"/>
            <p:cNvSpPr/>
            <p:nvPr/>
          </p:nvSpPr>
          <p:spPr>
            <a:xfrm>
              <a:off x="2278175" y="1998963"/>
              <a:ext cx="1342500" cy="517500"/>
            </a:xfrm>
            <a:prstGeom prst="rect">
              <a:avLst/>
            </a:prstGeom>
            <a:solidFill>
              <a:srgbClr val="0737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rgbClr val="F3F3F3"/>
                  </a:solidFill>
                </a:rPr>
                <a:t>Library Environments</a:t>
              </a:r>
              <a:endParaRPr sz="1200">
                <a:solidFill>
                  <a:srgbClr val="F3F3F3"/>
                </a:solidFill>
              </a:endParaRPr>
            </a:p>
          </p:txBody>
        </p:sp>
        <p:sp>
          <p:nvSpPr>
            <p:cNvPr id="181" name="Google Shape;181;p22"/>
            <p:cNvSpPr/>
            <p:nvPr/>
          </p:nvSpPr>
          <p:spPr>
            <a:xfrm>
              <a:off x="740700" y="1998975"/>
              <a:ext cx="1342500" cy="517500"/>
            </a:xfrm>
            <a:prstGeom prst="rect">
              <a:avLst/>
            </a:prstGeom>
            <a:solidFill>
              <a:srgbClr val="0737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rgbClr val="F3F3F3"/>
                  </a:solidFill>
                </a:rPr>
                <a:t>Facilities</a:t>
              </a:r>
              <a:endParaRPr sz="1200">
                <a:solidFill>
                  <a:srgbClr val="F3F3F3"/>
                </a:solidFill>
              </a:endParaRPr>
            </a:p>
          </p:txBody>
        </p:sp>
        <p:sp>
          <p:nvSpPr>
            <p:cNvPr id="182" name="Google Shape;182;p22"/>
            <p:cNvSpPr/>
            <p:nvPr/>
          </p:nvSpPr>
          <p:spPr>
            <a:xfrm>
              <a:off x="5353125" y="1998963"/>
              <a:ext cx="1342500" cy="517500"/>
            </a:xfrm>
            <a:prstGeom prst="rect">
              <a:avLst/>
            </a:prstGeom>
            <a:solidFill>
              <a:srgbClr val="0737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200">
                  <a:solidFill>
                    <a:srgbClr val="F3F3F3"/>
                  </a:solidFill>
                </a:rPr>
                <a:t>Circulation and Access Services</a:t>
              </a:r>
              <a:endParaRPr sz="1200">
                <a:solidFill>
                  <a:srgbClr val="F3F3F3"/>
                </a:solidFill>
              </a:endParaRPr>
            </a:p>
          </p:txBody>
        </p:sp>
        <p:sp>
          <p:nvSpPr>
            <p:cNvPr id="183" name="Google Shape;183;p22"/>
            <p:cNvSpPr/>
            <p:nvPr/>
          </p:nvSpPr>
          <p:spPr>
            <a:xfrm>
              <a:off x="3815650" y="1998975"/>
              <a:ext cx="1342500" cy="517500"/>
            </a:xfrm>
            <a:prstGeom prst="rect">
              <a:avLst/>
            </a:prstGeom>
            <a:solidFill>
              <a:srgbClr val="0737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rgbClr val="F3F3F3"/>
                  </a:solidFill>
                </a:rPr>
                <a:t>Physical Collections and Access</a:t>
              </a:r>
              <a:endParaRPr sz="1200">
                <a:solidFill>
                  <a:srgbClr val="F3F3F3"/>
                </a:solidFill>
              </a:endParaRPr>
            </a:p>
          </p:txBody>
        </p:sp>
        <p:cxnSp>
          <p:nvCxnSpPr>
            <p:cNvPr id="184" name="Google Shape;184;p22"/>
            <p:cNvCxnSpPr>
              <a:stCxn id="178" idx="2"/>
              <a:endCxn id="183" idx="0"/>
            </p:cNvCxnSpPr>
            <p:nvPr/>
          </p:nvCxnSpPr>
          <p:spPr>
            <a:xfrm>
              <a:off x="4486900" y="1688325"/>
              <a:ext cx="0" cy="310800"/>
            </a:xfrm>
            <a:prstGeom prst="straightConnector1">
              <a:avLst/>
            </a:prstGeom>
            <a:noFill/>
            <a:ln w="9525" cap="flat" cmpd="sng">
              <a:solidFill>
                <a:schemeClr val="dk2"/>
              </a:solidFill>
              <a:prstDash val="solid"/>
              <a:round/>
              <a:headEnd type="none" w="med" len="med"/>
              <a:tailEnd type="triangle" w="med" len="med"/>
            </a:ln>
          </p:spPr>
        </p:cxnSp>
        <p:cxnSp>
          <p:nvCxnSpPr>
            <p:cNvPr id="185" name="Google Shape;185;p22"/>
            <p:cNvCxnSpPr>
              <a:stCxn id="178" idx="2"/>
              <a:endCxn id="182" idx="0"/>
            </p:cNvCxnSpPr>
            <p:nvPr/>
          </p:nvCxnSpPr>
          <p:spPr>
            <a:xfrm rot="-5400000" flipH="1">
              <a:off x="5100400" y="1074825"/>
              <a:ext cx="310500" cy="1537500"/>
            </a:xfrm>
            <a:prstGeom prst="bentConnector3">
              <a:avLst>
                <a:gd name="adj1" fmla="val 50022"/>
              </a:avLst>
            </a:prstGeom>
            <a:noFill/>
            <a:ln w="9525" cap="flat" cmpd="sng">
              <a:solidFill>
                <a:schemeClr val="dk2"/>
              </a:solidFill>
              <a:prstDash val="solid"/>
              <a:round/>
              <a:headEnd type="none" w="med" len="med"/>
              <a:tailEnd type="triangle" w="med" len="med"/>
            </a:ln>
          </p:spPr>
        </p:cxnSp>
        <p:cxnSp>
          <p:nvCxnSpPr>
            <p:cNvPr id="186" name="Google Shape;186;p22"/>
            <p:cNvCxnSpPr>
              <a:stCxn id="178" idx="2"/>
              <a:endCxn id="179" idx="0"/>
            </p:cNvCxnSpPr>
            <p:nvPr/>
          </p:nvCxnSpPr>
          <p:spPr>
            <a:xfrm rot="-5400000" flipH="1">
              <a:off x="5940700" y="234525"/>
              <a:ext cx="310800" cy="3218400"/>
            </a:xfrm>
            <a:prstGeom prst="bentConnector3">
              <a:avLst>
                <a:gd name="adj1" fmla="val 49976"/>
              </a:avLst>
            </a:prstGeom>
            <a:noFill/>
            <a:ln w="9525" cap="flat" cmpd="sng">
              <a:solidFill>
                <a:schemeClr val="dk2"/>
              </a:solidFill>
              <a:prstDash val="solid"/>
              <a:round/>
              <a:headEnd type="none" w="med" len="med"/>
              <a:tailEnd type="triangle" w="med" len="med"/>
            </a:ln>
          </p:spPr>
        </p:cxnSp>
        <p:cxnSp>
          <p:nvCxnSpPr>
            <p:cNvPr id="187" name="Google Shape;187;p22"/>
            <p:cNvCxnSpPr>
              <a:stCxn id="178" idx="2"/>
              <a:endCxn id="180" idx="0"/>
            </p:cNvCxnSpPr>
            <p:nvPr/>
          </p:nvCxnSpPr>
          <p:spPr>
            <a:xfrm rot="5400000">
              <a:off x="3562900" y="1074825"/>
              <a:ext cx="310500" cy="1537500"/>
            </a:xfrm>
            <a:prstGeom prst="bentConnector3">
              <a:avLst>
                <a:gd name="adj1" fmla="val 50022"/>
              </a:avLst>
            </a:prstGeom>
            <a:noFill/>
            <a:ln w="9525" cap="flat" cmpd="sng">
              <a:solidFill>
                <a:schemeClr val="dk2"/>
              </a:solidFill>
              <a:prstDash val="solid"/>
              <a:round/>
              <a:headEnd type="none" w="med" len="med"/>
              <a:tailEnd type="triangle" w="med" len="med"/>
            </a:ln>
          </p:spPr>
        </p:cxnSp>
        <p:cxnSp>
          <p:nvCxnSpPr>
            <p:cNvPr id="188" name="Google Shape;188;p22"/>
            <p:cNvCxnSpPr>
              <a:stCxn id="178" idx="2"/>
              <a:endCxn id="181" idx="0"/>
            </p:cNvCxnSpPr>
            <p:nvPr/>
          </p:nvCxnSpPr>
          <p:spPr>
            <a:xfrm rot="5400000">
              <a:off x="2794000" y="306225"/>
              <a:ext cx="310800" cy="3075000"/>
            </a:xfrm>
            <a:prstGeom prst="bentConnector3">
              <a:avLst>
                <a:gd name="adj1" fmla="val 49976"/>
              </a:avLst>
            </a:prstGeom>
            <a:noFill/>
            <a:ln w="9525" cap="flat" cmpd="sng">
              <a:solidFill>
                <a:schemeClr val="dk2"/>
              </a:solidFill>
              <a:prstDash val="solid"/>
              <a:round/>
              <a:headEnd type="none" w="med" len="med"/>
              <a:tailEnd type="triangle" w="med" len="med"/>
            </a:ln>
          </p:spPr>
        </p:cxnSp>
      </p:grpSp>
      <p:cxnSp>
        <p:nvCxnSpPr>
          <p:cNvPr id="189" name="Google Shape;189;p22"/>
          <p:cNvCxnSpPr>
            <a:stCxn id="180" idx="2"/>
            <a:endCxn id="175" idx="0"/>
          </p:cNvCxnSpPr>
          <p:nvPr/>
        </p:nvCxnSpPr>
        <p:spPr>
          <a:xfrm rot="5400000">
            <a:off x="2390525" y="2851788"/>
            <a:ext cx="783600" cy="375900"/>
          </a:xfrm>
          <a:prstGeom prst="bentConnector3">
            <a:avLst>
              <a:gd name="adj1" fmla="val 49991"/>
            </a:avLst>
          </a:prstGeom>
          <a:noFill/>
          <a:ln w="9525" cap="flat" cmpd="sng">
            <a:solidFill>
              <a:schemeClr val="dk2"/>
            </a:solidFill>
            <a:prstDash val="solid"/>
            <a:round/>
            <a:headEnd type="none" w="med" len="med"/>
            <a:tailEnd type="triangle" w="med" len="med"/>
          </a:ln>
        </p:spPr>
      </p:cxnSp>
      <p:cxnSp>
        <p:nvCxnSpPr>
          <p:cNvPr id="190" name="Google Shape;190;p22"/>
          <p:cNvCxnSpPr>
            <a:stCxn id="180" idx="2"/>
            <a:endCxn id="176" idx="0"/>
          </p:cNvCxnSpPr>
          <p:nvPr/>
        </p:nvCxnSpPr>
        <p:spPr>
          <a:xfrm rot="-5400000" flipH="1">
            <a:off x="2881025" y="2737188"/>
            <a:ext cx="783600" cy="605100"/>
          </a:xfrm>
          <a:prstGeom prst="bentConnector3">
            <a:avLst>
              <a:gd name="adj1" fmla="val 49991"/>
            </a:avLst>
          </a:prstGeom>
          <a:noFill/>
          <a:ln w="9525" cap="flat" cmpd="sng">
            <a:solidFill>
              <a:schemeClr val="dk2"/>
            </a:solidFill>
            <a:prstDash val="solid"/>
            <a:round/>
            <a:headEnd type="none" w="med" len="med"/>
            <a:tailEnd type="triangle" w="med" len="med"/>
          </a:ln>
        </p:spPr>
      </p:cxnSp>
      <p:cxnSp>
        <p:nvCxnSpPr>
          <p:cNvPr id="191" name="Google Shape;191;p22"/>
          <p:cNvCxnSpPr>
            <a:stCxn id="183" idx="2"/>
            <a:endCxn id="174" idx="0"/>
          </p:cNvCxnSpPr>
          <p:nvPr/>
        </p:nvCxnSpPr>
        <p:spPr>
          <a:xfrm rot="5400000">
            <a:off x="4113850" y="3039450"/>
            <a:ext cx="785400" cy="2400"/>
          </a:xfrm>
          <a:prstGeom prst="bentConnector3">
            <a:avLst>
              <a:gd name="adj1" fmla="val 50000"/>
            </a:avLst>
          </a:prstGeom>
          <a:noFill/>
          <a:ln w="9525" cap="flat" cmpd="sng">
            <a:solidFill>
              <a:schemeClr val="dk2"/>
            </a:solidFill>
            <a:prstDash val="solid"/>
            <a:round/>
            <a:headEnd type="none" w="med" len="med"/>
            <a:tailEnd type="triangle" w="med" len="med"/>
          </a:ln>
        </p:spPr>
      </p:cxnSp>
      <p:cxnSp>
        <p:nvCxnSpPr>
          <p:cNvPr id="192" name="Google Shape;192;p22"/>
          <p:cNvCxnSpPr>
            <a:stCxn id="182" idx="2"/>
            <a:endCxn id="172" idx="0"/>
          </p:cNvCxnSpPr>
          <p:nvPr/>
        </p:nvCxnSpPr>
        <p:spPr>
          <a:xfrm rot="5400000">
            <a:off x="5399025" y="2793138"/>
            <a:ext cx="791400" cy="501000"/>
          </a:xfrm>
          <a:prstGeom prst="bentConnector3">
            <a:avLst>
              <a:gd name="adj1" fmla="val 50001"/>
            </a:avLst>
          </a:prstGeom>
          <a:noFill/>
          <a:ln w="9525" cap="flat" cmpd="sng">
            <a:solidFill>
              <a:schemeClr val="dk2"/>
            </a:solidFill>
            <a:prstDash val="solid"/>
            <a:round/>
            <a:headEnd type="none" w="med" len="med"/>
            <a:tailEnd type="triangle" w="med" len="med"/>
          </a:ln>
        </p:spPr>
      </p:cxnSp>
      <p:cxnSp>
        <p:nvCxnSpPr>
          <p:cNvPr id="193" name="Google Shape;193;p22"/>
          <p:cNvCxnSpPr>
            <a:stCxn id="182" idx="2"/>
            <a:endCxn id="173" idx="0"/>
          </p:cNvCxnSpPr>
          <p:nvPr/>
        </p:nvCxnSpPr>
        <p:spPr>
          <a:xfrm rot="-5400000" flipH="1">
            <a:off x="5934075" y="2759088"/>
            <a:ext cx="791400" cy="569100"/>
          </a:xfrm>
          <a:prstGeom prst="bentConnector3">
            <a:avLst>
              <a:gd name="adj1" fmla="val 50001"/>
            </a:avLst>
          </a:prstGeom>
          <a:noFill/>
          <a:ln w="9525" cap="flat" cmpd="sng">
            <a:solidFill>
              <a:schemeClr val="dk2"/>
            </a:solidFill>
            <a:prstDash val="solid"/>
            <a:round/>
            <a:headEnd type="none" w="med" len="med"/>
            <a:tailEnd type="triangle" w="med" len="med"/>
          </a:ln>
        </p:spPr>
      </p:cxnSp>
      <p:sp>
        <p:nvSpPr>
          <p:cNvPr id="28" name="Google Shape;57;p13">
            <a:extLst>
              <a:ext uri="{FF2B5EF4-FFF2-40B4-BE49-F238E27FC236}">
                <a16:creationId xmlns:a16="http://schemas.microsoft.com/office/drawing/2014/main" id="{91D93E40-836A-3C4D-819A-B93E7EB5523C}"/>
              </a:ext>
            </a:extLst>
          </p:cNvPr>
          <p:cNvSpPr txBox="1"/>
          <p:nvPr/>
        </p:nvSpPr>
        <p:spPr>
          <a:xfrm>
            <a:off x="311700" y="4634800"/>
            <a:ext cx="5199300" cy="32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err="1">
                <a:solidFill>
                  <a:schemeClr val="tx2">
                    <a:lumMod val="50000"/>
                  </a:schemeClr>
                </a:solidFill>
              </a:rPr>
              <a:t>bit.ly</a:t>
            </a:r>
            <a:r>
              <a:rPr lang="en" dirty="0">
                <a:solidFill>
                  <a:schemeClr val="tx2">
                    <a:lumMod val="50000"/>
                  </a:schemeClr>
                </a:solidFill>
              </a:rPr>
              <a:t>/libenvironsarlassess18</a:t>
            </a:r>
            <a:endParaRPr dirty="0">
              <a:solidFill>
                <a:schemeClr val="tx2">
                  <a:lumMod val="50000"/>
                </a:schemeClr>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3"/>
          <p:cNvSpPr txBox="1">
            <a:spLocks noGrp="1"/>
          </p:cNvSpPr>
          <p:nvPr>
            <p:ph type="title"/>
          </p:nvPr>
        </p:nvSpPr>
        <p:spPr>
          <a:xfrm>
            <a:off x="311700" y="1091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Roboto"/>
                <a:ea typeface="Roboto"/>
                <a:cs typeface="Roboto"/>
                <a:sym typeface="Roboto"/>
              </a:rPr>
              <a:t>Starting with sources like this...</a:t>
            </a:r>
            <a:endParaRPr b="1">
              <a:latin typeface="Roboto"/>
              <a:ea typeface="Roboto"/>
              <a:cs typeface="Roboto"/>
              <a:sym typeface="Roboto"/>
            </a:endParaRPr>
          </a:p>
        </p:txBody>
      </p:sp>
      <p:pic>
        <p:nvPicPr>
          <p:cNvPr id="200" name="Google Shape;200;p23"/>
          <p:cNvPicPr preferRelativeResize="0"/>
          <p:nvPr/>
        </p:nvPicPr>
        <p:blipFill>
          <a:blip r:embed="rId3">
            <a:alphaModFix/>
          </a:blip>
          <a:stretch>
            <a:fillRect/>
          </a:stretch>
        </p:blipFill>
        <p:spPr>
          <a:xfrm>
            <a:off x="1398825" y="784663"/>
            <a:ext cx="6346349" cy="3899724"/>
          </a:xfrm>
          <a:prstGeom prst="rect">
            <a:avLst/>
          </a:prstGeom>
          <a:noFill/>
          <a:ln w="9525" cap="flat" cmpd="sng">
            <a:solidFill>
              <a:schemeClr val="dk2"/>
            </a:solidFill>
            <a:prstDash val="solid"/>
            <a:round/>
            <a:headEnd type="none" w="sm" len="sm"/>
            <a:tailEnd type="none" w="sm" len="sm"/>
          </a:ln>
        </p:spPr>
      </p:pic>
      <p:sp>
        <p:nvSpPr>
          <p:cNvPr id="6" name="Google Shape;57;p13">
            <a:extLst>
              <a:ext uri="{FF2B5EF4-FFF2-40B4-BE49-F238E27FC236}">
                <a16:creationId xmlns:a16="http://schemas.microsoft.com/office/drawing/2014/main" id="{5A57DF33-2174-B248-A5A5-3D8201B21B74}"/>
              </a:ext>
            </a:extLst>
          </p:cNvPr>
          <p:cNvSpPr txBox="1"/>
          <p:nvPr/>
        </p:nvSpPr>
        <p:spPr>
          <a:xfrm>
            <a:off x="311700" y="4634800"/>
            <a:ext cx="5199300" cy="32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err="1">
                <a:solidFill>
                  <a:schemeClr val="tx2">
                    <a:lumMod val="50000"/>
                  </a:schemeClr>
                </a:solidFill>
              </a:rPr>
              <a:t>bit.ly</a:t>
            </a:r>
            <a:r>
              <a:rPr lang="en" dirty="0">
                <a:solidFill>
                  <a:schemeClr val="tx2">
                    <a:lumMod val="50000"/>
                  </a:schemeClr>
                </a:solidFill>
              </a:rPr>
              <a:t>/libenvironsarlassess18</a:t>
            </a:r>
            <a:endParaRPr dirty="0">
              <a:solidFill>
                <a:schemeClr val="tx2">
                  <a:lumMod val="50000"/>
                </a:schemeClr>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24"/>
          <p:cNvSpPr txBox="1">
            <a:spLocks noGrp="1"/>
          </p:cNvSpPr>
          <p:nvPr>
            <p:ph type="title"/>
          </p:nvPr>
        </p:nvSpPr>
        <p:spPr>
          <a:xfrm>
            <a:off x="311700" y="1091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Roboto"/>
                <a:ea typeface="Roboto"/>
                <a:cs typeface="Roboto"/>
                <a:sym typeface="Roboto"/>
              </a:rPr>
              <a:t>We try to meet our staff where they are. </a:t>
            </a:r>
            <a:endParaRPr b="1">
              <a:latin typeface="Roboto"/>
              <a:ea typeface="Roboto"/>
              <a:cs typeface="Roboto"/>
              <a:sym typeface="Roboto"/>
            </a:endParaRPr>
          </a:p>
        </p:txBody>
      </p:sp>
      <p:pic>
        <p:nvPicPr>
          <p:cNvPr id="207" name="Google Shape;207;p24"/>
          <p:cNvPicPr preferRelativeResize="0"/>
          <p:nvPr/>
        </p:nvPicPr>
        <p:blipFill>
          <a:blip r:embed="rId3">
            <a:alphaModFix/>
          </a:blip>
          <a:stretch>
            <a:fillRect/>
          </a:stretch>
        </p:blipFill>
        <p:spPr>
          <a:xfrm>
            <a:off x="1783024" y="865150"/>
            <a:ext cx="5577952" cy="3769649"/>
          </a:xfrm>
          <a:prstGeom prst="rect">
            <a:avLst/>
          </a:prstGeom>
          <a:noFill/>
          <a:ln w="9525" cap="flat" cmpd="sng">
            <a:solidFill>
              <a:schemeClr val="dk2"/>
            </a:solidFill>
            <a:prstDash val="solid"/>
            <a:round/>
            <a:headEnd type="none" w="sm" len="sm"/>
            <a:tailEnd type="none" w="sm" len="sm"/>
          </a:ln>
        </p:spPr>
      </p:pic>
      <p:sp>
        <p:nvSpPr>
          <p:cNvPr id="6" name="Google Shape;57;p13">
            <a:extLst>
              <a:ext uri="{FF2B5EF4-FFF2-40B4-BE49-F238E27FC236}">
                <a16:creationId xmlns:a16="http://schemas.microsoft.com/office/drawing/2014/main" id="{3BDECB2F-5E18-2245-BBC8-2A628DF463F1}"/>
              </a:ext>
            </a:extLst>
          </p:cNvPr>
          <p:cNvSpPr txBox="1"/>
          <p:nvPr/>
        </p:nvSpPr>
        <p:spPr>
          <a:xfrm>
            <a:off x="311700" y="4634800"/>
            <a:ext cx="5199300" cy="32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err="1">
                <a:solidFill>
                  <a:schemeClr val="tx2">
                    <a:lumMod val="50000"/>
                  </a:schemeClr>
                </a:solidFill>
              </a:rPr>
              <a:t>bit.ly</a:t>
            </a:r>
            <a:r>
              <a:rPr lang="en" dirty="0">
                <a:solidFill>
                  <a:schemeClr val="tx2">
                    <a:lumMod val="50000"/>
                  </a:schemeClr>
                </a:solidFill>
              </a:rPr>
              <a:t>/libenvironsarlassess18</a:t>
            </a:r>
            <a:endParaRPr dirty="0">
              <a:solidFill>
                <a:schemeClr val="tx2">
                  <a:lumMod val="50000"/>
                </a:schemeClr>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25"/>
          <p:cNvSpPr txBox="1">
            <a:spLocks noGrp="1"/>
          </p:cNvSpPr>
          <p:nvPr>
            <p:ph type="title"/>
          </p:nvPr>
        </p:nvSpPr>
        <p:spPr>
          <a:xfrm>
            <a:off x="6900" y="140225"/>
            <a:ext cx="9564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700" b="1">
                <a:latin typeface="Roboto"/>
                <a:ea typeface="Roboto"/>
                <a:cs typeface="Roboto"/>
                <a:sym typeface="Roboto"/>
              </a:rPr>
              <a:t>This process takes time (and some experimentation).</a:t>
            </a:r>
            <a:endParaRPr sz="2700" b="1">
              <a:latin typeface="Roboto"/>
              <a:ea typeface="Roboto"/>
              <a:cs typeface="Roboto"/>
              <a:sym typeface="Roboto"/>
            </a:endParaRPr>
          </a:p>
        </p:txBody>
      </p:sp>
      <p:sp>
        <p:nvSpPr>
          <p:cNvPr id="214" name="Google Shape;214;p25"/>
          <p:cNvSpPr/>
          <p:nvPr/>
        </p:nvSpPr>
        <p:spPr>
          <a:xfrm>
            <a:off x="3146091" y="1408820"/>
            <a:ext cx="2463600" cy="2382000"/>
          </a:xfrm>
          <a:prstGeom prst="donut">
            <a:avLst>
              <a:gd name="adj" fmla="val 16067"/>
            </a:avLst>
          </a:prstGeom>
          <a:solidFill>
            <a:srgbClr val="000000">
              <a:alpha val="10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5" name="Google Shape;215;p25"/>
          <p:cNvGrpSpPr/>
          <p:nvPr/>
        </p:nvGrpSpPr>
        <p:grpSpPr>
          <a:xfrm>
            <a:off x="1578048" y="1548757"/>
            <a:ext cx="1873684" cy="627817"/>
            <a:chOff x="1680836" y="1315124"/>
            <a:chExt cx="1931633" cy="669600"/>
          </a:xfrm>
        </p:grpSpPr>
        <p:cxnSp>
          <p:nvCxnSpPr>
            <p:cNvPr id="216" name="Google Shape;216;p25"/>
            <p:cNvCxnSpPr/>
            <p:nvPr/>
          </p:nvCxnSpPr>
          <p:spPr>
            <a:xfrm>
              <a:off x="3178969" y="1638300"/>
              <a:ext cx="433500" cy="252300"/>
            </a:xfrm>
            <a:prstGeom prst="straightConnector1">
              <a:avLst/>
            </a:prstGeom>
            <a:noFill/>
            <a:ln w="19050" cap="flat" cmpd="sng">
              <a:solidFill>
                <a:srgbClr val="FFE599"/>
              </a:solidFill>
              <a:prstDash val="solid"/>
              <a:round/>
              <a:headEnd type="oval" w="med" len="med"/>
              <a:tailEnd type="none" w="sm" len="sm"/>
            </a:ln>
          </p:spPr>
        </p:cxnSp>
        <p:sp>
          <p:nvSpPr>
            <p:cNvPr id="217" name="Google Shape;217;p25"/>
            <p:cNvSpPr txBox="1"/>
            <p:nvPr/>
          </p:nvSpPr>
          <p:spPr>
            <a:xfrm>
              <a:off x="1680836" y="1315124"/>
              <a:ext cx="1495200" cy="6696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0"/>
                </a:spcAft>
                <a:buNone/>
              </a:pPr>
              <a:r>
                <a:rPr lang="en" sz="2400" b="1">
                  <a:latin typeface="Roboto"/>
                  <a:ea typeface="Roboto"/>
                  <a:cs typeface="Roboto"/>
                  <a:sym typeface="Roboto"/>
                </a:rPr>
                <a:t>Collect</a:t>
              </a:r>
              <a:endParaRPr sz="2400" b="1">
                <a:latin typeface="Roboto"/>
                <a:ea typeface="Roboto"/>
                <a:cs typeface="Roboto"/>
                <a:sym typeface="Roboto"/>
              </a:endParaRPr>
            </a:p>
          </p:txBody>
        </p:sp>
      </p:grpSp>
      <p:grpSp>
        <p:nvGrpSpPr>
          <p:cNvPr id="218" name="Google Shape;218;p25"/>
          <p:cNvGrpSpPr/>
          <p:nvPr/>
        </p:nvGrpSpPr>
        <p:grpSpPr>
          <a:xfrm>
            <a:off x="5299436" y="1449126"/>
            <a:ext cx="1881806" cy="639197"/>
            <a:chOff x="5517319" y="1208862"/>
            <a:chExt cx="1940006" cy="681738"/>
          </a:xfrm>
        </p:grpSpPr>
        <p:cxnSp>
          <p:nvCxnSpPr>
            <p:cNvPr id="219" name="Google Shape;219;p25"/>
            <p:cNvCxnSpPr/>
            <p:nvPr/>
          </p:nvCxnSpPr>
          <p:spPr>
            <a:xfrm flipH="1">
              <a:off x="5517319" y="1638300"/>
              <a:ext cx="433500" cy="252300"/>
            </a:xfrm>
            <a:prstGeom prst="straightConnector1">
              <a:avLst/>
            </a:prstGeom>
            <a:noFill/>
            <a:ln w="19050" cap="flat" cmpd="sng">
              <a:solidFill>
                <a:srgbClr val="E69138"/>
              </a:solidFill>
              <a:prstDash val="solid"/>
              <a:round/>
              <a:headEnd type="oval" w="med" len="med"/>
              <a:tailEnd type="none" w="sm" len="sm"/>
            </a:ln>
          </p:spPr>
        </p:cxnSp>
        <p:sp>
          <p:nvSpPr>
            <p:cNvPr id="220" name="Google Shape;220;p25"/>
            <p:cNvSpPr txBox="1"/>
            <p:nvPr/>
          </p:nvSpPr>
          <p:spPr>
            <a:xfrm>
              <a:off x="5962125" y="1208862"/>
              <a:ext cx="1495200" cy="669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400" b="1">
                  <a:latin typeface="Roboto"/>
                  <a:ea typeface="Roboto"/>
                  <a:cs typeface="Roboto"/>
                  <a:sym typeface="Roboto"/>
                </a:rPr>
                <a:t>Use</a:t>
              </a:r>
              <a:endParaRPr sz="2400" b="1">
                <a:latin typeface="Roboto"/>
                <a:ea typeface="Roboto"/>
                <a:cs typeface="Roboto"/>
                <a:sym typeface="Roboto"/>
              </a:endParaRPr>
            </a:p>
          </p:txBody>
        </p:sp>
      </p:grpSp>
      <p:grpSp>
        <p:nvGrpSpPr>
          <p:cNvPr id="221" name="Google Shape;221;p25"/>
          <p:cNvGrpSpPr/>
          <p:nvPr/>
        </p:nvGrpSpPr>
        <p:grpSpPr>
          <a:xfrm>
            <a:off x="3007438" y="3630244"/>
            <a:ext cx="2602995" cy="1072418"/>
            <a:chOff x="3154434" y="3535140"/>
            <a:chExt cx="2683500" cy="1143791"/>
          </a:xfrm>
        </p:grpSpPr>
        <p:cxnSp>
          <p:nvCxnSpPr>
            <p:cNvPr id="222" name="Google Shape;222;p25"/>
            <p:cNvCxnSpPr/>
            <p:nvPr/>
          </p:nvCxnSpPr>
          <p:spPr>
            <a:xfrm rot="10800000">
              <a:off x="4556399" y="3535140"/>
              <a:ext cx="0" cy="460500"/>
            </a:xfrm>
            <a:prstGeom prst="straightConnector1">
              <a:avLst/>
            </a:prstGeom>
            <a:noFill/>
            <a:ln w="19050" cap="flat" cmpd="sng">
              <a:solidFill>
                <a:srgbClr val="0E9453"/>
              </a:solidFill>
              <a:prstDash val="solid"/>
              <a:round/>
              <a:headEnd type="oval" w="med" len="med"/>
              <a:tailEnd type="none" w="sm" len="sm"/>
            </a:ln>
          </p:spPr>
        </p:cxnSp>
        <p:sp>
          <p:nvSpPr>
            <p:cNvPr id="223" name="Google Shape;223;p25"/>
            <p:cNvSpPr txBox="1"/>
            <p:nvPr/>
          </p:nvSpPr>
          <p:spPr>
            <a:xfrm>
              <a:off x="3154434" y="4009332"/>
              <a:ext cx="2683500" cy="6696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2400" b="1">
                  <a:latin typeface="Roboto"/>
                  <a:ea typeface="Roboto"/>
                  <a:cs typeface="Roboto"/>
                  <a:sym typeface="Roboto"/>
                </a:rPr>
                <a:t>Understand</a:t>
              </a:r>
              <a:endParaRPr sz="2400" b="1">
                <a:latin typeface="Roboto"/>
                <a:ea typeface="Roboto"/>
                <a:cs typeface="Roboto"/>
                <a:sym typeface="Roboto"/>
              </a:endParaRPr>
            </a:p>
          </p:txBody>
        </p:sp>
      </p:grpSp>
      <p:sp>
        <p:nvSpPr>
          <p:cNvPr id="224" name="Google Shape;224;p25"/>
          <p:cNvSpPr/>
          <p:nvPr/>
        </p:nvSpPr>
        <p:spPr>
          <a:xfrm rot="-8156834">
            <a:off x="4201612" y="1276037"/>
            <a:ext cx="346459" cy="346459"/>
          </a:xfrm>
          <a:prstGeom prst="rtTriangle">
            <a:avLst/>
          </a:prstGeom>
          <a:solidFill>
            <a:srgbClr val="65F0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5"/>
          <p:cNvSpPr/>
          <p:nvPr/>
        </p:nvSpPr>
        <p:spPr>
          <a:xfrm rot="-991835">
            <a:off x="5269241" y="2987673"/>
            <a:ext cx="302607" cy="293831"/>
          </a:xfrm>
          <a:prstGeom prst="rtTriangle">
            <a:avLst/>
          </a:prstGeom>
          <a:solidFill>
            <a:srgbClr val="0856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5"/>
          <p:cNvSpPr/>
          <p:nvPr/>
        </p:nvSpPr>
        <p:spPr>
          <a:xfrm rot="6391548">
            <a:off x="3169310" y="2980610"/>
            <a:ext cx="341716" cy="351764"/>
          </a:xfrm>
          <a:prstGeom prst="rtTriangle">
            <a:avLst/>
          </a:prstGeom>
          <a:solidFill>
            <a:srgbClr val="0E94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27" name="Google Shape;227;p25"/>
          <p:cNvCxnSpPr/>
          <p:nvPr/>
        </p:nvCxnSpPr>
        <p:spPr>
          <a:xfrm rot="10800000">
            <a:off x="4367182" y="3630435"/>
            <a:ext cx="0" cy="432000"/>
          </a:xfrm>
          <a:prstGeom prst="straightConnector1">
            <a:avLst/>
          </a:prstGeom>
          <a:noFill/>
          <a:ln w="19050" cap="flat" cmpd="sng">
            <a:solidFill>
              <a:srgbClr val="F1C232"/>
            </a:solidFill>
            <a:prstDash val="solid"/>
            <a:round/>
            <a:headEnd type="oval" w="med" len="med"/>
            <a:tailEnd type="none" w="sm" len="sm"/>
          </a:ln>
        </p:spPr>
      </p:cxnSp>
      <p:sp>
        <p:nvSpPr>
          <p:cNvPr id="228" name="Google Shape;228;p25"/>
          <p:cNvSpPr/>
          <p:nvPr/>
        </p:nvSpPr>
        <p:spPr>
          <a:xfrm rot="1749946">
            <a:off x="3014881" y="1312429"/>
            <a:ext cx="2658113" cy="2539042"/>
          </a:xfrm>
          <a:prstGeom prst="blockArc">
            <a:avLst>
              <a:gd name="adj1" fmla="val 14414370"/>
              <a:gd name="adj2" fmla="val 694"/>
              <a:gd name="adj3" fmla="val 9562"/>
            </a:avLst>
          </a:prstGeom>
          <a:solidFill>
            <a:srgbClr val="E69138"/>
          </a:solidFill>
          <a:ln>
            <a:noFill/>
          </a:ln>
          <a:effectLst>
            <a:outerShdw blurRad="71438" dist="9525" dir="540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5"/>
          <p:cNvSpPr/>
          <p:nvPr/>
        </p:nvSpPr>
        <p:spPr>
          <a:xfrm rot="-1750342" flipH="1">
            <a:off x="3110408" y="1337737"/>
            <a:ext cx="2565861" cy="2524225"/>
          </a:xfrm>
          <a:prstGeom prst="blockArc">
            <a:avLst>
              <a:gd name="adj1" fmla="val 14348563"/>
              <a:gd name="adj2" fmla="val 21472873"/>
              <a:gd name="adj3" fmla="val 9381"/>
            </a:avLst>
          </a:prstGeom>
          <a:solidFill>
            <a:srgbClr val="FFE599"/>
          </a:solidFill>
          <a:ln>
            <a:noFill/>
          </a:ln>
          <a:effectLst>
            <a:outerShdw blurRad="71438" dist="9525" dir="540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5"/>
          <p:cNvSpPr/>
          <p:nvPr/>
        </p:nvSpPr>
        <p:spPr>
          <a:xfrm rot="-8155410">
            <a:off x="4176675" y="1265476"/>
            <a:ext cx="355367" cy="394617"/>
          </a:xfrm>
          <a:prstGeom prst="rtTriangle">
            <a:avLst/>
          </a:prstGeom>
          <a:solidFill>
            <a:srgbClr val="FFE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5"/>
          <p:cNvSpPr/>
          <p:nvPr/>
        </p:nvSpPr>
        <p:spPr>
          <a:xfrm rot="-9050789" flipH="1">
            <a:off x="3085935" y="1325715"/>
            <a:ext cx="2599398" cy="2529319"/>
          </a:xfrm>
          <a:prstGeom prst="blockArc">
            <a:avLst>
              <a:gd name="adj1" fmla="val 14316164"/>
              <a:gd name="adj2" fmla="val 21502663"/>
              <a:gd name="adj3" fmla="val 9415"/>
            </a:avLst>
          </a:prstGeom>
          <a:solidFill>
            <a:srgbClr val="F1C232"/>
          </a:solidFill>
          <a:ln>
            <a:noFill/>
          </a:ln>
          <a:effectLst>
            <a:outerShdw blurRad="71438" dist="9525" dir="540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5"/>
          <p:cNvSpPr/>
          <p:nvPr/>
        </p:nvSpPr>
        <p:spPr>
          <a:xfrm rot="-991835">
            <a:off x="5269241" y="2987673"/>
            <a:ext cx="302607" cy="293831"/>
          </a:xfrm>
          <a:prstGeom prst="rtTriangle">
            <a:avLst/>
          </a:prstGeom>
          <a:solidFill>
            <a:srgbClr val="E691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5"/>
          <p:cNvSpPr/>
          <p:nvPr/>
        </p:nvSpPr>
        <p:spPr>
          <a:xfrm rot="6390942">
            <a:off x="3169138" y="2980555"/>
            <a:ext cx="376744" cy="397837"/>
          </a:xfrm>
          <a:prstGeom prst="rtTriangle">
            <a:avLst/>
          </a:pr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7;p13">
            <a:extLst>
              <a:ext uri="{FF2B5EF4-FFF2-40B4-BE49-F238E27FC236}">
                <a16:creationId xmlns:a16="http://schemas.microsoft.com/office/drawing/2014/main" id="{4E948533-E49D-E74B-B29E-ABCFBE64CE5F}"/>
              </a:ext>
            </a:extLst>
          </p:cNvPr>
          <p:cNvSpPr txBox="1"/>
          <p:nvPr/>
        </p:nvSpPr>
        <p:spPr>
          <a:xfrm>
            <a:off x="311700" y="4634800"/>
            <a:ext cx="5199300" cy="32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err="1">
                <a:solidFill>
                  <a:schemeClr val="tx2">
                    <a:lumMod val="50000"/>
                  </a:schemeClr>
                </a:solidFill>
              </a:rPr>
              <a:t>bit.ly</a:t>
            </a:r>
            <a:r>
              <a:rPr lang="en" dirty="0">
                <a:solidFill>
                  <a:schemeClr val="tx2">
                    <a:lumMod val="50000"/>
                  </a:schemeClr>
                </a:solidFill>
              </a:rPr>
              <a:t>/libenvironsarlassess18</a:t>
            </a:r>
            <a:endParaRPr dirty="0">
              <a:solidFill>
                <a:schemeClr val="tx2">
                  <a:lumMod val="50000"/>
                </a:schemeClr>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26"/>
          <p:cNvSpPr txBox="1">
            <a:spLocks noGrp="1"/>
          </p:cNvSpPr>
          <p:nvPr>
            <p:ph type="title"/>
          </p:nvPr>
        </p:nvSpPr>
        <p:spPr>
          <a:xfrm>
            <a:off x="556800" y="450150"/>
            <a:ext cx="8030400" cy="96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000" b="1">
                <a:solidFill>
                  <a:srgbClr val="002A5B"/>
                </a:solidFill>
                <a:latin typeface="Roboto"/>
                <a:ea typeface="Roboto"/>
                <a:cs typeface="Roboto"/>
                <a:sym typeface="Roboto"/>
              </a:rPr>
              <a:t>Thanks! </a:t>
            </a:r>
            <a:endParaRPr sz="4000" b="1">
              <a:latin typeface="Roboto"/>
              <a:ea typeface="Roboto"/>
              <a:cs typeface="Roboto"/>
              <a:sym typeface="Roboto"/>
            </a:endParaRPr>
          </a:p>
        </p:txBody>
      </p:sp>
      <p:sp>
        <p:nvSpPr>
          <p:cNvPr id="240" name="Google Shape;240;p26"/>
          <p:cNvSpPr txBox="1">
            <a:spLocks noGrp="1"/>
          </p:cNvSpPr>
          <p:nvPr>
            <p:ph type="subTitle" idx="4294967295"/>
          </p:nvPr>
        </p:nvSpPr>
        <p:spPr>
          <a:xfrm>
            <a:off x="311700" y="1720475"/>
            <a:ext cx="8653800" cy="12351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b="1" dirty="0"/>
              <a:t>Department	</a:t>
            </a:r>
            <a:r>
              <a:rPr lang="en" dirty="0"/>
              <a:t>	</a:t>
            </a:r>
            <a:r>
              <a:rPr lang="en" u="sng" dirty="0">
                <a:solidFill>
                  <a:schemeClr val="hlink"/>
                </a:solidFill>
                <a:highlight>
                  <a:schemeClr val="lt1"/>
                </a:highlight>
                <a:latin typeface="Roboto"/>
                <a:ea typeface="Roboto"/>
                <a:cs typeface="Roboto"/>
                <a:sym typeface="Roboto"/>
                <a:hlinkClick r:id="rId3"/>
              </a:rPr>
              <a:t>libraryenvironments@umich.edu</a:t>
            </a:r>
            <a:r>
              <a:rPr lang="en" dirty="0">
                <a:highlight>
                  <a:schemeClr val="lt1"/>
                </a:highlight>
                <a:latin typeface="Roboto"/>
                <a:ea typeface="Roboto"/>
                <a:cs typeface="Roboto"/>
                <a:sym typeface="Roboto"/>
              </a:rPr>
              <a:t>	@</a:t>
            </a:r>
            <a:r>
              <a:rPr lang="en" dirty="0" err="1">
                <a:highlight>
                  <a:schemeClr val="lt1"/>
                </a:highlight>
                <a:latin typeface="Roboto"/>
                <a:ea typeface="Roboto"/>
                <a:cs typeface="Roboto"/>
                <a:sym typeface="Roboto"/>
              </a:rPr>
              <a:t>UMichLibrary</a:t>
            </a:r>
            <a:endParaRPr dirty="0">
              <a:latin typeface="Roboto"/>
              <a:ea typeface="Roboto"/>
              <a:cs typeface="Roboto"/>
              <a:sym typeface="Roboto"/>
            </a:endParaRPr>
          </a:p>
          <a:p>
            <a:pPr marL="0" lvl="0" indent="0" algn="l" rtl="0">
              <a:lnSpc>
                <a:spcPct val="115000"/>
              </a:lnSpc>
              <a:spcBef>
                <a:spcPts val="1600"/>
              </a:spcBef>
              <a:spcAft>
                <a:spcPts val="0"/>
              </a:spcAft>
              <a:buNone/>
            </a:pPr>
            <a:r>
              <a:rPr lang="en" b="1" dirty="0">
                <a:latin typeface="Roboto"/>
                <a:ea typeface="Roboto"/>
                <a:cs typeface="Roboto"/>
                <a:sym typeface="Roboto"/>
              </a:rPr>
              <a:t>Emily Puckett Rodgers</a:t>
            </a:r>
            <a:r>
              <a:rPr lang="en" dirty="0">
                <a:latin typeface="Roboto"/>
                <a:ea typeface="Roboto"/>
                <a:cs typeface="Roboto"/>
                <a:sym typeface="Roboto"/>
              </a:rPr>
              <a:t> 	</a:t>
            </a:r>
            <a:r>
              <a:rPr lang="en" dirty="0" err="1">
                <a:latin typeface="Roboto"/>
                <a:ea typeface="Roboto"/>
                <a:cs typeface="Roboto"/>
                <a:sym typeface="Roboto"/>
              </a:rPr>
              <a:t>epuckett@umich.edu</a:t>
            </a:r>
            <a:r>
              <a:rPr lang="en" dirty="0">
                <a:latin typeface="Roboto"/>
                <a:ea typeface="Roboto"/>
                <a:cs typeface="Roboto"/>
                <a:sym typeface="Roboto"/>
              </a:rPr>
              <a:t> 		@</a:t>
            </a:r>
            <a:r>
              <a:rPr lang="en" dirty="0" err="1">
                <a:latin typeface="Roboto"/>
                <a:ea typeface="Roboto"/>
                <a:cs typeface="Roboto"/>
                <a:sym typeface="Roboto"/>
              </a:rPr>
              <a:t>epuckett</a:t>
            </a:r>
            <a:endParaRPr dirty="0">
              <a:latin typeface="Roboto"/>
              <a:ea typeface="Roboto"/>
              <a:cs typeface="Roboto"/>
              <a:sym typeface="Roboto"/>
            </a:endParaRPr>
          </a:p>
          <a:p>
            <a:pPr marL="0" lvl="0" indent="0" algn="l" rtl="0">
              <a:lnSpc>
                <a:spcPct val="115000"/>
              </a:lnSpc>
              <a:spcBef>
                <a:spcPts val="1600"/>
              </a:spcBef>
              <a:spcAft>
                <a:spcPts val="0"/>
              </a:spcAft>
              <a:buNone/>
            </a:pPr>
            <a:r>
              <a:rPr lang="en" b="1" dirty="0">
                <a:latin typeface="Roboto"/>
                <a:ea typeface="Roboto"/>
                <a:cs typeface="Roboto"/>
                <a:sym typeface="Roboto"/>
              </a:rPr>
              <a:t>Denise </a:t>
            </a:r>
            <a:r>
              <a:rPr lang="en" b="1" dirty="0" err="1">
                <a:latin typeface="Roboto"/>
                <a:ea typeface="Roboto"/>
                <a:cs typeface="Roboto"/>
                <a:sym typeface="Roboto"/>
              </a:rPr>
              <a:t>Leyton</a:t>
            </a:r>
            <a:r>
              <a:rPr lang="en" dirty="0">
                <a:latin typeface="Roboto"/>
                <a:ea typeface="Roboto"/>
                <a:cs typeface="Roboto"/>
                <a:sym typeface="Roboto"/>
              </a:rPr>
              <a:t>		</a:t>
            </a:r>
            <a:r>
              <a:rPr lang="en" dirty="0" err="1">
                <a:latin typeface="Roboto"/>
                <a:ea typeface="Roboto"/>
                <a:cs typeface="Roboto"/>
                <a:sym typeface="Roboto"/>
              </a:rPr>
              <a:t>dmleyton@umich.edu</a:t>
            </a:r>
            <a:r>
              <a:rPr lang="en" dirty="0">
                <a:latin typeface="Roboto"/>
                <a:ea typeface="Roboto"/>
                <a:cs typeface="Roboto"/>
                <a:sym typeface="Roboto"/>
              </a:rPr>
              <a:t>		@</a:t>
            </a:r>
            <a:r>
              <a:rPr lang="en" dirty="0" err="1">
                <a:latin typeface="Roboto"/>
                <a:ea typeface="Roboto"/>
                <a:cs typeface="Roboto"/>
                <a:sym typeface="Roboto"/>
              </a:rPr>
              <a:t>deniseleyton</a:t>
            </a:r>
            <a:endParaRPr dirty="0">
              <a:latin typeface="Roboto"/>
              <a:ea typeface="Roboto"/>
              <a:cs typeface="Roboto"/>
              <a:sym typeface="Roboto"/>
            </a:endParaRPr>
          </a:p>
          <a:p>
            <a:pPr marL="0" lvl="0" indent="0" algn="l" rtl="0">
              <a:lnSpc>
                <a:spcPct val="115000"/>
              </a:lnSpc>
              <a:spcBef>
                <a:spcPts val="1600"/>
              </a:spcBef>
              <a:spcAft>
                <a:spcPts val="1600"/>
              </a:spcAft>
              <a:buClr>
                <a:schemeClr val="dk1"/>
              </a:buClr>
              <a:buSzPts val="1100"/>
              <a:buFont typeface="Arial"/>
              <a:buNone/>
            </a:pPr>
            <a:r>
              <a:rPr lang="en" b="1" dirty="0">
                <a:latin typeface="Roboto"/>
                <a:ea typeface="Roboto"/>
                <a:cs typeface="Roboto"/>
                <a:sym typeface="Roboto"/>
              </a:rPr>
              <a:t>Kat King </a:t>
            </a:r>
            <a:r>
              <a:rPr lang="en" dirty="0">
                <a:latin typeface="Roboto"/>
                <a:ea typeface="Roboto"/>
                <a:cs typeface="Roboto"/>
                <a:sym typeface="Roboto"/>
              </a:rPr>
              <a:t>		</a:t>
            </a:r>
            <a:r>
              <a:rPr lang="en" dirty="0" err="1">
                <a:latin typeface="Roboto"/>
                <a:ea typeface="Roboto"/>
                <a:cs typeface="Roboto"/>
                <a:sym typeface="Roboto"/>
              </a:rPr>
              <a:t>kingkat@umich.edu</a:t>
            </a:r>
            <a:r>
              <a:rPr lang="en" dirty="0">
                <a:latin typeface="Roboto"/>
                <a:ea typeface="Roboto"/>
                <a:cs typeface="Roboto"/>
                <a:sym typeface="Roboto"/>
              </a:rPr>
              <a:t>		@</a:t>
            </a:r>
            <a:r>
              <a:rPr lang="en" dirty="0" err="1">
                <a:latin typeface="Roboto"/>
                <a:ea typeface="Roboto"/>
                <a:cs typeface="Roboto"/>
                <a:sym typeface="Roboto"/>
              </a:rPr>
              <a:t>Katalogofchaos</a:t>
            </a:r>
            <a:endParaRPr dirty="0">
              <a:latin typeface="Roboto"/>
              <a:ea typeface="Roboto"/>
              <a:cs typeface="Roboto"/>
              <a:sym typeface="Roboto"/>
            </a:endParaRPr>
          </a:p>
        </p:txBody>
      </p:sp>
      <p:pic>
        <p:nvPicPr>
          <p:cNvPr id="5" name="Google Shape;101;p17">
            <a:extLst>
              <a:ext uri="{FF2B5EF4-FFF2-40B4-BE49-F238E27FC236}">
                <a16:creationId xmlns:a16="http://schemas.microsoft.com/office/drawing/2014/main" id="{0AA313FF-1579-5447-A1BC-652B23871959}"/>
              </a:ext>
            </a:extLst>
          </p:cNvPr>
          <p:cNvPicPr preferRelativeResize="0"/>
          <p:nvPr/>
        </p:nvPicPr>
        <p:blipFill rotWithShape="1">
          <a:blip r:embed="rId4">
            <a:alphaModFix/>
          </a:blip>
          <a:srcRect b="17593"/>
          <a:stretch/>
        </p:blipFill>
        <p:spPr>
          <a:xfrm>
            <a:off x="7081851" y="41250"/>
            <a:ext cx="1883649" cy="1552301"/>
          </a:xfrm>
          <a:prstGeom prst="rect">
            <a:avLst/>
          </a:prstGeom>
          <a:noFill/>
          <a:ln>
            <a:noFill/>
          </a:ln>
        </p:spPr>
      </p:pic>
      <p:sp>
        <p:nvSpPr>
          <p:cNvPr id="6" name="Google Shape;57;p13">
            <a:extLst>
              <a:ext uri="{FF2B5EF4-FFF2-40B4-BE49-F238E27FC236}">
                <a16:creationId xmlns:a16="http://schemas.microsoft.com/office/drawing/2014/main" id="{E0E96561-49A9-924A-9C9D-A2BD0D7380DF}"/>
              </a:ext>
            </a:extLst>
          </p:cNvPr>
          <p:cNvSpPr txBox="1"/>
          <p:nvPr/>
        </p:nvSpPr>
        <p:spPr>
          <a:xfrm>
            <a:off x="311700" y="4634800"/>
            <a:ext cx="5199300" cy="32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err="1">
                <a:solidFill>
                  <a:schemeClr val="tx2">
                    <a:lumMod val="50000"/>
                  </a:schemeClr>
                </a:solidFill>
              </a:rPr>
              <a:t>bit.ly</a:t>
            </a:r>
            <a:r>
              <a:rPr lang="en" dirty="0">
                <a:solidFill>
                  <a:schemeClr val="tx2">
                    <a:lumMod val="50000"/>
                  </a:schemeClr>
                </a:solidFill>
              </a:rPr>
              <a:t>/libenvironsarlassess18</a:t>
            </a:r>
            <a:endParaRPr dirty="0">
              <a:solidFill>
                <a:schemeClr val="tx2">
                  <a:lumMod val="50000"/>
                </a:schemeClr>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4"/>
          <p:cNvSpPr txBox="1">
            <a:spLocks noGrp="1"/>
          </p:cNvSpPr>
          <p:nvPr>
            <p:ph type="title"/>
          </p:nvPr>
        </p:nvSpPr>
        <p:spPr>
          <a:xfrm>
            <a:off x="311700" y="2164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200" b="1">
                <a:solidFill>
                  <a:srgbClr val="002A5B"/>
                </a:solidFill>
                <a:latin typeface="Roboto"/>
                <a:ea typeface="Roboto"/>
                <a:cs typeface="Roboto"/>
                <a:sym typeface="Roboto"/>
              </a:rPr>
              <a:t>Library Environments Department, University of Michigan Library</a:t>
            </a:r>
            <a:endParaRPr sz="2200" b="1">
              <a:solidFill>
                <a:srgbClr val="002A5B"/>
              </a:solidFill>
              <a:latin typeface="Roboto"/>
              <a:ea typeface="Roboto"/>
              <a:cs typeface="Roboto"/>
              <a:sym typeface="Roboto"/>
            </a:endParaRPr>
          </a:p>
        </p:txBody>
      </p:sp>
      <p:sp>
        <p:nvSpPr>
          <p:cNvPr id="63" name="Google Shape;63;p14"/>
          <p:cNvSpPr txBox="1">
            <a:spLocks noGrp="1"/>
          </p:cNvSpPr>
          <p:nvPr>
            <p:ph type="body" idx="1"/>
          </p:nvPr>
        </p:nvSpPr>
        <p:spPr>
          <a:xfrm>
            <a:off x="635875" y="934175"/>
            <a:ext cx="7927200" cy="2491800"/>
          </a:xfrm>
          <a:prstGeom prst="rect">
            <a:avLst/>
          </a:prstGeom>
        </p:spPr>
        <p:txBody>
          <a:bodyPr spcFirstLastPara="1" wrap="square" lIns="91425" tIns="91425" rIns="91425" bIns="91425" anchor="t" anchorCtr="0">
            <a:noAutofit/>
          </a:bodyPr>
          <a:lstStyle/>
          <a:p>
            <a:pPr marL="0" lvl="0" indent="0" algn="just" rtl="0">
              <a:spcBef>
                <a:spcPts val="0"/>
              </a:spcBef>
              <a:spcAft>
                <a:spcPts val="1600"/>
              </a:spcAft>
              <a:buNone/>
            </a:pPr>
            <a:r>
              <a:rPr lang="en" sz="2200">
                <a:solidFill>
                  <a:srgbClr val="3B3B3B"/>
                </a:solidFill>
                <a:highlight>
                  <a:srgbClr val="FFFFFF"/>
                </a:highlight>
                <a:latin typeface="Roboto"/>
                <a:ea typeface="Roboto"/>
                <a:cs typeface="Roboto"/>
                <a:sym typeface="Roboto"/>
              </a:rPr>
              <a:t>We strive to enhance opportunities for collaboration, facilitate the design of thoughtful and effective workspaces and work processes, and enable technologically-rich learning and research activities in our library spaces. </a:t>
            </a:r>
            <a:endParaRPr sz="2200">
              <a:latin typeface="Roboto"/>
              <a:ea typeface="Roboto"/>
              <a:cs typeface="Roboto"/>
              <a:sym typeface="Roboto"/>
            </a:endParaRPr>
          </a:p>
        </p:txBody>
      </p:sp>
      <p:pic>
        <p:nvPicPr>
          <p:cNvPr id="65" name="Google Shape;65;p14"/>
          <p:cNvPicPr preferRelativeResize="0"/>
          <p:nvPr/>
        </p:nvPicPr>
        <p:blipFill>
          <a:blip r:embed="rId3">
            <a:alphaModFix/>
          </a:blip>
          <a:stretch>
            <a:fillRect/>
          </a:stretch>
        </p:blipFill>
        <p:spPr>
          <a:xfrm>
            <a:off x="1325263" y="2664300"/>
            <a:ext cx="1533600" cy="1951800"/>
          </a:xfrm>
          <a:prstGeom prst="ellipse">
            <a:avLst/>
          </a:prstGeom>
          <a:noFill/>
          <a:ln>
            <a:noFill/>
          </a:ln>
        </p:spPr>
      </p:pic>
      <p:pic>
        <p:nvPicPr>
          <p:cNvPr id="66" name="Google Shape;66;p14"/>
          <p:cNvPicPr preferRelativeResize="0"/>
          <p:nvPr/>
        </p:nvPicPr>
        <p:blipFill rotWithShape="1">
          <a:blip r:embed="rId4">
            <a:alphaModFix/>
          </a:blip>
          <a:srcRect r="25914"/>
          <a:stretch/>
        </p:blipFill>
        <p:spPr>
          <a:xfrm>
            <a:off x="6372745" y="2664301"/>
            <a:ext cx="1446000" cy="1951800"/>
          </a:xfrm>
          <a:prstGeom prst="ellipse">
            <a:avLst/>
          </a:prstGeom>
          <a:noFill/>
          <a:ln>
            <a:noFill/>
          </a:ln>
        </p:spPr>
      </p:pic>
      <p:pic>
        <p:nvPicPr>
          <p:cNvPr id="3" name="Picture 2">
            <a:extLst>
              <a:ext uri="{FF2B5EF4-FFF2-40B4-BE49-F238E27FC236}">
                <a16:creationId xmlns:a16="http://schemas.microsoft.com/office/drawing/2014/main" id="{C665171A-F39B-2942-AEE1-BCD4FF63276B}"/>
              </a:ext>
            </a:extLst>
          </p:cNvPr>
          <p:cNvPicPr>
            <a:picLocks noChangeAspect="1"/>
          </p:cNvPicPr>
          <p:nvPr/>
        </p:nvPicPr>
        <p:blipFill>
          <a:blip r:embed="rId5"/>
          <a:stretch>
            <a:fillRect/>
          </a:stretch>
        </p:blipFill>
        <p:spPr>
          <a:xfrm>
            <a:off x="3902061" y="2660446"/>
            <a:ext cx="1427485" cy="1955654"/>
          </a:xfrm>
          <a:prstGeom prst="ellipse">
            <a:avLst/>
          </a:prstGeom>
        </p:spPr>
      </p:pic>
      <p:sp>
        <p:nvSpPr>
          <p:cNvPr id="11" name="Google Shape;57;p13">
            <a:extLst>
              <a:ext uri="{FF2B5EF4-FFF2-40B4-BE49-F238E27FC236}">
                <a16:creationId xmlns:a16="http://schemas.microsoft.com/office/drawing/2014/main" id="{791DFE5C-9B86-214C-B397-80E48F745795}"/>
              </a:ext>
            </a:extLst>
          </p:cNvPr>
          <p:cNvSpPr txBox="1"/>
          <p:nvPr/>
        </p:nvSpPr>
        <p:spPr>
          <a:xfrm>
            <a:off x="311700" y="4634800"/>
            <a:ext cx="5199300" cy="32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err="1">
                <a:solidFill>
                  <a:schemeClr val="tx2">
                    <a:lumMod val="50000"/>
                  </a:schemeClr>
                </a:solidFill>
              </a:rPr>
              <a:t>bit.ly</a:t>
            </a:r>
            <a:r>
              <a:rPr lang="en" dirty="0">
                <a:solidFill>
                  <a:schemeClr val="tx2">
                    <a:lumMod val="50000"/>
                  </a:schemeClr>
                </a:solidFill>
              </a:rPr>
              <a:t>/libenvironsarlassess18</a:t>
            </a:r>
            <a:endParaRPr dirty="0">
              <a:solidFill>
                <a:schemeClr val="tx2">
                  <a:lumMod val="50000"/>
                </a:schemeClr>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5"/>
          <p:cNvSpPr txBox="1">
            <a:spLocks noGrp="1"/>
          </p:cNvSpPr>
          <p:nvPr>
            <p:ph type="body" idx="1"/>
          </p:nvPr>
        </p:nvSpPr>
        <p:spPr>
          <a:xfrm>
            <a:off x="656050" y="1618875"/>
            <a:ext cx="7925100" cy="16668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2800" b="1">
                <a:solidFill>
                  <a:srgbClr val="002A5B"/>
                </a:solidFill>
                <a:latin typeface="Roboto"/>
                <a:ea typeface="Roboto"/>
                <a:cs typeface="Roboto"/>
                <a:sym typeface="Roboto"/>
              </a:rPr>
              <a:t>LIBRARY WIDE GOALS</a:t>
            </a:r>
            <a:r>
              <a:rPr lang="en" sz="3000">
                <a:solidFill>
                  <a:srgbClr val="002A5B"/>
                </a:solidFill>
                <a:latin typeface="Roboto"/>
                <a:ea typeface="Roboto"/>
                <a:cs typeface="Roboto"/>
                <a:sym typeface="Roboto"/>
              </a:rPr>
              <a:t> </a:t>
            </a:r>
            <a:br>
              <a:rPr lang="en">
                <a:solidFill>
                  <a:srgbClr val="002A5B"/>
                </a:solidFill>
                <a:latin typeface="Roboto"/>
                <a:ea typeface="Roboto"/>
                <a:cs typeface="Roboto"/>
                <a:sym typeface="Roboto"/>
              </a:rPr>
            </a:br>
            <a:r>
              <a:rPr lang="en">
                <a:solidFill>
                  <a:srgbClr val="002A5B"/>
                </a:solidFill>
                <a:latin typeface="Roboto"/>
                <a:ea typeface="Roboto"/>
                <a:cs typeface="Roboto"/>
                <a:sym typeface="Roboto"/>
              </a:rPr>
              <a:t>BUILD A CULTURE OF ASSESSMENT </a:t>
            </a:r>
            <a:br>
              <a:rPr lang="en">
                <a:solidFill>
                  <a:srgbClr val="002A5B"/>
                </a:solidFill>
                <a:latin typeface="Roboto"/>
                <a:ea typeface="Roboto"/>
                <a:cs typeface="Roboto"/>
                <a:sym typeface="Roboto"/>
              </a:rPr>
            </a:br>
            <a:r>
              <a:rPr lang="en">
                <a:solidFill>
                  <a:srgbClr val="002A5B"/>
                </a:solidFill>
                <a:latin typeface="Roboto"/>
                <a:ea typeface="Roboto"/>
                <a:cs typeface="Roboto"/>
                <a:sym typeface="Roboto"/>
              </a:rPr>
              <a:t>EMBODY A SERVICE AND SPACE STRATEGY THAT IS USER-FOCUSED ENACT DATA-DRIVEN DECISION-MAKING</a:t>
            </a:r>
            <a:endParaRPr>
              <a:solidFill>
                <a:srgbClr val="002A5B"/>
              </a:solidFill>
              <a:latin typeface="Roboto"/>
              <a:ea typeface="Roboto"/>
              <a:cs typeface="Roboto"/>
              <a:sym typeface="Roboto"/>
            </a:endParaRPr>
          </a:p>
        </p:txBody>
      </p:sp>
      <p:pic>
        <p:nvPicPr>
          <p:cNvPr id="73" name="Google Shape;73;p15"/>
          <p:cNvPicPr preferRelativeResize="0"/>
          <p:nvPr/>
        </p:nvPicPr>
        <p:blipFill rotWithShape="1">
          <a:blip r:embed="rId3">
            <a:alphaModFix/>
          </a:blip>
          <a:srcRect l="4455" t="4704" r="6250" b="15296"/>
          <a:stretch/>
        </p:blipFill>
        <p:spPr>
          <a:xfrm>
            <a:off x="6432613" y="3538328"/>
            <a:ext cx="1609219" cy="1029272"/>
          </a:xfrm>
          <a:prstGeom prst="rect">
            <a:avLst/>
          </a:prstGeom>
          <a:noFill/>
          <a:ln>
            <a:noFill/>
          </a:ln>
        </p:spPr>
      </p:pic>
      <p:pic>
        <p:nvPicPr>
          <p:cNvPr id="74" name="Google Shape;74;p15"/>
          <p:cNvPicPr preferRelativeResize="0"/>
          <p:nvPr/>
        </p:nvPicPr>
        <p:blipFill>
          <a:blip r:embed="rId4">
            <a:alphaModFix/>
          </a:blip>
          <a:stretch>
            <a:fillRect/>
          </a:stretch>
        </p:blipFill>
        <p:spPr>
          <a:xfrm>
            <a:off x="2458279" y="599931"/>
            <a:ext cx="1555838" cy="641831"/>
          </a:xfrm>
          <a:prstGeom prst="rect">
            <a:avLst/>
          </a:prstGeom>
          <a:noFill/>
          <a:ln>
            <a:noFill/>
          </a:ln>
        </p:spPr>
      </p:pic>
      <p:pic>
        <p:nvPicPr>
          <p:cNvPr id="75" name="Google Shape;75;p15"/>
          <p:cNvPicPr preferRelativeResize="0"/>
          <p:nvPr/>
        </p:nvPicPr>
        <p:blipFill rotWithShape="1">
          <a:blip r:embed="rId5">
            <a:alphaModFix/>
          </a:blip>
          <a:srcRect l="9726" t="8234" r="8747" b="8922"/>
          <a:stretch/>
        </p:blipFill>
        <p:spPr>
          <a:xfrm>
            <a:off x="399267" y="478639"/>
            <a:ext cx="1458501" cy="840599"/>
          </a:xfrm>
          <a:prstGeom prst="rect">
            <a:avLst/>
          </a:prstGeom>
          <a:noFill/>
          <a:ln>
            <a:noFill/>
          </a:ln>
        </p:spPr>
      </p:pic>
      <p:pic>
        <p:nvPicPr>
          <p:cNvPr id="76" name="Google Shape;76;p15"/>
          <p:cNvPicPr preferRelativeResize="0"/>
          <p:nvPr/>
        </p:nvPicPr>
        <p:blipFill rotWithShape="1">
          <a:blip r:embed="rId6">
            <a:alphaModFix/>
          </a:blip>
          <a:srcRect l="6985" t="11582" r="7515"/>
          <a:stretch/>
        </p:blipFill>
        <p:spPr>
          <a:xfrm>
            <a:off x="941114" y="3538328"/>
            <a:ext cx="1703628" cy="1029272"/>
          </a:xfrm>
          <a:prstGeom prst="rect">
            <a:avLst/>
          </a:prstGeom>
          <a:noFill/>
          <a:ln>
            <a:noFill/>
          </a:ln>
        </p:spPr>
      </p:pic>
      <p:pic>
        <p:nvPicPr>
          <p:cNvPr id="77" name="Google Shape;77;p15"/>
          <p:cNvPicPr preferRelativeResize="0"/>
          <p:nvPr/>
        </p:nvPicPr>
        <p:blipFill>
          <a:blip r:embed="rId7">
            <a:alphaModFix/>
          </a:blip>
          <a:stretch>
            <a:fillRect/>
          </a:stretch>
        </p:blipFill>
        <p:spPr>
          <a:xfrm>
            <a:off x="4742954" y="401156"/>
            <a:ext cx="1555838" cy="840605"/>
          </a:xfrm>
          <a:prstGeom prst="rect">
            <a:avLst/>
          </a:prstGeom>
          <a:noFill/>
          <a:ln>
            <a:noFill/>
          </a:ln>
        </p:spPr>
      </p:pic>
      <p:pic>
        <p:nvPicPr>
          <p:cNvPr id="78" name="Google Shape;78;p15"/>
          <p:cNvPicPr preferRelativeResize="0"/>
          <p:nvPr/>
        </p:nvPicPr>
        <p:blipFill>
          <a:blip r:embed="rId8">
            <a:alphaModFix/>
          </a:blip>
          <a:stretch>
            <a:fillRect/>
          </a:stretch>
        </p:blipFill>
        <p:spPr>
          <a:xfrm>
            <a:off x="6919111" y="426265"/>
            <a:ext cx="1903576" cy="710760"/>
          </a:xfrm>
          <a:prstGeom prst="rect">
            <a:avLst/>
          </a:prstGeom>
          <a:noFill/>
          <a:ln>
            <a:noFill/>
          </a:ln>
        </p:spPr>
      </p:pic>
      <p:pic>
        <p:nvPicPr>
          <p:cNvPr id="79" name="Google Shape;79;p15"/>
          <p:cNvPicPr preferRelativeResize="0"/>
          <p:nvPr/>
        </p:nvPicPr>
        <p:blipFill rotWithShape="1">
          <a:blip r:embed="rId9">
            <a:alphaModFix/>
          </a:blip>
          <a:srcRect l="20634"/>
          <a:stretch/>
        </p:blipFill>
        <p:spPr>
          <a:xfrm>
            <a:off x="3575065" y="3538328"/>
            <a:ext cx="2361452" cy="1029272"/>
          </a:xfrm>
          <a:prstGeom prst="rect">
            <a:avLst/>
          </a:prstGeom>
          <a:noFill/>
          <a:ln>
            <a:noFill/>
          </a:ln>
        </p:spPr>
      </p:pic>
      <p:sp>
        <p:nvSpPr>
          <p:cNvPr id="12" name="Google Shape;57;p13">
            <a:extLst>
              <a:ext uri="{FF2B5EF4-FFF2-40B4-BE49-F238E27FC236}">
                <a16:creationId xmlns:a16="http://schemas.microsoft.com/office/drawing/2014/main" id="{97DF268E-7C3A-2740-B1DD-003CDC058677}"/>
              </a:ext>
            </a:extLst>
          </p:cNvPr>
          <p:cNvSpPr txBox="1"/>
          <p:nvPr/>
        </p:nvSpPr>
        <p:spPr>
          <a:xfrm>
            <a:off x="311700" y="4634800"/>
            <a:ext cx="5199300" cy="32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err="1">
                <a:solidFill>
                  <a:schemeClr val="tx2">
                    <a:lumMod val="50000"/>
                  </a:schemeClr>
                </a:solidFill>
              </a:rPr>
              <a:t>bit.ly</a:t>
            </a:r>
            <a:r>
              <a:rPr lang="en" dirty="0">
                <a:solidFill>
                  <a:schemeClr val="tx2">
                    <a:lumMod val="50000"/>
                  </a:schemeClr>
                </a:solidFill>
              </a:rPr>
              <a:t>/libenvironsarlassess18</a:t>
            </a:r>
            <a:endParaRPr dirty="0">
              <a:solidFill>
                <a:schemeClr val="tx2">
                  <a:lumMod val="50000"/>
                </a:schemeClr>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6"/>
          <p:cNvSpPr/>
          <p:nvPr/>
        </p:nvSpPr>
        <p:spPr>
          <a:xfrm>
            <a:off x="8358025" y="4316025"/>
            <a:ext cx="786000" cy="7512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6"/>
          <p:cNvSpPr txBox="1">
            <a:spLocks noGrp="1"/>
          </p:cNvSpPr>
          <p:nvPr>
            <p:ph type="body" idx="1"/>
          </p:nvPr>
        </p:nvSpPr>
        <p:spPr>
          <a:xfrm>
            <a:off x="6107550" y="914125"/>
            <a:ext cx="2808000" cy="4140900"/>
          </a:xfrm>
          <a:prstGeom prst="rect">
            <a:avLst/>
          </a:prstGeom>
          <a:solidFill>
            <a:srgbClr val="F3F3F3"/>
          </a:solidFill>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400">
                <a:solidFill>
                  <a:srgbClr val="434343"/>
                </a:solidFill>
                <a:latin typeface="Roboto"/>
                <a:ea typeface="Roboto"/>
                <a:cs typeface="Roboto"/>
                <a:sym typeface="Roboto"/>
              </a:rPr>
              <a:t>We partner with our colleagues across the division to </a:t>
            </a:r>
            <a:endParaRPr sz="1400">
              <a:solidFill>
                <a:srgbClr val="434343"/>
              </a:solidFill>
              <a:latin typeface="Roboto"/>
              <a:ea typeface="Roboto"/>
              <a:cs typeface="Roboto"/>
              <a:sym typeface="Roboto"/>
            </a:endParaRPr>
          </a:p>
          <a:p>
            <a:pPr marL="0" lvl="0" indent="0" algn="l" rtl="0">
              <a:lnSpc>
                <a:spcPct val="100000"/>
              </a:lnSpc>
              <a:spcBef>
                <a:spcPts val="1000"/>
              </a:spcBef>
              <a:spcAft>
                <a:spcPts val="0"/>
              </a:spcAft>
              <a:buClr>
                <a:schemeClr val="dk1"/>
              </a:buClr>
              <a:buSzPts val="1100"/>
              <a:buFont typeface="Arial"/>
              <a:buNone/>
            </a:pPr>
            <a:r>
              <a:rPr lang="en" sz="1850" b="1">
                <a:solidFill>
                  <a:schemeClr val="dk1"/>
                </a:solidFill>
                <a:latin typeface="Roboto"/>
                <a:ea typeface="Roboto"/>
                <a:cs typeface="Roboto"/>
                <a:sym typeface="Roboto"/>
              </a:rPr>
              <a:t>evaluate processes, provide information, and</a:t>
            </a:r>
            <a:r>
              <a:rPr lang="en" sz="1850">
                <a:solidFill>
                  <a:schemeClr val="dk1"/>
                </a:solidFill>
                <a:latin typeface="Roboto"/>
                <a:ea typeface="Roboto"/>
                <a:cs typeface="Roboto"/>
                <a:sym typeface="Roboto"/>
              </a:rPr>
              <a:t> </a:t>
            </a:r>
            <a:r>
              <a:rPr lang="en" sz="1850" b="1">
                <a:solidFill>
                  <a:schemeClr val="dk1"/>
                </a:solidFill>
                <a:latin typeface="Roboto"/>
                <a:ea typeface="Roboto"/>
                <a:cs typeface="Roboto"/>
                <a:sym typeface="Roboto"/>
              </a:rPr>
              <a:t>facilitate effective, efficient communication</a:t>
            </a:r>
            <a:endParaRPr sz="1850">
              <a:solidFill>
                <a:schemeClr val="dk1"/>
              </a:solidFill>
              <a:latin typeface="Roboto"/>
              <a:ea typeface="Roboto"/>
              <a:cs typeface="Roboto"/>
              <a:sym typeface="Roboto"/>
            </a:endParaRPr>
          </a:p>
          <a:p>
            <a:pPr marL="0" lvl="0" indent="0" algn="l" rtl="0">
              <a:lnSpc>
                <a:spcPct val="100000"/>
              </a:lnSpc>
              <a:spcBef>
                <a:spcPts val="1000"/>
              </a:spcBef>
              <a:spcAft>
                <a:spcPts val="0"/>
              </a:spcAft>
              <a:buClr>
                <a:schemeClr val="dk1"/>
              </a:buClr>
              <a:buSzPts val="1100"/>
              <a:buFont typeface="Arial"/>
              <a:buNone/>
            </a:pPr>
            <a:r>
              <a:rPr lang="en" sz="1400">
                <a:solidFill>
                  <a:srgbClr val="434343"/>
                </a:solidFill>
                <a:latin typeface="Roboto"/>
                <a:ea typeface="Roboto"/>
                <a:cs typeface="Roboto"/>
                <a:sym typeface="Roboto"/>
              </a:rPr>
              <a:t>at the appropriate point-of-need. We do this by </a:t>
            </a:r>
            <a:endParaRPr sz="1400">
              <a:solidFill>
                <a:srgbClr val="434343"/>
              </a:solidFill>
              <a:latin typeface="Roboto"/>
              <a:ea typeface="Roboto"/>
              <a:cs typeface="Roboto"/>
              <a:sym typeface="Roboto"/>
            </a:endParaRPr>
          </a:p>
          <a:p>
            <a:pPr marL="0" lvl="0" indent="0" algn="l" rtl="0">
              <a:lnSpc>
                <a:spcPct val="100000"/>
              </a:lnSpc>
              <a:spcBef>
                <a:spcPts val="1000"/>
              </a:spcBef>
              <a:spcAft>
                <a:spcPts val="0"/>
              </a:spcAft>
              <a:buClr>
                <a:schemeClr val="dk1"/>
              </a:buClr>
              <a:buSzPts val="1100"/>
              <a:buFont typeface="Arial"/>
              <a:buNone/>
            </a:pPr>
            <a:r>
              <a:rPr lang="en" sz="1900" b="1">
                <a:solidFill>
                  <a:schemeClr val="dk1"/>
                </a:solidFill>
                <a:latin typeface="Roboto"/>
                <a:ea typeface="Roboto"/>
                <a:cs typeface="Roboto"/>
                <a:sym typeface="Roboto"/>
              </a:rPr>
              <a:t>intentionally building our expertise</a:t>
            </a:r>
            <a:r>
              <a:rPr lang="en" sz="1900">
                <a:solidFill>
                  <a:schemeClr val="dk1"/>
                </a:solidFill>
                <a:latin typeface="Roboto"/>
                <a:ea typeface="Roboto"/>
                <a:cs typeface="Roboto"/>
                <a:sym typeface="Roboto"/>
              </a:rPr>
              <a:t> </a:t>
            </a:r>
            <a:endParaRPr sz="1900">
              <a:solidFill>
                <a:schemeClr val="dk1"/>
              </a:solidFill>
              <a:latin typeface="Roboto"/>
              <a:ea typeface="Roboto"/>
              <a:cs typeface="Roboto"/>
              <a:sym typeface="Roboto"/>
            </a:endParaRPr>
          </a:p>
          <a:p>
            <a:pPr marL="0" lvl="0" indent="0" algn="l" rtl="0">
              <a:lnSpc>
                <a:spcPct val="100000"/>
              </a:lnSpc>
              <a:spcBef>
                <a:spcPts val="1000"/>
              </a:spcBef>
              <a:spcAft>
                <a:spcPts val="0"/>
              </a:spcAft>
              <a:buClr>
                <a:schemeClr val="dk1"/>
              </a:buClr>
              <a:buSzPts val="1100"/>
              <a:buFont typeface="Arial"/>
              <a:buNone/>
            </a:pPr>
            <a:r>
              <a:rPr lang="en" sz="1400">
                <a:solidFill>
                  <a:srgbClr val="434343"/>
                </a:solidFill>
                <a:latin typeface="Roboto"/>
                <a:ea typeface="Roboto"/>
                <a:cs typeface="Roboto"/>
                <a:sym typeface="Roboto"/>
              </a:rPr>
              <a:t>in project management, data science and visualization, and workflow analysis.</a:t>
            </a:r>
            <a:endParaRPr sz="1400">
              <a:solidFill>
                <a:srgbClr val="434343"/>
              </a:solidFill>
              <a:latin typeface="Roboto"/>
              <a:ea typeface="Roboto"/>
              <a:cs typeface="Roboto"/>
              <a:sym typeface="Roboto"/>
            </a:endParaRPr>
          </a:p>
        </p:txBody>
      </p:sp>
      <p:sp>
        <p:nvSpPr>
          <p:cNvPr id="87" name="Google Shape;87;p16"/>
          <p:cNvSpPr txBox="1">
            <a:spLocks noGrp="1"/>
          </p:cNvSpPr>
          <p:nvPr>
            <p:ph type="title"/>
          </p:nvPr>
        </p:nvSpPr>
        <p:spPr>
          <a:xfrm>
            <a:off x="228450" y="81350"/>
            <a:ext cx="2808000" cy="755700"/>
          </a:xfrm>
          <a:prstGeom prst="rect">
            <a:avLst/>
          </a:prstGeom>
          <a:solidFill>
            <a:srgbClr val="C9DAF8"/>
          </a:solidFill>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000" b="1">
                <a:latin typeface="Roboto"/>
                <a:ea typeface="Roboto"/>
                <a:cs typeface="Roboto"/>
                <a:sym typeface="Roboto"/>
              </a:rPr>
              <a:t>OUR APPROACH TO OUR WORK</a:t>
            </a:r>
            <a:endParaRPr sz="2000">
              <a:latin typeface="Roboto"/>
              <a:ea typeface="Roboto"/>
              <a:cs typeface="Roboto"/>
              <a:sym typeface="Roboto"/>
            </a:endParaRPr>
          </a:p>
        </p:txBody>
      </p:sp>
      <p:sp>
        <p:nvSpPr>
          <p:cNvPr id="88" name="Google Shape;88;p16"/>
          <p:cNvSpPr txBox="1">
            <a:spLocks noGrp="1"/>
          </p:cNvSpPr>
          <p:nvPr>
            <p:ph type="body" idx="1"/>
          </p:nvPr>
        </p:nvSpPr>
        <p:spPr>
          <a:xfrm>
            <a:off x="228450" y="914125"/>
            <a:ext cx="2808000" cy="4140900"/>
          </a:xfrm>
          <a:prstGeom prst="rect">
            <a:avLst/>
          </a:prstGeom>
          <a:solidFill>
            <a:srgbClr val="F3F3F3"/>
          </a:solidFill>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400">
                <a:solidFill>
                  <a:srgbClr val="595959"/>
                </a:solidFill>
                <a:latin typeface="Roboto"/>
                <a:ea typeface="Roboto"/>
                <a:cs typeface="Roboto"/>
                <a:sym typeface="Roboto"/>
              </a:rPr>
              <a:t>We model how a 21st century library works by </a:t>
            </a:r>
            <a:endParaRPr sz="1400">
              <a:solidFill>
                <a:srgbClr val="595959"/>
              </a:solidFill>
              <a:latin typeface="Roboto"/>
              <a:ea typeface="Roboto"/>
              <a:cs typeface="Roboto"/>
              <a:sym typeface="Roboto"/>
            </a:endParaRPr>
          </a:p>
          <a:p>
            <a:pPr marL="0" lvl="0" indent="0" algn="l" rtl="0">
              <a:lnSpc>
                <a:spcPct val="100000"/>
              </a:lnSpc>
              <a:spcBef>
                <a:spcPts val="1000"/>
              </a:spcBef>
              <a:spcAft>
                <a:spcPts val="0"/>
              </a:spcAft>
              <a:buClr>
                <a:schemeClr val="dk1"/>
              </a:buClr>
              <a:buSzPts val="1100"/>
              <a:buFont typeface="Arial"/>
              <a:buNone/>
            </a:pPr>
            <a:r>
              <a:rPr lang="en" sz="1900" b="1">
                <a:solidFill>
                  <a:schemeClr val="dk1"/>
                </a:solidFill>
                <a:latin typeface="Roboto"/>
                <a:ea typeface="Roboto"/>
                <a:cs typeface="Roboto"/>
                <a:sym typeface="Roboto"/>
              </a:rPr>
              <a:t>seeking out and offering to collaborate on projects across the organization </a:t>
            </a:r>
            <a:endParaRPr sz="1900" b="1">
              <a:solidFill>
                <a:schemeClr val="dk1"/>
              </a:solidFill>
              <a:latin typeface="Roboto"/>
              <a:ea typeface="Roboto"/>
              <a:cs typeface="Roboto"/>
              <a:sym typeface="Roboto"/>
            </a:endParaRPr>
          </a:p>
          <a:p>
            <a:pPr marL="0" lvl="0" indent="0" algn="l" rtl="0">
              <a:lnSpc>
                <a:spcPct val="100000"/>
              </a:lnSpc>
              <a:spcBef>
                <a:spcPts val="1000"/>
              </a:spcBef>
              <a:spcAft>
                <a:spcPts val="0"/>
              </a:spcAft>
              <a:buClr>
                <a:schemeClr val="dk1"/>
              </a:buClr>
              <a:buSzPts val="1100"/>
              <a:buFont typeface="Arial"/>
              <a:buNone/>
            </a:pPr>
            <a:r>
              <a:rPr lang="en" sz="1400">
                <a:solidFill>
                  <a:srgbClr val="595959"/>
                </a:solidFill>
                <a:latin typeface="Roboto"/>
                <a:ea typeface="Roboto"/>
                <a:cs typeface="Roboto"/>
                <a:sym typeface="Roboto"/>
              </a:rPr>
              <a:t>that align with our goals and projects, seeking to </a:t>
            </a:r>
            <a:endParaRPr sz="1400">
              <a:solidFill>
                <a:srgbClr val="595959"/>
              </a:solidFill>
              <a:latin typeface="Roboto"/>
              <a:ea typeface="Roboto"/>
              <a:cs typeface="Roboto"/>
              <a:sym typeface="Roboto"/>
            </a:endParaRPr>
          </a:p>
          <a:p>
            <a:pPr marL="0" lvl="0" indent="0" algn="l" rtl="0">
              <a:lnSpc>
                <a:spcPct val="100000"/>
              </a:lnSpc>
              <a:spcBef>
                <a:spcPts val="1000"/>
              </a:spcBef>
              <a:spcAft>
                <a:spcPts val="0"/>
              </a:spcAft>
              <a:buClr>
                <a:schemeClr val="dk1"/>
              </a:buClr>
              <a:buSzPts val="1100"/>
              <a:buFont typeface="Arial"/>
              <a:buNone/>
            </a:pPr>
            <a:r>
              <a:rPr lang="en" sz="1900" b="1">
                <a:solidFill>
                  <a:schemeClr val="dk1"/>
                </a:solidFill>
                <a:latin typeface="Roboto"/>
                <a:ea typeface="Roboto"/>
                <a:cs typeface="Roboto"/>
                <a:sym typeface="Roboto"/>
              </a:rPr>
              <a:t>build capacity across our organization,</a:t>
            </a:r>
            <a:r>
              <a:rPr lang="en" sz="1900">
                <a:solidFill>
                  <a:schemeClr val="dk1"/>
                </a:solidFill>
                <a:latin typeface="Roboto"/>
                <a:ea typeface="Roboto"/>
                <a:cs typeface="Roboto"/>
                <a:sym typeface="Roboto"/>
              </a:rPr>
              <a:t> </a:t>
            </a:r>
            <a:endParaRPr sz="1900">
              <a:solidFill>
                <a:schemeClr val="dk1"/>
              </a:solidFill>
              <a:latin typeface="Roboto"/>
              <a:ea typeface="Roboto"/>
              <a:cs typeface="Roboto"/>
              <a:sym typeface="Roboto"/>
            </a:endParaRPr>
          </a:p>
          <a:p>
            <a:pPr marL="0" lvl="0" indent="0" algn="l" rtl="0">
              <a:lnSpc>
                <a:spcPct val="100000"/>
              </a:lnSpc>
              <a:spcBef>
                <a:spcPts val="1000"/>
              </a:spcBef>
              <a:spcAft>
                <a:spcPts val="0"/>
              </a:spcAft>
              <a:buClr>
                <a:schemeClr val="dk1"/>
              </a:buClr>
              <a:buSzPts val="1100"/>
              <a:buFont typeface="Arial"/>
              <a:buNone/>
            </a:pPr>
            <a:r>
              <a:rPr lang="en" sz="1400">
                <a:solidFill>
                  <a:srgbClr val="595959"/>
                </a:solidFill>
                <a:latin typeface="Roboto"/>
                <a:ea typeface="Roboto"/>
                <a:cs typeface="Roboto"/>
                <a:sym typeface="Roboto"/>
              </a:rPr>
              <a:t>and being adaptive and mindful of the diverse range of work groups’ perspectives, needs, and goals. </a:t>
            </a:r>
            <a:endParaRPr sz="1400">
              <a:solidFill>
                <a:srgbClr val="595959"/>
              </a:solidFill>
              <a:latin typeface="Roboto"/>
              <a:ea typeface="Roboto"/>
              <a:cs typeface="Roboto"/>
              <a:sym typeface="Roboto"/>
            </a:endParaRPr>
          </a:p>
        </p:txBody>
      </p:sp>
      <p:sp>
        <p:nvSpPr>
          <p:cNvPr id="89" name="Google Shape;89;p16"/>
          <p:cNvSpPr txBox="1">
            <a:spLocks noGrp="1"/>
          </p:cNvSpPr>
          <p:nvPr>
            <p:ph type="title"/>
          </p:nvPr>
        </p:nvSpPr>
        <p:spPr>
          <a:xfrm>
            <a:off x="3175050" y="81350"/>
            <a:ext cx="2808000" cy="755700"/>
          </a:xfrm>
          <a:prstGeom prst="rect">
            <a:avLst/>
          </a:prstGeom>
          <a:solidFill>
            <a:srgbClr val="C9DAF8"/>
          </a:solidFill>
        </p:spPr>
        <p:txBody>
          <a:bodyPr spcFirstLastPara="1" wrap="square" lIns="91425" tIns="91425" rIns="91425" bIns="91425" anchor="ctr" anchorCtr="0">
            <a:noAutofit/>
          </a:bodyPr>
          <a:lstStyle/>
          <a:p>
            <a:pPr marL="0" lvl="0" indent="0" algn="ctr" rtl="0">
              <a:spcBef>
                <a:spcPts val="0"/>
              </a:spcBef>
              <a:spcAft>
                <a:spcPts val="0"/>
              </a:spcAft>
              <a:buNone/>
            </a:pPr>
            <a:r>
              <a:rPr lang="en" sz="2000" b="1">
                <a:latin typeface="Roboto"/>
                <a:ea typeface="Roboto"/>
                <a:cs typeface="Roboto"/>
                <a:sym typeface="Roboto"/>
              </a:rPr>
              <a:t>METHODS WE USE</a:t>
            </a:r>
            <a:endParaRPr sz="2000">
              <a:latin typeface="Roboto"/>
              <a:ea typeface="Roboto"/>
              <a:cs typeface="Roboto"/>
              <a:sym typeface="Roboto"/>
            </a:endParaRPr>
          </a:p>
        </p:txBody>
      </p:sp>
      <p:sp>
        <p:nvSpPr>
          <p:cNvPr id="90" name="Google Shape;90;p16"/>
          <p:cNvSpPr txBox="1">
            <a:spLocks noGrp="1"/>
          </p:cNvSpPr>
          <p:nvPr>
            <p:ph type="body" idx="1"/>
          </p:nvPr>
        </p:nvSpPr>
        <p:spPr>
          <a:xfrm>
            <a:off x="3175050" y="921252"/>
            <a:ext cx="2808000" cy="4140900"/>
          </a:xfrm>
          <a:prstGeom prst="rect">
            <a:avLst/>
          </a:prstGeom>
          <a:solidFill>
            <a:srgbClr val="F3F3F3"/>
          </a:solidFill>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400">
                <a:solidFill>
                  <a:srgbClr val="595959"/>
                </a:solidFill>
                <a:latin typeface="Roboto"/>
                <a:ea typeface="Roboto"/>
                <a:cs typeface="Roboto"/>
                <a:sym typeface="Roboto"/>
              </a:rPr>
              <a:t>We strive, first and foremost, to  always be</a:t>
            </a:r>
            <a:endParaRPr sz="1400">
              <a:solidFill>
                <a:srgbClr val="595959"/>
              </a:solidFill>
              <a:latin typeface="Roboto"/>
              <a:ea typeface="Roboto"/>
              <a:cs typeface="Roboto"/>
              <a:sym typeface="Roboto"/>
            </a:endParaRPr>
          </a:p>
          <a:p>
            <a:pPr marL="0" lvl="0" indent="0" algn="l" rtl="0">
              <a:lnSpc>
                <a:spcPct val="100000"/>
              </a:lnSpc>
              <a:spcBef>
                <a:spcPts val="1000"/>
              </a:spcBef>
              <a:spcAft>
                <a:spcPts val="0"/>
              </a:spcAft>
              <a:buClr>
                <a:schemeClr val="dk1"/>
              </a:buClr>
              <a:buSzPts val="1100"/>
              <a:buFont typeface="Arial"/>
              <a:buNone/>
            </a:pPr>
            <a:r>
              <a:rPr lang="en" sz="1900" b="1">
                <a:solidFill>
                  <a:schemeClr val="dk1"/>
                </a:solidFill>
                <a:latin typeface="Roboto"/>
                <a:ea typeface="Roboto"/>
                <a:cs typeface="Roboto"/>
                <a:sym typeface="Roboto"/>
              </a:rPr>
              <a:t>collaborative, proactive, and intentional about our work</a:t>
            </a:r>
            <a:r>
              <a:rPr lang="en" sz="1900">
                <a:solidFill>
                  <a:schemeClr val="dk1"/>
                </a:solidFill>
                <a:latin typeface="Roboto"/>
                <a:ea typeface="Roboto"/>
                <a:cs typeface="Roboto"/>
                <a:sym typeface="Roboto"/>
              </a:rPr>
              <a:t>. </a:t>
            </a:r>
            <a:endParaRPr sz="1900">
              <a:solidFill>
                <a:schemeClr val="dk1"/>
              </a:solidFill>
              <a:latin typeface="Roboto"/>
              <a:ea typeface="Roboto"/>
              <a:cs typeface="Roboto"/>
              <a:sym typeface="Roboto"/>
            </a:endParaRPr>
          </a:p>
          <a:p>
            <a:pPr marL="0" lvl="0" indent="0" algn="l" rtl="0">
              <a:lnSpc>
                <a:spcPct val="100000"/>
              </a:lnSpc>
              <a:spcBef>
                <a:spcPts val="1000"/>
              </a:spcBef>
              <a:spcAft>
                <a:spcPts val="0"/>
              </a:spcAft>
              <a:buClr>
                <a:schemeClr val="dk1"/>
              </a:buClr>
              <a:buSzPts val="1100"/>
              <a:buFont typeface="Arial"/>
              <a:buNone/>
            </a:pPr>
            <a:r>
              <a:rPr lang="en" sz="1400">
                <a:solidFill>
                  <a:srgbClr val="595959"/>
                </a:solidFill>
                <a:latin typeface="Roboto"/>
                <a:ea typeface="Roboto"/>
                <a:cs typeface="Roboto"/>
                <a:sym typeface="Roboto"/>
              </a:rPr>
              <a:t>We do this by framing our project-based work around </a:t>
            </a:r>
            <a:endParaRPr sz="1400">
              <a:solidFill>
                <a:srgbClr val="595959"/>
              </a:solidFill>
              <a:latin typeface="Roboto"/>
              <a:ea typeface="Roboto"/>
              <a:cs typeface="Roboto"/>
              <a:sym typeface="Roboto"/>
            </a:endParaRPr>
          </a:p>
          <a:p>
            <a:pPr marL="0" lvl="0" indent="0" algn="l" rtl="0">
              <a:lnSpc>
                <a:spcPct val="100000"/>
              </a:lnSpc>
              <a:spcBef>
                <a:spcPts val="1000"/>
              </a:spcBef>
              <a:spcAft>
                <a:spcPts val="0"/>
              </a:spcAft>
              <a:buClr>
                <a:schemeClr val="dk1"/>
              </a:buClr>
              <a:buSzPts val="1100"/>
              <a:buFont typeface="Arial"/>
              <a:buNone/>
            </a:pPr>
            <a:r>
              <a:rPr lang="en" sz="1900" b="1">
                <a:solidFill>
                  <a:schemeClr val="dk1"/>
                </a:solidFill>
                <a:latin typeface="Roboto"/>
                <a:ea typeface="Roboto"/>
                <a:cs typeface="Roboto"/>
                <a:sym typeface="Roboto"/>
              </a:rPr>
              <a:t>principles of service design and design thinking frameworks</a:t>
            </a:r>
            <a:r>
              <a:rPr lang="en" sz="1900">
                <a:solidFill>
                  <a:schemeClr val="dk1"/>
                </a:solidFill>
                <a:latin typeface="Roboto"/>
                <a:ea typeface="Roboto"/>
                <a:cs typeface="Roboto"/>
                <a:sym typeface="Roboto"/>
              </a:rPr>
              <a:t> </a:t>
            </a:r>
            <a:endParaRPr sz="1900">
              <a:solidFill>
                <a:schemeClr val="dk1"/>
              </a:solidFill>
              <a:latin typeface="Roboto"/>
              <a:ea typeface="Roboto"/>
              <a:cs typeface="Roboto"/>
              <a:sym typeface="Roboto"/>
            </a:endParaRPr>
          </a:p>
          <a:p>
            <a:pPr marL="0" lvl="0" indent="0" algn="l" rtl="0">
              <a:lnSpc>
                <a:spcPct val="100000"/>
              </a:lnSpc>
              <a:spcBef>
                <a:spcPts val="1000"/>
              </a:spcBef>
              <a:spcAft>
                <a:spcPts val="0"/>
              </a:spcAft>
              <a:buClr>
                <a:schemeClr val="dk1"/>
              </a:buClr>
              <a:buSzPts val="1100"/>
              <a:buFont typeface="Arial"/>
              <a:buNone/>
            </a:pPr>
            <a:r>
              <a:rPr lang="en" sz="1400">
                <a:solidFill>
                  <a:srgbClr val="595959"/>
                </a:solidFill>
                <a:latin typeface="Roboto"/>
                <a:ea typeface="Roboto"/>
                <a:cs typeface="Roboto"/>
                <a:sym typeface="Roboto"/>
              </a:rPr>
              <a:t>in alignment with the Next Century Library Initiative efforts and in partnership with other departments in our organization. </a:t>
            </a:r>
            <a:endParaRPr sz="1400">
              <a:solidFill>
                <a:srgbClr val="595959"/>
              </a:solidFill>
              <a:latin typeface="Roboto"/>
              <a:ea typeface="Roboto"/>
              <a:cs typeface="Roboto"/>
              <a:sym typeface="Roboto"/>
            </a:endParaRPr>
          </a:p>
        </p:txBody>
      </p:sp>
      <p:sp>
        <p:nvSpPr>
          <p:cNvPr id="91" name="Google Shape;91;p16"/>
          <p:cNvSpPr txBox="1">
            <a:spLocks noGrp="1"/>
          </p:cNvSpPr>
          <p:nvPr>
            <p:ph type="title"/>
          </p:nvPr>
        </p:nvSpPr>
        <p:spPr>
          <a:xfrm>
            <a:off x="6107550" y="81350"/>
            <a:ext cx="2808000" cy="755700"/>
          </a:xfrm>
          <a:prstGeom prst="rect">
            <a:avLst/>
          </a:prstGeom>
          <a:solidFill>
            <a:srgbClr val="C9DAF8"/>
          </a:solidFill>
        </p:spPr>
        <p:txBody>
          <a:bodyPr spcFirstLastPara="1" wrap="square" lIns="91425" tIns="91425" rIns="91425" bIns="91425" anchor="ctr" anchorCtr="0">
            <a:noAutofit/>
          </a:bodyPr>
          <a:lstStyle/>
          <a:p>
            <a:pPr marL="0" lvl="0" indent="0" algn="ctr" rtl="0">
              <a:spcBef>
                <a:spcPts val="0"/>
              </a:spcBef>
              <a:spcAft>
                <a:spcPts val="0"/>
              </a:spcAft>
              <a:buNone/>
            </a:pPr>
            <a:r>
              <a:rPr lang="en" sz="2000" b="1">
                <a:latin typeface="Roboto"/>
                <a:ea typeface="Roboto"/>
                <a:cs typeface="Roboto"/>
                <a:sym typeface="Roboto"/>
              </a:rPr>
              <a:t>EXPERTISE WE HAVE</a:t>
            </a:r>
            <a:endParaRPr sz="2000">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96" name="Google Shape;96;p17"/>
          <p:cNvPicPr preferRelativeResize="0"/>
          <p:nvPr/>
        </p:nvPicPr>
        <p:blipFill rotWithShape="1">
          <a:blip r:embed="rId3">
            <a:alphaModFix/>
          </a:blip>
          <a:srcRect b="14096"/>
          <a:stretch/>
        </p:blipFill>
        <p:spPr>
          <a:xfrm>
            <a:off x="1578211" y="0"/>
            <a:ext cx="5987576" cy="5143500"/>
          </a:xfrm>
          <a:prstGeom prst="rect">
            <a:avLst/>
          </a:prstGeom>
          <a:noFill/>
          <a:ln>
            <a:noFill/>
          </a:ln>
        </p:spPr>
      </p:pic>
      <p:cxnSp>
        <p:nvCxnSpPr>
          <p:cNvPr id="97" name="Google Shape;97;p17"/>
          <p:cNvCxnSpPr>
            <a:endCxn id="98" idx="4"/>
          </p:cNvCxnSpPr>
          <p:nvPr/>
        </p:nvCxnSpPr>
        <p:spPr>
          <a:xfrm flipH="1">
            <a:off x="1292900" y="1582700"/>
            <a:ext cx="1815900" cy="536700"/>
          </a:xfrm>
          <a:prstGeom prst="straightConnector1">
            <a:avLst/>
          </a:prstGeom>
          <a:ln>
            <a:solidFill>
              <a:schemeClr val="tx1"/>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99" name="Google Shape;99;p17"/>
          <p:cNvCxnSpPr>
            <a:endCxn id="98" idx="4"/>
          </p:cNvCxnSpPr>
          <p:nvPr/>
        </p:nvCxnSpPr>
        <p:spPr>
          <a:xfrm rot="10800000">
            <a:off x="1292900" y="2119400"/>
            <a:ext cx="1165800" cy="367500"/>
          </a:xfrm>
          <a:prstGeom prst="straightConnector1">
            <a:avLst/>
          </a:prstGeom>
          <a:ln>
            <a:solidFill>
              <a:schemeClr val="tx1"/>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100" name="Google Shape;100;p17"/>
          <p:cNvCxnSpPr>
            <a:endCxn id="98" idx="4"/>
          </p:cNvCxnSpPr>
          <p:nvPr/>
        </p:nvCxnSpPr>
        <p:spPr>
          <a:xfrm rot="10800000">
            <a:off x="1292900" y="2119400"/>
            <a:ext cx="1603800" cy="1158900"/>
          </a:xfrm>
          <a:prstGeom prst="straightConnector1">
            <a:avLst/>
          </a:prstGeom>
          <a:ln>
            <a:solidFill>
              <a:schemeClr val="tx1"/>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102" name="Google Shape;102;p17"/>
          <p:cNvCxnSpPr/>
          <p:nvPr/>
        </p:nvCxnSpPr>
        <p:spPr>
          <a:xfrm rot="10800000" flipH="1">
            <a:off x="6330450" y="847900"/>
            <a:ext cx="1243500" cy="593400"/>
          </a:xfrm>
          <a:prstGeom prst="straightConnector1">
            <a:avLst/>
          </a:prstGeom>
          <a:ln>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103" name="Google Shape;103;p17"/>
          <p:cNvSpPr/>
          <p:nvPr/>
        </p:nvSpPr>
        <p:spPr>
          <a:xfrm>
            <a:off x="7534600" y="325000"/>
            <a:ext cx="1342500" cy="1003200"/>
          </a:xfrm>
          <a:prstGeom prst="wave">
            <a:avLst>
              <a:gd name="adj1" fmla="val 12500"/>
              <a:gd name="adj2" fmla="val 0"/>
            </a:avLst>
          </a:prstGeom>
          <a:solidFill>
            <a:srgbClr val="FFD966"/>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073763"/>
                </a:solidFill>
                <a:latin typeface="Roboto Medium"/>
                <a:ea typeface="Roboto Medium"/>
                <a:cs typeface="Roboto Medium"/>
                <a:sym typeface="Roboto Medium"/>
              </a:rPr>
              <a:t>DATA STEWARDS</a:t>
            </a:r>
            <a:endParaRPr>
              <a:solidFill>
                <a:srgbClr val="073763"/>
              </a:solidFill>
              <a:latin typeface="Roboto Medium"/>
              <a:ea typeface="Roboto Medium"/>
              <a:cs typeface="Roboto Medium"/>
              <a:sym typeface="Roboto Medium"/>
            </a:endParaRPr>
          </a:p>
        </p:txBody>
      </p:sp>
      <p:cxnSp>
        <p:nvCxnSpPr>
          <p:cNvPr id="104" name="Google Shape;104;p17"/>
          <p:cNvCxnSpPr/>
          <p:nvPr/>
        </p:nvCxnSpPr>
        <p:spPr>
          <a:xfrm rot="10800000" flipH="1">
            <a:off x="6344600" y="2571900"/>
            <a:ext cx="1221300" cy="762900"/>
          </a:xfrm>
          <a:prstGeom prst="straightConnector1">
            <a:avLst/>
          </a:prstGeom>
          <a:ln>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105" name="Google Shape;105;p17"/>
          <p:cNvSpPr/>
          <p:nvPr/>
        </p:nvSpPr>
        <p:spPr>
          <a:xfrm>
            <a:off x="7359700" y="1796946"/>
            <a:ext cx="1708200" cy="1276500"/>
          </a:xfrm>
          <a:prstGeom prst="wave">
            <a:avLst>
              <a:gd name="adj1" fmla="val 12500"/>
              <a:gd name="adj2" fmla="val 0"/>
            </a:avLst>
          </a:prstGeom>
          <a:solidFill>
            <a:srgbClr val="FFD966"/>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073763"/>
                </a:solidFill>
                <a:latin typeface="Roboto Medium"/>
                <a:ea typeface="Roboto Medium"/>
                <a:cs typeface="Roboto Medium"/>
                <a:sym typeface="Roboto Medium"/>
              </a:rPr>
              <a:t>MANAGERS &amp; SENIOR MANAGERS</a:t>
            </a:r>
            <a:endParaRPr>
              <a:solidFill>
                <a:srgbClr val="073763"/>
              </a:solidFill>
              <a:latin typeface="Roboto Medium"/>
              <a:ea typeface="Roboto Medium"/>
              <a:cs typeface="Roboto Medium"/>
              <a:sym typeface="Roboto Medium"/>
            </a:endParaRPr>
          </a:p>
        </p:txBody>
      </p:sp>
      <p:sp>
        <p:nvSpPr>
          <p:cNvPr id="98" name="Google Shape;98;p17"/>
          <p:cNvSpPr/>
          <p:nvPr/>
        </p:nvSpPr>
        <p:spPr>
          <a:xfrm>
            <a:off x="226100" y="226100"/>
            <a:ext cx="2133600" cy="1893300"/>
          </a:xfrm>
          <a:prstGeom prst="ellipse">
            <a:avLst/>
          </a:prstGeom>
          <a:solidFill>
            <a:srgbClr val="FFD966"/>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073763"/>
                </a:solidFill>
                <a:latin typeface="Roboto Medium"/>
                <a:ea typeface="Roboto Medium"/>
                <a:cs typeface="Roboto Medium"/>
                <a:sym typeface="Roboto Medium"/>
              </a:rPr>
              <a:t>OPERATIONS STAFF (ACCESS SERVICES, STACKS, USER OUTREACH)</a:t>
            </a:r>
            <a:endParaRPr>
              <a:solidFill>
                <a:srgbClr val="073763"/>
              </a:solidFill>
              <a:latin typeface="Roboto Medium"/>
              <a:ea typeface="Roboto Medium"/>
              <a:cs typeface="Roboto Medium"/>
              <a:sym typeface="Roboto Medium"/>
            </a:endParaRPr>
          </a:p>
        </p:txBody>
      </p:sp>
      <p:sp>
        <p:nvSpPr>
          <p:cNvPr id="106" name="Google Shape;106;p17"/>
          <p:cNvSpPr/>
          <p:nvPr/>
        </p:nvSpPr>
        <p:spPr>
          <a:xfrm>
            <a:off x="149900" y="2450650"/>
            <a:ext cx="1356900" cy="935100"/>
          </a:xfrm>
          <a:prstGeom prst="rect">
            <a:avLst/>
          </a:prstGeom>
          <a:solidFill>
            <a:srgbClr val="073763"/>
          </a:solidFill>
          <a:ln w="9525" cap="flat" cmpd="sng">
            <a:solidFill>
              <a:srgbClr val="FFD966"/>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latin typeface="Roboto Medium"/>
                <a:ea typeface="Roboto Medium"/>
                <a:cs typeface="Roboto Medium"/>
                <a:sym typeface="Roboto Medium"/>
              </a:rPr>
              <a:t>CAMPAIGNS</a:t>
            </a:r>
            <a:endParaRPr>
              <a:solidFill>
                <a:srgbClr val="FFFFFF"/>
              </a:solidFill>
              <a:latin typeface="Roboto Medium"/>
              <a:ea typeface="Roboto Medium"/>
              <a:cs typeface="Roboto Medium"/>
              <a:sym typeface="Roboto Medium"/>
            </a:endParaRPr>
          </a:p>
        </p:txBody>
      </p:sp>
      <p:sp>
        <p:nvSpPr>
          <p:cNvPr id="107" name="Google Shape;107;p17"/>
          <p:cNvSpPr/>
          <p:nvPr/>
        </p:nvSpPr>
        <p:spPr>
          <a:xfrm>
            <a:off x="479070" y="2816615"/>
            <a:ext cx="1356900" cy="935100"/>
          </a:xfrm>
          <a:prstGeom prst="rect">
            <a:avLst/>
          </a:prstGeom>
          <a:solidFill>
            <a:srgbClr val="073763"/>
          </a:solidFill>
          <a:ln w="9525" cap="flat" cmpd="sng">
            <a:solidFill>
              <a:srgbClr val="FFD966"/>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latin typeface="Roboto Medium"/>
                <a:ea typeface="Roboto Medium"/>
                <a:cs typeface="Roboto Medium"/>
                <a:sym typeface="Roboto Medium"/>
              </a:rPr>
              <a:t>TRAINING</a:t>
            </a:r>
            <a:endParaRPr>
              <a:solidFill>
                <a:srgbClr val="FFFFFF"/>
              </a:solidFill>
              <a:latin typeface="Roboto Medium"/>
              <a:ea typeface="Roboto Medium"/>
              <a:cs typeface="Roboto Medium"/>
              <a:sym typeface="Roboto Medium"/>
            </a:endParaRPr>
          </a:p>
        </p:txBody>
      </p:sp>
      <p:sp>
        <p:nvSpPr>
          <p:cNvPr id="108" name="Google Shape;108;p17"/>
          <p:cNvSpPr/>
          <p:nvPr/>
        </p:nvSpPr>
        <p:spPr>
          <a:xfrm>
            <a:off x="926896" y="3274765"/>
            <a:ext cx="1356900" cy="935100"/>
          </a:xfrm>
          <a:prstGeom prst="rect">
            <a:avLst/>
          </a:prstGeom>
          <a:solidFill>
            <a:srgbClr val="073763"/>
          </a:solidFill>
          <a:ln w="9525" cap="flat" cmpd="sng">
            <a:solidFill>
              <a:srgbClr val="FFD966"/>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latin typeface="Roboto Medium"/>
                <a:ea typeface="Roboto Medium"/>
                <a:cs typeface="Roboto Medium"/>
                <a:sym typeface="Roboto Medium"/>
              </a:rPr>
              <a:t>ADVOCACY</a:t>
            </a:r>
            <a:endParaRPr>
              <a:solidFill>
                <a:srgbClr val="FFFFFF"/>
              </a:solidFill>
              <a:latin typeface="Roboto Medium"/>
              <a:ea typeface="Roboto Medium"/>
              <a:cs typeface="Roboto Medium"/>
              <a:sym typeface="Roboto Medium"/>
            </a:endParaRPr>
          </a:p>
        </p:txBody>
      </p:sp>
      <p:sp>
        <p:nvSpPr>
          <p:cNvPr id="109" name="Google Shape;109;p17"/>
          <p:cNvSpPr/>
          <p:nvPr/>
        </p:nvSpPr>
        <p:spPr>
          <a:xfrm>
            <a:off x="1358714" y="3649143"/>
            <a:ext cx="1356900" cy="935100"/>
          </a:xfrm>
          <a:prstGeom prst="rect">
            <a:avLst/>
          </a:prstGeom>
          <a:solidFill>
            <a:srgbClr val="073763"/>
          </a:solidFill>
          <a:ln w="9525" cap="flat" cmpd="sng">
            <a:solidFill>
              <a:srgbClr val="FFD966"/>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latin typeface="Roboto Medium"/>
                <a:ea typeface="Roboto Medium"/>
                <a:cs typeface="Roboto Medium"/>
                <a:sym typeface="Roboto Medium"/>
              </a:rPr>
              <a:t>USE</a:t>
            </a:r>
            <a:endParaRPr>
              <a:solidFill>
                <a:srgbClr val="FFFFFF"/>
              </a:solidFill>
              <a:latin typeface="Roboto Medium"/>
              <a:ea typeface="Roboto Medium"/>
              <a:cs typeface="Roboto Medium"/>
              <a:sym typeface="Roboto Medium"/>
            </a:endParaRPr>
          </a:p>
        </p:txBody>
      </p:sp>
      <p:sp>
        <p:nvSpPr>
          <p:cNvPr id="110" name="Google Shape;110;p17"/>
          <p:cNvSpPr/>
          <p:nvPr/>
        </p:nvSpPr>
        <p:spPr>
          <a:xfrm>
            <a:off x="3683675" y="1752175"/>
            <a:ext cx="1708200" cy="1410000"/>
          </a:xfrm>
          <a:prstGeom prst="ellipse">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rgbClr val="FFFFFF"/>
                </a:solidFill>
                <a:latin typeface="Roboto"/>
                <a:ea typeface="Roboto"/>
                <a:cs typeface="Roboto"/>
                <a:sym typeface="Roboto"/>
              </a:rPr>
              <a:t>DATA COLLECTION</a:t>
            </a:r>
            <a:endParaRPr sz="1200">
              <a:solidFill>
                <a:srgbClr val="FFFFFF"/>
              </a:solidFill>
              <a:latin typeface="Roboto"/>
              <a:ea typeface="Roboto"/>
              <a:cs typeface="Roboto"/>
              <a:sym typeface="Roboto"/>
            </a:endParaRPr>
          </a:p>
        </p:txBody>
      </p:sp>
      <p:cxnSp>
        <p:nvCxnSpPr>
          <p:cNvPr id="111" name="Google Shape;111;p17"/>
          <p:cNvCxnSpPr>
            <a:stCxn id="110" idx="0"/>
          </p:cNvCxnSpPr>
          <p:nvPr/>
        </p:nvCxnSpPr>
        <p:spPr>
          <a:xfrm rot="5400000" flipH="1">
            <a:off x="3901025" y="1115425"/>
            <a:ext cx="423900" cy="849600"/>
          </a:xfrm>
          <a:prstGeom prst="curvedConnector2">
            <a:avLst/>
          </a:prstGeom>
          <a:noFill/>
          <a:ln w="28575" cap="flat" cmpd="sng">
            <a:solidFill>
              <a:srgbClr val="000000"/>
            </a:solidFill>
            <a:prstDash val="solid"/>
            <a:round/>
            <a:headEnd type="none" w="med" len="med"/>
            <a:tailEnd type="stealth" w="med" len="med"/>
          </a:ln>
        </p:spPr>
      </p:cxnSp>
      <p:cxnSp>
        <p:nvCxnSpPr>
          <p:cNvPr id="112" name="Google Shape;112;p17"/>
          <p:cNvCxnSpPr>
            <a:stCxn id="110" idx="0"/>
          </p:cNvCxnSpPr>
          <p:nvPr/>
        </p:nvCxnSpPr>
        <p:spPr>
          <a:xfrm rot="-5400000">
            <a:off x="4621625" y="1032325"/>
            <a:ext cx="636000" cy="803700"/>
          </a:xfrm>
          <a:prstGeom prst="curvedConnector2">
            <a:avLst/>
          </a:prstGeom>
          <a:noFill/>
          <a:ln w="28575" cap="flat" cmpd="sng">
            <a:solidFill>
              <a:srgbClr val="000000"/>
            </a:solidFill>
            <a:prstDash val="solid"/>
            <a:round/>
            <a:headEnd type="none" w="med" len="med"/>
            <a:tailEnd type="stealth" w="med" len="med"/>
          </a:ln>
        </p:spPr>
      </p:cxnSp>
      <p:cxnSp>
        <p:nvCxnSpPr>
          <p:cNvPr id="113" name="Google Shape;113;p17"/>
          <p:cNvCxnSpPr/>
          <p:nvPr/>
        </p:nvCxnSpPr>
        <p:spPr>
          <a:xfrm rot="-5400000">
            <a:off x="5686200" y="2209900"/>
            <a:ext cx="624600" cy="466500"/>
          </a:xfrm>
          <a:prstGeom prst="curvedConnector3">
            <a:avLst>
              <a:gd name="adj1" fmla="val 50000"/>
            </a:avLst>
          </a:prstGeom>
          <a:noFill/>
          <a:ln w="28575" cap="flat" cmpd="sng">
            <a:solidFill>
              <a:srgbClr val="000000"/>
            </a:solidFill>
            <a:prstDash val="solid"/>
            <a:round/>
            <a:headEnd type="stealth" w="med" len="med"/>
            <a:tailEnd type="stealth" w="med" len="med"/>
          </a:ln>
        </p:spPr>
      </p:cxnSp>
      <p:sp>
        <p:nvSpPr>
          <p:cNvPr id="22" name="Google Shape;57;p13">
            <a:extLst>
              <a:ext uri="{FF2B5EF4-FFF2-40B4-BE49-F238E27FC236}">
                <a16:creationId xmlns:a16="http://schemas.microsoft.com/office/drawing/2014/main" id="{69A81E56-47C4-4F40-90D9-22D516D637CA}"/>
              </a:ext>
            </a:extLst>
          </p:cNvPr>
          <p:cNvSpPr txBox="1"/>
          <p:nvPr/>
        </p:nvSpPr>
        <p:spPr>
          <a:xfrm>
            <a:off x="311700" y="4634800"/>
            <a:ext cx="5199300" cy="32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err="1">
                <a:solidFill>
                  <a:schemeClr val="tx2">
                    <a:lumMod val="50000"/>
                  </a:schemeClr>
                </a:solidFill>
              </a:rPr>
              <a:t>bit.ly</a:t>
            </a:r>
            <a:r>
              <a:rPr lang="en" dirty="0">
                <a:solidFill>
                  <a:schemeClr val="tx2">
                    <a:lumMod val="50000"/>
                  </a:schemeClr>
                </a:solidFill>
              </a:rPr>
              <a:t>/libenvironsarlassess18</a:t>
            </a:r>
            <a:endParaRPr dirty="0">
              <a:solidFill>
                <a:schemeClr val="tx2">
                  <a:lumMod val="50000"/>
                </a:schemeClr>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Roboto"/>
                <a:ea typeface="Roboto"/>
                <a:cs typeface="Roboto"/>
                <a:sym typeface="Roboto"/>
              </a:rPr>
              <a:t>We don’t collect data just for our department. </a:t>
            </a:r>
            <a:endParaRPr b="1">
              <a:latin typeface="Roboto"/>
              <a:ea typeface="Roboto"/>
              <a:cs typeface="Roboto"/>
              <a:sym typeface="Roboto"/>
            </a:endParaRPr>
          </a:p>
        </p:txBody>
      </p:sp>
      <p:sp>
        <p:nvSpPr>
          <p:cNvPr id="120" name="Google Shape;120;p18"/>
          <p:cNvSpPr/>
          <p:nvPr/>
        </p:nvSpPr>
        <p:spPr>
          <a:xfrm>
            <a:off x="311700" y="3093897"/>
            <a:ext cx="1977300" cy="1413000"/>
          </a:xfrm>
          <a:prstGeom prst="wave">
            <a:avLst>
              <a:gd name="adj1" fmla="val 12500"/>
              <a:gd name="adj2" fmla="val 0"/>
            </a:avLst>
          </a:prstGeom>
          <a:solidFill>
            <a:srgbClr val="FFD966"/>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073763"/>
                </a:solidFill>
                <a:latin typeface="Roboto Medium"/>
                <a:ea typeface="Roboto Medium"/>
                <a:cs typeface="Roboto Medium"/>
                <a:sym typeface="Roboto Medium"/>
              </a:rPr>
              <a:t>MANAGERS &amp; SENIOR MANAGERS</a:t>
            </a:r>
            <a:endParaRPr>
              <a:solidFill>
                <a:srgbClr val="073763"/>
              </a:solidFill>
              <a:latin typeface="Roboto Medium"/>
              <a:ea typeface="Roboto Medium"/>
              <a:cs typeface="Roboto Medium"/>
              <a:sym typeface="Roboto Medium"/>
            </a:endParaRPr>
          </a:p>
        </p:txBody>
      </p:sp>
      <p:sp>
        <p:nvSpPr>
          <p:cNvPr id="121" name="Google Shape;121;p18"/>
          <p:cNvSpPr/>
          <p:nvPr/>
        </p:nvSpPr>
        <p:spPr>
          <a:xfrm>
            <a:off x="99976" y="1450702"/>
            <a:ext cx="2924400" cy="1264800"/>
          </a:xfrm>
          <a:prstGeom prst="cloudCallout">
            <a:avLst>
              <a:gd name="adj1" fmla="val 38850"/>
              <a:gd name="adj2" fmla="val 52542"/>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8"/>
          <p:cNvSpPr/>
          <p:nvPr/>
        </p:nvSpPr>
        <p:spPr>
          <a:xfrm>
            <a:off x="6230875" y="1320675"/>
            <a:ext cx="2346600" cy="901200"/>
          </a:xfrm>
          <a:prstGeom prst="wedgeRoundRectCallout">
            <a:avLst>
              <a:gd name="adj1" fmla="val -2585"/>
              <a:gd name="adj2" fmla="val 64114"/>
              <a:gd name="adj3" fmla="val 0"/>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8"/>
          <p:cNvSpPr txBox="1"/>
          <p:nvPr/>
        </p:nvSpPr>
        <p:spPr>
          <a:xfrm>
            <a:off x="6307075" y="1320675"/>
            <a:ext cx="2274000" cy="75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a:t>What are the most common  places my staff give directions to? Let’s develop maps and directions.</a:t>
            </a:r>
            <a:endParaRPr sz="1100"/>
          </a:p>
        </p:txBody>
      </p:sp>
      <p:pic>
        <p:nvPicPr>
          <p:cNvPr id="124" name="Google Shape;124;p18"/>
          <p:cNvPicPr preferRelativeResize="0"/>
          <p:nvPr/>
        </p:nvPicPr>
        <p:blipFill rotWithShape="1">
          <a:blip r:embed="rId3">
            <a:alphaModFix/>
          </a:blip>
          <a:srcRect l="22109" r="20643" b="13277"/>
          <a:stretch/>
        </p:blipFill>
        <p:spPr>
          <a:xfrm>
            <a:off x="6751959" y="2304899"/>
            <a:ext cx="1642240" cy="2487796"/>
          </a:xfrm>
          <a:prstGeom prst="rect">
            <a:avLst/>
          </a:prstGeom>
          <a:noFill/>
          <a:ln>
            <a:noFill/>
          </a:ln>
        </p:spPr>
      </p:pic>
      <p:sp>
        <p:nvSpPr>
          <p:cNvPr id="125" name="Google Shape;125;p18"/>
          <p:cNvSpPr/>
          <p:nvPr/>
        </p:nvSpPr>
        <p:spPr>
          <a:xfrm>
            <a:off x="3507200" y="1450699"/>
            <a:ext cx="2532600" cy="816300"/>
          </a:xfrm>
          <a:prstGeom prst="wedgeRoundRectCallout">
            <a:avLst>
              <a:gd name="adj1" fmla="val -170"/>
              <a:gd name="adj2" fmla="val 92274"/>
              <a:gd name="adj3" fmla="val 0"/>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6" name="Google Shape;126;p18"/>
          <p:cNvGrpSpPr/>
          <p:nvPr/>
        </p:nvGrpSpPr>
        <p:grpSpPr>
          <a:xfrm>
            <a:off x="3507200" y="1450700"/>
            <a:ext cx="2540360" cy="3339565"/>
            <a:chOff x="2895746" y="37764"/>
            <a:chExt cx="3115859" cy="4198071"/>
          </a:xfrm>
        </p:grpSpPr>
        <p:sp>
          <p:nvSpPr>
            <p:cNvPr id="127" name="Google Shape;127;p18"/>
            <p:cNvSpPr txBox="1"/>
            <p:nvPr/>
          </p:nvSpPr>
          <p:spPr>
            <a:xfrm>
              <a:off x="2895746" y="37764"/>
              <a:ext cx="3106500" cy="97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a:t>I wonder if the new Computer Showcase partnership has changed the number of people using the 1st floor? </a:t>
              </a:r>
              <a:endParaRPr sz="1100"/>
            </a:p>
          </p:txBody>
        </p:sp>
        <p:pic>
          <p:nvPicPr>
            <p:cNvPr id="128" name="Google Shape;128;p18"/>
            <p:cNvPicPr preferRelativeResize="0"/>
            <p:nvPr/>
          </p:nvPicPr>
          <p:blipFill rotWithShape="1">
            <a:blip r:embed="rId4">
              <a:alphaModFix/>
            </a:blip>
            <a:srcRect l="25584" r="24280" b="13651"/>
            <a:stretch/>
          </p:blipFill>
          <p:spPr>
            <a:xfrm>
              <a:off x="4257556" y="1214834"/>
              <a:ext cx="1754049" cy="3021001"/>
            </a:xfrm>
            <a:prstGeom prst="rect">
              <a:avLst/>
            </a:prstGeom>
            <a:noFill/>
            <a:ln>
              <a:noFill/>
            </a:ln>
          </p:spPr>
        </p:pic>
      </p:grpSp>
      <p:pic>
        <p:nvPicPr>
          <p:cNvPr id="129" name="Google Shape;129;p18"/>
          <p:cNvPicPr preferRelativeResize="0"/>
          <p:nvPr/>
        </p:nvPicPr>
        <p:blipFill rotWithShape="1">
          <a:blip r:embed="rId5">
            <a:alphaModFix/>
          </a:blip>
          <a:srcRect l="30241" r="31699" b="12648"/>
          <a:stretch/>
        </p:blipFill>
        <p:spPr>
          <a:xfrm>
            <a:off x="2539752" y="2298308"/>
            <a:ext cx="1086759" cy="2494399"/>
          </a:xfrm>
          <a:prstGeom prst="rect">
            <a:avLst/>
          </a:prstGeom>
          <a:noFill/>
          <a:ln>
            <a:noFill/>
          </a:ln>
        </p:spPr>
      </p:pic>
      <p:sp>
        <p:nvSpPr>
          <p:cNvPr id="130" name="Google Shape;130;p18"/>
          <p:cNvSpPr txBox="1"/>
          <p:nvPr/>
        </p:nvSpPr>
        <p:spPr>
          <a:xfrm>
            <a:off x="511178" y="1577830"/>
            <a:ext cx="2202600" cy="113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a:t>What is the floor occupancy for the 3rd floor? I need this information for a building redesign. </a:t>
            </a:r>
            <a:endParaRPr sz="1100"/>
          </a:p>
        </p:txBody>
      </p:sp>
      <p:sp>
        <p:nvSpPr>
          <p:cNvPr id="16" name="Google Shape;57;p13">
            <a:extLst>
              <a:ext uri="{FF2B5EF4-FFF2-40B4-BE49-F238E27FC236}">
                <a16:creationId xmlns:a16="http://schemas.microsoft.com/office/drawing/2014/main" id="{57284396-609B-094F-A8CE-0EA443BA0F78}"/>
              </a:ext>
            </a:extLst>
          </p:cNvPr>
          <p:cNvSpPr txBox="1"/>
          <p:nvPr/>
        </p:nvSpPr>
        <p:spPr>
          <a:xfrm>
            <a:off x="311700" y="4634800"/>
            <a:ext cx="5199300" cy="32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err="1">
                <a:solidFill>
                  <a:schemeClr val="tx2">
                    <a:lumMod val="50000"/>
                  </a:schemeClr>
                </a:solidFill>
              </a:rPr>
              <a:t>bit.ly</a:t>
            </a:r>
            <a:r>
              <a:rPr lang="en" dirty="0">
                <a:solidFill>
                  <a:schemeClr val="tx2">
                    <a:lumMod val="50000"/>
                  </a:schemeClr>
                </a:solidFill>
              </a:rPr>
              <a:t>/libenvironsarlassess18</a:t>
            </a:r>
            <a:endParaRPr dirty="0">
              <a:solidFill>
                <a:schemeClr val="tx2">
                  <a:lumMod val="50000"/>
                </a:schemeClr>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9"/>
          <p:cNvSpPr/>
          <p:nvPr/>
        </p:nvSpPr>
        <p:spPr>
          <a:xfrm>
            <a:off x="472500" y="1505850"/>
            <a:ext cx="7659600" cy="3267600"/>
          </a:xfrm>
          <a:prstGeom prst="rect">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7" name="Google Shape;137;p19" descr="Get-This-Chart-less-textfinalrev.jpg"/>
          <p:cNvPicPr preferRelativeResize="0"/>
          <p:nvPr/>
        </p:nvPicPr>
        <p:blipFill rotWithShape="1">
          <a:blip r:embed="rId3">
            <a:alphaModFix/>
          </a:blip>
          <a:srcRect t="11629" r="3512"/>
          <a:stretch/>
        </p:blipFill>
        <p:spPr>
          <a:xfrm>
            <a:off x="2307920" y="1724725"/>
            <a:ext cx="5755875" cy="2964399"/>
          </a:xfrm>
          <a:prstGeom prst="rect">
            <a:avLst/>
          </a:prstGeom>
          <a:noFill/>
          <a:ln>
            <a:noFill/>
          </a:ln>
        </p:spPr>
      </p:pic>
      <p:sp>
        <p:nvSpPr>
          <p:cNvPr id="138" name="Google Shape;138;p19"/>
          <p:cNvSpPr txBox="1">
            <a:spLocks noGrp="1"/>
          </p:cNvSpPr>
          <p:nvPr>
            <p:ph type="title"/>
          </p:nvPr>
        </p:nvSpPr>
        <p:spPr>
          <a:xfrm>
            <a:off x="311700" y="163725"/>
            <a:ext cx="88323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Roboto"/>
                <a:ea typeface="Roboto"/>
                <a:cs typeface="Roboto"/>
                <a:sym typeface="Roboto"/>
              </a:rPr>
              <a:t>We aim to provide information that is relevant, timely and useful. </a:t>
            </a:r>
            <a:endParaRPr b="1">
              <a:latin typeface="Roboto"/>
              <a:ea typeface="Roboto"/>
              <a:cs typeface="Roboto"/>
              <a:sym typeface="Roboto"/>
            </a:endParaRPr>
          </a:p>
        </p:txBody>
      </p:sp>
      <p:sp>
        <p:nvSpPr>
          <p:cNvPr id="139" name="Google Shape;139;p19"/>
          <p:cNvSpPr txBox="1"/>
          <p:nvPr/>
        </p:nvSpPr>
        <p:spPr>
          <a:xfrm>
            <a:off x="472500" y="1724725"/>
            <a:ext cx="1821900" cy="3048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b="1">
                <a:solidFill>
                  <a:schemeClr val="dk1"/>
                </a:solidFill>
                <a:latin typeface="Roboto"/>
                <a:ea typeface="Roboto"/>
                <a:cs typeface="Roboto"/>
                <a:sym typeface="Roboto"/>
              </a:rPr>
              <a:t>8,888 materials requested in total</a:t>
            </a:r>
            <a:endParaRPr b="1">
              <a:solidFill>
                <a:schemeClr val="dk1"/>
              </a:solidFill>
              <a:latin typeface="Roboto"/>
              <a:ea typeface="Roboto"/>
              <a:cs typeface="Roboto"/>
              <a:sym typeface="Roboto"/>
            </a:endParaRPr>
          </a:p>
          <a:p>
            <a:pPr marL="0" lvl="0" indent="0" algn="ctr" rtl="0">
              <a:spcBef>
                <a:spcPts val="0"/>
              </a:spcBef>
              <a:spcAft>
                <a:spcPts val="0"/>
              </a:spcAft>
              <a:buNone/>
            </a:pPr>
            <a:endParaRPr sz="1200">
              <a:latin typeface="Roboto"/>
              <a:ea typeface="Roboto"/>
              <a:cs typeface="Roboto"/>
              <a:sym typeface="Roboto"/>
            </a:endParaRPr>
          </a:p>
          <a:p>
            <a:pPr marL="0" lvl="0" indent="0" algn="ctr" rtl="0">
              <a:spcBef>
                <a:spcPts val="0"/>
              </a:spcBef>
              <a:spcAft>
                <a:spcPts val="0"/>
              </a:spcAft>
              <a:buNone/>
            </a:pPr>
            <a:r>
              <a:rPr lang="en" sz="1200">
                <a:latin typeface="Roboto"/>
                <a:ea typeface="Roboto"/>
                <a:cs typeface="Roboto"/>
                <a:sym typeface="Roboto"/>
              </a:rPr>
              <a:t>This chart shows the number of items requested through </a:t>
            </a:r>
            <a:endParaRPr sz="1200">
              <a:latin typeface="Roboto"/>
              <a:ea typeface="Roboto"/>
              <a:cs typeface="Roboto"/>
              <a:sym typeface="Roboto"/>
            </a:endParaRPr>
          </a:p>
          <a:p>
            <a:pPr marL="0" lvl="0" indent="0" algn="ctr" rtl="0">
              <a:spcBef>
                <a:spcPts val="0"/>
              </a:spcBef>
              <a:spcAft>
                <a:spcPts val="0"/>
              </a:spcAft>
              <a:buNone/>
            </a:pPr>
            <a:r>
              <a:rPr lang="en" sz="1200">
                <a:latin typeface="Roboto"/>
                <a:ea typeface="Roboto"/>
                <a:cs typeface="Roboto"/>
                <a:sym typeface="Roboto"/>
              </a:rPr>
              <a:t>Get This in March 2017. </a:t>
            </a:r>
            <a:endParaRPr sz="1200">
              <a:latin typeface="Roboto"/>
              <a:ea typeface="Roboto"/>
              <a:cs typeface="Roboto"/>
              <a:sym typeface="Roboto"/>
            </a:endParaRPr>
          </a:p>
          <a:p>
            <a:pPr marL="0" lvl="0" indent="0" algn="ctr" rtl="0">
              <a:spcBef>
                <a:spcPts val="0"/>
              </a:spcBef>
              <a:spcAft>
                <a:spcPts val="0"/>
              </a:spcAft>
              <a:buNone/>
            </a:pPr>
            <a:endParaRPr sz="1200">
              <a:latin typeface="Roboto"/>
              <a:ea typeface="Roboto"/>
              <a:cs typeface="Roboto"/>
              <a:sym typeface="Roboto"/>
            </a:endParaRPr>
          </a:p>
          <a:p>
            <a:pPr marL="0" lvl="0" indent="0" algn="ctr" rtl="0">
              <a:spcBef>
                <a:spcPts val="0"/>
              </a:spcBef>
              <a:spcAft>
                <a:spcPts val="0"/>
              </a:spcAft>
              <a:buNone/>
            </a:pPr>
            <a:r>
              <a:rPr lang="en" sz="1200">
                <a:latin typeface="Roboto"/>
                <a:ea typeface="Roboto"/>
                <a:cs typeface="Roboto"/>
                <a:sym typeface="Roboto"/>
              </a:rPr>
              <a:t>The arrows indicate where the items came from and where they were sent to for pickup including a number by each arrow that shows how many were sent.</a:t>
            </a:r>
            <a:r>
              <a:rPr lang="en" sz="1200"/>
              <a:t> </a:t>
            </a:r>
            <a:endParaRPr sz="1200"/>
          </a:p>
        </p:txBody>
      </p:sp>
      <p:sp>
        <p:nvSpPr>
          <p:cNvPr id="140" name="Google Shape;140;p19"/>
          <p:cNvSpPr txBox="1"/>
          <p:nvPr/>
        </p:nvSpPr>
        <p:spPr>
          <a:xfrm>
            <a:off x="472500" y="1122750"/>
            <a:ext cx="7659600" cy="383100"/>
          </a:xfrm>
          <a:prstGeom prst="rect">
            <a:avLst/>
          </a:prstGeom>
          <a:solidFill>
            <a:srgbClr val="FFD966"/>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Roboto"/>
                <a:ea typeface="Roboto"/>
                <a:cs typeface="Roboto"/>
                <a:sym typeface="Roboto"/>
              </a:rPr>
              <a:t>Get This Data - March 2017 </a:t>
            </a:r>
            <a:endParaRPr b="1">
              <a:latin typeface="Roboto"/>
              <a:ea typeface="Roboto"/>
              <a:cs typeface="Roboto"/>
              <a:sym typeface="Roboto"/>
            </a:endParaRPr>
          </a:p>
        </p:txBody>
      </p:sp>
      <p:sp>
        <p:nvSpPr>
          <p:cNvPr id="141" name="Google Shape;141;p19"/>
          <p:cNvSpPr/>
          <p:nvPr/>
        </p:nvSpPr>
        <p:spPr>
          <a:xfrm>
            <a:off x="6013495" y="3031875"/>
            <a:ext cx="1347900" cy="296700"/>
          </a:xfrm>
          <a:prstGeom prst="rect">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900">
                <a:solidFill>
                  <a:srgbClr val="FFFFFF"/>
                </a:solidFill>
              </a:rPr>
              <a:t>Shelving Facilities</a:t>
            </a:r>
            <a:endParaRPr sz="900">
              <a:solidFill>
                <a:srgbClr val="FFFFFF"/>
              </a:solidFill>
            </a:endParaRPr>
          </a:p>
        </p:txBody>
      </p:sp>
      <p:sp>
        <p:nvSpPr>
          <p:cNvPr id="142" name="Google Shape;142;p19"/>
          <p:cNvSpPr/>
          <p:nvPr/>
        </p:nvSpPr>
        <p:spPr>
          <a:xfrm>
            <a:off x="4444995" y="3821225"/>
            <a:ext cx="1347900" cy="296700"/>
          </a:xfrm>
          <a:prstGeom prst="rect">
            <a:avLst/>
          </a:prstGeom>
          <a:solidFill>
            <a:srgbClr val="E6913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900">
                <a:solidFill>
                  <a:srgbClr val="FFFFFF"/>
                </a:solidFill>
              </a:rPr>
              <a:t>Divisional Libraries</a:t>
            </a:r>
            <a:endParaRPr sz="900">
              <a:solidFill>
                <a:srgbClr val="FFFFFF"/>
              </a:solidFill>
            </a:endParaRPr>
          </a:p>
        </p:txBody>
      </p:sp>
      <p:sp>
        <p:nvSpPr>
          <p:cNvPr id="143" name="Google Shape;143;p19"/>
          <p:cNvSpPr txBox="1"/>
          <p:nvPr/>
        </p:nvSpPr>
        <p:spPr>
          <a:xfrm>
            <a:off x="2777595" y="3072400"/>
            <a:ext cx="1347900" cy="296700"/>
          </a:xfrm>
          <a:prstGeom prst="rect">
            <a:avLst/>
          </a:prstGeom>
          <a:solidFill>
            <a:srgbClr val="3D85C6"/>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00" dirty="0">
                <a:solidFill>
                  <a:srgbClr val="FFFFFF"/>
                </a:solidFill>
              </a:rPr>
              <a:t>Shapiro Library</a:t>
            </a:r>
            <a:endParaRPr sz="900" dirty="0">
              <a:solidFill>
                <a:srgbClr val="FFFFFF"/>
              </a:solidFill>
            </a:endParaRPr>
          </a:p>
        </p:txBody>
      </p:sp>
      <p:sp>
        <p:nvSpPr>
          <p:cNvPr id="144" name="Google Shape;144;p19"/>
          <p:cNvSpPr/>
          <p:nvPr/>
        </p:nvSpPr>
        <p:spPr>
          <a:xfrm>
            <a:off x="2791720" y="1814775"/>
            <a:ext cx="1347900" cy="296700"/>
          </a:xfrm>
          <a:prstGeom prst="rect">
            <a:avLst/>
          </a:prstGeom>
          <a:solidFill>
            <a:srgbClr val="674E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900">
                <a:solidFill>
                  <a:srgbClr val="FFFFFF"/>
                </a:solidFill>
              </a:rPr>
              <a:t>Art, Architecture, Engineering Library</a:t>
            </a:r>
            <a:endParaRPr sz="900">
              <a:solidFill>
                <a:srgbClr val="FFFFFF"/>
              </a:solidFill>
            </a:endParaRPr>
          </a:p>
        </p:txBody>
      </p:sp>
      <p:sp>
        <p:nvSpPr>
          <p:cNvPr id="145" name="Google Shape;145;p19"/>
          <p:cNvSpPr txBox="1"/>
          <p:nvPr/>
        </p:nvSpPr>
        <p:spPr>
          <a:xfrm>
            <a:off x="6013495" y="1735800"/>
            <a:ext cx="1413000" cy="296700"/>
          </a:xfrm>
          <a:prstGeom prst="rect">
            <a:avLst/>
          </a:prstGeom>
          <a:solidFill>
            <a:srgbClr val="D4D744"/>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800">
                <a:solidFill>
                  <a:srgbClr val="FFFFFF"/>
                </a:solidFill>
              </a:rPr>
              <a:t>Hatcher Graduate Library</a:t>
            </a:r>
            <a:endParaRPr sz="800">
              <a:solidFill>
                <a:srgbClr val="FFFFFF"/>
              </a:solidFill>
            </a:endParaRPr>
          </a:p>
        </p:txBody>
      </p:sp>
      <p:sp>
        <p:nvSpPr>
          <p:cNvPr id="14" name="Google Shape;57;p13">
            <a:extLst>
              <a:ext uri="{FF2B5EF4-FFF2-40B4-BE49-F238E27FC236}">
                <a16:creationId xmlns:a16="http://schemas.microsoft.com/office/drawing/2014/main" id="{C157029B-BD07-3742-9C7C-EA2AE94CF607}"/>
              </a:ext>
            </a:extLst>
          </p:cNvPr>
          <p:cNvSpPr txBox="1"/>
          <p:nvPr/>
        </p:nvSpPr>
        <p:spPr>
          <a:xfrm>
            <a:off x="311700" y="4634800"/>
            <a:ext cx="5199300" cy="32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err="1">
                <a:solidFill>
                  <a:schemeClr val="tx2">
                    <a:lumMod val="50000"/>
                  </a:schemeClr>
                </a:solidFill>
              </a:rPr>
              <a:t>bit.ly</a:t>
            </a:r>
            <a:r>
              <a:rPr lang="en" dirty="0">
                <a:solidFill>
                  <a:schemeClr val="tx2">
                    <a:lumMod val="50000"/>
                  </a:schemeClr>
                </a:solidFill>
              </a:rPr>
              <a:t>/libenvironsarlassess18</a:t>
            </a:r>
            <a:endParaRPr dirty="0">
              <a:solidFill>
                <a:schemeClr val="tx2">
                  <a:lumMod val="50000"/>
                </a:schemeClr>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Roboto"/>
                <a:ea typeface="Roboto"/>
                <a:cs typeface="Roboto"/>
                <a:sym typeface="Roboto"/>
              </a:rPr>
              <a:t>This determines what we collect.</a:t>
            </a:r>
            <a:endParaRPr b="1">
              <a:latin typeface="Roboto"/>
              <a:ea typeface="Roboto"/>
              <a:cs typeface="Roboto"/>
              <a:sym typeface="Roboto"/>
            </a:endParaRPr>
          </a:p>
        </p:txBody>
      </p:sp>
      <p:graphicFrame>
        <p:nvGraphicFramePr>
          <p:cNvPr id="152" name="Google Shape;152;p20"/>
          <p:cNvGraphicFramePr/>
          <p:nvPr/>
        </p:nvGraphicFramePr>
        <p:xfrm>
          <a:off x="457488" y="1121340"/>
          <a:ext cx="8286800" cy="3227340"/>
        </p:xfrm>
        <a:graphic>
          <a:graphicData uri="http://schemas.openxmlformats.org/drawingml/2006/table">
            <a:tbl>
              <a:tblPr>
                <a:noFill/>
                <a:tableStyleId>{45C5F5E0-1E9B-4507-9598-9B33BCBF9AA3}</a:tableStyleId>
              </a:tblPr>
              <a:tblGrid>
                <a:gridCol w="1465400">
                  <a:extLst>
                    <a:ext uri="{9D8B030D-6E8A-4147-A177-3AD203B41FA5}">
                      <a16:colId xmlns:a16="http://schemas.microsoft.com/office/drawing/2014/main" val="20000"/>
                    </a:ext>
                  </a:extLst>
                </a:gridCol>
                <a:gridCol w="568450">
                  <a:extLst>
                    <a:ext uri="{9D8B030D-6E8A-4147-A177-3AD203B41FA5}">
                      <a16:colId xmlns:a16="http://schemas.microsoft.com/office/drawing/2014/main" val="20001"/>
                    </a:ext>
                  </a:extLst>
                </a:gridCol>
                <a:gridCol w="568450">
                  <a:extLst>
                    <a:ext uri="{9D8B030D-6E8A-4147-A177-3AD203B41FA5}">
                      <a16:colId xmlns:a16="http://schemas.microsoft.com/office/drawing/2014/main" val="20002"/>
                    </a:ext>
                  </a:extLst>
                </a:gridCol>
                <a:gridCol w="568450">
                  <a:extLst>
                    <a:ext uri="{9D8B030D-6E8A-4147-A177-3AD203B41FA5}">
                      <a16:colId xmlns:a16="http://schemas.microsoft.com/office/drawing/2014/main" val="20003"/>
                    </a:ext>
                  </a:extLst>
                </a:gridCol>
                <a:gridCol w="568450">
                  <a:extLst>
                    <a:ext uri="{9D8B030D-6E8A-4147-A177-3AD203B41FA5}">
                      <a16:colId xmlns:a16="http://schemas.microsoft.com/office/drawing/2014/main" val="20004"/>
                    </a:ext>
                  </a:extLst>
                </a:gridCol>
                <a:gridCol w="568450">
                  <a:extLst>
                    <a:ext uri="{9D8B030D-6E8A-4147-A177-3AD203B41FA5}">
                      <a16:colId xmlns:a16="http://schemas.microsoft.com/office/drawing/2014/main" val="20005"/>
                    </a:ext>
                  </a:extLst>
                </a:gridCol>
                <a:gridCol w="568450">
                  <a:extLst>
                    <a:ext uri="{9D8B030D-6E8A-4147-A177-3AD203B41FA5}">
                      <a16:colId xmlns:a16="http://schemas.microsoft.com/office/drawing/2014/main" val="20006"/>
                    </a:ext>
                  </a:extLst>
                </a:gridCol>
                <a:gridCol w="568450">
                  <a:extLst>
                    <a:ext uri="{9D8B030D-6E8A-4147-A177-3AD203B41FA5}">
                      <a16:colId xmlns:a16="http://schemas.microsoft.com/office/drawing/2014/main" val="20007"/>
                    </a:ext>
                  </a:extLst>
                </a:gridCol>
                <a:gridCol w="568450">
                  <a:extLst>
                    <a:ext uri="{9D8B030D-6E8A-4147-A177-3AD203B41FA5}">
                      <a16:colId xmlns:a16="http://schemas.microsoft.com/office/drawing/2014/main" val="20008"/>
                    </a:ext>
                  </a:extLst>
                </a:gridCol>
                <a:gridCol w="568450">
                  <a:extLst>
                    <a:ext uri="{9D8B030D-6E8A-4147-A177-3AD203B41FA5}">
                      <a16:colId xmlns:a16="http://schemas.microsoft.com/office/drawing/2014/main" val="20009"/>
                    </a:ext>
                  </a:extLst>
                </a:gridCol>
                <a:gridCol w="568450">
                  <a:extLst>
                    <a:ext uri="{9D8B030D-6E8A-4147-A177-3AD203B41FA5}">
                      <a16:colId xmlns:a16="http://schemas.microsoft.com/office/drawing/2014/main" val="20010"/>
                    </a:ext>
                  </a:extLst>
                </a:gridCol>
                <a:gridCol w="568450">
                  <a:extLst>
                    <a:ext uri="{9D8B030D-6E8A-4147-A177-3AD203B41FA5}">
                      <a16:colId xmlns:a16="http://schemas.microsoft.com/office/drawing/2014/main" val="20011"/>
                    </a:ext>
                  </a:extLst>
                </a:gridCol>
                <a:gridCol w="568450">
                  <a:extLst>
                    <a:ext uri="{9D8B030D-6E8A-4147-A177-3AD203B41FA5}">
                      <a16:colId xmlns:a16="http://schemas.microsoft.com/office/drawing/2014/main" val="20012"/>
                    </a:ext>
                  </a:extLst>
                </a:gridCol>
              </a:tblGrid>
              <a:tr h="0">
                <a:tc>
                  <a:txBody>
                    <a:bodyPr/>
                    <a:lstStyle/>
                    <a:p>
                      <a:pPr marL="0" lvl="0" indent="0" algn="l" rtl="0">
                        <a:spcBef>
                          <a:spcPts val="0"/>
                        </a:spcBef>
                        <a:spcAft>
                          <a:spcPts val="0"/>
                        </a:spcAft>
                        <a:buNone/>
                      </a:pPr>
                      <a:endParaRPr/>
                    </a:p>
                  </a:txBody>
                  <a:tcPr marL="91425" marR="91425" marT="0" marB="91425">
                    <a:lnL w="9525" cap="flat" cmpd="sng">
                      <a:solidFill>
                        <a:srgbClr val="9E9E9E">
                          <a:alpha val="0"/>
                        </a:srgbClr>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FFFFFF"/>
                      </a:solidFill>
                      <a:prstDash val="solid"/>
                      <a:round/>
                      <a:headEnd type="none" w="sm" len="sm"/>
                      <a:tailEnd type="none" w="sm" len="sm"/>
                    </a:lnB>
                  </a:tcPr>
                </a:tc>
                <a:tc gridSpan="3">
                  <a:txBody>
                    <a:bodyPr/>
                    <a:lstStyle/>
                    <a:p>
                      <a:pPr marL="0" lvl="0" indent="0" algn="ctr" rtl="0">
                        <a:spcBef>
                          <a:spcPts val="0"/>
                        </a:spcBef>
                        <a:spcAft>
                          <a:spcPts val="0"/>
                        </a:spcAft>
                        <a:buNone/>
                      </a:pPr>
                      <a:r>
                        <a:rPr lang="en" sz="1100"/>
                        <a:t>Time</a:t>
                      </a:r>
                      <a:endParaRPr sz="1100"/>
                    </a:p>
                  </a:txBody>
                  <a:tcPr marL="91425" marR="91425" marT="91425" marB="91425">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76A5AF"/>
                    </a:solidFill>
                  </a:tcPr>
                </a:tc>
                <a:tc hMerge="1">
                  <a:txBody>
                    <a:bodyPr/>
                    <a:lstStyle/>
                    <a:p>
                      <a:endParaRPr lang="en-US"/>
                    </a:p>
                  </a:txBody>
                  <a:tcPr/>
                </a:tc>
                <a:tc hMerge="1">
                  <a:txBody>
                    <a:bodyPr/>
                    <a:lstStyle/>
                    <a:p>
                      <a:endParaRPr lang="en-US"/>
                    </a:p>
                  </a:txBody>
                  <a:tcPr/>
                </a:tc>
                <a:tc gridSpan="3">
                  <a:txBody>
                    <a:bodyPr/>
                    <a:lstStyle/>
                    <a:p>
                      <a:pPr marL="0" lvl="0" indent="0" algn="ctr" rtl="0">
                        <a:spcBef>
                          <a:spcPts val="0"/>
                        </a:spcBef>
                        <a:spcAft>
                          <a:spcPts val="0"/>
                        </a:spcAft>
                        <a:buNone/>
                      </a:pPr>
                      <a:r>
                        <a:rPr lang="en" sz="1100"/>
                        <a:t>Patron</a:t>
                      </a:r>
                      <a:endParaRPr sz="1100"/>
                    </a:p>
                  </a:txBody>
                  <a:tcPr marL="91425" marR="91425" marT="91425" marB="91425">
                    <a:lnL w="9525" cap="flat" cmpd="sng">
                      <a:solidFill>
                        <a:srgbClr val="B7B7B7"/>
                      </a:solidFill>
                      <a:prstDash val="solid"/>
                      <a:round/>
                      <a:headEnd type="none" w="sm" len="sm"/>
                      <a:tailEnd type="none" w="sm" len="sm"/>
                    </a:lnL>
                    <a:solidFill>
                      <a:srgbClr val="6FA8DC"/>
                    </a:solidFill>
                  </a:tcPr>
                </a:tc>
                <a:tc hMerge="1">
                  <a:txBody>
                    <a:bodyPr/>
                    <a:lstStyle/>
                    <a:p>
                      <a:endParaRPr lang="en-US"/>
                    </a:p>
                  </a:txBody>
                  <a:tcPr/>
                </a:tc>
                <a:tc hMerge="1">
                  <a:txBody>
                    <a:bodyPr/>
                    <a:lstStyle/>
                    <a:p>
                      <a:endParaRPr lang="en-US"/>
                    </a:p>
                  </a:txBody>
                  <a:tcPr/>
                </a:tc>
                <a:tc gridSpan="2">
                  <a:txBody>
                    <a:bodyPr/>
                    <a:lstStyle/>
                    <a:p>
                      <a:pPr marL="0" lvl="0" indent="0" algn="ctr" rtl="0">
                        <a:spcBef>
                          <a:spcPts val="0"/>
                        </a:spcBef>
                        <a:spcAft>
                          <a:spcPts val="0"/>
                        </a:spcAft>
                        <a:buNone/>
                      </a:pPr>
                      <a:r>
                        <a:rPr lang="en" sz="1100"/>
                        <a:t>Materials</a:t>
                      </a:r>
                      <a:endParaRPr sz="1100"/>
                    </a:p>
                  </a:txBody>
                  <a:tcPr marL="91425" marR="91425" marT="91425" marB="91425">
                    <a:solidFill>
                      <a:srgbClr val="8E7CC3"/>
                    </a:solidFill>
                  </a:tcPr>
                </a:tc>
                <a:tc hMerge="1">
                  <a:txBody>
                    <a:bodyPr/>
                    <a:lstStyle/>
                    <a:p>
                      <a:endParaRPr lang="en-US"/>
                    </a:p>
                  </a:txBody>
                  <a:tcPr/>
                </a:tc>
                <a:tc gridSpan="2">
                  <a:txBody>
                    <a:bodyPr/>
                    <a:lstStyle/>
                    <a:p>
                      <a:pPr marL="0" lvl="0" indent="0" algn="ctr" rtl="0">
                        <a:spcBef>
                          <a:spcPts val="0"/>
                        </a:spcBef>
                        <a:spcAft>
                          <a:spcPts val="0"/>
                        </a:spcAft>
                        <a:buNone/>
                      </a:pPr>
                      <a:r>
                        <a:rPr lang="en" sz="1100"/>
                        <a:t>Location</a:t>
                      </a:r>
                      <a:endParaRPr sz="1100"/>
                    </a:p>
                  </a:txBody>
                  <a:tcPr marL="91425" marR="91425" marT="91425" marB="91425">
                    <a:solidFill>
                      <a:srgbClr val="A64D79"/>
                    </a:solidFill>
                  </a:tcPr>
                </a:tc>
                <a:tc hMerge="1">
                  <a:txBody>
                    <a:bodyPr/>
                    <a:lstStyle/>
                    <a:p>
                      <a:endParaRPr lang="en-US"/>
                    </a:p>
                  </a:txBody>
                  <a:tcPr/>
                </a:tc>
                <a:tc gridSpan="2">
                  <a:txBody>
                    <a:bodyPr/>
                    <a:lstStyle/>
                    <a:p>
                      <a:pPr marL="0" lvl="0" indent="0" algn="ctr" rtl="0">
                        <a:spcBef>
                          <a:spcPts val="0"/>
                        </a:spcBef>
                        <a:spcAft>
                          <a:spcPts val="0"/>
                        </a:spcAft>
                        <a:buNone/>
                      </a:pPr>
                      <a:r>
                        <a:rPr lang="en" sz="1100"/>
                        <a:t>Activity</a:t>
                      </a:r>
                      <a:endParaRPr sz="1100"/>
                    </a:p>
                  </a:txBody>
                  <a:tcPr marL="91425" marR="91425" marT="91425" marB="91425">
                    <a:solidFill>
                      <a:srgbClr val="CC4125"/>
                    </a:solidFill>
                  </a:tcPr>
                </a:tc>
                <a:tc hMerge="1">
                  <a:txBody>
                    <a:bodyPr/>
                    <a:lstStyle/>
                    <a:p>
                      <a:endParaRPr lang="en-US"/>
                    </a:p>
                  </a:txBody>
                  <a:tcPr/>
                </a:tc>
                <a:extLst>
                  <a:ext uri="{0D108BD9-81ED-4DB2-BD59-A6C34878D82A}">
                    <a16:rowId xmlns:a16="http://schemas.microsoft.com/office/drawing/2014/main" val="10000"/>
                  </a:ext>
                </a:extLst>
              </a:tr>
              <a:tr h="431175">
                <a:tc>
                  <a:txBody>
                    <a:bodyPr/>
                    <a:lstStyle/>
                    <a:p>
                      <a:pPr marL="0" lvl="0" indent="0" algn="l" rtl="0">
                        <a:spcBef>
                          <a:spcPts val="0"/>
                        </a:spcBef>
                        <a:spcAft>
                          <a:spcPts val="0"/>
                        </a:spcAft>
                        <a:buNone/>
                      </a:pPr>
                      <a:endParaRPr/>
                    </a:p>
                  </a:txBody>
                  <a:tcPr marL="91425" marR="91425" marT="91425" marB="91425">
                    <a:lnL w="9525" cap="flat" cmpd="sng">
                      <a:solidFill>
                        <a:srgbClr val="FFFFFF"/>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666666"/>
                      </a:solidFill>
                      <a:prstDash val="solid"/>
                      <a:round/>
                      <a:headEnd type="none" w="sm" len="sm"/>
                      <a:tailEnd type="none" w="sm" len="sm"/>
                    </a:lnB>
                  </a:tcPr>
                </a:tc>
                <a:tc>
                  <a:txBody>
                    <a:bodyPr/>
                    <a:lstStyle/>
                    <a:p>
                      <a:pPr marL="0" lvl="0" indent="0" algn="ctr" rtl="0">
                        <a:spcBef>
                          <a:spcPts val="0"/>
                        </a:spcBef>
                        <a:spcAft>
                          <a:spcPts val="0"/>
                        </a:spcAft>
                        <a:buNone/>
                      </a:pPr>
                      <a:r>
                        <a:rPr lang="en" sz="1000"/>
                        <a:t>Day</a:t>
                      </a:r>
                      <a:endParaRPr sz="1000"/>
                    </a:p>
                  </a:txBody>
                  <a:tcPr marL="0" marR="0" marT="91425" marB="0">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666666"/>
                      </a:solidFill>
                      <a:prstDash val="solid"/>
                      <a:round/>
                      <a:headEnd type="none" w="sm" len="sm"/>
                      <a:tailEnd type="none" w="sm" len="sm"/>
                    </a:lnB>
                    <a:solidFill>
                      <a:srgbClr val="D0E0E3"/>
                    </a:solidFill>
                  </a:tcPr>
                </a:tc>
                <a:tc>
                  <a:txBody>
                    <a:bodyPr/>
                    <a:lstStyle/>
                    <a:p>
                      <a:pPr marL="0" lvl="0" indent="0" algn="ctr" rtl="0">
                        <a:spcBef>
                          <a:spcPts val="0"/>
                        </a:spcBef>
                        <a:spcAft>
                          <a:spcPts val="0"/>
                        </a:spcAft>
                        <a:buNone/>
                      </a:pPr>
                      <a:r>
                        <a:rPr lang="en" sz="1000"/>
                        <a:t>4 Hr</a:t>
                      </a:r>
                      <a:endParaRPr sz="1000"/>
                    </a:p>
                    <a:p>
                      <a:pPr marL="0" lvl="0" indent="0" algn="ctr" rtl="0">
                        <a:spcBef>
                          <a:spcPts val="0"/>
                        </a:spcBef>
                        <a:spcAft>
                          <a:spcPts val="0"/>
                        </a:spcAft>
                        <a:buNone/>
                      </a:pPr>
                      <a:r>
                        <a:rPr lang="en" sz="1000"/>
                        <a:t>block</a:t>
                      </a:r>
                      <a:endParaRPr sz="1000"/>
                    </a:p>
                  </a:txBody>
                  <a:tcPr marL="0" marR="0" marT="91425" marB="0">
                    <a:lnL w="9525" cap="flat" cmpd="sng">
                      <a:solidFill>
                        <a:srgbClr val="B7B7B7"/>
                      </a:solidFill>
                      <a:prstDash val="solid"/>
                      <a:round/>
                      <a:headEnd type="none" w="sm" len="sm"/>
                      <a:tailEnd type="none" w="sm" len="sm"/>
                    </a:lnL>
                    <a:lnT w="9525" cap="flat" cmpd="sng">
                      <a:solidFill>
                        <a:srgbClr val="B7B7B7"/>
                      </a:solidFill>
                      <a:prstDash val="solid"/>
                      <a:round/>
                      <a:headEnd type="none" w="sm" len="sm"/>
                      <a:tailEnd type="none" w="sm" len="sm"/>
                    </a:lnT>
                    <a:lnB w="9525" cap="flat" cmpd="sng">
                      <a:solidFill>
                        <a:srgbClr val="666666"/>
                      </a:solidFill>
                      <a:prstDash val="solid"/>
                      <a:round/>
                      <a:headEnd type="none" w="sm" len="sm"/>
                      <a:tailEnd type="none" w="sm" len="sm"/>
                    </a:lnB>
                    <a:solidFill>
                      <a:srgbClr val="D0E0E3"/>
                    </a:solidFill>
                  </a:tcPr>
                </a:tc>
                <a:tc>
                  <a:txBody>
                    <a:bodyPr/>
                    <a:lstStyle/>
                    <a:p>
                      <a:pPr marL="0" lvl="0" indent="0" algn="ctr" rtl="0">
                        <a:spcBef>
                          <a:spcPts val="0"/>
                        </a:spcBef>
                        <a:spcAft>
                          <a:spcPts val="0"/>
                        </a:spcAft>
                        <a:buNone/>
                      </a:pPr>
                      <a:r>
                        <a:rPr lang="en" sz="1000"/>
                        <a:t>Min</a:t>
                      </a:r>
                      <a:endParaRPr sz="1000"/>
                    </a:p>
                  </a:txBody>
                  <a:tcPr marL="0" marR="0" marT="91425" marB="0">
                    <a:lnT w="9525" cap="flat" cmpd="sng">
                      <a:solidFill>
                        <a:srgbClr val="B7B7B7"/>
                      </a:solidFill>
                      <a:prstDash val="solid"/>
                      <a:round/>
                      <a:headEnd type="none" w="sm" len="sm"/>
                      <a:tailEnd type="none" w="sm" len="sm"/>
                    </a:lnT>
                    <a:lnB w="9525" cap="flat" cmpd="sng">
                      <a:solidFill>
                        <a:srgbClr val="666666"/>
                      </a:solidFill>
                      <a:prstDash val="solid"/>
                      <a:round/>
                      <a:headEnd type="none" w="sm" len="sm"/>
                      <a:tailEnd type="none" w="sm" len="sm"/>
                    </a:lnB>
                    <a:solidFill>
                      <a:srgbClr val="D0E0E3"/>
                    </a:solidFill>
                  </a:tcPr>
                </a:tc>
                <a:tc>
                  <a:txBody>
                    <a:bodyPr/>
                    <a:lstStyle/>
                    <a:p>
                      <a:pPr marL="0" lvl="0" indent="0" algn="ctr" rtl="0">
                        <a:spcBef>
                          <a:spcPts val="0"/>
                        </a:spcBef>
                        <a:spcAft>
                          <a:spcPts val="0"/>
                        </a:spcAft>
                        <a:buNone/>
                      </a:pPr>
                      <a:r>
                        <a:rPr lang="en" sz="1000"/>
                        <a:t>ID</a:t>
                      </a:r>
                      <a:endParaRPr sz="1000"/>
                    </a:p>
                  </a:txBody>
                  <a:tcPr marL="0" marR="0" marT="91425" marB="0">
                    <a:lnB w="9525" cap="flat" cmpd="sng">
                      <a:solidFill>
                        <a:srgbClr val="666666"/>
                      </a:solidFill>
                      <a:prstDash val="solid"/>
                      <a:round/>
                      <a:headEnd type="none" w="sm" len="sm"/>
                      <a:tailEnd type="none" w="sm" len="sm"/>
                    </a:lnB>
                    <a:solidFill>
                      <a:srgbClr val="C9DAF8"/>
                    </a:solidFill>
                  </a:tcPr>
                </a:tc>
                <a:tc>
                  <a:txBody>
                    <a:bodyPr/>
                    <a:lstStyle/>
                    <a:p>
                      <a:pPr marL="0" lvl="0" indent="0" algn="ctr" rtl="0">
                        <a:spcBef>
                          <a:spcPts val="0"/>
                        </a:spcBef>
                        <a:spcAft>
                          <a:spcPts val="0"/>
                        </a:spcAft>
                        <a:buNone/>
                      </a:pPr>
                      <a:r>
                        <a:rPr lang="en" sz="1000"/>
                        <a:t>Type</a:t>
                      </a:r>
                      <a:endParaRPr sz="1000"/>
                    </a:p>
                  </a:txBody>
                  <a:tcPr marL="0" marR="0" marT="91425" marB="0">
                    <a:lnB w="9525" cap="flat" cmpd="sng">
                      <a:solidFill>
                        <a:srgbClr val="666666"/>
                      </a:solidFill>
                      <a:prstDash val="solid"/>
                      <a:round/>
                      <a:headEnd type="none" w="sm" len="sm"/>
                      <a:tailEnd type="none" w="sm" len="sm"/>
                    </a:lnB>
                    <a:solidFill>
                      <a:srgbClr val="C9DAF8"/>
                    </a:solidFill>
                  </a:tcPr>
                </a:tc>
                <a:tc>
                  <a:txBody>
                    <a:bodyPr/>
                    <a:lstStyle/>
                    <a:p>
                      <a:pPr marL="0" lvl="0" indent="0" algn="ctr" rtl="0">
                        <a:spcBef>
                          <a:spcPts val="0"/>
                        </a:spcBef>
                        <a:spcAft>
                          <a:spcPts val="0"/>
                        </a:spcAft>
                        <a:buNone/>
                      </a:pPr>
                      <a:r>
                        <a:rPr lang="en" sz="1000"/>
                        <a:t>Count</a:t>
                      </a:r>
                      <a:endParaRPr sz="1000"/>
                    </a:p>
                  </a:txBody>
                  <a:tcPr marL="0" marR="0" marT="91425" marB="0">
                    <a:lnB w="9525" cap="flat" cmpd="sng">
                      <a:solidFill>
                        <a:srgbClr val="666666"/>
                      </a:solidFill>
                      <a:prstDash val="solid"/>
                      <a:round/>
                      <a:headEnd type="none" w="sm" len="sm"/>
                      <a:tailEnd type="none" w="sm" len="sm"/>
                    </a:lnB>
                    <a:solidFill>
                      <a:srgbClr val="C9DAF8"/>
                    </a:solidFill>
                  </a:tcPr>
                </a:tc>
                <a:tc>
                  <a:txBody>
                    <a:bodyPr/>
                    <a:lstStyle/>
                    <a:p>
                      <a:pPr marL="0" lvl="0" indent="0" algn="ctr" rtl="0">
                        <a:spcBef>
                          <a:spcPts val="0"/>
                        </a:spcBef>
                        <a:spcAft>
                          <a:spcPts val="0"/>
                        </a:spcAft>
                        <a:buNone/>
                      </a:pPr>
                      <a:r>
                        <a:rPr lang="en" sz="1000"/>
                        <a:t>Type</a:t>
                      </a:r>
                      <a:endParaRPr sz="1000"/>
                    </a:p>
                  </a:txBody>
                  <a:tcPr marL="0" marR="0" marT="91425" marB="0">
                    <a:lnB w="9525" cap="flat" cmpd="sng">
                      <a:solidFill>
                        <a:srgbClr val="666666"/>
                      </a:solidFill>
                      <a:prstDash val="solid"/>
                      <a:round/>
                      <a:headEnd type="none" w="sm" len="sm"/>
                      <a:tailEnd type="none" w="sm" len="sm"/>
                    </a:lnB>
                    <a:solidFill>
                      <a:srgbClr val="D9D2E9"/>
                    </a:solidFill>
                  </a:tcPr>
                </a:tc>
                <a:tc>
                  <a:txBody>
                    <a:bodyPr/>
                    <a:lstStyle/>
                    <a:p>
                      <a:pPr marL="0" lvl="0" indent="0" algn="ctr" rtl="0">
                        <a:spcBef>
                          <a:spcPts val="0"/>
                        </a:spcBef>
                        <a:spcAft>
                          <a:spcPts val="0"/>
                        </a:spcAft>
                        <a:buNone/>
                      </a:pPr>
                      <a:r>
                        <a:rPr lang="en" sz="1000"/>
                        <a:t>Specific item</a:t>
                      </a:r>
                      <a:endParaRPr sz="1000"/>
                    </a:p>
                  </a:txBody>
                  <a:tcPr marL="0" marR="0" marT="91425" marB="0">
                    <a:lnB w="9525" cap="flat" cmpd="sng">
                      <a:solidFill>
                        <a:srgbClr val="666666"/>
                      </a:solidFill>
                      <a:prstDash val="solid"/>
                      <a:round/>
                      <a:headEnd type="none" w="sm" len="sm"/>
                      <a:tailEnd type="none" w="sm" len="sm"/>
                    </a:lnB>
                    <a:solidFill>
                      <a:srgbClr val="D9D2E9"/>
                    </a:solidFill>
                  </a:tcPr>
                </a:tc>
                <a:tc>
                  <a:txBody>
                    <a:bodyPr/>
                    <a:lstStyle/>
                    <a:p>
                      <a:pPr marL="0" lvl="0" indent="0" algn="ctr" rtl="0">
                        <a:spcBef>
                          <a:spcPts val="0"/>
                        </a:spcBef>
                        <a:spcAft>
                          <a:spcPts val="0"/>
                        </a:spcAft>
                        <a:buNone/>
                      </a:pPr>
                      <a:r>
                        <a:rPr lang="en" sz="1000"/>
                        <a:t>Building</a:t>
                      </a:r>
                      <a:endParaRPr sz="1000"/>
                    </a:p>
                  </a:txBody>
                  <a:tcPr marL="0" marR="0" marT="91425" marB="0">
                    <a:lnB w="9525" cap="flat" cmpd="sng">
                      <a:solidFill>
                        <a:srgbClr val="666666"/>
                      </a:solidFill>
                      <a:prstDash val="solid"/>
                      <a:round/>
                      <a:headEnd type="none" w="sm" len="sm"/>
                      <a:tailEnd type="none" w="sm" len="sm"/>
                    </a:lnB>
                    <a:solidFill>
                      <a:srgbClr val="EAD1DC"/>
                    </a:solidFill>
                  </a:tcPr>
                </a:tc>
                <a:tc>
                  <a:txBody>
                    <a:bodyPr/>
                    <a:lstStyle/>
                    <a:p>
                      <a:pPr marL="0" lvl="0" indent="0" algn="ctr" rtl="0">
                        <a:spcBef>
                          <a:spcPts val="0"/>
                        </a:spcBef>
                        <a:spcAft>
                          <a:spcPts val="0"/>
                        </a:spcAft>
                        <a:buNone/>
                      </a:pPr>
                      <a:r>
                        <a:rPr lang="en" sz="1000"/>
                        <a:t>Room</a:t>
                      </a:r>
                      <a:endParaRPr sz="1000"/>
                    </a:p>
                  </a:txBody>
                  <a:tcPr marL="0" marR="0" marT="91425" marB="0">
                    <a:lnB w="9525" cap="flat" cmpd="sng">
                      <a:solidFill>
                        <a:srgbClr val="666666"/>
                      </a:solidFill>
                      <a:prstDash val="solid"/>
                      <a:round/>
                      <a:headEnd type="none" w="sm" len="sm"/>
                      <a:tailEnd type="none" w="sm" len="sm"/>
                    </a:lnB>
                    <a:solidFill>
                      <a:srgbClr val="EAD1DC"/>
                    </a:solidFill>
                  </a:tcPr>
                </a:tc>
                <a:tc>
                  <a:txBody>
                    <a:bodyPr/>
                    <a:lstStyle/>
                    <a:p>
                      <a:pPr marL="0" lvl="0" indent="0" algn="ctr" rtl="0">
                        <a:spcBef>
                          <a:spcPts val="0"/>
                        </a:spcBef>
                        <a:spcAft>
                          <a:spcPts val="0"/>
                        </a:spcAft>
                        <a:buNone/>
                      </a:pPr>
                      <a:r>
                        <a:rPr lang="en" sz="1000"/>
                        <a:t>Type</a:t>
                      </a:r>
                      <a:endParaRPr sz="1000"/>
                    </a:p>
                  </a:txBody>
                  <a:tcPr marL="0" marR="0" marT="91425" marB="91425">
                    <a:lnB w="9525" cap="flat" cmpd="sng">
                      <a:solidFill>
                        <a:srgbClr val="666666"/>
                      </a:solidFill>
                      <a:prstDash val="solid"/>
                      <a:round/>
                      <a:headEnd type="none" w="sm" len="sm"/>
                      <a:tailEnd type="none" w="sm" len="sm"/>
                    </a:lnB>
                    <a:solidFill>
                      <a:srgbClr val="E6B8AF"/>
                    </a:solidFill>
                  </a:tcPr>
                </a:tc>
                <a:tc>
                  <a:txBody>
                    <a:bodyPr/>
                    <a:lstStyle/>
                    <a:p>
                      <a:pPr marL="0" lvl="0" indent="0" algn="ctr" rtl="0">
                        <a:spcBef>
                          <a:spcPts val="0"/>
                        </a:spcBef>
                        <a:spcAft>
                          <a:spcPts val="0"/>
                        </a:spcAft>
                        <a:buNone/>
                      </a:pPr>
                      <a:r>
                        <a:rPr lang="en" sz="1000"/>
                        <a:t>Specific goal</a:t>
                      </a:r>
                      <a:endParaRPr sz="1000"/>
                    </a:p>
                  </a:txBody>
                  <a:tcPr marL="0" marR="0" marT="91425" marB="91425">
                    <a:lnB w="9525" cap="flat" cmpd="sng">
                      <a:solidFill>
                        <a:srgbClr val="666666"/>
                      </a:solidFill>
                      <a:prstDash val="solid"/>
                      <a:round/>
                      <a:headEnd type="none" w="sm" len="sm"/>
                      <a:tailEnd type="none" w="sm" len="sm"/>
                    </a:lnB>
                    <a:solidFill>
                      <a:srgbClr val="E6B8AF"/>
                    </a:solidFill>
                  </a:tcPr>
                </a:tc>
                <a:extLst>
                  <a:ext uri="{0D108BD9-81ED-4DB2-BD59-A6C34878D82A}">
                    <a16:rowId xmlns:a16="http://schemas.microsoft.com/office/drawing/2014/main" val="10001"/>
                  </a:ext>
                </a:extLst>
              </a:tr>
              <a:tr h="398200">
                <a:tc>
                  <a:txBody>
                    <a:bodyPr/>
                    <a:lstStyle/>
                    <a:p>
                      <a:pPr marL="0" lvl="0" indent="0" algn="l" rtl="0">
                        <a:spcBef>
                          <a:spcPts val="0"/>
                        </a:spcBef>
                        <a:spcAft>
                          <a:spcPts val="0"/>
                        </a:spcAft>
                        <a:buNone/>
                      </a:pPr>
                      <a:r>
                        <a:rPr lang="en"/>
                        <a:t>Desk Tracker</a:t>
                      </a:r>
                      <a:endParaRPr/>
                    </a:p>
                  </a:txBody>
                  <a:tcPr marL="91425" marR="91425" marT="91425" marB="91425">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B69E83">
                        <a:alpha val="36920"/>
                      </a:srgbClr>
                    </a:solidFill>
                  </a:tcPr>
                </a:tc>
                <a:tc>
                  <a:txBody>
                    <a:bodyPr/>
                    <a:lstStyle/>
                    <a:p>
                      <a:pPr marL="0" lvl="0" indent="0" algn="ctr" rtl="0">
                        <a:spcBef>
                          <a:spcPts val="0"/>
                        </a:spcBef>
                        <a:spcAft>
                          <a:spcPts val="0"/>
                        </a:spcAft>
                        <a:buNone/>
                      </a:pPr>
                      <a:r>
                        <a:rPr lang="en" b="1">
                          <a:solidFill>
                            <a:srgbClr val="434343"/>
                          </a:solidFill>
                        </a:rPr>
                        <a:t>X</a:t>
                      </a:r>
                      <a:endParaRPr b="1">
                        <a:solidFill>
                          <a:srgbClr val="434343"/>
                        </a:solidFill>
                      </a:endParaRPr>
                    </a:p>
                  </a:txBody>
                  <a:tcPr marL="91425" marR="91425" marT="91425" marB="9142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B69E83">
                        <a:alpha val="36920"/>
                      </a:srgbClr>
                    </a:solidFill>
                  </a:tcPr>
                </a:tc>
                <a:tc>
                  <a:txBody>
                    <a:bodyPr/>
                    <a:lstStyle/>
                    <a:p>
                      <a:pPr marL="0" lvl="0" indent="0" algn="ctr" rtl="0">
                        <a:spcBef>
                          <a:spcPts val="0"/>
                        </a:spcBef>
                        <a:spcAft>
                          <a:spcPts val="0"/>
                        </a:spcAft>
                        <a:buNone/>
                      </a:pPr>
                      <a:r>
                        <a:rPr lang="en" b="1">
                          <a:solidFill>
                            <a:srgbClr val="434343"/>
                          </a:solidFill>
                        </a:rPr>
                        <a:t>X</a:t>
                      </a:r>
                      <a:endParaRPr b="1">
                        <a:solidFill>
                          <a:srgbClr val="434343"/>
                        </a:solidFill>
                      </a:endParaRPr>
                    </a:p>
                  </a:txBody>
                  <a:tcPr marL="91425" marR="91425" marT="91425" marB="9142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B69E83">
                        <a:alpha val="36920"/>
                      </a:srgbClr>
                    </a:solidFill>
                  </a:tcPr>
                </a:tc>
                <a:tc>
                  <a:txBody>
                    <a:bodyPr/>
                    <a:lstStyle/>
                    <a:p>
                      <a:pPr marL="0" lvl="0" indent="0" algn="ctr" rtl="0">
                        <a:spcBef>
                          <a:spcPts val="0"/>
                        </a:spcBef>
                        <a:spcAft>
                          <a:spcPts val="0"/>
                        </a:spcAft>
                        <a:buNone/>
                      </a:pPr>
                      <a:r>
                        <a:rPr lang="en" b="1">
                          <a:solidFill>
                            <a:srgbClr val="434343"/>
                          </a:solidFill>
                        </a:rPr>
                        <a:t>X</a:t>
                      </a:r>
                      <a:endParaRPr b="1">
                        <a:solidFill>
                          <a:srgbClr val="434343"/>
                        </a:solidFill>
                      </a:endParaRPr>
                    </a:p>
                  </a:txBody>
                  <a:tcPr marL="91425" marR="91425" marT="91425" marB="9142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B69E83">
                        <a:alpha val="36920"/>
                      </a:srgbClr>
                    </a:solidFill>
                  </a:tcPr>
                </a:tc>
                <a:tc>
                  <a:txBody>
                    <a:bodyPr/>
                    <a:lstStyle/>
                    <a:p>
                      <a:pPr marL="0" lvl="0" indent="0" algn="ctr" rtl="0">
                        <a:spcBef>
                          <a:spcPts val="0"/>
                        </a:spcBef>
                        <a:spcAft>
                          <a:spcPts val="0"/>
                        </a:spcAft>
                        <a:buNone/>
                      </a:pPr>
                      <a:endParaRPr>
                        <a:solidFill>
                          <a:srgbClr val="434343"/>
                        </a:solidFill>
                      </a:endParaRPr>
                    </a:p>
                  </a:txBody>
                  <a:tcPr marL="91425" marR="91425" marT="91425" marB="9142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B69E83">
                        <a:alpha val="36920"/>
                      </a:srgbClr>
                    </a:solidFill>
                  </a:tcPr>
                </a:tc>
                <a:tc>
                  <a:txBody>
                    <a:bodyPr/>
                    <a:lstStyle/>
                    <a:p>
                      <a:pPr marL="0" lvl="0" indent="0" algn="ctr" rtl="0">
                        <a:spcBef>
                          <a:spcPts val="0"/>
                        </a:spcBef>
                        <a:spcAft>
                          <a:spcPts val="0"/>
                        </a:spcAft>
                        <a:buNone/>
                      </a:pPr>
                      <a:endParaRPr>
                        <a:solidFill>
                          <a:srgbClr val="434343"/>
                        </a:solidFill>
                      </a:endParaRPr>
                    </a:p>
                  </a:txBody>
                  <a:tcPr marL="91425" marR="91425" marT="91425" marB="9142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B69E83">
                        <a:alpha val="36920"/>
                      </a:srgbClr>
                    </a:solidFill>
                  </a:tcPr>
                </a:tc>
                <a:tc>
                  <a:txBody>
                    <a:bodyPr/>
                    <a:lstStyle/>
                    <a:p>
                      <a:pPr marL="0" lvl="0" indent="0" algn="ctr" rtl="0">
                        <a:spcBef>
                          <a:spcPts val="0"/>
                        </a:spcBef>
                        <a:spcAft>
                          <a:spcPts val="0"/>
                        </a:spcAft>
                        <a:buNone/>
                      </a:pPr>
                      <a:r>
                        <a:rPr lang="en" b="1">
                          <a:solidFill>
                            <a:srgbClr val="434343"/>
                          </a:solidFill>
                        </a:rPr>
                        <a:t>X</a:t>
                      </a:r>
                      <a:endParaRPr b="1">
                        <a:solidFill>
                          <a:srgbClr val="434343"/>
                        </a:solidFill>
                      </a:endParaRPr>
                    </a:p>
                  </a:txBody>
                  <a:tcPr marL="91425" marR="91425" marT="91425" marB="9142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B69E83">
                        <a:alpha val="36920"/>
                      </a:srgbClr>
                    </a:solidFill>
                  </a:tcPr>
                </a:tc>
                <a:tc>
                  <a:txBody>
                    <a:bodyPr/>
                    <a:lstStyle/>
                    <a:p>
                      <a:pPr marL="0" lvl="0" indent="0" algn="ctr" rtl="0">
                        <a:spcBef>
                          <a:spcPts val="0"/>
                        </a:spcBef>
                        <a:spcAft>
                          <a:spcPts val="0"/>
                        </a:spcAft>
                        <a:buNone/>
                      </a:pPr>
                      <a:r>
                        <a:rPr lang="en" b="1">
                          <a:solidFill>
                            <a:srgbClr val="434343"/>
                          </a:solidFill>
                        </a:rPr>
                        <a:t>X</a:t>
                      </a:r>
                      <a:endParaRPr b="1">
                        <a:solidFill>
                          <a:srgbClr val="434343"/>
                        </a:solidFill>
                      </a:endParaRPr>
                    </a:p>
                  </a:txBody>
                  <a:tcPr marL="91425" marR="91425" marT="91425" marB="9142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B69E83">
                        <a:alpha val="36920"/>
                      </a:srgbClr>
                    </a:solidFill>
                  </a:tcPr>
                </a:tc>
                <a:tc>
                  <a:txBody>
                    <a:bodyPr/>
                    <a:lstStyle/>
                    <a:p>
                      <a:pPr marL="0" lvl="0" indent="0" algn="ctr" rtl="0">
                        <a:spcBef>
                          <a:spcPts val="0"/>
                        </a:spcBef>
                        <a:spcAft>
                          <a:spcPts val="0"/>
                        </a:spcAft>
                        <a:buNone/>
                      </a:pPr>
                      <a:endParaRPr>
                        <a:solidFill>
                          <a:srgbClr val="434343"/>
                        </a:solidFill>
                      </a:endParaRPr>
                    </a:p>
                  </a:txBody>
                  <a:tcPr marL="91425" marR="91425" marT="91425" marB="9142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B69E83">
                        <a:alpha val="36920"/>
                      </a:srgbClr>
                    </a:solidFill>
                  </a:tcPr>
                </a:tc>
                <a:tc>
                  <a:txBody>
                    <a:bodyPr/>
                    <a:lstStyle/>
                    <a:p>
                      <a:pPr marL="0" lvl="0" indent="0" algn="ctr" rtl="0">
                        <a:spcBef>
                          <a:spcPts val="0"/>
                        </a:spcBef>
                        <a:spcAft>
                          <a:spcPts val="0"/>
                        </a:spcAft>
                        <a:buNone/>
                      </a:pPr>
                      <a:r>
                        <a:rPr lang="en" b="1">
                          <a:solidFill>
                            <a:srgbClr val="434343"/>
                          </a:solidFill>
                        </a:rPr>
                        <a:t>X</a:t>
                      </a:r>
                      <a:endParaRPr b="1">
                        <a:solidFill>
                          <a:srgbClr val="434343"/>
                        </a:solidFill>
                      </a:endParaRPr>
                    </a:p>
                  </a:txBody>
                  <a:tcPr marL="91425" marR="91425" marT="91425" marB="9142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B69E83">
                        <a:alpha val="36920"/>
                      </a:srgbClr>
                    </a:solidFill>
                  </a:tcPr>
                </a:tc>
                <a:tc>
                  <a:txBody>
                    <a:bodyPr/>
                    <a:lstStyle/>
                    <a:p>
                      <a:pPr marL="0" lvl="0" indent="0" algn="ctr" rtl="0">
                        <a:spcBef>
                          <a:spcPts val="0"/>
                        </a:spcBef>
                        <a:spcAft>
                          <a:spcPts val="0"/>
                        </a:spcAft>
                        <a:buNone/>
                      </a:pPr>
                      <a:r>
                        <a:rPr lang="en" b="1">
                          <a:solidFill>
                            <a:srgbClr val="434343"/>
                          </a:solidFill>
                        </a:rPr>
                        <a:t>X</a:t>
                      </a:r>
                      <a:endParaRPr b="1">
                        <a:solidFill>
                          <a:srgbClr val="434343"/>
                        </a:solidFill>
                      </a:endParaRPr>
                    </a:p>
                  </a:txBody>
                  <a:tcPr marL="91425" marR="91425" marT="91425" marB="9142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B69E83">
                        <a:alpha val="36920"/>
                      </a:srgbClr>
                    </a:solidFill>
                  </a:tcPr>
                </a:tc>
                <a:tc>
                  <a:txBody>
                    <a:bodyPr/>
                    <a:lstStyle/>
                    <a:p>
                      <a:pPr marL="0" lvl="0" indent="0" algn="ctr" rtl="0">
                        <a:spcBef>
                          <a:spcPts val="0"/>
                        </a:spcBef>
                        <a:spcAft>
                          <a:spcPts val="0"/>
                        </a:spcAft>
                        <a:buNone/>
                      </a:pPr>
                      <a:r>
                        <a:rPr lang="en" b="1">
                          <a:solidFill>
                            <a:srgbClr val="434343"/>
                          </a:solidFill>
                        </a:rPr>
                        <a:t>X</a:t>
                      </a:r>
                      <a:endParaRPr b="1">
                        <a:solidFill>
                          <a:srgbClr val="434343"/>
                        </a:solidFill>
                      </a:endParaRPr>
                    </a:p>
                  </a:txBody>
                  <a:tcPr marL="91425" marR="91425" marT="91425" marB="91425">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B69E83">
                        <a:alpha val="36920"/>
                      </a:srgbClr>
                    </a:solidFill>
                  </a:tcPr>
                </a:tc>
                <a:tc>
                  <a:txBody>
                    <a:bodyPr/>
                    <a:lstStyle/>
                    <a:p>
                      <a:pPr marL="0" lvl="0" indent="0" algn="ctr" rtl="0">
                        <a:spcBef>
                          <a:spcPts val="0"/>
                        </a:spcBef>
                        <a:spcAft>
                          <a:spcPts val="0"/>
                        </a:spcAft>
                        <a:buNone/>
                      </a:pPr>
                      <a:r>
                        <a:rPr lang="en" b="1">
                          <a:solidFill>
                            <a:srgbClr val="434343"/>
                          </a:solidFill>
                        </a:rPr>
                        <a:t>X</a:t>
                      </a:r>
                      <a:endParaRPr b="1">
                        <a:solidFill>
                          <a:srgbClr val="434343"/>
                        </a:solidFill>
                      </a:endParaRPr>
                    </a:p>
                  </a:txBody>
                  <a:tcPr marL="91425" marR="91425" marT="91425" marB="91425">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B69E83">
                        <a:alpha val="36920"/>
                      </a:srgbClr>
                    </a:solidFill>
                  </a:tcPr>
                </a:tc>
                <a:extLst>
                  <a:ext uri="{0D108BD9-81ED-4DB2-BD59-A6C34878D82A}">
                    <a16:rowId xmlns:a16="http://schemas.microsoft.com/office/drawing/2014/main" val="10002"/>
                  </a:ext>
                </a:extLst>
              </a:tr>
              <a:tr h="398200">
                <a:tc>
                  <a:txBody>
                    <a:bodyPr/>
                    <a:lstStyle/>
                    <a:p>
                      <a:pPr marL="0" lvl="0" indent="0" algn="l" rtl="0">
                        <a:spcBef>
                          <a:spcPts val="0"/>
                        </a:spcBef>
                        <a:spcAft>
                          <a:spcPts val="0"/>
                        </a:spcAft>
                        <a:buNone/>
                      </a:pPr>
                      <a:r>
                        <a:rPr lang="en">
                          <a:solidFill>
                            <a:schemeClr val="dk1"/>
                          </a:solidFill>
                        </a:rPr>
                        <a:t>Gate Count</a:t>
                      </a:r>
                      <a:endParaRPr>
                        <a:solidFill>
                          <a:schemeClr val="dk1"/>
                        </a:solidFill>
                      </a:endParaRPr>
                    </a:p>
                  </a:txBody>
                  <a:tcPr marL="91425" marR="91425" marT="91425" marB="91425">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B69E83">
                        <a:alpha val="36920"/>
                      </a:srgbClr>
                    </a:solidFill>
                  </a:tcPr>
                </a:tc>
                <a:tc>
                  <a:txBody>
                    <a:bodyPr/>
                    <a:lstStyle/>
                    <a:p>
                      <a:pPr marL="0" lvl="0" indent="0" algn="ctr" rtl="0">
                        <a:spcBef>
                          <a:spcPts val="0"/>
                        </a:spcBef>
                        <a:spcAft>
                          <a:spcPts val="0"/>
                        </a:spcAft>
                        <a:buNone/>
                      </a:pPr>
                      <a:r>
                        <a:rPr lang="en" b="1">
                          <a:solidFill>
                            <a:srgbClr val="434343"/>
                          </a:solidFill>
                        </a:rPr>
                        <a:t>X</a:t>
                      </a:r>
                      <a:endParaRPr b="1">
                        <a:solidFill>
                          <a:srgbClr val="434343"/>
                        </a:solidFill>
                      </a:endParaRPr>
                    </a:p>
                  </a:txBody>
                  <a:tcPr marL="91425" marR="91425" marT="91425" marB="9142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B69E83">
                        <a:alpha val="36920"/>
                      </a:srgbClr>
                    </a:solidFill>
                  </a:tcPr>
                </a:tc>
                <a:tc>
                  <a:txBody>
                    <a:bodyPr/>
                    <a:lstStyle/>
                    <a:p>
                      <a:pPr marL="0" lvl="0" indent="0" algn="ctr" rtl="0">
                        <a:spcBef>
                          <a:spcPts val="0"/>
                        </a:spcBef>
                        <a:spcAft>
                          <a:spcPts val="0"/>
                        </a:spcAft>
                        <a:buNone/>
                      </a:pPr>
                      <a:r>
                        <a:rPr lang="en" b="1">
                          <a:solidFill>
                            <a:srgbClr val="434343"/>
                          </a:solidFill>
                        </a:rPr>
                        <a:t>X</a:t>
                      </a:r>
                      <a:endParaRPr b="1">
                        <a:solidFill>
                          <a:srgbClr val="434343"/>
                        </a:solidFill>
                      </a:endParaRPr>
                    </a:p>
                  </a:txBody>
                  <a:tcPr marL="91425" marR="91425" marT="91425" marB="9142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B69E83">
                        <a:alpha val="36920"/>
                      </a:srgbClr>
                    </a:solidFill>
                  </a:tcPr>
                </a:tc>
                <a:tc>
                  <a:txBody>
                    <a:bodyPr/>
                    <a:lstStyle/>
                    <a:p>
                      <a:pPr marL="0" lvl="0" indent="0" algn="ctr" rtl="0">
                        <a:spcBef>
                          <a:spcPts val="0"/>
                        </a:spcBef>
                        <a:spcAft>
                          <a:spcPts val="0"/>
                        </a:spcAft>
                        <a:buNone/>
                      </a:pPr>
                      <a:endParaRPr>
                        <a:solidFill>
                          <a:srgbClr val="434343"/>
                        </a:solidFill>
                      </a:endParaRPr>
                    </a:p>
                  </a:txBody>
                  <a:tcPr marL="91425" marR="91425" marT="91425" marB="9142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B69E83">
                        <a:alpha val="36920"/>
                      </a:srgbClr>
                    </a:solidFill>
                  </a:tcPr>
                </a:tc>
                <a:tc>
                  <a:txBody>
                    <a:bodyPr/>
                    <a:lstStyle/>
                    <a:p>
                      <a:pPr marL="0" lvl="0" indent="0" algn="ctr" rtl="0">
                        <a:spcBef>
                          <a:spcPts val="0"/>
                        </a:spcBef>
                        <a:spcAft>
                          <a:spcPts val="0"/>
                        </a:spcAft>
                        <a:buNone/>
                      </a:pPr>
                      <a:endParaRPr>
                        <a:solidFill>
                          <a:srgbClr val="434343"/>
                        </a:solidFill>
                      </a:endParaRPr>
                    </a:p>
                  </a:txBody>
                  <a:tcPr marL="91425" marR="91425" marT="91425" marB="9142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B69E83">
                        <a:alpha val="36920"/>
                      </a:srgbClr>
                    </a:solidFill>
                  </a:tcPr>
                </a:tc>
                <a:tc>
                  <a:txBody>
                    <a:bodyPr/>
                    <a:lstStyle/>
                    <a:p>
                      <a:pPr marL="0" lvl="0" indent="0" algn="ctr" rtl="0">
                        <a:spcBef>
                          <a:spcPts val="0"/>
                        </a:spcBef>
                        <a:spcAft>
                          <a:spcPts val="0"/>
                        </a:spcAft>
                        <a:buNone/>
                      </a:pPr>
                      <a:endParaRPr>
                        <a:solidFill>
                          <a:srgbClr val="434343"/>
                        </a:solidFill>
                      </a:endParaRPr>
                    </a:p>
                  </a:txBody>
                  <a:tcPr marL="91425" marR="91425" marT="91425" marB="9142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B69E83">
                        <a:alpha val="36920"/>
                      </a:srgbClr>
                    </a:solidFill>
                  </a:tcPr>
                </a:tc>
                <a:tc>
                  <a:txBody>
                    <a:bodyPr/>
                    <a:lstStyle/>
                    <a:p>
                      <a:pPr marL="0" lvl="0" indent="0" algn="ctr" rtl="0">
                        <a:spcBef>
                          <a:spcPts val="0"/>
                        </a:spcBef>
                        <a:spcAft>
                          <a:spcPts val="0"/>
                        </a:spcAft>
                        <a:buNone/>
                      </a:pPr>
                      <a:r>
                        <a:rPr lang="en" b="1">
                          <a:solidFill>
                            <a:srgbClr val="434343"/>
                          </a:solidFill>
                        </a:rPr>
                        <a:t>X</a:t>
                      </a:r>
                      <a:endParaRPr b="1">
                        <a:solidFill>
                          <a:srgbClr val="434343"/>
                        </a:solidFill>
                      </a:endParaRPr>
                    </a:p>
                  </a:txBody>
                  <a:tcPr marL="91425" marR="91425" marT="91425" marB="9142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B69E83">
                        <a:alpha val="36920"/>
                      </a:srgbClr>
                    </a:solidFill>
                  </a:tcPr>
                </a:tc>
                <a:tc>
                  <a:txBody>
                    <a:bodyPr/>
                    <a:lstStyle/>
                    <a:p>
                      <a:pPr marL="0" lvl="0" indent="0" algn="ctr" rtl="0">
                        <a:spcBef>
                          <a:spcPts val="0"/>
                        </a:spcBef>
                        <a:spcAft>
                          <a:spcPts val="0"/>
                        </a:spcAft>
                        <a:buNone/>
                      </a:pPr>
                      <a:endParaRPr>
                        <a:solidFill>
                          <a:srgbClr val="434343"/>
                        </a:solidFill>
                      </a:endParaRPr>
                    </a:p>
                  </a:txBody>
                  <a:tcPr marL="91425" marR="91425" marT="91425" marB="9142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B69E83">
                        <a:alpha val="36920"/>
                      </a:srgbClr>
                    </a:solidFill>
                  </a:tcPr>
                </a:tc>
                <a:tc>
                  <a:txBody>
                    <a:bodyPr/>
                    <a:lstStyle/>
                    <a:p>
                      <a:pPr marL="0" lvl="0" indent="0" algn="ctr" rtl="0">
                        <a:spcBef>
                          <a:spcPts val="0"/>
                        </a:spcBef>
                        <a:spcAft>
                          <a:spcPts val="0"/>
                        </a:spcAft>
                        <a:buNone/>
                      </a:pPr>
                      <a:endParaRPr>
                        <a:solidFill>
                          <a:srgbClr val="434343"/>
                        </a:solidFill>
                      </a:endParaRPr>
                    </a:p>
                  </a:txBody>
                  <a:tcPr marL="91425" marR="91425" marT="91425" marB="9142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B69E83">
                        <a:alpha val="36920"/>
                      </a:srgbClr>
                    </a:solidFill>
                  </a:tcPr>
                </a:tc>
                <a:tc>
                  <a:txBody>
                    <a:bodyPr/>
                    <a:lstStyle/>
                    <a:p>
                      <a:pPr marL="0" lvl="0" indent="0" algn="ctr" rtl="0">
                        <a:spcBef>
                          <a:spcPts val="0"/>
                        </a:spcBef>
                        <a:spcAft>
                          <a:spcPts val="0"/>
                        </a:spcAft>
                        <a:buNone/>
                      </a:pPr>
                      <a:r>
                        <a:rPr lang="en" b="1">
                          <a:solidFill>
                            <a:srgbClr val="434343"/>
                          </a:solidFill>
                        </a:rPr>
                        <a:t>X</a:t>
                      </a:r>
                      <a:endParaRPr b="1">
                        <a:solidFill>
                          <a:srgbClr val="434343"/>
                        </a:solidFill>
                      </a:endParaRPr>
                    </a:p>
                  </a:txBody>
                  <a:tcPr marL="91425" marR="91425" marT="91425" marB="9142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B69E83">
                        <a:alpha val="36920"/>
                      </a:srgbClr>
                    </a:solidFill>
                  </a:tcPr>
                </a:tc>
                <a:tc>
                  <a:txBody>
                    <a:bodyPr/>
                    <a:lstStyle/>
                    <a:p>
                      <a:pPr marL="0" lvl="0" indent="0" algn="ctr" rtl="0">
                        <a:spcBef>
                          <a:spcPts val="0"/>
                        </a:spcBef>
                        <a:spcAft>
                          <a:spcPts val="0"/>
                        </a:spcAft>
                        <a:buNone/>
                      </a:pPr>
                      <a:endParaRPr b="1">
                        <a:solidFill>
                          <a:srgbClr val="434343"/>
                        </a:solidFill>
                      </a:endParaRPr>
                    </a:p>
                  </a:txBody>
                  <a:tcPr marL="91425" marR="91425" marT="91425" marB="9142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B69E83">
                        <a:alpha val="36920"/>
                      </a:srgbClr>
                    </a:solidFill>
                  </a:tcPr>
                </a:tc>
                <a:tc>
                  <a:txBody>
                    <a:bodyPr/>
                    <a:lstStyle/>
                    <a:p>
                      <a:pPr marL="0" lvl="0" indent="0" algn="ctr" rtl="0">
                        <a:spcBef>
                          <a:spcPts val="0"/>
                        </a:spcBef>
                        <a:spcAft>
                          <a:spcPts val="0"/>
                        </a:spcAft>
                        <a:buNone/>
                      </a:pPr>
                      <a:endParaRPr b="1">
                        <a:solidFill>
                          <a:srgbClr val="434343"/>
                        </a:solidFill>
                      </a:endParaRPr>
                    </a:p>
                  </a:txBody>
                  <a:tcPr marL="91425" marR="91425" marT="91425" marB="91425">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B69E83">
                        <a:alpha val="36920"/>
                      </a:srgbClr>
                    </a:solidFill>
                  </a:tcPr>
                </a:tc>
                <a:tc>
                  <a:txBody>
                    <a:bodyPr/>
                    <a:lstStyle/>
                    <a:p>
                      <a:pPr marL="0" lvl="0" indent="0" algn="ctr" rtl="0">
                        <a:spcBef>
                          <a:spcPts val="0"/>
                        </a:spcBef>
                        <a:spcAft>
                          <a:spcPts val="0"/>
                        </a:spcAft>
                        <a:buNone/>
                      </a:pPr>
                      <a:endParaRPr b="1">
                        <a:solidFill>
                          <a:srgbClr val="434343"/>
                        </a:solidFill>
                      </a:endParaRPr>
                    </a:p>
                  </a:txBody>
                  <a:tcPr marL="91425" marR="91425" marT="91425" marB="91425">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B69E83">
                        <a:alpha val="36920"/>
                      </a:srgbClr>
                    </a:solidFill>
                  </a:tcPr>
                </a:tc>
                <a:extLst>
                  <a:ext uri="{0D108BD9-81ED-4DB2-BD59-A6C34878D82A}">
                    <a16:rowId xmlns:a16="http://schemas.microsoft.com/office/drawing/2014/main" val="10003"/>
                  </a:ext>
                </a:extLst>
              </a:tr>
              <a:tr h="398200">
                <a:tc>
                  <a:txBody>
                    <a:bodyPr/>
                    <a:lstStyle/>
                    <a:p>
                      <a:pPr marL="0" lvl="0" indent="0" algn="l" rtl="0">
                        <a:spcBef>
                          <a:spcPts val="0"/>
                        </a:spcBef>
                        <a:spcAft>
                          <a:spcPts val="0"/>
                        </a:spcAft>
                        <a:buClr>
                          <a:schemeClr val="dk1"/>
                        </a:buClr>
                        <a:buSzPts val="1100"/>
                        <a:buFont typeface="Arial"/>
                        <a:buNone/>
                      </a:pPr>
                      <a:r>
                        <a:rPr lang="en">
                          <a:solidFill>
                            <a:schemeClr val="dk1"/>
                          </a:solidFill>
                        </a:rPr>
                        <a:t>SUMA</a:t>
                      </a:r>
                      <a:endParaRPr/>
                    </a:p>
                  </a:txBody>
                  <a:tcPr marL="91425" marR="91425" marT="91425" marB="91425">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B69E83">
                        <a:alpha val="36920"/>
                      </a:srgbClr>
                    </a:solidFill>
                  </a:tcPr>
                </a:tc>
                <a:tc>
                  <a:txBody>
                    <a:bodyPr/>
                    <a:lstStyle/>
                    <a:p>
                      <a:pPr marL="0" lvl="0" indent="0" algn="ctr" rtl="0">
                        <a:spcBef>
                          <a:spcPts val="0"/>
                        </a:spcBef>
                        <a:spcAft>
                          <a:spcPts val="0"/>
                        </a:spcAft>
                        <a:buNone/>
                      </a:pPr>
                      <a:r>
                        <a:rPr lang="en" b="1">
                          <a:solidFill>
                            <a:srgbClr val="434343"/>
                          </a:solidFill>
                        </a:rPr>
                        <a:t>X</a:t>
                      </a:r>
                      <a:endParaRPr b="1">
                        <a:solidFill>
                          <a:srgbClr val="434343"/>
                        </a:solidFill>
                      </a:endParaRPr>
                    </a:p>
                  </a:txBody>
                  <a:tcPr marL="91425" marR="91425" marT="91425" marB="9142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B69E83">
                        <a:alpha val="36920"/>
                      </a:srgbClr>
                    </a:solidFill>
                  </a:tcPr>
                </a:tc>
                <a:tc>
                  <a:txBody>
                    <a:bodyPr/>
                    <a:lstStyle/>
                    <a:p>
                      <a:pPr marL="0" lvl="0" indent="0" algn="ctr" rtl="0">
                        <a:spcBef>
                          <a:spcPts val="0"/>
                        </a:spcBef>
                        <a:spcAft>
                          <a:spcPts val="0"/>
                        </a:spcAft>
                        <a:buNone/>
                      </a:pPr>
                      <a:r>
                        <a:rPr lang="en" b="1">
                          <a:solidFill>
                            <a:srgbClr val="434343"/>
                          </a:solidFill>
                        </a:rPr>
                        <a:t>X</a:t>
                      </a:r>
                      <a:endParaRPr b="1">
                        <a:solidFill>
                          <a:srgbClr val="434343"/>
                        </a:solidFill>
                      </a:endParaRPr>
                    </a:p>
                  </a:txBody>
                  <a:tcPr marL="91425" marR="91425" marT="91425" marB="9142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B69E83">
                        <a:alpha val="36920"/>
                      </a:srgbClr>
                    </a:solidFill>
                  </a:tcPr>
                </a:tc>
                <a:tc>
                  <a:txBody>
                    <a:bodyPr/>
                    <a:lstStyle/>
                    <a:p>
                      <a:pPr marL="0" lvl="0" indent="0" algn="ctr" rtl="0">
                        <a:spcBef>
                          <a:spcPts val="0"/>
                        </a:spcBef>
                        <a:spcAft>
                          <a:spcPts val="0"/>
                        </a:spcAft>
                        <a:buNone/>
                      </a:pPr>
                      <a:endParaRPr>
                        <a:solidFill>
                          <a:srgbClr val="434343"/>
                        </a:solidFill>
                      </a:endParaRPr>
                    </a:p>
                  </a:txBody>
                  <a:tcPr marL="91425" marR="91425" marT="91425" marB="9142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B69E83">
                        <a:alpha val="36920"/>
                      </a:srgbClr>
                    </a:solidFill>
                  </a:tcPr>
                </a:tc>
                <a:tc>
                  <a:txBody>
                    <a:bodyPr/>
                    <a:lstStyle/>
                    <a:p>
                      <a:pPr marL="0" lvl="0" indent="0" algn="ctr" rtl="0">
                        <a:spcBef>
                          <a:spcPts val="0"/>
                        </a:spcBef>
                        <a:spcAft>
                          <a:spcPts val="0"/>
                        </a:spcAft>
                        <a:buNone/>
                      </a:pPr>
                      <a:endParaRPr>
                        <a:solidFill>
                          <a:srgbClr val="434343"/>
                        </a:solidFill>
                      </a:endParaRPr>
                    </a:p>
                  </a:txBody>
                  <a:tcPr marL="91425" marR="91425" marT="91425" marB="9142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B69E83">
                        <a:alpha val="36920"/>
                      </a:srgbClr>
                    </a:solidFill>
                  </a:tcPr>
                </a:tc>
                <a:tc>
                  <a:txBody>
                    <a:bodyPr/>
                    <a:lstStyle/>
                    <a:p>
                      <a:pPr marL="0" lvl="0" indent="0" algn="ctr" rtl="0">
                        <a:spcBef>
                          <a:spcPts val="0"/>
                        </a:spcBef>
                        <a:spcAft>
                          <a:spcPts val="0"/>
                        </a:spcAft>
                        <a:buNone/>
                      </a:pPr>
                      <a:endParaRPr>
                        <a:solidFill>
                          <a:srgbClr val="434343"/>
                        </a:solidFill>
                      </a:endParaRPr>
                    </a:p>
                  </a:txBody>
                  <a:tcPr marL="91425" marR="91425" marT="91425" marB="9142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B69E83">
                        <a:alpha val="36920"/>
                      </a:srgbClr>
                    </a:solidFill>
                  </a:tcPr>
                </a:tc>
                <a:tc>
                  <a:txBody>
                    <a:bodyPr/>
                    <a:lstStyle/>
                    <a:p>
                      <a:pPr marL="0" lvl="0" indent="0" algn="ctr" rtl="0">
                        <a:spcBef>
                          <a:spcPts val="0"/>
                        </a:spcBef>
                        <a:spcAft>
                          <a:spcPts val="0"/>
                        </a:spcAft>
                        <a:buNone/>
                      </a:pPr>
                      <a:r>
                        <a:rPr lang="en" b="1">
                          <a:solidFill>
                            <a:srgbClr val="434343"/>
                          </a:solidFill>
                        </a:rPr>
                        <a:t>X</a:t>
                      </a:r>
                      <a:endParaRPr b="1">
                        <a:solidFill>
                          <a:srgbClr val="434343"/>
                        </a:solidFill>
                      </a:endParaRPr>
                    </a:p>
                  </a:txBody>
                  <a:tcPr marL="91425" marR="91425" marT="91425" marB="9142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B69E83">
                        <a:alpha val="36920"/>
                      </a:srgbClr>
                    </a:solidFill>
                  </a:tcPr>
                </a:tc>
                <a:tc>
                  <a:txBody>
                    <a:bodyPr/>
                    <a:lstStyle/>
                    <a:p>
                      <a:pPr marL="0" lvl="0" indent="0" algn="ctr" rtl="0">
                        <a:spcBef>
                          <a:spcPts val="0"/>
                        </a:spcBef>
                        <a:spcAft>
                          <a:spcPts val="0"/>
                        </a:spcAft>
                        <a:buNone/>
                      </a:pPr>
                      <a:r>
                        <a:rPr lang="en" b="1">
                          <a:solidFill>
                            <a:srgbClr val="434343"/>
                          </a:solidFill>
                        </a:rPr>
                        <a:t>X</a:t>
                      </a:r>
                      <a:endParaRPr b="1">
                        <a:solidFill>
                          <a:srgbClr val="434343"/>
                        </a:solidFill>
                      </a:endParaRPr>
                    </a:p>
                  </a:txBody>
                  <a:tcPr marL="91425" marR="91425" marT="91425" marB="9142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B69E83">
                        <a:alpha val="36920"/>
                      </a:srgbClr>
                    </a:solidFill>
                  </a:tcPr>
                </a:tc>
                <a:tc>
                  <a:txBody>
                    <a:bodyPr/>
                    <a:lstStyle/>
                    <a:p>
                      <a:pPr marL="0" lvl="0" indent="0" algn="ctr" rtl="0">
                        <a:spcBef>
                          <a:spcPts val="0"/>
                        </a:spcBef>
                        <a:spcAft>
                          <a:spcPts val="0"/>
                        </a:spcAft>
                        <a:buNone/>
                      </a:pPr>
                      <a:endParaRPr>
                        <a:solidFill>
                          <a:srgbClr val="434343"/>
                        </a:solidFill>
                      </a:endParaRPr>
                    </a:p>
                  </a:txBody>
                  <a:tcPr marL="91425" marR="91425" marT="91425" marB="9142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B69E83">
                        <a:alpha val="36920"/>
                      </a:srgbClr>
                    </a:solidFill>
                  </a:tcPr>
                </a:tc>
                <a:tc>
                  <a:txBody>
                    <a:bodyPr/>
                    <a:lstStyle/>
                    <a:p>
                      <a:pPr marL="0" lvl="0" indent="0" algn="ctr" rtl="0">
                        <a:spcBef>
                          <a:spcPts val="0"/>
                        </a:spcBef>
                        <a:spcAft>
                          <a:spcPts val="0"/>
                        </a:spcAft>
                        <a:buNone/>
                      </a:pPr>
                      <a:r>
                        <a:rPr lang="en" b="1">
                          <a:solidFill>
                            <a:srgbClr val="434343"/>
                          </a:solidFill>
                        </a:rPr>
                        <a:t>X</a:t>
                      </a:r>
                      <a:endParaRPr b="1">
                        <a:solidFill>
                          <a:srgbClr val="434343"/>
                        </a:solidFill>
                      </a:endParaRPr>
                    </a:p>
                  </a:txBody>
                  <a:tcPr marL="91425" marR="91425" marT="91425" marB="9142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B69E83">
                        <a:alpha val="36920"/>
                      </a:srgbClr>
                    </a:solidFill>
                  </a:tcPr>
                </a:tc>
                <a:tc>
                  <a:txBody>
                    <a:bodyPr/>
                    <a:lstStyle/>
                    <a:p>
                      <a:pPr marL="0" lvl="0" indent="0" algn="ctr" rtl="0">
                        <a:spcBef>
                          <a:spcPts val="0"/>
                        </a:spcBef>
                        <a:spcAft>
                          <a:spcPts val="0"/>
                        </a:spcAft>
                        <a:buNone/>
                      </a:pPr>
                      <a:r>
                        <a:rPr lang="en" b="1">
                          <a:solidFill>
                            <a:srgbClr val="434343"/>
                          </a:solidFill>
                        </a:rPr>
                        <a:t>X</a:t>
                      </a:r>
                      <a:endParaRPr b="1">
                        <a:solidFill>
                          <a:srgbClr val="434343"/>
                        </a:solidFill>
                      </a:endParaRPr>
                    </a:p>
                  </a:txBody>
                  <a:tcPr marL="91425" marR="91425" marT="91425" marB="9142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B69E83">
                        <a:alpha val="36920"/>
                      </a:srgbClr>
                    </a:solidFill>
                  </a:tcPr>
                </a:tc>
                <a:tc>
                  <a:txBody>
                    <a:bodyPr/>
                    <a:lstStyle/>
                    <a:p>
                      <a:pPr marL="0" lvl="0" indent="0" algn="ctr" rtl="0">
                        <a:spcBef>
                          <a:spcPts val="0"/>
                        </a:spcBef>
                        <a:spcAft>
                          <a:spcPts val="0"/>
                        </a:spcAft>
                        <a:buNone/>
                      </a:pPr>
                      <a:r>
                        <a:rPr lang="en" b="1">
                          <a:solidFill>
                            <a:srgbClr val="434343"/>
                          </a:solidFill>
                        </a:rPr>
                        <a:t>X</a:t>
                      </a:r>
                      <a:endParaRPr b="1">
                        <a:solidFill>
                          <a:srgbClr val="434343"/>
                        </a:solidFill>
                      </a:endParaRPr>
                    </a:p>
                  </a:txBody>
                  <a:tcPr marL="91425" marR="91425" marT="91425" marB="91425">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B69E83">
                        <a:alpha val="36920"/>
                      </a:srgbClr>
                    </a:solidFill>
                  </a:tcPr>
                </a:tc>
                <a:tc>
                  <a:txBody>
                    <a:bodyPr/>
                    <a:lstStyle/>
                    <a:p>
                      <a:pPr marL="0" lvl="0" indent="0" algn="ctr" rtl="0">
                        <a:spcBef>
                          <a:spcPts val="0"/>
                        </a:spcBef>
                        <a:spcAft>
                          <a:spcPts val="0"/>
                        </a:spcAft>
                        <a:buNone/>
                      </a:pPr>
                      <a:endParaRPr b="1">
                        <a:solidFill>
                          <a:srgbClr val="434343"/>
                        </a:solidFill>
                      </a:endParaRPr>
                    </a:p>
                  </a:txBody>
                  <a:tcPr marL="91425" marR="91425" marT="91425" marB="91425">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B69E83">
                        <a:alpha val="36920"/>
                      </a:srgbClr>
                    </a:solidFill>
                  </a:tcPr>
                </a:tc>
                <a:extLst>
                  <a:ext uri="{0D108BD9-81ED-4DB2-BD59-A6C34878D82A}">
                    <a16:rowId xmlns:a16="http://schemas.microsoft.com/office/drawing/2014/main" val="10004"/>
                  </a:ext>
                </a:extLst>
              </a:tr>
              <a:tr h="398200">
                <a:tc>
                  <a:txBody>
                    <a:bodyPr/>
                    <a:lstStyle/>
                    <a:p>
                      <a:pPr marL="0" lvl="0" indent="0" algn="l" rtl="0">
                        <a:spcBef>
                          <a:spcPts val="0"/>
                        </a:spcBef>
                        <a:spcAft>
                          <a:spcPts val="0"/>
                        </a:spcAft>
                        <a:buNone/>
                      </a:pPr>
                      <a:r>
                        <a:rPr lang="en"/>
                        <a:t>Circulation</a:t>
                      </a:r>
                      <a:endParaRPr/>
                    </a:p>
                  </a:txBody>
                  <a:tcPr marL="91425" marR="91425" marT="91425" marB="91425">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D9D9D9"/>
                    </a:solidFill>
                  </a:tcPr>
                </a:tc>
                <a:tc>
                  <a:txBody>
                    <a:bodyPr/>
                    <a:lstStyle/>
                    <a:p>
                      <a:pPr marL="0" lvl="0" indent="0" algn="ctr" rtl="0">
                        <a:spcBef>
                          <a:spcPts val="0"/>
                        </a:spcBef>
                        <a:spcAft>
                          <a:spcPts val="0"/>
                        </a:spcAft>
                        <a:buNone/>
                      </a:pPr>
                      <a:r>
                        <a:rPr lang="en" b="1">
                          <a:solidFill>
                            <a:srgbClr val="434343"/>
                          </a:solidFill>
                        </a:rPr>
                        <a:t>X</a:t>
                      </a:r>
                      <a:endParaRPr b="1">
                        <a:solidFill>
                          <a:srgbClr val="434343"/>
                        </a:solidFill>
                      </a:endParaRPr>
                    </a:p>
                  </a:txBody>
                  <a:tcPr marL="91425" marR="91425" marT="91425" marB="9142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D9D9D9"/>
                    </a:solidFill>
                  </a:tcPr>
                </a:tc>
                <a:tc>
                  <a:txBody>
                    <a:bodyPr/>
                    <a:lstStyle/>
                    <a:p>
                      <a:pPr marL="0" lvl="0" indent="0" algn="ctr" rtl="0">
                        <a:spcBef>
                          <a:spcPts val="0"/>
                        </a:spcBef>
                        <a:spcAft>
                          <a:spcPts val="0"/>
                        </a:spcAft>
                        <a:buNone/>
                      </a:pPr>
                      <a:r>
                        <a:rPr lang="en" b="1">
                          <a:solidFill>
                            <a:srgbClr val="434343"/>
                          </a:solidFill>
                        </a:rPr>
                        <a:t>X</a:t>
                      </a:r>
                      <a:endParaRPr b="1">
                        <a:solidFill>
                          <a:srgbClr val="434343"/>
                        </a:solidFill>
                      </a:endParaRPr>
                    </a:p>
                  </a:txBody>
                  <a:tcPr marL="91425" marR="91425" marT="91425" marB="9142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D9D9D9"/>
                    </a:solidFill>
                  </a:tcPr>
                </a:tc>
                <a:tc>
                  <a:txBody>
                    <a:bodyPr/>
                    <a:lstStyle/>
                    <a:p>
                      <a:pPr marL="0" lvl="0" indent="0" algn="ctr" rtl="0">
                        <a:spcBef>
                          <a:spcPts val="0"/>
                        </a:spcBef>
                        <a:spcAft>
                          <a:spcPts val="0"/>
                        </a:spcAft>
                        <a:buNone/>
                      </a:pPr>
                      <a:r>
                        <a:rPr lang="en" b="1">
                          <a:solidFill>
                            <a:srgbClr val="434343"/>
                          </a:solidFill>
                        </a:rPr>
                        <a:t>X</a:t>
                      </a:r>
                      <a:endParaRPr b="1">
                        <a:solidFill>
                          <a:srgbClr val="434343"/>
                        </a:solidFill>
                      </a:endParaRPr>
                    </a:p>
                  </a:txBody>
                  <a:tcPr marL="91425" marR="91425" marT="91425" marB="9142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D9D9D9"/>
                    </a:solidFill>
                  </a:tcPr>
                </a:tc>
                <a:tc>
                  <a:txBody>
                    <a:bodyPr/>
                    <a:lstStyle/>
                    <a:p>
                      <a:pPr marL="0" lvl="0" indent="0" algn="ctr" rtl="0">
                        <a:spcBef>
                          <a:spcPts val="0"/>
                        </a:spcBef>
                        <a:spcAft>
                          <a:spcPts val="0"/>
                        </a:spcAft>
                        <a:buNone/>
                      </a:pPr>
                      <a:r>
                        <a:rPr lang="en" b="1">
                          <a:solidFill>
                            <a:srgbClr val="434343"/>
                          </a:solidFill>
                        </a:rPr>
                        <a:t>X</a:t>
                      </a:r>
                      <a:endParaRPr b="1">
                        <a:solidFill>
                          <a:srgbClr val="434343"/>
                        </a:solidFill>
                      </a:endParaRPr>
                    </a:p>
                  </a:txBody>
                  <a:tcPr marL="91425" marR="91425" marT="91425" marB="9142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D9D9D9"/>
                    </a:solidFill>
                  </a:tcPr>
                </a:tc>
                <a:tc>
                  <a:txBody>
                    <a:bodyPr/>
                    <a:lstStyle/>
                    <a:p>
                      <a:pPr marL="0" lvl="0" indent="0" algn="ctr" rtl="0">
                        <a:spcBef>
                          <a:spcPts val="0"/>
                        </a:spcBef>
                        <a:spcAft>
                          <a:spcPts val="0"/>
                        </a:spcAft>
                        <a:buNone/>
                      </a:pPr>
                      <a:r>
                        <a:rPr lang="en" b="1">
                          <a:solidFill>
                            <a:srgbClr val="434343"/>
                          </a:solidFill>
                        </a:rPr>
                        <a:t>X</a:t>
                      </a:r>
                      <a:endParaRPr b="1">
                        <a:solidFill>
                          <a:srgbClr val="434343"/>
                        </a:solidFill>
                      </a:endParaRPr>
                    </a:p>
                  </a:txBody>
                  <a:tcPr marL="91425" marR="91425" marT="91425" marB="9142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D9D9D9"/>
                    </a:solidFill>
                  </a:tcPr>
                </a:tc>
                <a:tc>
                  <a:txBody>
                    <a:bodyPr/>
                    <a:lstStyle/>
                    <a:p>
                      <a:pPr marL="0" lvl="0" indent="0" algn="ctr" rtl="0">
                        <a:spcBef>
                          <a:spcPts val="0"/>
                        </a:spcBef>
                        <a:spcAft>
                          <a:spcPts val="0"/>
                        </a:spcAft>
                        <a:buNone/>
                      </a:pPr>
                      <a:r>
                        <a:rPr lang="en" b="1">
                          <a:solidFill>
                            <a:srgbClr val="434343"/>
                          </a:solidFill>
                        </a:rPr>
                        <a:t>X</a:t>
                      </a:r>
                      <a:endParaRPr b="1">
                        <a:solidFill>
                          <a:srgbClr val="434343"/>
                        </a:solidFill>
                      </a:endParaRPr>
                    </a:p>
                  </a:txBody>
                  <a:tcPr marL="91425" marR="91425" marT="91425" marB="9142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D9D9D9"/>
                    </a:solidFill>
                  </a:tcPr>
                </a:tc>
                <a:tc>
                  <a:txBody>
                    <a:bodyPr/>
                    <a:lstStyle/>
                    <a:p>
                      <a:pPr marL="0" lvl="0" indent="0" algn="ctr" rtl="0">
                        <a:spcBef>
                          <a:spcPts val="0"/>
                        </a:spcBef>
                        <a:spcAft>
                          <a:spcPts val="0"/>
                        </a:spcAft>
                        <a:buNone/>
                      </a:pPr>
                      <a:endParaRPr>
                        <a:solidFill>
                          <a:srgbClr val="434343"/>
                        </a:solidFill>
                      </a:endParaRPr>
                    </a:p>
                  </a:txBody>
                  <a:tcPr marL="91425" marR="91425" marT="91425" marB="9142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D9D9D9"/>
                    </a:solidFill>
                  </a:tcPr>
                </a:tc>
                <a:tc>
                  <a:txBody>
                    <a:bodyPr/>
                    <a:lstStyle/>
                    <a:p>
                      <a:pPr marL="0" lvl="0" indent="0" algn="ctr" rtl="0">
                        <a:spcBef>
                          <a:spcPts val="0"/>
                        </a:spcBef>
                        <a:spcAft>
                          <a:spcPts val="0"/>
                        </a:spcAft>
                        <a:buNone/>
                      </a:pPr>
                      <a:r>
                        <a:rPr lang="en" b="1">
                          <a:solidFill>
                            <a:srgbClr val="434343"/>
                          </a:solidFill>
                        </a:rPr>
                        <a:t>X</a:t>
                      </a:r>
                      <a:endParaRPr b="1">
                        <a:solidFill>
                          <a:srgbClr val="434343"/>
                        </a:solidFill>
                      </a:endParaRPr>
                    </a:p>
                  </a:txBody>
                  <a:tcPr marL="91425" marR="91425" marT="91425" marB="9142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D9D9D9"/>
                    </a:solidFill>
                  </a:tcPr>
                </a:tc>
                <a:tc>
                  <a:txBody>
                    <a:bodyPr/>
                    <a:lstStyle/>
                    <a:p>
                      <a:pPr marL="0" lvl="0" indent="0" algn="ctr" rtl="0">
                        <a:spcBef>
                          <a:spcPts val="0"/>
                        </a:spcBef>
                        <a:spcAft>
                          <a:spcPts val="0"/>
                        </a:spcAft>
                        <a:buNone/>
                      </a:pPr>
                      <a:r>
                        <a:rPr lang="en" b="1">
                          <a:solidFill>
                            <a:srgbClr val="434343"/>
                          </a:solidFill>
                        </a:rPr>
                        <a:t>X</a:t>
                      </a:r>
                      <a:endParaRPr b="1">
                        <a:solidFill>
                          <a:srgbClr val="434343"/>
                        </a:solidFill>
                      </a:endParaRPr>
                    </a:p>
                  </a:txBody>
                  <a:tcPr marL="91425" marR="91425" marT="91425" marB="9142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D9D9D9"/>
                    </a:solidFill>
                  </a:tcPr>
                </a:tc>
                <a:tc>
                  <a:txBody>
                    <a:bodyPr/>
                    <a:lstStyle/>
                    <a:p>
                      <a:pPr marL="0" lvl="0" indent="0" algn="ctr" rtl="0">
                        <a:spcBef>
                          <a:spcPts val="0"/>
                        </a:spcBef>
                        <a:spcAft>
                          <a:spcPts val="0"/>
                        </a:spcAft>
                        <a:buNone/>
                      </a:pPr>
                      <a:endParaRPr b="1">
                        <a:solidFill>
                          <a:srgbClr val="434343"/>
                        </a:solidFill>
                      </a:endParaRPr>
                    </a:p>
                  </a:txBody>
                  <a:tcPr marL="91425" marR="91425" marT="91425" marB="9142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D9D9D9"/>
                    </a:solidFill>
                  </a:tcPr>
                </a:tc>
                <a:tc>
                  <a:txBody>
                    <a:bodyPr/>
                    <a:lstStyle/>
                    <a:p>
                      <a:pPr marL="0" lvl="0" indent="0" algn="ctr" rtl="0">
                        <a:spcBef>
                          <a:spcPts val="0"/>
                        </a:spcBef>
                        <a:spcAft>
                          <a:spcPts val="0"/>
                        </a:spcAft>
                        <a:buNone/>
                      </a:pPr>
                      <a:endParaRPr b="1">
                        <a:solidFill>
                          <a:srgbClr val="434343"/>
                        </a:solidFill>
                      </a:endParaRPr>
                    </a:p>
                  </a:txBody>
                  <a:tcPr marL="91425" marR="91425" marT="91425" marB="91425">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D9D9D9"/>
                    </a:solidFill>
                  </a:tcPr>
                </a:tc>
                <a:tc>
                  <a:txBody>
                    <a:bodyPr/>
                    <a:lstStyle/>
                    <a:p>
                      <a:pPr marL="0" lvl="0" indent="0" algn="ctr" rtl="0">
                        <a:spcBef>
                          <a:spcPts val="0"/>
                        </a:spcBef>
                        <a:spcAft>
                          <a:spcPts val="0"/>
                        </a:spcAft>
                        <a:buNone/>
                      </a:pPr>
                      <a:endParaRPr b="1">
                        <a:solidFill>
                          <a:srgbClr val="434343"/>
                        </a:solidFill>
                      </a:endParaRPr>
                    </a:p>
                  </a:txBody>
                  <a:tcPr marL="91425" marR="91425" marT="91425" marB="91425">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D9D9D9"/>
                    </a:solidFill>
                  </a:tcPr>
                </a:tc>
                <a:extLst>
                  <a:ext uri="{0D108BD9-81ED-4DB2-BD59-A6C34878D82A}">
                    <a16:rowId xmlns:a16="http://schemas.microsoft.com/office/drawing/2014/main" val="10005"/>
                  </a:ext>
                </a:extLst>
              </a:tr>
              <a:tr h="398200">
                <a:tc>
                  <a:txBody>
                    <a:bodyPr/>
                    <a:lstStyle/>
                    <a:p>
                      <a:pPr marL="0" lvl="0" indent="0" algn="l" rtl="0">
                        <a:spcBef>
                          <a:spcPts val="0"/>
                        </a:spcBef>
                        <a:spcAft>
                          <a:spcPts val="0"/>
                        </a:spcAft>
                        <a:buNone/>
                      </a:pPr>
                      <a:r>
                        <a:rPr lang="en"/>
                        <a:t>Get This</a:t>
                      </a:r>
                      <a:endParaRPr/>
                    </a:p>
                  </a:txBody>
                  <a:tcPr marL="91425" marR="91425" marT="91425" marB="91425">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D9D9D9"/>
                    </a:solidFill>
                  </a:tcPr>
                </a:tc>
                <a:tc>
                  <a:txBody>
                    <a:bodyPr/>
                    <a:lstStyle/>
                    <a:p>
                      <a:pPr marL="0" lvl="0" indent="0" algn="ctr" rtl="0">
                        <a:spcBef>
                          <a:spcPts val="0"/>
                        </a:spcBef>
                        <a:spcAft>
                          <a:spcPts val="0"/>
                        </a:spcAft>
                        <a:buNone/>
                      </a:pPr>
                      <a:r>
                        <a:rPr lang="en" b="1">
                          <a:solidFill>
                            <a:srgbClr val="434343"/>
                          </a:solidFill>
                        </a:rPr>
                        <a:t>X</a:t>
                      </a:r>
                      <a:endParaRPr b="1">
                        <a:solidFill>
                          <a:srgbClr val="434343"/>
                        </a:solidFill>
                      </a:endParaRPr>
                    </a:p>
                  </a:txBody>
                  <a:tcPr marL="91425" marR="91425" marT="91425" marB="9142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D9D9D9"/>
                    </a:solidFill>
                  </a:tcPr>
                </a:tc>
                <a:tc>
                  <a:txBody>
                    <a:bodyPr/>
                    <a:lstStyle/>
                    <a:p>
                      <a:pPr marL="0" lvl="0" indent="0" algn="ctr" rtl="0">
                        <a:spcBef>
                          <a:spcPts val="0"/>
                        </a:spcBef>
                        <a:spcAft>
                          <a:spcPts val="0"/>
                        </a:spcAft>
                        <a:buNone/>
                      </a:pPr>
                      <a:endParaRPr b="1">
                        <a:solidFill>
                          <a:srgbClr val="434343"/>
                        </a:solidFill>
                      </a:endParaRPr>
                    </a:p>
                  </a:txBody>
                  <a:tcPr marL="91425" marR="91425" marT="91425" marB="9142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D9D9D9"/>
                    </a:solidFill>
                  </a:tcPr>
                </a:tc>
                <a:tc>
                  <a:txBody>
                    <a:bodyPr/>
                    <a:lstStyle/>
                    <a:p>
                      <a:pPr marL="0" lvl="0" indent="0" algn="ctr" rtl="0">
                        <a:spcBef>
                          <a:spcPts val="0"/>
                        </a:spcBef>
                        <a:spcAft>
                          <a:spcPts val="0"/>
                        </a:spcAft>
                        <a:buNone/>
                      </a:pPr>
                      <a:endParaRPr b="1">
                        <a:solidFill>
                          <a:srgbClr val="434343"/>
                        </a:solidFill>
                      </a:endParaRPr>
                    </a:p>
                  </a:txBody>
                  <a:tcPr marL="91425" marR="91425" marT="91425" marB="9142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D9D9D9"/>
                    </a:solidFill>
                  </a:tcPr>
                </a:tc>
                <a:tc>
                  <a:txBody>
                    <a:bodyPr/>
                    <a:lstStyle/>
                    <a:p>
                      <a:pPr marL="0" lvl="0" indent="0" algn="ctr" rtl="0">
                        <a:spcBef>
                          <a:spcPts val="0"/>
                        </a:spcBef>
                        <a:spcAft>
                          <a:spcPts val="0"/>
                        </a:spcAft>
                        <a:buNone/>
                      </a:pPr>
                      <a:r>
                        <a:rPr lang="en" b="1">
                          <a:solidFill>
                            <a:srgbClr val="434343"/>
                          </a:solidFill>
                        </a:rPr>
                        <a:t>X</a:t>
                      </a:r>
                      <a:endParaRPr b="1">
                        <a:solidFill>
                          <a:srgbClr val="434343"/>
                        </a:solidFill>
                      </a:endParaRPr>
                    </a:p>
                  </a:txBody>
                  <a:tcPr marL="91425" marR="91425" marT="91425" marB="9142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D9D9D9"/>
                    </a:solidFill>
                  </a:tcPr>
                </a:tc>
                <a:tc>
                  <a:txBody>
                    <a:bodyPr/>
                    <a:lstStyle/>
                    <a:p>
                      <a:pPr marL="0" lvl="0" indent="0" algn="ctr" rtl="0">
                        <a:spcBef>
                          <a:spcPts val="0"/>
                        </a:spcBef>
                        <a:spcAft>
                          <a:spcPts val="0"/>
                        </a:spcAft>
                        <a:buNone/>
                      </a:pPr>
                      <a:r>
                        <a:rPr lang="en" b="1">
                          <a:solidFill>
                            <a:srgbClr val="434343"/>
                          </a:solidFill>
                        </a:rPr>
                        <a:t>X</a:t>
                      </a:r>
                      <a:endParaRPr b="1">
                        <a:solidFill>
                          <a:srgbClr val="434343"/>
                        </a:solidFill>
                      </a:endParaRPr>
                    </a:p>
                  </a:txBody>
                  <a:tcPr marL="91425" marR="91425" marT="91425" marB="9142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D9D9D9"/>
                    </a:solidFill>
                  </a:tcPr>
                </a:tc>
                <a:tc>
                  <a:txBody>
                    <a:bodyPr/>
                    <a:lstStyle/>
                    <a:p>
                      <a:pPr marL="0" lvl="0" indent="0" algn="ctr" rtl="0">
                        <a:spcBef>
                          <a:spcPts val="0"/>
                        </a:spcBef>
                        <a:spcAft>
                          <a:spcPts val="0"/>
                        </a:spcAft>
                        <a:buNone/>
                      </a:pPr>
                      <a:r>
                        <a:rPr lang="en" b="1">
                          <a:solidFill>
                            <a:srgbClr val="434343"/>
                          </a:solidFill>
                        </a:rPr>
                        <a:t>X</a:t>
                      </a:r>
                      <a:endParaRPr b="1">
                        <a:solidFill>
                          <a:srgbClr val="434343"/>
                        </a:solidFill>
                      </a:endParaRPr>
                    </a:p>
                  </a:txBody>
                  <a:tcPr marL="91425" marR="91425" marT="91425" marB="9142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D9D9D9"/>
                    </a:solidFill>
                  </a:tcPr>
                </a:tc>
                <a:tc>
                  <a:txBody>
                    <a:bodyPr/>
                    <a:lstStyle/>
                    <a:p>
                      <a:pPr marL="0" lvl="0" indent="0" algn="ctr" rtl="0">
                        <a:spcBef>
                          <a:spcPts val="0"/>
                        </a:spcBef>
                        <a:spcAft>
                          <a:spcPts val="0"/>
                        </a:spcAft>
                        <a:buNone/>
                      </a:pPr>
                      <a:endParaRPr>
                        <a:solidFill>
                          <a:srgbClr val="434343"/>
                        </a:solidFill>
                      </a:endParaRPr>
                    </a:p>
                  </a:txBody>
                  <a:tcPr marL="91425" marR="91425" marT="91425" marB="9142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D9D9D9"/>
                    </a:solidFill>
                  </a:tcPr>
                </a:tc>
                <a:tc>
                  <a:txBody>
                    <a:bodyPr/>
                    <a:lstStyle/>
                    <a:p>
                      <a:pPr marL="0" lvl="0" indent="0" algn="ctr" rtl="0">
                        <a:spcBef>
                          <a:spcPts val="0"/>
                        </a:spcBef>
                        <a:spcAft>
                          <a:spcPts val="0"/>
                        </a:spcAft>
                        <a:buNone/>
                      </a:pPr>
                      <a:r>
                        <a:rPr lang="en" b="1">
                          <a:solidFill>
                            <a:srgbClr val="434343"/>
                          </a:solidFill>
                        </a:rPr>
                        <a:t>X</a:t>
                      </a:r>
                      <a:endParaRPr b="1">
                        <a:solidFill>
                          <a:srgbClr val="434343"/>
                        </a:solidFill>
                      </a:endParaRPr>
                    </a:p>
                  </a:txBody>
                  <a:tcPr marL="91425" marR="91425" marT="91425" marB="9142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D9D9D9"/>
                    </a:solidFill>
                  </a:tcPr>
                </a:tc>
                <a:tc>
                  <a:txBody>
                    <a:bodyPr/>
                    <a:lstStyle/>
                    <a:p>
                      <a:pPr marL="0" lvl="0" indent="0" algn="ctr" rtl="0">
                        <a:spcBef>
                          <a:spcPts val="0"/>
                        </a:spcBef>
                        <a:spcAft>
                          <a:spcPts val="0"/>
                        </a:spcAft>
                        <a:buNone/>
                      </a:pPr>
                      <a:r>
                        <a:rPr lang="en" b="1">
                          <a:solidFill>
                            <a:srgbClr val="434343"/>
                          </a:solidFill>
                        </a:rPr>
                        <a:t>X</a:t>
                      </a:r>
                      <a:endParaRPr b="1">
                        <a:solidFill>
                          <a:srgbClr val="434343"/>
                        </a:solidFill>
                      </a:endParaRPr>
                    </a:p>
                  </a:txBody>
                  <a:tcPr marL="91425" marR="91425" marT="91425" marB="9142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D9D9D9"/>
                    </a:solidFill>
                  </a:tcPr>
                </a:tc>
                <a:tc>
                  <a:txBody>
                    <a:bodyPr/>
                    <a:lstStyle/>
                    <a:p>
                      <a:pPr marL="0" lvl="0" indent="0" algn="ctr" rtl="0">
                        <a:spcBef>
                          <a:spcPts val="0"/>
                        </a:spcBef>
                        <a:spcAft>
                          <a:spcPts val="0"/>
                        </a:spcAft>
                        <a:buNone/>
                      </a:pPr>
                      <a:endParaRPr b="1">
                        <a:solidFill>
                          <a:srgbClr val="434343"/>
                        </a:solidFill>
                      </a:endParaRPr>
                    </a:p>
                  </a:txBody>
                  <a:tcPr marL="91425" marR="91425" marT="91425" marB="9142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D9D9D9"/>
                    </a:solidFill>
                  </a:tcPr>
                </a:tc>
                <a:tc>
                  <a:txBody>
                    <a:bodyPr/>
                    <a:lstStyle/>
                    <a:p>
                      <a:pPr marL="0" lvl="0" indent="0" algn="ctr" rtl="0">
                        <a:spcBef>
                          <a:spcPts val="0"/>
                        </a:spcBef>
                        <a:spcAft>
                          <a:spcPts val="0"/>
                        </a:spcAft>
                        <a:buNone/>
                      </a:pPr>
                      <a:endParaRPr b="1">
                        <a:solidFill>
                          <a:srgbClr val="434343"/>
                        </a:solidFill>
                      </a:endParaRPr>
                    </a:p>
                  </a:txBody>
                  <a:tcPr marL="91425" marR="91425" marT="91425" marB="91425">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D9D9D9"/>
                    </a:solidFill>
                  </a:tcPr>
                </a:tc>
                <a:tc>
                  <a:txBody>
                    <a:bodyPr/>
                    <a:lstStyle/>
                    <a:p>
                      <a:pPr marL="0" lvl="0" indent="0" algn="ctr" rtl="0">
                        <a:spcBef>
                          <a:spcPts val="0"/>
                        </a:spcBef>
                        <a:spcAft>
                          <a:spcPts val="0"/>
                        </a:spcAft>
                        <a:buNone/>
                      </a:pPr>
                      <a:endParaRPr b="1">
                        <a:solidFill>
                          <a:srgbClr val="434343"/>
                        </a:solidFill>
                      </a:endParaRPr>
                    </a:p>
                  </a:txBody>
                  <a:tcPr marL="91425" marR="91425" marT="91425" marB="91425">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D9D9D9"/>
                    </a:solidFill>
                  </a:tcPr>
                </a:tc>
                <a:extLst>
                  <a:ext uri="{0D108BD9-81ED-4DB2-BD59-A6C34878D82A}">
                    <a16:rowId xmlns:a16="http://schemas.microsoft.com/office/drawing/2014/main" val="10006"/>
                  </a:ext>
                </a:extLst>
              </a:tr>
              <a:tr h="398200">
                <a:tc>
                  <a:txBody>
                    <a:bodyPr/>
                    <a:lstStyle/>
                    <a:p>
                      <a:pPr marL="0" lvl="0" indent="0" algn="l" rtl="0">
                        <a:spcBef>
                          <a:spcPts val="0"/>
                        </a:spcBef>
                        <a:spcAft>
                          <a:spcPts val="0"/>
                        </a:spcAft>
                        <a:buNone/>
                      </a:pPr>
                      <a:r>
                        <a:rPr lang="en"/>
                        <a:t>ITS report</a:t>
                      </a:r>
                      <a:endParaRPr/>
                    </a:p>
                  </a:txBody>
                  <a:tcPr marL="91425" marR="91425" marT="91425" marB="91425">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D9D9D9"/>
                    </a:solidFill>
                  </a:tcPr>
                </a:tc>
                <a:tc>
                  <a:txBody>
                    <a:bodyPr/>
                    <a:lstStyle/>
                    <a:p>
                      <a:pPr marL="0" lvl="0" indent="0" algn="ctr" rtl="0">
                        <a:spcBef>
                          <a:spcPts val="0"/>
                        </a:spcBef>
                        <a:spcAft>
                          <a:spcPts val="0"/>
                        </a:spcAft>
                        <a:buNone/>
                      </a:pPr>
                      <a:r>
                        <a:rPr lang="en" b="1">
                          <a:solidFill>
                            <a:srgbClr val="434343"/>
                          </a:solidFill>
                        </a:rPr>
                        <a:t>X</a:t>
                      </a:r>
                      <a:endParaRPr b="1">
                        <a:solidFill>
                          <a:srgbClr val="434343"/>
                        </a:solidFill>
                      </a:endParaRPr>
                    </a:p>
                  </a:txBody>
                  <a:tcPr marL="91425" marR="91425" marT="91425" marB="9142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D9D9D9"/>
                    </a:solidFill>
                  </a:tcPr>
                </a:tc>
                <a:tc>
                  <a:txBody>
                    <a:bodyPr/>
                    <a:lstStyle/>
                    <a:p>
                      <a:pPr marL="0" lvl="0" indent="0" algn="ctr" rtl="0">
                        <a:spcBef>
                          <a:spcPts val="0"/>
                        </a:spcBef>
                        <a:spcAft>
                          <a:spcPts val="0"/>
                        </a:spcAft>
                        <a:buNone/>
                      </a:pPr>
                      <a:r>
                        <a:rPr lang="en" b="1">
                          <a:solidFill>
                            <a:srgbClr val="434343"/>
                          </a:solidFill>
                        </a:rPr>
                        <a:t>X</a:t>
                      </a:r>
                      <a:endParaRPr b="1">
                        <a:solidFill>
                          <a:srgbClr val="434343"/>
                        </a:solidFill>
                      </a:endParaRPr>
                    </a:p>
                  </a:txBody>
                  <a:tcPr marL="91425" marR="91425" marT="91425" marB="9142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D9D9D9"/>
                    </a:solidFill>
                  </a:tcPr>
                </a:tc>
                <a:tc>
                  <a:txBody>
                    <a:bodyPr/>
                    <a:lstStyle/>
                    <a:p>
                      <a:pPr marL="0" lvl="0" indent="0" algn="ctr" rtl="0">
                        <a:spcBef>
                          <a:spcPts val="0"/>
                        </a:spcBef>
                        <a:spcAft>
                          <a:spcPts val="0"/>
                        </a:spcAft>
                        <a:buNone/>
                      </a:pPr>
                      <a:r>
                        <a:rPr lang="en" b="1">
                          <a:solidFill>
                            <a:srgbClr val="434343"/>
                          </a:solidFill>
                        </a:rPr>
                        <a:t>X</a:t>
                      </a:r>
                      <a:endParaRPr b="1">
                        <a:solidFill>
                          <a:srgbClr val="434343"/>
                        </a:solidFill>
                      </a:endParaRPr>
                    </a:p>
                  </a:txBody>
                  <a:tcPr marL="91425" marR="91425" marT="91425" marB="9142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D9D9D9"/>
                    </a:solidFill>
                  </a:tcPr>
                </a:tc>
                <a:tc>
                  <a:txBody>
                    <a:bodyPr/>
                    <a:lstStyle/>
                    <a:p>
                      <a:pPr marL="0" lvl="0" indent="0" algn="ctr" rtl="0">
                        <a:spcBef>
                          <a:spcPts val="0"/>
                        </a:spcBef>
                        <a:spcAft>
                          <a:spcPts val="0"/>
                        </a:spcAft>
                        <a:buNone/>
                      </a:pPr>
                      <a:endParaRPr b="1">
                        <a:solidFill>
                          <a:srgbClr val="434343"/>
                        </a:solidFill>
                      </a:endParaRPr>
                    </a:p>
                  </a:txBody>
                  <a:tcPr marL="91425" marR="91425" marT="91425" marB="9142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D9D9D9"/>
                    </a:solidFill>
                  </a:tcPr>
                </a:tc>
                <a:tc>
                  <a:txBody>
                    <a:bodyPr/>
                    <a:lstStyle/>
                    <a:p>
                      <a:pPr marL="0" lvl="0" indent="0" algn="ctr" rtl="0">
                        <a:spcBef>
                          <a:spcPts val="0"/>
                        </a:spcBef>
                        <a:spcAft>
                          <a:spcPts val="0"/>
                        </a:spcAft>
                        <a:buNone/>
                      </a:pPr>
                      <a:endParaRPr b="1">
                        <a:solidFill>
                          <a:srgbClr val="434343"/>
                        </a:solidFill>
                      </a:endParaRPr>
                    </a:p>
                  </a:txBody>
                  <a:tcPr marL="91425" marR="91425" marT="91425" marB="9142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D9D9D9"/>
                    </a:solidFill>
                  </a:tcPr>
                </a:tc>
                <a:tc>
                  <a:txBody>
                    <a:bodyPr/>
                    <a:lstStyle/>
                    <a:p>
                      <a:pPr marL="0" lvl="0" indent="0" algn="ctr" rtl="0">
                        <a:spcBef>
                          <a:spcPts val="0"/>
                        </a:spcBef>
                        <a:spcAft>
                          <a:spcPts val="0"/>
                        </a:spcAft>
                        <a:buNone/>
                      </a:pPr>
                      <a:r>
                        <a:rPr lang="en" b="1">
                          <a:solidFill>
                            <a:srgbClr val="434343"/>
                          </a:solidFill>
                        </a:rPr>
                        <a:t>X</a:t>
                      </a:r>
                      <a:endParaRPr b="1">
                        <a:solidFill>
                          <a:srgbClr val="434343"/>
                        </a:solidFill>
                      </a:endParaRPr>
                    </a:p>
                  </a:txBody>
                  <a:tcPr marL="91425" marR="91425" marT="91425" marB="9142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D9D9D9"/>
                    </a:solidFill>
                  </a:tcPr>
                </a:tc>
                <a:tc>
                  <a:txBody>
                    <a:bodyPr/>
                    <a:lstStyle/>
                    <a:p>
                      <a:pPr marL="0" lvl="0" indent="0" algn="ctr" rtl="0">
                        <a:spcBef>
                          <a:spcPts val="0"/>
                        </a:spcBef>
                        <a:spcAft>
                          <a:spcPts val="0"/>
                        </a:spcAft>
                        <a:buNone/>
                      </a:pPr>
                      <a:endParaRPr>
                        <a:solidFill>
                          <a:srgbClr val="434343"/>
                        </a:solidFill>
                      </a:endParaRPr>
                    </a:p>
                  </a:txBody>
                  <a:tcPr marL="91425" marR="91425" marT="91425" marB="9142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D9D9D9"/>
                    </a:solidFill>
                  </a:tcPr>
                </a:tc>
                <a:tc>
                  <a:txBody>
                    <a:bodyPr/>
                    <a:lstStyle/>
                    <a:p>
                      <a:pPr marL="0" lvl="0" indent="0" algn="ctr" rtl="0">
                        <a:spcBef>
                          <a:spcPts val="0"/>
                        </a:spcBef>
                        <a:spcAft>
                          <a:spcPts val="0"/>
                        </a:spcAft>
                        <a:buNone/>
                      </a:pPr>
                      <a:endParaRPr>
                        <a:solidFill>
                          <a:srgbClr val="434343"/>
                        </a:solidFill>
                      </a:endParaRPr>
                    </a:p>
                  </a:txBody>
                  <a:tcPr marL="91425" marR="91425" marT="91425" marB="9142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D9D9D9"/>
                    </a:solidFill>
                  </a:tcPr>
                </a:tc>
                <a:tc>
                  <a:txBody>
                    <a:bodyPr/>
                    <a:lstStyle/>
                    <a:p>
                      <a:pPr marL="0" lvl="0" indent="0" algn="ctr" rtl="0">
                        <a:spcBef>
                          <a:spcPts val="0"/>
                        </a:spcBef>
                        <a:spcAft>
                          <a:spcPts val="0"/>
                        </a:spcAft>
                        <a:buNone/>
                      </a:pPr>
                      <a:r>
                        <a:rPr lang="en" b="1">
                          <a:solidFill>
                            <a:srgbClr val="434343"/>
                          </a:solidFill>
                        </a:rPr>
                        <a:t>X</a:t>
                      </a:r>
                      <a:endParaRPr b="1">
                        <a:solidFill>
                          <a:srgbClr val="434343"/>
                        </a:solidFill>
                      </a:endParaRPr>
                    </a:p>
                  </a:txBody>
                  <a:tcPr marL="91425" marR="91425" marT="91425" marB="9142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D9D9D9"/>
                    </a:solidFill>
                  </a:tcPr>
                </a:tc>
                <a:tc>
                  <a:txBody>
                    <a:bodyPr/>
                    <a:lstStyle/>
                    <a:p>
                      <a:pPr marL="0" lvl="0" indent="0" algn="ctr" rtl="0">
                        <a:spcBef>
                          <a:spcPts val="0"/>
                        </a:spcBef>
                        <a:spcAft>
                          <a:spcPts val="0"/>
                        </a:spcAft>
                        <a:buNone/>
                      </a:pPr>
                      <a:r>
                        <a:rPr lang="en" b="1">
                          <a:solidFill>
                            <a:srgbClr val="434343"/>
                          </a:solidFill>
                        </a:rPr>
                        <a:t>X</a:t>
                      </a:r>
                      <a:endParaRPr b="1">
                        <a:solidFill>
                          <a:srgbClr val="434343"/>
                        </a:solidFill>
                      </a:endParaRPr>
                    </a:p>
                  </a:txBody>
                  <a:tcPr marL="91425" marR="91425" marT="91425" marB="9142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D9D9D9"/>
                    </a:solidFill>
                  </a:tcPr>
                </a:tc>
                <a:tc>
                  <a:txBody>
                    <a:bodyPr/>
                    <a:lstStyle/>
                    <a:p>
                      <a:pPr marL="0" lvl="0" indent="0" algn="ctr" rtl="0">
                        <a:spcBef>
                          <a:spcPts val="0"/>
                        </a:spcBef>
                        <a:spcAft>
                          <a:spcPts val="0"/>
                        </a:spcAft>
                        <a:buNone/>
                      </a:pPr>
                      <a:endParaRPr b="1">
                        <a:solidFill>
                          <a:srgbClr val="434343"/>
                        </a:solidFill>
                      </a:endParaRPr>
                    </a:p>
                  </a:txBody>
                  <a:tcPr marL="91425" marR="91425" marT="91425" marB="91425">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D9D9D9"/>
                    </a:solidFill>
                  </a:tcPr>
                </a:tc>
                <a:tc>
                  <a:txBody>
                    <a:bodyPr/>
                    <a:lstStyle/>
                    <a:p>
                      <a:pPr marL="0" lvl="0" indent="0" algn="ctr" rtl="0">
                        <a:spcBef>
                          <a:spcPts val="0"/>
                        </a:spcBef>
                        <a:spcAft>
                          <a:spcPts val="0"/>
                        </a:spcAft>
                        <a:buNone/>
                      </a:pPr>
                      <a:endParaRPr b="1">
                        <a:solidFill>
                          <a:srgbClr val="434343"/>
                        </a:solidFill>
                      </a:endParaRPr>
                    </a:p>
                  </a:txBody>
                  <a:tcPr marL="91425" marR="91425" marT="91425" marB="91425">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rgbClr val="D9D9D9"/>
                    </a:solidFill>
                  </a:tcPr>
                </a:tc>
                <a:extLst>
                  <a:ext uri="{0D108BD9-81ED-4DB2-BD59-A6C34878D82A}">
                    <a16:rowId xmlns:a16="http://schemas.microsoft.com/office/drawing/2014/main" val="10007"/>
                  </a:ext>
                </a:extLst>
              </a:tr>
            </a:tbl>
          </a:graphicData>
        </a:graphic>
      </p:graphicFrame>
      <p:grpSp>
        <p:nvGrpSpPr>
          <p:cNvPr id="153" name="Google Shape;153;p20"/>
          <p:cNvGrpSpPr/>
          <p:nvPr/>
        </p:nvGrpSpPr>
        <p:grpSpPr>
          <a:xfrm>
            <a:off x="-913050" y="1951775"/>
            <a:ext cx="10472100" cy="2410675"/>
            <a:chOff x="-989250" y="2104175"/>
            <a:chExt cx="10472100" cy="2410675"/>
          </a:xfrm>
        </p:grpSpPr>
        <p:sp>
          <p:nvSpPr>
            <p:cNvPr id="154" name="Google Shape;154;p20"/>
            <p:cNvSpPr txBox="1"/>
            <p:nvPr/>
          </p:nvSpPr>
          <p:spPr>
            <a:xfrm rot="-5400000">
              <a:off x="-408750" y="3724800"/>
              <a:ext cx="1198800" cy="381300"/>
            </a:xfrm>
            <a:prstGeom prst="rect">
              <a:avLst/>
            </a:prstGeom>
            <a:solidFill>
              <a:srgbClr val="99999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rgbClr val="F3F3F3"/>
                  </a:solidFill>
                </a:rPr>
                <a:t>Automated</a:t>
              </a:r>
              <a:endParaRPr b="1">
                <a:solidFill>
                  <a:srgbClr val="F3F3F3"/>
                </a:solidFill>
              </a:endParaRPr>
            </a:p>
          </p:txBody>
        </p:sp>
        <p:sp>
          <p:nvSpPr>
            <p:cNvPr id="155" name="Google Shape;155;p20"/>
            <p:cNvSpPr txBox="1"/>
            <p:nvPr/>
          </p:nvSpPr>
          <p:spPr>
            <a:xfrm rot="-5400000">
              <a:off x="-386400" y="2490575"/>
              <a:ext cx="1154100" cy="381300"/>
            </a:xfrm>
            <a:prstGeom prst="rect">
              <a:avLst/>
            </a:prstGeom>
            <a:solidFill>
              <a:srgbClr val="B69E83">
                <a:alpha val="8346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rgbClr val="F3F3F3"/>
                  </a:solidFill>
                </a:rPr>
                <a:t>Manual</a:t>
              </a:r>
              <a:endParaRPr b="1">
                <a:solidFill>
                  <a:srgbClr val="F3F3F3"/>
                </a:solidFill>
              </a:endParaRPr>
            </a:p>
          </p:txBody>
        </p:sp>
        <p:sp>
          <p:nvSpPr>
            <p:cNvPr id="156" name="Google Shape;156;p20"/>
            <p:cNvSpPr/>
            <p:nvPr/>
          </p:nvSpPr>
          <p:spPr>
            <a:xfrm>
              <a:off x="-989250" y="3258275"/>
              <a:ext cx="10472100" cy="579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57;p13">
            <a:extLst>
              <a:ext uri="{FF2B5EF4-FFF2-40B4-BE49-F238E27FC236}">
                <a16:creationId xmlns:a16="http://schemas.microsoft.com/office/drawing/2014/main" id="{AB895B99-1417-124F-8579-7E36DC27C39E}"/>
              </a:ext>
            </a:extLst>
          </p:cNvPr>
          <p:cNvSpPr txBox="1"/>
          <p:nvPr/>
        </p:nvSpPr>
        <p:spPr>
          <a:xfrm>
            <a:off x="311700" y="4634800"/>
            <a:ext cx="5199300" cy="32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err="1">
                <a:solidFill>
                  <a:schemeClr val="tx2">
                    <a:lumMod val="50000"/>
                  </a:schemeClr>
                </a:solidFill>
              </a:rPr>
              <a:t>bit.ly</a:t>
            </a:r>
            <a:r>
              <a:rPr lang="en" dirty="0">
                <a:solidFill>
                  <a:schemeClr val="tx2">
                    <a:lumMod val="50000"/>
                  </a:schemeClr>
                </a:solidFill>
              </a:rPr>
              <a:t>/libenvironsarlassess18</a:t>
            </a:r>
            <a:endParaRPr dirty="0">
              <a:solidFill>
                <a:schemeClr val="tx2">
                  <a:lumMod val="50000"/>
                </a:schemeClr>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1"/>
          <p:cNvSpPr txBox="1">
            <a:spLocks noGrp="1"/>
          </p:cNvSpPr>
          <p:nvPr>
            <p:ph type="title"/>
          </p:nvPr>
        </p:nvSpPr>
        <p:spPr>
          <a:xfrm>
            <a:off x="311700" y="2164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Roboto"/>
                <a:ea typeface="Roboto"/>
                <a:cs typeface="Roboto"/>
                <a:sym typeface="Roboto"/>
              </a:rPr>
              <a:t>We need help to do this.</a:t>
            </a:r>
            <a:endParaRPr b="1">
              <a:latin typeface="Roboto"/>
              <a:ea typeface="Roboto"/>
              <a:cs typeface="Roboto"/>
              <a:sym typeface="Roboto"/>
            </a:endParaRPr>
          </a:p>
        </p:txBody>
      </p:sp>
      <p:sp>
        <p:nvSpPr>
          <p:cNvPr id="163" name="Google Shape;163;p21"/>
          <p:cNvSpPr/>
          <p:nvPr/>
        </p:nvSpPr>
        <p:spPr>
          <a:xfrm>
            <a:off x="218200" y="966550"/>
            <a:ext cx="2133600" cy="1893300"/>
          </a:xfrm>
          <a:prstGeom prst="ellipse">
            <a:avLst/>
          </a:prstGeom>
          <a:solidFill>
            <a:srgbClr val="FFD966"/>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073763"/>
                </a:solidFill>
                <a:latin typeface="Roboto Medium"/>
                <a:ea typeface="Roboto Medium"/>
                <a:cs typeface="Roboto Medium"/>
                <a:sym typeface="Roboto Medium"/>
              </a:rPr>
              <a:t>OPERATIONS STAFF (ACCESS SERVICES, STACKS, USER OUTREACH)</a:t>
            </a:r>
            <a:endParaRPr>
              <a:solidFill>
                <a:srgbClr val="073763"/>
              </a:solidFill>
              <a:latin typeface="Roboto Medium"/>
              <a:ea typeface="Roboto Medium"/>
              <a:cs typeface="Roboto Medium"/>
              <a:sym typeface="Roboto Medium"/>
            </a:endParaRPr>
          </a:p>
        </p:txBody>
      </p:sp>
      <p:pic>
        <p:nvPicPr>
          <p:cNvPr id="164" name="Google Shape;164;p21"/>
          <p:cNvPicPr preferRelativeResize="0"/>
          <p:nvPr/>
        </p:nvPicPr>
        <p:blipFill rotWithShape="1">
          <a:blip r:embed="rId3">
            <a:alphaModFix/>
          </a:blip>
          <a:srcRect l="21396"/>
          <a:stretch/>
        </p:blipFill>
        <p:spPr>
          <a:xfrm>
            <a:off x="2946675" y="890350"/>
            <a:ext cx="5199299" cy="3720760"/>
          </a:xfrm>
          <a:prstGeom prst="rect">
            <a:avLst/>
          </a:prstGeom>
          <a:noFill/>
          <a:ln w="9525" cap="flat" cmpd="sng">
            <a:solidFill>
              <a:schemeClr val="dk2"/>
            </a:solidFill>
            <a:prstDash val="solid"/>
            <a:round/>
            <a:headEnd type="none" w="sm" len="sm"/>
            <a:tailEnd type="none" w="sm" len="sm"/>
          </a:ln>
        </p:spPr>
      </p:pic>
      <p:sp>
        <p:nvSpPr>
          <p:cNvPr id="7" name="Google Shape;57;p13">
            <a:extLst>
              <a:ext uri="{FF2B5EF4-FFF2-40B4-BE49-F238E27FC236}">
                <a16:creationId xmlns:a16="http://schemas.microsoft.com/office/drawing/2014/main" id="{04CDFAC3-B570-0841-8866-FF11A06C0895}"/>
              </a:ext>
            </a:extLst>
          </p:cNvPr>
          <p:cNvSpPr txBox="1"/>
          <p:nvPr/>
        </p:nvSpPr>
        <p:spPr>
          <a:xfrm>
            <a:off x="311700" y="4634800"/>
            <a:ext cx="5199300" cy="32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err="1">
                <a:solidFill>
                  <a:schemeClr val="tx2">
                    <a:lumMod val="50000"/>
                  </a:schemeClr>
                </a:solidFill>
              </a:rPr>
              <a:t>bit.ly</a:t>
            </a:r>
            <a:r>
              <a:rPr lang="en" dirty="0">
                <a:solidFill>
                  <a:schemeClr val="tx2">
                    <a:lumMod val="50000"/>
                  </a:schemeClr>
                </a:solidFill>
              </a:rPr>
              <a:t>/libenvironsarlassess18</a:t>
            </a:r>
            <a:endParaRPr dirty="0">
              <a:solidFill>
                <a:schemeClr val="tx2">
                  <a:lumMod val="50000"/>
                </a:schemeClr>
              </a:solidFil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1106</Words>
  <Application>Microsoft Macintosh PowerPoint</Application>
  <PresentationFormat>On-screen Show (16:9)</PresentationFormat>
  <Paragraphs>200</Paragraphs>
  <Slides>14</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Roboto</vt:lpstr>
      <vt:lpstr>Roboto Medium</vt:lpstr>
      <vt:lpstr>Simple Light</vt:lpstr>
      <vt:lpstr>Participatory Data-Gathering and Community Building</vt:lpstr>
      <vt:lpstr>Library Environments Department, University of Michigan Library</vt:lpstr>
      <vt:lpstr>PowerPoint Presentation</vt:lpstr>
      <vt:lpstr>OUR APPROACH TO OUR WORK</vt:lpstr>
      <vt:lpstr>PowerPoint Presentation</vt:lpstr>
      <vt:lpstr>We don’t collect data just for our department. </vt:lpstr>
      <vt:lpstr>We aim to provide information that is relevant, timely and useful. </vt:lpstr>
      <vt:lpstr>This determines what we collect.</vt:lpstr>
      <vt:lpstr>We need help to do this.</vt:lpstr>
      <vt:lpstr>And more capacity and perspective to translate the data to information.</vt:lpstr>
      <vt:lpstr>Starting with sources like this...</vt:lpstr>
      <vt:lpstr>We try to meet our staff where they are. </vt:lpstr>
      <vt:lpstr>This process takes time (and some experimentation).</vt:lpstr>
      <vt:lpstr>Thanks! </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Participatory Data-Gathering and Community Building</dc:title>
  <cp:lastModifiedBy>Microsoft Office User</cp:lastModifiedBy>
  <cp:revision>2</cp:revision>
  <dcterms:modified xsi:type="dcterms:W3CDTF">2018-11-30T21:51:43Z</dcterms:modified>
</cp:coreProperties>
</file>