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Oswald" pitchFamily="2" charset="77"/>
      <p:regular r:id="rId27"/>
      <p:bold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62C405-6CEE-4220-801B-A741D6C1AB7E}">
  <a:tblStyle styleId="{B162C405-6CEE-4220-801B-A741D6C1AB7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0"/>
    <p:restoredTop sz="94661"/>
  </p:normalViewPr>
  <p:slideViewPr>
    <p:cSldViewPr snapToGrid="0">
      <p:cViewPr varScale="1">
        <p:scale>
          <a:sx n="117" d="100"/>
          <a:sy n="117" d="100"/>
        </p:scale>
        <p:origin x="184" y="10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ro.umich.edu/enrollment/enrollment.ph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473c7fba4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473c7fba4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844eaaed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844eaaed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part of our consultation service design, we’re piloting new products that will enable us to test out new workflows for librarians across the organization. </a:t>
            </a:r>
            <a:endParaRPr/>
          </a:p>
          <a:p>
            <a:pPr marL="0" lvl="0" indent="0" algn="l" rtl="0">
              <a:spcBef>
                <a:spcPts val="0"/>
              </a:spcBef>
              <a:spcAft>
                <a:spcPts val="0"/>
              </a:spcAft>
              <a:buNone/>
            </a:pPr>
            <a:r>
              <a:rPr lang="en"/>
              <a:t>We’re also designing some space-based prototypes to then create a pilot for a new physical location/service area for consultation that aligns with the workflows and technology aspects of the service. </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Enter: welcoming and easy to find</a:t>
            </a:r>
            <a:endParaRPr/>
          </a:p>
          <a:p>
            <a:pPr marL="457200" lvl="0" indent="-298450" algn="l" rtl="0">
              <a:spcBef>
                <a:spcPts val="0"/>
              </a:spcBef>
              <a:spcAft>
                <a:spcPts val="0"/>
              </a:spcAft>
              <a:buSzPts val="1100"/>
              <a:buChar char="●"/>
            </a:pPr>
            <a:r>
              <a:rPr lang="en"/>
              <a:t>Engage: flexible technology and ability to share experiences</a:t>
            </a:r>
            <a:endParaRPr/>
          </a:p>
          <a:p>
            <a:pPr marL="457200" lvl="0" indent="-298450" algn="l" rtl="0">
              <a:spcBef>
                <a:spcPts val="0"/>
              </a:spcBef>
              <a:spcAft>
                <a:spcPts val="0"/>
              </a:spcAft>
              <a:buSzPts val="1100"/>
              <a:buChar char="●"/>
            </a:pPr>
            <a:r>
              <a:rPr lang="en"/>
              <a:t>Exit: follow up with resources and next steps</a:t>
            </a:r>
            <a:endParaRPr/>
          </a:p>
          <a:p>
            <a:pPr marL="457200" lvl="0" indent="0" algn="l" rtl="0">
              <a:spcBef>
                <a:spcPts val="0"/>
              </a:spcBef>
              <a:spcAft>
                <a:spcPts val="0"/>
              </a:spcAft>
              <a:buNone/>
            </a:pPr>
            <a:endParaRPr/>
          </a:p>
          <a:p>
            <a:pPr marL="0" lvl="0" indent="0" algn="l" rtl="0">
              <a:spcBef>
                <a:spcPts val="0"/>
              </a:spcBef>
              <a:spcAft>
                <a:spcPts val="0"/>
              </a:spcAft>
              <a:buNone/>
            </a:pPr>
            <a:r>
              <a:rPr lang="en"/>
              <a:t>Each of these has an evaluation plan associated with it to test facets of our blueprints.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85ff44f4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85ff44f4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844eaaed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844eaaed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work includes additional user research that helps us to prepare our organization to engage in user-focused design by creating tools and approaches to this work that are unique to our local context.</a:t>
            </a:r>
            <a:endParaRPr/>
          </a:p>
          <a:p>
            <a:pPr marL="0" lvl="0" indent="0" algn="l" rtl="0">
              <a:spcBef>
                <a:spcPts val="0"/>
              </a:spcBef>
              <a:spcAft>
                <a:spcPts val="0"/>
              </a:spcAft>
              <a:buNone/>
            </a:pPr>
            <a:endParaRPr/>
          </a:p>
          <a:p>
            <a:pPr marL="0" lvl="0" indent="0" algn="l" rtl="0">
              <a:spcBef>
                <a:spcPts val="0"/>
              </a:spcBef>
              <a:spcAft>
                <a:spcPts val="0"/>
              </a:spcAft>
              <a:buNone/>
            </a:pPr>
            <a:r>
              <a:rPr lang="en"/>
              <a:t>For our library lifecycle project, we reviewed existing research and Existing library user research</a:t>
            </a:r>
            <a:endParaRPr/>
          </a:p>
          <a:p>
            <a:pPr marL="914400" lvl="1" indent="-298450" algn="l" rtl="0">
              <a:spcBef>
                <a:spcPts val="0"/>
              </a:spcBef>
              <a:spcAft>
                <a:spcPts val="0"/>
              </a:spcAft>
              <a:buSzPts val="1100"/>
              <a:buChar char="○"/>
            </a:pPr>
            <a:r>
              <a:rPr lang="en"/>
              <a:t>Ex. Tiny Studies SIG Spreadsheet</a:t>
            </a:r>
            <a:endParaRPr/>
          </a:p>
          <a:p>
            <a:pPr marL="0" lvl="0" indent="0" algn="l" rtl="0">
              <a:spcBef>
                <a:spcPts val="0"/>
              </a:spcBef>
              <a:spcAft>
                <a:spcPts val="0"/>
              </a:spcAft>
              <a:buClr>
                <a:schemeClr val="dk1"/>
              </a:buClr>
              <a:buSzPts val="1100"/>
              <a:buFont typeface="Arial"/>
              <a:buNone/>
            </a:pPr>
            <a:endParaRPr/>
          </a:p>
          <a:p>
            <a:pPr marL="457200" lvl="0" indent="-298450" algn="l" rtl="0">
              <a:spcBef>
                <a:spcPts val="0"/>
              </a:spcBef>
              <a:spcAft>
                <a:spcPts val="0"/>
              </a:spcAft>
              <a:buSzPts val="1100"/>
              <a:buChar char="●"/>
            </a:pPr>
            <a:r>
              <a:rPr lang="en"/>
              <a:t>Quantitative data</a:t>
            </a:r>
            <a:endParaRPr/>
          </a:p>
          <a:p>
            <a:pPr marL="914400" lvl="1" indent="-298450" algn="l" rtl="0">
              <a:spcBef>
                <a:spcPts val="0"/>
              </a:spcBef>
              <a:spcAft>
                <a:spcPts val="0"/>
              </a:spcAft>
              <a:buSzPts val="1100"/>
              <a:buChar char="○"/>
            </a:pPr>
            <a:r>
              <a:rPr lang="en"/>
              <a:t>Ex. </a:t>
            </a:r>
            <a:r>
              <a:rPr lang="en" u="sng">
                <a:solidFill>
                  <a:schemeClr val="hlink"/>
                </a:solidFill>
                <a:hlinkClick r:id="rId3"/>
              </a:rPr>
              <a:t>campus enrollment reports</a:t>
            </a:r>
            <a:r>
              <a:rPr lang="en"/>
              <a:t> &amp; demographics, library traffic</a:t>
            </a:r>
            <a:endParaRPr/>
          </a:p>
          <a:p>
            <a:pPr marL="0" lvl="0" indent="0" algn="l" rtl="0">
              <a:spcBef>
                <a:spcPts val="0"/>
              </a:spcBef>
              <a:spcAft>
                <a:spcPts val="0"/>
              </a:spcAft>
              <a:buClr>
                <a:schemeClr val="dk1"/>
              </a:buClr>
              <a:buSzPts val="1100"/>
              <a:buFont typeface="Arial"/>
              <a:buNone/>
            </a:pPr>
            <a:endParaRPr/>
          </a:p>
          <a:p>
            <a:pPr marL="457200" lvl="0" indent="-298450" algn="l" rtl="0">
              <a:spcBef>
                <a:spcPts val="0"/>
              </a:spcBef>
              <a:spcAft>
                <a:spcPts val="0"/>
              </a:spcAft>
              <a:buSzPts val="1100"/>
              <a:buChar char="●"/>
            </a:pPr>
            <a:r>
              <a:rPr lang="en"/>
              <a:t>Similar studies in higher education</a:t>
            </a:r>
            <a:endParaRPr/>
          </a:p>
          <a:p>
            <a:pPr marL="914400" lvl="1" indent="-298450" algn="l" rtl="0">
              <a:spcBef>
                <a:spcPts val="0"/>
              </a:spcBef>
              <a:spcAft>
                <a:spcPts val="0"/>
              </a:spcAft>
              <a:buSzPts val="1100"/>
              <a:buChar char="○"/>
            </a:pPr>
            <a:r>
              <a:rPr lang="en"/>
              <a:t>Ex. Ithaka, Steelcase, other libraries</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85ff44f4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85ff44f4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conducted 30 additional user interviews with faculty, students, staff about their experiences on U-M campus to develop a traits-based game for library staff to play in order to gain additional empathy for user-focused design.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To learn more about this portion of the project go to the poster session this afternoon and find some of the Library Lifecycle team members. </a:t>
            </a: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844eaaed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844eaaed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844eaaed5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844eaaed5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Shared experience and authentic commitment to each other and to the process and outcomes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Team experiences [what worked well, and challenges/opportunities]</a:t>
            </a:r>
            <a:endParaRPr/>
          </a:p>
          <a:p>
            <a:pPr marL="0" lvl="0" indent="0" algn="l" rtl="0">
              <a:spcBef>
                <a:spcPts val="0"/>
              </a:spcBef>
              <a:spcAft>
                <a:spcPts val="0"/>
              </a:spcAft>
              <a:buNone/>
            </a:pPr>
            <a:r>
              <a:rPr lang="en"/>
              <a:t>Jumping in not knowing much about the process, the outcomes, their input but they trusted us and trusted enough in the process to move into this space.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New process (trust it), new roles (active and experience-based), new expectations for output (action-oriented).</a:t>
            </a:r>
            <a:endParaRPr/>
          </a:p>
          <a:p>
            <a:pPr marL="0" lvl="0" indent="0" algn="l" rtl="0">
              <a:spcBef>
                <a:spcPts val="0"/>
              </a:spcBef>
              <a:spcAft>
                <a:spcPts val="0"/>
              </a:spcAft>
              <a:buClr>
                <a:schemeClr val="dk1"/>
              </a:buClr>
              <a:buSzPts val="1100"/>
              <a:buFont typeface="Arial"/>
              <a:buNone/>
            </a:pPr>
            <a:r>
              <a:rPr lang="en"/>
              <a:t>Importance of design partners. </a:t>
            </a:r>
            <a:endParaRPr/>
          </a:p>
          <a:p>
            <a:pPr marL="0" lvl="0" indent="0" algn="l" rtl="0">
              <a:spcBef>
                <a:spcPts val="0"/>
              </a:spcBef>
              <a:spcAft>
                <a:spcPts val="0"/>
              </a:spcAft>
              <a:buClr>
                <a:schemeClr val="dk1"/>
              </a:buClr>
              <a:buSzPts val="1100"/>
              <a:buFont typeface="Arial"/>
              <a:buNone/>
            </a:pPr>
            <a:r>
              <a:rPr lang="en"/>
              <a:t>Importance of trust-building and team formation (operating agreements, values exercises, communications standards).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844eaaed5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844eaaed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dk1"/>
              </a:buClr>
              <a:buSzPts val="1000"/>
              <a:buChar char="●"/>
            </a:pPr>
            <a:r>
              <a:rPr lang="en" sz="1000" dirty="0">
                <a:solidFill>
                  <a:schemeClr val="dk1"/>
                </a:solidFill>
              </a:rPr>
              <a:t>Overall impressions</a:t>
            </a:r>
            <a:endParaRPr sz="1000" dirty="0">
              <a:solidFill>
                <a:schemeClr val="dk1"/>
              </a:solidFill>
            </a:endParaRPr>
          </a:p>
          <a:p>
            <a:pPr marL="914400" lvl="1" indent="-292100" algn="l" rtl="0">
              <a:spcBef>
                <a:spcPts val="0"/>
              </a:spcBef>
              <a:spcAft>
                <a:spcPts val="0"/>
              </a:spcAft>
              <a:buClr>
                <a:schemeClr val="accent2"/>
              </a:buClr>
              <a:buSzPts val="1000"/>
              <a:buChar char="○"/>
            </a:pPr>
            <a:r>
              <a:rPr lang="en" sz="1000" dirty="0">
                <a:solidFill>
                  <a:schemeClr val="accent2"/>
                </a:solidFill>
                <a:highlight>
                  <a:schemeClr val="lt1"/>
                </a:highlight>
              </a:rPr>
              <a:t>Time and scheduling came up as the two biggest challenges from almost all team members and especially the chairs. Some expected this but didn’t realize how much it would take them away from their other work. Some felt they weren’t prepared up front and if they had known the amount of time they would spend on the team, may not have said yes.</a:t>
            </a:r>
            <a:endParaRPr sz="1000" dirty="0">
              <a:solidFill>
                <a:schemeClr val="accent2"/>
              </a:solidFill>
              <a:highlight>
                <a:schemeClr val="lt1"/>
              </a:highlight>
            </a:endParaRPr>
          </a:p>
          <a:p>
            <a:pPr marL="914400" lvl="1" indent="-292100" algn="l" rtl="0">
              <a:spcBef>
                <a:spcPts val="0"/>
              </a:spcBef>
              <a:spcAft>
                <a:spcPts val="0"/>
              </a:spcAft>
              <a:buClr>
                <a:schemeClr val="accent2"/>
              </a:buClr>
              <a:buSzPts val="1000"/>
              <a:buChar char="○"/>
            </a:pPr>
            <a:r>
              <a:rPr lang="en" sz="1000" dirty="0">
                <a:solidFill>
                  <a:schemeClr val="accent2"/>
                </a:solidFill>
                <a:highlight>
                  <a:schemeClr val="lt1"/>
                </a:highlight>
              </a:rPr>
              <a:t>Despite overall sense that the time commitment was extensive, most team members expressed a general appreciation for, and personal investment in the work.</a:t>
            </a:r>
            <a:endParaRPr sz="1000" dirty="0">
              <a:solidFill>
                <a:schemeClr val="accent2"/>
              </a:solidFill>
              <a:highlight>
                <a:schemeClr val="lt1"/>
              </a:highlight>
            </a:endParaRPr>
          </a:p>
          <a:p>
            <a:pPr marL="1371600" lvl="2" indent="-292100" algn="l" rtl="0">
              <a:spcBef>
                <a:spcPts val="0"/>
              </a:spcBef>
              <a:spcAft>
                <a:spcPts val="0"/>
              </a:spcAft>
              <a:buClr>
                <a:schemeClr val="accent2"/>
              </a:buClr>
              <a:buSzPts val="1000"/>
              <a:buChar char="■"/>
            </a:pPr>
            <a:r>
              <a:rPr lang="en" sz="1000" dirty="0">
                <a:solidFill>
                  <a:schemeClr val="accent2"/>
                </a:solidFill>
                <a:highlight>
                  <a:schemeClr val="lt1"/>
                </a:highlight>
              </a:rPr>
              <a:t>They would have liked better administrative management to balance their other obligations with this project.</a:t>
            </a:r>
            <a:endParaRPr sz="1000" dirty="0">
              <a:solidFill>
                <a:schemeClr val="accent2"/>
              </a:solidFill>
              <a:highlight>
                <a:schemeClr val="lt1"/>
              </a:highlight>
            </a:endParaRPr>
          </a:p>
          <a:p>
            <a:pPr marL="914400" lvl="1" indent="-292100" algn="l" rtl="0">
              <a:spcBef>
                <a:spcPts val="0"/>
              </a:spcBef>
              <a:spcAft>
                <a:spcPts val="0"/>
              </a:spcAft>
              <a:buClr>
                <a:schemeClr val="accent2"/>
              </a:buClr>
              <a:buSzPts val="1000"/>
              <a:buChar char="○"/>
            </a:pPr>
            <a:r>
              <a:rPr lang="en" sz="1000" dirty="0">
                <a:solidFill>
                  <a:schemeClr val="accent2"/>
                </a:solidFill>
                <a:highlight>
                  <a:schemeClr val="lt1"/>
                </a:highlight>
              </a:rPr>
              <a:t>Multiple team members are concerned that there is a disconnect with Executive Council/Dean’s Office and that their ideas won’t be adopted in the way that they’d hope.</a:t>
            </a:r>
            <a:endParaRPr sz="1000" dirty="0">
              <a:solidFill>
                <a:schemeClr val="accent2"/>
              </a:solidFill>
              <a:highlight>
                <a:schemeClr val="lt1"/>
              </a:highlight>
            </a:endParaRPr>
          </a:p>
          <a:p>
            <a:pPr marL="1371600" lvl="2" indent="-292100" algn="l" rtl="0">
              <a:spcBef>
                <a:spcPts val="0"/>
              </a:spcBef>
              <a:spcAft>
                <a:spcPts val="0"/>
              </a:spcAft>
              <a:buClr>
                <a:schemeClr val="accent2"/>
              </a:buClr>
              <a:buSzPts val="1000"/>
              <a:buChar char="■"/>
            </a:pPr>
            <a:r>
              <a:rPr lang="en" sz="1000" dirty="0">
                <a:solidFill>
                  <a:schemeClr val="accent2"/>
                </a:solidFill>
                <a:highlight>
                  <a:schemeClr val="lt1"/>
                </a:highlight>
              </a:rPr>
              <a:t>Would like more investment and communication from AULs and </a:t>
            </a:r>
            <a:r>
              <a:rPr lang="en" sz="1000" dirty="0" err="1">
                <a:solidFill>
                  <a:schemeClr val="accent2"/>
                </a:solidFill>
                <a:highlight>
                  <a:schemeClr val="lt1"/>
                </a:highlight>
              </a:rPr>
              <a:t>adminstration</a:t>
            </a:r>
            <a:r>
              <a:rPr lang="en" sz="1000" dirty="0">
                <a:solidFill>
                  <a:schemeClr val="accent2"/>
                </a:solidFill>
                <a:highlight>
                  <a:schemeClr val="lt1"/>
                </a:highlight>
              </a:rPr>
              <a:t>.</a:t>
            </a:r>
            <a:endParaRPr sz="1000" dirty="0">
              <a:solidFill>
                <a:schemeClr val="accent2"/>
              </a:solidFill>
              <a:highlight>
                <a:schemeClr val="lt1"/>
              </a:highlight>
            </a:endParaRPr>
          </a:p>
          <a:p>
            <a:pPr marL="914400" lvl="1" indent="-292100" algn="l" rtl="0">
              <a:spcBef>
                <a:spcPts val="0"/>
              </a:spcBef>
              <a:spcAft>
                <a:spcPts val="0"/>
              </a:spcAft>
              <a:buClr>
                <a:schemeClr val="accent2"/>
              </a:buClr>
              <a:buSzPts val="1000"/>
              <a:buChar char="○"/>
            </a:pPr>
            <a:r>
              <a:rPr lang="en" sz="1000" dirty="0">
                <a:solidFill>
                  <a:schemeClr val="accent2"/>
                </a:solidFill>
                <a:highlight>
                  <a:schemeClr val="lt1"/>
                </a:highlight>
              </a:rPr>
              <a:t>Some team members think the process wasn’t necessarily more user-centered than the approaches they already would have used, but that the process helped them make assumptions more explicit.</a:t>
            </a:r>
            <a:endParaRPr sz="1000" dirty="0">
              <a:solidFill>
                <a:schemeClr val="accent2"/>
              </a:solidFill>
              <a:highlight>
                <a:schemeClr val="lt1"/>
              </a:highlight>
            </a:endParaRPr>
          </a:p>
          <a:p>
            <a:pPr marL="1371600" lvl="2" indent="-292100" algn="l" rtl="0">
              <a:spcBef>
                <a:spcPts val="0"/>
              </a:spcBef>
              <a:spcAft>
                <a:spcPts val="0"/>
              </a:spcAft>
              <a:buClr>
                <a:schemeClr val="accent2"/>
              </a:buClr>
              <a:buSzPts val="1000"/>
              <a:buChar char="■"/>
            </a:pPr>
            <a:r>
              <a:rPr lang="en" sz="1000" dirty="0">
                <a:solidFill>
                  <a:schemeClr val="accent2"/>
                </a:solidFill>
                <a:highlight>
                  <a:schemeClr val="lt1"/>
                </a:highlight>
              </a:rPr>
              <a:t>A few people think the process told them what they already knew, but again made it more explicit.</a:t>
            </a:r>
            <a:endParaRPr sz="1000" dirty="0">
              <a:solidFill>
                <a:schemeClr val="accent2"/>
              </a:solidFill>
              <a:highlight>
                <a:schemeClr val="lt1"/>
              </a:highlight>
            </a:endParaRPr>
          </a:p>
          <a:p>
            <a:pPr marL="1371600" lvl="2" indent="-292100" algn="l" rtl="0">
              <a:spcBef>
                <a:spcPts val="0"/>
              </a:spcBef>
              <a:spcAft>
                <a:spcPts val="0"/>
              </a:spcAft>
              <a:buClr>
                <a:schemeClr val="accent2"/>
              </a:buClr>
              <a:buSzPts val="1000"/>
              <a:buChar char="■"/>
            </a:pPr>
            <a:r>
              <a:rPr lang="en" sz="1000" dirty="0">
                <a:solidFill>
                  <a:schemeClr val="accent2"/>
                </a:solidFill>
                <a:highlight>
                  <a:schemeClr val="lt1"/>
                </a:highlight>
              </a:rPr>
              <a:t>Several people think they were better able to outline concrete steps with the service blueprint.</a:t>
            </a:r>
            <a:endParaRPr sz="1000" dirty="0">
              <a:solidFill>
                <a:schemeClr val="accent2"/>
              </a:solidFill>
              <a:highlight>
                <a:schemeClr val="lt1"/>
              </a:highlight>
            </a:endParaRPr>
          </a:p>
          <a:p>
            <a:pPr marL="914400" lvl="1" indent="-292100" algn="l" rtl="0">
              <a:spcBef>
                <a:spcPts val="0"/>
              </a:spcBef>
              <a:spcAft>
                <a:spcPts val="0"/>
              </a:spcAft>
              <a:buClr>
                <a:schemeClr val="dk1"/>
              </a:buClr>
              <a:buSzPts val="1000"/>
              <a:buChar char="○"/>
            </a:pPr>
            <a:r>
              <a:rPr lang="en" sz="1000" dirty="0">
                <a:solidFill>
                  <a:schemeClr val="dk1"/>
                </a:solidFill>
                <a:highlight>
                  <a:schemeClr val="lt1"/>
                </a:highlight>
              </a:rPr>
              <a:t>For teams going forward, communication is key - both being open with teammates and sharing with the wider Library and University to make the work visible. Also for teams to be aware of and vocal about which exercises are not working and why, and if they aren’t, be flexible and change course. Additionally, to be creative as well as open minded and respectful of various viewpoints; be aware of privilege of those in the room.</a:t>
            </a:r>
            <a:endParaRPr sz="1000" dirty="0">
              <a:solidFill>
                <a:schemeClr val="dk1"/>
              </a:solidFill>
              <a:highlight>
                <a:schemeClr val="lt1"/>
              </a:highlight>
            </a:endParaRPr>
          </a:p>
          <a:p>
            <a:pPr marL="457200" lvl="0" indent="0" algn="l" rtl="0">
              <a:spcBef>
                <a:spcPts val="0"/>
              </a:spcBef>
              <a:spcAft>
                <a:spcPts val="0"/>
              </a:spcAft>
              <a:buNone/>
            </a:pPr>
            <a:endParaRPr sz="1000" dirty="0">
              <a:solidFill>
                <a:schemeClr val="dk1"/>
              </a:solidFill>
              <a:highlight>
                <a:schemeClr val="lt1"/>
              </a:highlight>
            </a:endParaRPr>
          </a:p>
          <a:p>
            <a:pPr marL="0" lvl="0" indent="0" algn="l" rtl="0">
              <a:spcBef>
                <a:spcPts val="0"/>
              </a:spcBef>
              <a:spcAft>
                <a:spcPts val="0"/>
              </a:spcAft>
              <a:buNone/>
            </a:pPr>
            <a:r>
              <a:rPr lang="en" sz="1000" dirty="0">
                <a:solidFill>
                  <a:schemeClr val="dk1"/>
                </a:solidFill>
                <a:highlight>
                  <a:schemeClr val="lt1"/>
                </a:highlight>
              </a:rPr>
              <a:t>Challenge: </a:t>
            </a:r>
            <a:endParaRPr sz="1000" dirty="0">
              <a:solidFill>
                <a:schemeClr val="dk1"/>
              </a:solidFill>
              <a:highlight>
                <a:schemeClr val="lt1"/>
              </a:highlight>
            </a:endParaRPr>
          </a:p>
          <a:p>
            <a:pPr marL="457200" lvl="0" indent="-292100" algn="l" rtl="0">
              <a:spcBef>
                <a:spcPts val="0"/>
              </a:spcBef>
              <a:spcAft>
                <a:spcPts val="0"/>
              </a:spcAft>
              <a:buClr>
                <a:schemeClr val="dk1"/>
              </a:buClr>
              <a:buSzPts val="1000"/>
              <a:buChar char="●"/>
            </a:pPr>
            <a:r>
              <a:rPr lang="en" sz="1000" dirty="0">
                <a:solidFill>
                  <a:schemeClr val="dk1"/>
                </a:solidFill>
                <a:highlight>
                  <a:schemeClr val="lt1"/>
                </a:highlight>
              </a:rPr>
              <a:t>we have other approaches are also user centered (this wasn’t necessarily more user centered)</a:t>
            </a:r>
            <a:endParaRPr sz="1000" dirty="0">
              <a:solidFill>
                <a:schemeClr val="dk1"/>
              </a:solidFill>
              <a:highlight>
                <a:schemeClr val="lt1"/>
              </a:highlight>
            </a:endParaRPr>
          </a:p>
          <a:p>
            <a:pPr marL="0" lvl="0" indent="0" algn="l" rtl="0">
              <a:spcBef>
                <a:spcPts val="0"/>
              </a:spcBef>
              <a:spcAft>
                <a:spcPts val="0"/>
              </a:spcAft>
              <a:buNone/>
            </a:pPr>
            <a:r>
              <a:rPr lang="en" sz="1000" dirty="0">
                <a:solidFill>
                  <a:schemeClr val="dk1"/>
                </a:solidFill>
                <a:highlight>
                  <a:schemeClr val="lt1"/>
                </a:highlight>
              </a:rPr>
              <a:t>Opportunities: </a:t>
            </a:r>
            <a:endParaRPr sz="1000" dirty="0">
              <a:solidFill>
                <a:schemeClr val="dk1"/>
              </a:solidFill>
              <a:highlight>
                <a:schemeClr val="lt1"/>
              </a:highlight>
            </a:endParaRPr>
          </a:p>
          <a:p>
            <a:pPr marL="457200" lvl="0" indent="-317500" algn="l" rtl="0">
              <a:spcBef>
                <a:spcPts val="0"/>
              </a:spcBef>
              <a:spcAft>
                <a:spcPts val="0"/>
              </a:spcAft>
              <a:buSzPts val="1400"/>
              <a:buChar char="●"/>
            </a:pPr>
            <a:r>
              <a:rPr lang="en" sz="1000" dirty="0">
                <a:solidFill>
                  <a:schemeClr val="dk1"/>
                </a:solidFill>
                <a:highlight>
                  <a:schemeClr val="lt1"/>
                </a:highlight>
              </a:rPr>
              <a:t>Describe and test assumptions</a:t>
            </a:r>
            <a:endParaRPr sz="1000" dirty="0">
              <a:solidFill>
                <a:schemeClr val="dk1"/>
              </a:solidFill>
              <a:highlight>
                <a:schemeClr val="lt1"/>
              </a:highlight>
            </a:endParaRPr>
          </a:p>
          <a:p>
            <a:pPr marL="457200" lvl="0" indent="-317500" algn="l" rtl="0">
              <a:spcBef>
                <a:spcPts val="0"/>
              </a:spcBef>
              <a:spcAft>
                <a:spcPts val="0"/>
              </a:spcAft>
              <a:buSzPts val="1400"/>
              <a:buChar char="●"/>
            </a:pPr>
            <a:r>
              <a:rPr lang="en" sz="1000" dirty="0">
                <a:solidFill>
                  <a:schemeClr val="dk1"/>
                </a:solidFill>
                <a:highlight>
                  <a:schemeClr val="lt1"/>
                </a:highlight>
              </a:rPr>
              <a:t>Identify and move forward on more concrete steps (service blueprint)</a:t>
            </a:r>
            <a:endParaRPr sz="1000" dirty="0">
              <a:solidFill>
                <a:schemeClr val="dk1"/>
              </a:solidFill>
              <a:highlight>
                <a:schemeClr val="lt1"/>
              </a:highlight>
            </a:endParaRPr>
          </a:p>
          <a:p>
            <a:pPr marL="0" lvl="0" indent="0" algn="l" rtl="0">
              <a:spcBef>
                <a:spcPts val="0"/>
              </a:spcBef>
              <a:spcAft>
                <a:spcPts val="0"/>
              </a:spcAft>
              <a:buNone/>
            </a:pPr>
            <a:r>
              <a:rPr lang="en" sz="1000" dirty="0">
                <a:solidFill>
                  <a:schemeClr val="dk1"/>
                </a:solidFill>
                <a:highlight>
                  <a:schemeClr val="lt1"/>
                </a:highlight>
              </a:rPr>
              <a:t>Takeaways: </a:t>
            </a:r>
            <a:endParaRPr sz="1000" dirty="0">
              <a:solidFill>
                <a:schemeClr val="dk1"/>
              </a:solidFill>
              <a:highlight>
                <a:schemeClr val="lt1"/>
              </a:highlight>
            </a:endParaRPr>
          </a:p>
          <a:p>
            <a:pPr marL="457200" lvl="0" indent="-317500" algn="l" rtl="0">
              <a:spcBef>
                <a:spcPts val="0"/>
              </a:spcBef>
              <a:spcAft>
                <a:spcPts val="0"/>
              </a:spcAft>
              <a:buSzPts val="1400"/>
              <a:buChar char="●"/>
            </a:pPr>
            <a:r>
              <a:rPr lang="en" sz="1000" dirty="0">
                <a:solidFill>
                  <a:schemeClr val="dk1"/>
                </a:solidFill>
                <a:highlight>
                  <a:schemeClr val="lt1"/>
                </a:highlight>
              </a:rPr>
              <a:t>Problem-scoping is important </a:t>
            </a:r>
            <a:endParaRPr sz="1000" dirty="0">
              <a:solidFill>
                <a:schemeClr val="dk1"/>
              </a:solidFill>
              <a:highlight>
                <a:schemeClr val="lt1"/>
              </a:highlight>
            </a:endParaRPr>
          </a:p>
          <a:p>
            <a:pPr marL="457200" lvl="0" indent="-317500" algn="l" rtl="0">
              <a:spcBef>
                <a:spcPts val="0"/>
              </a:spcBef>
              <a:spcAft>
                <a:spcPts val="0"/>
              </a:spcAft>
              <a:buSzPts val="1400"/>
              <a:buChar char="●"/>
            </a:pPr>
            <a:r>
              <a:rPr lang="en" sz="1000" dirty="0">
                <a:solidFill>
                  <a:schemeClr val="dk1"/>
                </a:solidFill>
                <a:highlight>
                  <a:schemeClr val="lt1"/>
                </a:highlight>
              </a:rPr>
              <a:t>Opportunity for deep dives and re-framing value</a:t>
            </a:r>
            <a:endParaRPr sz="1000" dirty="0">
              <a:solidFill>
                <a:schemeClr val="dk1"/>
              </a:solidFill>
              <a:highlight>
                <a:schemeClr val="lt1"/>
              </a:highlight>
            </a:endParaRPr>
          </a:p>
          <a:p>
            <a:pPr marL="0" lvl="0" indent="0" algn="l" rtl="0">
              <a:spcBef>
                <a:spcPts val="0"/>
              </a:spcBef>
              <a:spcAft>
                <a:spcPts val="0"/>
              </a:spcAft>
              <a:buNone/>
            </a:pPr>
            <a:endParaRPr sz="1000" dirty="0">
              <a:solidFill>
                <a:schemeClr val="dk1"/>
              </a:solidFill>
              <a:highlight>
                <a:schemeClr val="lt1"/>
              </a:highlight>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844eaaed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844eaaed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844eaaed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844eaaed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Gets us closer to living our space and service principles</a:t>
            </a:r>
            <a:endParaRPr/>
          </a:p>
          <a:p>
            <a:pPr marL="0" lvl="0" indent="0" algn="l" rtl="0">
              <a:spcBef>
                <a:spcPts val="0"/>
              </a:spcBef>
              <a:spcAft>
                <a:spcPts val="0"/>
              </a:spcAft>
              <a:buNone/>
            </a:pPr>
            <a:r>
              <a:rPr lang="en"/>
              <a:t>Action oriented is useful to us as an organization. </a:t>
            </a:r>
            <a:endParaRPr/>
          </a:p>
          <a:p>
            <a:pPr marL="0" lvl="0" indent="0" algn="l" rtl="0">
              <a:spcBef>
                <a:spcPts val="0"/>
              </a:spcBef>
              <a:spcAft>
                <a:spcPts val="0"/>
              </a:spcAft>
              <a:buNone/>
            </a:pPr>
            <a:r>
              <a:rPr lang="en"/>
              <a:t>Enables us to approach challenges from different perspectives but with a shared language and toolset.</a:t>
            </a:r>
            <a:endParaRPr/>
          </a:p>
          <a:p>
            <a:pPr marL="0" lvl="0" indent="0" algn="l" rtl="0">
              <a:spcBef>
                <a:spcPts val="0"/>
              </a:spcBef>
              <a:spcAft>
                <a:spcPts val="0"/>
              </a:spcAft>
              <a:buNone/>
            </a:pPr>
            <a:r>
              <a:rPr lang="en"/>
              <a:t>More participatory for staff and for users in determining the outcome.</a:t>
            </a:r>
            <a:endParaRPr/>
          </a:p>
          <a:p>
            <a:pPr marL="0" lvl="0" indent="0" algn="l" rtl="0">
              <a:spcBef>
                <a:spcPts val="0"/>
              </a:spcBef>
              <a:spcAft>
                <a:spcPts val="0"/>
              </a:spcAft>
              <a:buNone/>
            </a:pPr>
            <a:endParaRPr/>
          </a:p>
          <a:p>
            <a:pPr marL="0" lvl="0" indent="0" algn="l" rtl="0">
              <a:spcBef>
                <a:spcPts val="0"/>
              </a:spcBef>
              <a:spcAft>
                <a:spcPts val="0"/>
              </a:spcAft>
              <a:buNone/>
            </a:pPr>
            <a:r>
              <a:rPr lang="en"/>
              <a:t>Bottom up approach is the next step for this work, diffusion, encourage people to think about how they design their service, evaluate whether it’s meeting its user’s needs and how it evolves over time.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844eaaed5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844eaaed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Helping the library embed this into the ways we expect to work together moving forward.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Open Questions: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It’s basically a program now, how do we keep the momentum of this going and keep building it out?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How do we extract this work into community capacity building through tools, training, support, that focus on users?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How do we keep learning from this work and it’s application and integrate it into existing workflows, processes, or ways of working that are already established?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73c7fba4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73c7fba4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844eaaed5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844eaaed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485ff44f4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485ff44f4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85ff44f4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485ff44f4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85ff44f4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485ff44f4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85ff44f48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485ff44f48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844eaaed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844eaaed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844eaae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844eaae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Goal of organization to embrace space and service philosophy but more importantly, to become more user driven in our service design approach</a:t>
            </a:r>
            <a:endParaRPr/>
          </a:p>
          <a:p>
            <a:pPr marL="457200" lvl="0" indent="-298450" algn="l" rtl="0">
              <a:spcBef>
                <a:spcPts val="0"/>
              </a:spcBef>
              <a:spcAft>
                <a:spcPts val="0"/>
              </a:spcAft>
              <a:buSzPts val="1100"/>
              <a:buChar char="●"/>
            </a:pPr>
            <a:r>
              <a:rPr lang="en"/>
              <a:t>Doing this with our services and our spaces (virtual and physical)-- thinking about service from a virtual and physical perspective and looking to apply this framework across all sectors: physical, virtual, services</a:t>
            </a:r>
            <a:endParaRPr/>
          </a:p>
          <a:p>
            <a:pPr marL="457200" lvl="0" indent="-298450" algn="l" rtl="0">
              <a:spcBef>
                <a:spcPts val="0"/>
              </a:spcBef>
              <a:spcAft>
                <a:spcPts val="0"/>
              </a:spcAft>
              <a:buSzPts val="1100"/>
              <a:buChar char="●"/>
            </a:pPr>
            <a:r>
              <a:rPr lang="en"/>
              <a:t>Reimagine a great academic research library in 21st century</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844eaaed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844eaaed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The process we’re using in itself is assessment (iterative in approach)</a:t>
            </a:r>
            <a:endParaRPr/>
          </a:p>
          <a:p>
            <a:pPr marL="457200" lvl="0" indent="-298450" algn="l" rtl="0">
              <a:spcBef>
                <a:spcPts val="0"/>
              </a:spcBef>
              <a:spcAft>
                <a:spcPts val="0"/>
              </a:spcAft>
              <a:buSzPts val="1100"/>
              <a:buChar char="●"/>
            </a:pPr>
            <a:r>
              <a:rPr lang="en"/>
              <a:t>Building a culture around these new ways of working together in which “assessment” is baked in both within the process itself (how is the process working or not working) and the outcome (evaluation of the thing we’re trying to create or do). </a:t>
            </a:r>
            <a:endParaRPr/>
          </a:p>
          <a:p>
            <a:pPr marL="457200" lvl="0" indent="-298450" algn="l" rtl="0">
              <a:spcBef>
                <a:spcPts val="0"/>
              </a:spcBef>
              <a:spcAft>
                <a:spcPts val="0"/>
              </a:spcAft>
              <a:buSzPts val="1100"/>
              <a:buChar char="●"/>
            </a:pPr>
            <a:r>
              <a:rPr lang="en"/>
              <a:t>Includes: self reflection, group reflection, stakeholder feedback (surveys, focus groups, intercept interviews, testing), process reflection and lessons learned</a:t>
            </a:r>
            <a:endParaRPr/>
          </a:p>
          <a:p>
            <a:pPr marL="457200" lvl="0" indent="-298450" algn="l" rtl="0">
              <a:spcBef>
                <a:spcPts val="0"/>
              </a:spcBef>
              <a:spcAft>
                <a:spcPts val="0"/>
              </a:spcAft>
              <a:buSzPts val="1100"/>
              <a:buChar char="●"/>
            </a:pPr>
            <a:r>
              <a:rPr lang="en">
                <a:solidFill>
                  <a:schemeClr val="dk1"/>
                </a:solidFill>
              </a:rPr>
              <a:t>The Service Blueprint is a deliverable at the end of synthesis to help us move to the next stage of this work (piloting and prototyping).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844eaaed5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844eaaed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844eaaed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844eaaed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Our departments share similar approaches to our work in terms of user research and design for our ongoing services, but also aim to build capacity for user-focused research across organization.</a:t>
            </a:r>
            <a:endParaRPr/>
          </a:p>
          <a:p>
            <a:pPr marL="457200" lvl="0" indent="-298450" algn="l" rtl="0">
              <a:spcBef>
                <a:spcPts val="0"/>
              </a:spcBef>
              <a:spcAft>
                <a:spcPts val="0"/>
              </a:spcAft>
              <a:buSzPts val="1100"/>
              <a:buChar char="●"/>
            </a:pPr>
            <a:r>
              <a:rPr lang="en"/>
              <a:t>Need to be focused on user: learn how to engage, observe, actively listen and take critical feedback.</a:t>
            </a:r>
            <a:endParaRPr/>
          </a:p>
          <a:p>
            <a:pPr marL="457200" lvl="0" indent="-298450" algn="l" rtl="0">
              <a:spcBef>
                <a:spcPts val="0"/>
              </a:spcBef>
              <a:spcAft>
                <a:spcPts val="0"/>
              </a:spcAft>
              <a:buSzPts val="1100"/>
              <a:buChar char="●"/>
            </a:pPr>
            <a:r>
              <a:rPr lang="en"/>
              <a:t>User research is iterative process: put versions of the same thing in front of people multiple times or different sets of people for feedback; get familiar with testing and with drafts.  </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844eaaed5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844eaaed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developed six service teams to address six different types of challenges and opportunities we identified through previous research. Teams worked together using the service design process for a period of about 19 weeks or two semesters to move through the stages of exploration, idea generation, and design. </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Digital Scholarship</a:t>
            </a:r>
            <a:endParaRPr/>
          </a:p>
          <a:p>
            <a:pPr marL="457200" lvl="0" indent="-298450" algn="l" rtl="0">
              <a:spcBef>
                <a:spcPts val="0"/>
              </a:spcBef>
              <a:spcAft>
                <a:spcPts val="0"/>
              </a:spcAft>
              <a:buSzPts val="1100"/>
              <a:buChar char="●"/>
            </a:pPr>
            <a:r>
              <a:rPr lang="en"/>
              <a:t>Citation Management</a:t>
            </a:r>
            <a:endParaRPr/>
          </a:p>
          <a:p>
            <a:pPr marL="457200" lvl="0" indent="-298450" algn="l" rtl="0">
              <a:spcBef>
                <a:spcPts val="0"/>
              </a:spcBef>
              <a:spcAft>
                <a:spcPts val="0"/>
              </a:spcAft>
              <a:buSzPts val="1100"/>
              <a:buChar char="●"/>
            </a:pPr>
            <a:r>
              <a:rPr lang="en"/>
              <a:t>Staff Innovation</a:t>
            </a:r>
            <a:endParaRPr/>
          </a:p>
          <a:p>
            <a:pPr marL="457200" lvl="0" indent="-298450" algn="l" rtl="0">
              <a:spcBef>
                <a:spcPts val="0"/>
              </a:spcBef>
              <a:spcAft>
                <a:spcPts val="0"/>
              </a:spcAft>
              <a:buSzPts val="1100"/>
              <a:buChar char="●"/>
            </a:pPr>
            <a:r>
              <a:rPr lang="en"/>
              <a:t>Consultation</a:t>
            </a:r>
            <a:endParaRPr/>
          </a:p>
          <a:p>
            <a:pPr marL="457200" lvl="0" indent="-298450" algn="l" rtl="0">
              <a:spcBef>
                <a:spcPts val="0"/>
              </a:spcBef>
              <a:spcAft>
                <a:spcPts val="0"/>
              </a:spcAft>
              <a:buSzPts val="1100"/>
              <a:buChar char="●"/>
            </a:pPr>
            <a:r>
              <a:rPr lang="en"/>
              <a:t>Library Lifecycle (UX tools)</a:t>
            </a:r>
            <a:endParaRPr/>
          </a:p>
          <a:p>
            <a:pPr marL="457200" lvl="0" indent="-298450" algn="l" rtl="0">
              <a:spcBef>
                <a:spcPts val="0"/>
              </a:spcBef>
              <a:spcAft>
                <a:spcPts val="0"/>
              </a:spcAft>
              <a:buSzPts val="1100"/>
              <a:buChar char="●"/>
            </a:pPr>
            <a:r>
              <a:rPr lang="en"/>
              <a:t>Library as Research Lab</a:t>
            </a:r>
            <a:endParaRPr/>
          </a:p>
          <a:p>
            <a:pPr marL="457200" lvl="0" indent="0" algn="l" rtl="0">
              <a:spcBef>
                <a:spcPts val="0"/>
              </a:spcBef>
              <a:spcAft>
                <a:spcPts val="0"/>
              </a:spcAft>
              <a:buNone/>
            </a:pPr>
            <a:endParaRPr/>
          </a:p>
          <a:p>
            <a:pPr marL="0" lvl="0" indent="0" algn="l" rtl="0">
              <a:spcBef>
                <a:spcPts val="0"/>
              </a:spcBef>
              <a:spcAft>
                <a:spcPts val="0"/>
              </a:spcAft>
              <a:buNone/>
            </a:pPr>
            <a:r>
              <a:rPr lang="en"/>
              <a:t>Participatory process for staff that required active engagement and investment and they engaged in stakeholder engagement and in self and group reflection.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4844eaaed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4844eaaed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As SDTF we’re incorporating this approach with service design and design thinking more broadly</a:t>
            </a:r>
            <a:endParaRPr/>
          </a:p>
          <a:p>
            <a:pPr marL="0" lvl="0" indent="0" algn="l" rtl="0">
              <a:spcBef>
                <a:spcPts val="0"/>
              </a:spcBef>
              <a:spcAft>
                <a:spcPts val="0"/>
              </a:spcAft>
              <a:buNone/>
            </a:pPr>
            <a:r>
              <a:rPr lang="en"/>
              <a:t>Deep dives: Staff Innovation</a:t>
            </a:r>
            <a:endParaRPr/>
          </a:p>
          <a:p>
            <a:pPr marL="457200" lvl="0" indent="-298450" algn="l" rtl="0">
              <a:spcBef>
                <a:spcPts val="0"/>
              </a:spcBef>
              <a:spcAft>
                <a:spcPts val="0"/>
              </a:spcAft>
              <a:buSzPts val="1100"/>
              <a:buChar char="●"/>
            </a:pPr>
            <a:r>
              <a:rPr lang="en"/>
              <a:t>Reviewing what developing a culture of innovation looks like, from manager training and support, to building in opportunities for supported experimentation into workflows, better understanding what design challenge could look like across our organization.</a:t>
            </a:r>
            <a:endParaRPr/>
          </a:p>
          <a:p>
            <a:pPr marL="457200" lvl="0" indent="-298450" algn="l" rtl="0">
              <a:spcBef>
                <a:spcPts val="0"/>
              </a:spcBef>
              <a:spcAft>
                <a:spcPts val="0"/>
              </a:spcAft>
              <a:buSzPts val="1100"/>
              <a:buChar char="●"/>
            </a:pPr>
            <a:r>
              <a:rPr lang="en"/>
              <a:t>Engaging managers, staff-at-large, administration, Library Human Resources</a:t>
            </a:r>
            <a:endParaRPr/>
          </a:p>
          <a:p>
            <a:pPr marL="457200" lvl="0" indent="-298450" algn="l" rtl="0">
              <a:spcBef>
                <a:spcPts val="0"/>
              </a:spcBef>
              <a:spcAft>
                <a:spcPts val="0"/>
              </a:spcAft>
              <a:buSzPts val="1100"/>
              <a:buChar char="●"/>
            </a:pPr>
            <a:r>
              <a:rPr lang="en"/>
              <a:t>Recognize that this is not just about creating a single program or space but about culture change and revisiting the way we invest in our staff and support our work.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Clr>
                <a:srgbClr val="1C4587"/>
              </a:buClr>
              <a:buSzPts val="5200"/>
              <a:buNone/>
              <a:defRPr sz="5200">
                <a:solidFill>
                  <a:srgbClr val="1C4587"/>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96725" y="77450"/>
            <a:ext cx="8924400" cy="5598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96725" y="731369"/>
            <a:ext cx="8924400" cy="3737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96725" y="77450"/>
            <a:ext cx="8924400" cy="5598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725" y="77450"/>
            <a:ext cx="8924400" cy="5598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725" y="77450"/>
            <a:ext cx="8924400" cy="5598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1C4587"/>
              </a:buClr>
              <a:buSzPts val="2800"/>
              <a:buNone/>
              <a:defRPr sz="2800">
                <a:solidFill>
                  <a:srgbClr val="1C4587"/>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725" y="731369"/>
            <a:ext cx="8924400" cy="3737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0" y="4570800"/>
            <a:ext cx="9144000" cy="572700"/>
          </a:xfrm>
          <a:prstGeom prst="rect">
            <a:avLst/>
          </a:prstGeom>
          <a:noFill/>
          <a:ln>
            <a:noFill/>
          </a:ln>
        </p:spPr>
      </p:pic>
      <p:pic>
        <p:nvPicPr>
          <p:cNvPr id="10" name="Google Shape;10;p1"/>
          <p:cNvPicPr preferRelativeResize="0"/>
          <p:nvPr/>
        </p:nvPicPr>
        <p:blipFill>
          <a:blip r:embed="rId14">
            <a:alphaModFix/>
          </a:blip>
          <a:stretch>
            <a:fillRect/>
          </a:stretch>
        </p:blipFill>
        <p:spPr>
          <a:xfrm>
            <a:off x="256700" y="4592663"/>
            <a:ext cx="502200" cy="5347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mailto:libservicedesign@umich.edu"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erviceinnovationhandbook.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8" y="256775"/>
            <a:ext cx="8520600" cy="205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latin typeface="Oswald"/>
                <a:ea typeface="Oswald"/>
                <a:cs typeface="Oswald"/>
                <a:sym typeface="Oswald"/>
              </a:rPr>
              <a:t>Diffusing Organizational Change through Service Design and Iterative Assessment</a:t>
            </a:r>
            <a:endParaRPr sz="3600">
              <a:latin typeface="Oswald"/>
              <a:ea typeface="Oswald"/>
              <a:cs typeface="Oswald"/>
              <a:sym typeface="Oswald"/>
            </a:endParaRPr>
          </a:p>
        </p:txBody>
      </p:sp>
      <p:sp>
        <p:nvSpPr>
          <p:cNvPr id="57" name="Google Shape;57;p13"/>
          <p:cNvSpPr txBox="1">
            <a:spLocks noGrp="1"/>
          </p:cNvSpPr>
          <p:nvPr>
            <p:ph type="subTitle" idx="1"/>
          </p:nvPr>
        </p:nvSpPr>
        <p:spPr>
          <a:xfrm>
            <a:off x="311700" y="2571750"/>
            <a:ext cx="8520600" cy="185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Emily Puckett Rodgers, Head of Library Environments</a:t>
            </a:r>
            <a:endParaRPr sz="1800"/>
          </a:p>
          <a:p>
            <a:pPr marL="0" lvl="0" indent="0" algn="l" rtl="0">
              <a:spcBef>
                <a:spcPts val="0"/>
              </a:spcBef>
              <a:spcAft>
                <a:spcPts val="0"/>
              </a:spcAft>
              <a:buClr>
                <a:schemeClr val="dk1"/>
              </a:buClr>
              <a:buSzPts val="1100"/>
              <a:buFont typeface="Arial"/>
              <a:buNone/>
            </a:pPr>
            <a:r>
              <a:rPr lang="en" sz="1800"/>
              <a:t>Rachel Vacek, Head of Design &amp; Discovery</a:t>
            </a:r>
            <a:endParaRPr sz="1800"/>
          </a:p>
          <a:p>
            <a:pPr marL="0" lvl="0" indent="0" algn="l" rtl="0">
              <a:spcBef>
                <a:spcPts val="0"/>
              </a:spcBef>
              <a:spcAft>
                <a:spcPts val="0"/>
              </a:spcAft>
              <a:buNone/>
            </a:pPr>
            <a:r>
              <a:rPr lang="en" sz="1800"/>
              <a:t>University of Michigan</a:t>
            </a:r>
            <a:endParaRPr sz="1800"/>
          </a:p>
          <a:p>
            <a:pPr marL="0" lvl="0" indent="0" algn="l" rtl="0">
              <a:spcBef>
                <a:spcPts val="0"/>
              </a:spcBef>
              <a:spcAft>
                <a:spcPts val="0"/>
              </a:spcAft>
              <a:buNone/>
            </a:pPr>
            <a:endParaRPr sz="1800"/>
          </a:p>
          <a:p>
            <a:pPr marL="0" lvl="0" indent="0" algn="l" rtl="0">
              <a:spcBef>
                <a:spcPts val="0"/>
              </a:spcBef>
              <a:spcAft>
                <a:spcPts val="0"/>
              </a:spcAft>
              <a:buClr>
                <a:schemeClr val="dk1"/>
              </a:buClr>
              <a:buSzPts val="1100"/>
              <a:buFont typeface="Arial"/>
              <a:buNone/>
            </a:pPr>
            <a:r>
              <a:rPr lang="en" sz="1800"/>
              <a:t>Library Assessment Conference, December 2018</a:t>
            </a:r>
            <a:endParaRPr sz="1800"/>
          </a:p>
          <a:p>
            <a:pPr marL="0" lvl="0" indent="0" algn="l" rtl="0">
              <a:spcBef>
                <a:spcPts val="0"/>
              </a:spcBef>
              <a:spcAft>
                <a:spcPts val="0"/>
              </a:spcAft>
              <a:buNone/>
            </a:pPr>
            <a:endParaRPr sz="1800"/>
          </a:p>
        </p:txBody>
      </p:sp>
      <p:sp>
        <p:nvSpPr>
          <p:cNvPr id="58" name="Google Shape;58;p13"/>
          <p:cNvSpPr/>
          <p:nvPr/>
        </p:nvSpPr>
        <p:spPr>
          <a:xfrm>
            <a:off x="290700" y="2210975"/>
            <a:ext cx="8562600" cy="98400"/>
          </a:xfrm>
          <a:prstGeom prst="rect">
            <a:avLst/>
          </a:pr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sp>
        <p:nvSpPr>
          <p:cNvPr id="60" name="Google Shape;60;p13"/>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pic>
        <p:nvPicPr>
          <p:cNvPr id="61" name="Google Shape;61;p13" descr="Image result for twitter icon"/>
          <p:cNvPicPr preferRelativeResize="0"/>
          <p:nvPr/>
        </p:nvPicPr>
        <p:blipFill>
          <a:blip r:embed="rId3">
            <a:alphaModFix/>
          </a:blip>
          <a:stretch>
            <a:fillRect/>
          </a:stretch>
        </p:blipFill>
        <p:spPr>
          <a:xfrm>
            <a:off x="5804925" y="4684525"/>
            <a:ext cx="339124" cy="3391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96725" y="77450"/>
            <a:ext cx="8924400" cy="5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Pilots and Prototypes: Consultation</a:t>
            </a:r>
            <a:endParaRPr>
              <a:latin typeface="Oswald"/>
              <a:ea typeface="Oswald"/>
              <a:cs typeface="Oswald"/>
              <a:sym typeface="Oswald"/>
            </a:endParaRPr>
          </a:p>
        </p:txBody>
      </p:sp>
      <p:pic>
        <p:nvPicPr>
          <p:cNvPr id="175" name="Google Shape;175;p22"/>
          <p:cNvPicPr preferRelativeResize="0"/>
          <p:nvPr/>
        </p:nvPicPr>
        <p:blipFill>
          <a:blip r:embed="rId3">
            <a:alphaModFix/>
          </a:blip>
          <a:stretch>
            <a:fillRect/>
          </a:stretch>
        </p:blipFill>
        <p:spPr>
          <a:xfrm>
            <a:off x="5126500" y="1312524"/>
            <a:ext cx="3357900" cy="2518500"/>
          </a:xfrm>
          <a:prstGeom prst="roundRect">
            <a:avLst>
              <a:gd name="adj" fmla="val 16667"/>
            </a:avLst>
          </a:prstGeom>
          <a:noFill/>
          <a:ln w="19050" cap="flat" cmpd="sng">
            <a:solidFill>
              <a:schemeClr val="dk2"/>
            </a:solidFill>
            <a:prstDash val="solid"/>
            <a:round/>
            <a:headEnd type="none" w="sm" len="sm"/>
            <a:tailEnd type="none" w="sm" len="sm"/>
          </a:ln>
        </p:spPr>
      </p:pic>
      <p:sp>
        <p:nvSpPr>
          <p:cNvPr id="176" name="Google Shape;176;p22"/>
          <p:cNvSpPr txBox="1"/>
          <p:nvPr/>
        </p:nvSpPr>
        <p:spPr>
          <a:xfrm>
            <a:off x="363300" y="1312475"/>
            <a:ext cx="4627200" cy="2518500"/>
          </a:xfrm>
          <a:prstGeom prst="rect">
            <a:avLst/>
          </a:prstGeom>
          <a:noFill/>
          <a:ln>
            <a:noFill/>
          </a:ln>
        </p:spPr>
        <p:txBody>
          <a:bodyPr spcFirstLastPara="1" wrap="square" lIns="91425" tIns="91425" rIns="91425" bIns="91425" anchor="ctr" anchorCtr="0">
            <a:noAutofit/>
          </a:bodyPr>
          <a:lstStyle/>
          <a:p>
            <a:pPr marL="457200" lvl="0" indent="-368300" algn="l" rtl="0">
              <a:spcBef>
                <a:spcPts val="0"/>
              </a:spcBef>
              <a:spcAft>
                <a:spcPts val="0"/>
              </a:spcAft>
              <a:buSzPts val="2200"/>
              <a:buChar char="●"/>
            </a:pPr>
            <a:r>
              <a:rPr lang="en" sz="2200"/>
              <a:t>Take portions of the service blueprint and test in physical settings.</a:t>
            </a:r>
            <a:endParaRPr sz="2200"/>
          </a:p>
          <a:p>
            <a:pPr marL="914400" lvl="1" indent="-368300" algn="l" rtl="0">
              <a:spcBef>
                <a:spcPts val="0"/>
              </a:spcBef>
              <a:spcAft>
                <a:spcPts val="0"/>
              </a:spcAft>
              <a:buSzPts val="2200"/>
              <a:buChar char="○"/>
            </a:pPr>
            <a:r>
              <a:rPr lang="en" sz="2200"/>
              <a:t>Furniture configuration</a:t>
            </a:r>
            <a:endParaRPr sz="2200"/>
          </a:p>
          <a:p>
            <a:pPr marL="914400" lvl="1" indent="-368300" algn="l" rtl="0">
              <a:spcBef>
                <a:spcPts val="0"/>
              </a:spcBef>
              <a:spcAft>
                <a:spcPts val="0"/>
              </a:spcAft>
              <a:buSzPts val="2200"/>
              <a:buChar char="○"/>
            </a:pPr>
            <a:r>
              <a:rPr lang="en" sz="2200"/>
              <a:t>Technology</a:t>
            </a:r>
            <a:endParaRPr sz="2200"/>
          </a:p>
          <a:p>
            <a:pPr marL="914400" lvl="1" indent="-368300" algn="l" rtl="0">
              <a:spcBef>
                <a:spcPts val="0"/>
              </a:spcBef>
              <a:spcAft>
                <a:spcPts val="0"/>
              </a:spcAft>
              <a:buSzPts val="2200"/>
              <a:buChar char="○"/>
            </a:pPr>
            <a:r>
              <a:rPr lang="en" sz="2200"/>
              <a:t>Pedagogical context</a:t>
            </a:r>
            <a:endParaRPr sz="2200"/>
          </a:p>
          <a:p>
            <a:pPr marL="457200" lvl="0" indent="0" algn="l" rtl="0">
              <a:spcBef>
                <a:spcPts val="0"/>
              </a:spcBef>
              <a:spcAft>
                <a:spcPts val="0"/>
              </a:spcAft>
              <a:buNone/>
            </a:pPr>
            <a:endParaRPr sz="2200"/>
          </a:p>
          <a:p>
            <a:pPr marL="0" lvl="0" indent="0" algn="l" rtl="0">
              <a:spcBef>
                <a:spcPts val="0"/>
              </a:spcBef>
              <a:spcAft>
                <a:spcPts val="0"/>
              </a:spcAft>
              <a:buNone/>
            </a:pPr>
            <a:endParaRPr sz="2200"/>
          </a:p>
        </p:txBody>
      </p:sp>
      <p:sp>
        <p:nvSpPr>
          <p:cNvPr id="177" name="Google Shape;177;p22"/>
          <p:cNvSpPr txBox="1"/>
          <p:nvPr/>
        </p:nvSpPr>
        <p:spPr>
          <a:xfrm>
            <a:off x="5126525" y="3830975"/>
            <a:ext cx="3357900" cy="2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Image: Photo of notes from initial workshop to design space prototypes.</a:t>
            </a:r>
            <a:endParaRPr dirty="0"/>
          </a:p>
        </p:txBody>
      </p:sp>
      <p:sp>
        <p:nvSpPr>
          <p:cNvPr id="178" name="Google Shape;178;p22"/>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180" name="Google Shape;180;p22" descr="Image result for twitter icon"/>
          <p:cNvPicPr preferRelativeResize="0"/>
          <p:nvPr/>
        </p:nvPicPr>
        <p:blipFill>
          <a:blip r:embed="rId4">
            <a:alphaModFix/>
          </a:blip>
          <a:stretch>
            <a:fillRect/>
          </a:stretch>
        </p:blipFill>
        <p:spPr>
          <a:xfrm>
            <a:off x="5804925" y="4684525"/>
            <a:ext cx="339124" cy="339124"/>
          </a:xfrm>
          <a:prstGeom prst="rect">
            <a:avLst/>
          </a:prstGeom>
          <a:noFill/>
          <a:ln>
            <a:noFill/>
          </a:ln>
        </p:spPr>
      </p:pic>
      <p:sp>
        <p:nvSpPr>
          <p:cNvPr id="9" name="Google Shape;60;p13">
            <a:extLst>
              <a:ext uri="{FF2B5EF4-FFF2-40B4-BE49-F238E27FC236}">
                <a16:creationId xmlns:a16="http://schemas.microsoft.com/office/drawing/2014/main" id="{50DD12B6-3FB2-B24E-AD0E-6EFF6E00599D}"/>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96725" y="77450"/>
            <a:ext cx="8924400" cy="5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Pilots and Prototypes: Consultation</a:t>
            </a:r>
            <a:endParaRPr>
              <a:latin typeface="Oswald"/>
              <a:ea typeface="Oswald"/>
              <a:cs typeface="Oswald"/>
              <a:sym typeface="Oswald"/>
            </a:endParaRPr>
          </a:p>
        </p:txBody>
      </p:sp>
      <p:pic>
        <p:nvPicPr>
          <p:cNvPr id="186" name="Google Shape;186;p23"/>
          <p:cNvPicPr preferRelativeResize="0"/>
          <p:nvPr/>
        </p:nvPicPr>
        <p:blipFill>
          <a:blip r:embed="rId3">
            <a:alphaModFix/>
          </a:blip>
          <a:stretch>
            <a:fillRect/>
          </a:stretch>
        </p:blipFill>
        <p:spPr>
          <a:xfrm>
            <a:off x="4791393" y="790555"/>
            <a:ext cx="3791957" cy="3118496"/>
          </a:xfrm>
          <a:prstGeom prst="roundRect">
            <a:avLst>
              <a:gd name="adj" fmla="val 16667"/>
            </a:avLst>
          </a:prstGeom>
          <a:noFill/>
          <a:ln w="9525" cap="flat" cmpd="sng">
            <a:solidFill>
              <a:srgbClr val="CCCCCC"/>
            </a:solidFill>
            <a:prstDash val="solid"/>
            <a:round/>
            <a:headEnd type="none" w="sm" len="sm"/>
            <a:tailEnd type="none" w="sm" len="sm"/>
          </a:ln>
        </p:spPr>
      </p:pic>
      <p:sp>
        <p:nvSpPr>
          <p:cNvPr id="187" name="Google Shape;187;p23"/>
          <p:cNvSpPr/>
          <p:nvPr/>
        </p:nvSpPr>
        <p:spPr>
          <a:xfrm>
            <a:off x="4366925" y="2230086"/>
            <a:ext cx="1897448" cy="698314"/>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txBox="1"/>
          <p:nvPr/>
        </p:nvSpPr>
        <p:spPr>
          <a:xfrm>
            <a:off x="401525" y="1242850"/>
            <a:ext cx="3556500" cy="27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23"/>
          <p:cNvSpPr txBox="1"/>
          <p:nvPr/>
        </p:nvSpPr>
        <p:spPr>
          <a:xfrm>
            <a:off x="363300" y="1312475"/>
            <a:ext cx="3965400" cy="2518500"/>
          </a:xfrm>
          <a:prstGeom prst="rect">
            <a:avLst/>
          </a:prstGeom>
          <a:noFill/>
          <a:ln>
            <a:noFill/>
          </a:ln>
        </p:spPr>
        <p:txBody>
          <a:bodyPr spcFirstLastPara="1" wrap="square" lIns="91425" tIns="91425" rIns="91425" bIns="91425" anchor="ctr" anchorCtr="0">
            <a:noAutofit/>
          </a:bodyPr>
          <a:lstStyle/>
          <a:p>
            <a:pPr marL="457200" marR="0" lvl="0" indent="-368300" algn="l" rtl="0">
              <a:lnSpc>
                <a:spcPct val="100000"/>
              </a:lnSpc>
              <a:spcBef>
                <a:spcPts val="0"/>
              </a:spcBef>
              <a:spcAft>
                <a:spcPts val="0"/>
              </a:spcAft>
              <a:buClr>
                <a:srgbClr val="000000"/>
              </a:buClr>
              <a:buSzPts val="2200"/>
              <a:buFont typeface="Arial"/>
              <a:buChar char="●"/>
            </a:pPr>
            <a:r>
              <a:rPr lang="en" sz="2200"/>
              <a:t>Develop the triage and tracking portion of consultation</a:t>
            </a:r>
            <a:endParaRPr sz="2200"/>
          </a:p>
          <a:p>
            <a:pPr marL="457200" marR="0" lvl="0" indent="-368300" algn="l" rtl="0">
              <a:lnSpc>
                <a:spcPct val="100000"/>
              </a:lnSpc>
              <a:spcBef>
                <a:spcPts val="0"/>
              </a:spcBef>
              <a:spcAft>
                <a:spcPts val="0"/>
              </a:spcAft>
              <a:buSzPts val="2200"/>
              <a:buChar char="●"/>
            </a:pPr>
            <a:r>
              <a:rPr lang="en" sz="2200"/>
              <a:t>Pilot with subject teams</a:t>
            </a:r>
            <a:endParaRPr sz="2200"/>
          </a:p>
          <a:p>
            <a:pPr marL="457200" marR="0" lvl="0" indent="-368300" algn="l" rtl="0">
              <a:lnSpc>
                <a:spcPct val="100000"/>
              </a:lnSpc>
              <a:spcBef>
                <a:spcPts val="0"/>
              </a:spcBef>
              <a:spcAft>
                <a:spcPts val="0"/>
              </a:spcAft>
              <a:buSzPts val="2200"/>
              <a:buChar char="●"/>
            </a:pPr>
            <a:r>
              <a:rPr lang="en" sz="2200"/>
              <a:t>Explore new technologies</a:t>
            </a:r>
            <a:endParaRPr sz="2200"/>
          </a:p>
          <a:p>
            <a:pPr marL="457200" lvl="0" indent="0" algn="l" rtl="0">
              <a:spcBef>
                <a:spcPts val="0"/>
              </a:spcBef>
              <a:spcAft>
                <a:spcPts val="0"/>
              </a:spcAft>
              <a:buNone/>
            </a:pPr>
            <a:endParaRPr sz="2200"/>
          </a:p>
          <a:p>
            <a:pPr marL="0" lvl="0" indent="0" algn="l" rtl="0">
              <a:spcBef>
                <a:spcPts val="0"/>
              </a:spcBef>
              <a:spcAft>
                <a:spcPts val="0"/>
              </a:spcAft>
              <a:buNone/>
            </a:pPr>
            <a:endParaRPr sz="2200"/>
          </a:p>
        </p:txBody>
      </p:sp>
      <p:sp>
        <p:nvSpPr>
          <p:cNvPr id="190" name="Google Shape;190;p23"/>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192" name="Google Shape;192;p23" descr="Image result for twitter icon"/>
          <p:cNvPicPr preferRelativeResize="0"/>
          <p:nvPr/>
        </p:nvPicPr>
        <p:blipFill>
          <a:blip r:embed="rId4">
            <a:alphaModFix/>
          </a:blip>
          <a:stretch>
            <a:fillRect/>
          </a:stretch>
        </p:blipFill>
        <p:spPr>
          <a:xfrm>
            <a:off x="5804925" y="4684525"/>
            <a:ext cx="339124" cy="339124"/>
          </a:xfrm>
          <a:prstGeom prst="rect">
            <a:avLst/>
          </a:prstGeom>
          <a:noFill/>
          <a:ln>
            <a:noFill/>
          </a:ln>
        </p:spPr>
      </p:pic>
      <p:sp>
        <p:nvSpPr>
          <p:cNvPr id="10" name="Google Shape;177;p22">
            <a:extLst>
              <a:ext uri="{FF2B5EF4-FFF2-40B4-BE49-F238E27FC236}">
                <a16:creationId xmlns:a16="http://schemas.microsoft.com/office/drawing/2014/main" id="{5C469888-C86F-8E48-99A4-87F2F01FFA5C}"/>
              </a:ext>
            </a:extLst>
          </p:cNvPr>
          <p:cNvSpPr txBox="1"/>
          <p:nvPr/>
        </p:nvSpPr>
        <p:spPr>
          <a:xfrm>
            <a:off x="4791392" y="4001175"/>
            <a:ext cx="3791957" cy="15415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Image: Screenshot of technology pilot for consultation. </a:t>
            </a:r>
            <a:endParaRPr dirty="0"/>
          </a:p>
        </p:txBody>
      </p:sp>
      <p:sp>
        <p:nvSpPr>
          <p:cNvPr id="11" name="Google Shape;60;p13">
            <a:extLst>
              <a:ext uri="{FF2B5EF4-FFF2-40B4-BE49-F238E27FC236}">
                <a16:creationId xmlns:a16="http://schemas.microsoft.com/office/drawing/2014/main" id="{F1C8077F-3347-894B-826B-0A4A65E57EB7}"/>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96725" y="77450"/>
            <a:ext cx="8924400" cy="5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Stakeholder Engagement: Library Lifecycle</a:t>
            </a:r>
            <a:endParaRPr>
              <a:latin typeface="Oswald"/>
              <a:ea typeface="Oswald"/>
              <a:cs typeface="Oswald"/>
              <a:sym typeface="Oswald"/>
            </a:endParaRPr>
          </a:p>
        </p:txBody>
      </p:sp>
      <p:pic>
        <p:nvPicPr>
          <p:cNvPr id="198" name="Google Shape;198;p24"/>
          <p:cNvPicPr preferRelativeResize="0"/>
          <p:nvPr/>
        </p:nvPicPr>
        <p:blipFill>
          <a:blip r:embed="rId3">
            <a:alphaModFix/>
          </a:blip>
          <a:stretch>
            <a:fillRect/>
          </a:stretch>
        </p:blipFill>
        <p:spPr>
          <a:xfrm>
            <a:off x="3613850" y="1320600"/>
            <a:ext cx="5146800" cy="2502300"/>
          </a:xfrm>
          <a:prstGeom prst="roundRect">
            <a:avLst>
              <a:gd name="adj" fmla="val 16667"/>
            </a:avLst>
          </a:prstGeom>
          <a:noFill/>
          <a:ln w="9525" cap="flat" cmpd="sng">
            <a:solidFill>
              <a:srgbClr val="595959"/>
            </a:solidFill>
            <a:prstDash val="solid"/>
            <a:round/>
            <a:headEnd type="none" w="sm" len="sm"/>
            <a:tailEnd type="none" w="sm" len="sm"/>
          </a:ln>
        </p:spPr>
      </p:pic>
      <p:sp>
        <p:nvSpPr>
          <p:cNvPr id="199" name="Google Shape;199;p24"/>
          <p:cNvSpPr txBox="1"/>
          <p:nvPr/>
        </p:nvSpPr>
        <p:spPr>
          <a:xfrm>
            <a:off x="3613788" y="3995975"/>
            <a:ext cx="5146800" cy="9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Image: Data from existing research coded in Dedoose.</a:t>
            </a:r>
            <a:endParaRPr/>
          </a:p>
        </p:txBody>
      </p:sp>
      <p:sp>
        <p:nvSpPr>
          <p:cNvPr id="200" name="Google Shape;200;p24"/>
          <p:cNvSpPr txBox="1"/>
          <p:nvPr/>
        </p:nvSpPr>
        <p:spPr>
          <a:xfrm>
            <a:off x="344175" y="1376700"/>
            <a:ext cx="3116700" cy="26388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Existing library research</a:t>
            </a:r>
            <a:endParaRPr sz="2200"/>
          </a:p>
          <a:p>
            <a:pPr marL="457200" lvl="0" indent="-368300" algn="l" rtl="0">
              <a:spcBef>
                <a:spcPts val="0"/>
              </a:spcBef>
              <a:spcAft>
                <a:spcPts val="0"/>
              </a:spcAft>
              <a:buSzPts val="2200"/>
              <a:buChar char="●"/>
            </a:pPr>
            <a:r>
              <a:rPr lang="en" sz="2200"/>
              <a:t>Campus reports (enrollments)</a:t>
            </a:r>
            <a:endParaRPr sz="2200"/>
          </a:p>
          <a:p>
            <a:pPr marL="457200" lvl="0" indent="-368300" algn="l" rtl="0">
              <a:spcBef>
                <a:spcPts val="0"/>
              </a:spcBef>
              <a:spcAft>
                <a:spcPts val="0"/>
              </a:spcAft>
              <a:buSzPts val="2200"/>
              <a:buChar char="●"/>
            </a:pPr>
            <a:r>
              <a:rPr lang="en" sz="2200"/>
              <a:t>Library traffic</a:t>
            </a:r>
            <a:endParaRPr sz="2200"/>
          </a:p>
          <a:p>
            <a:pPr marL="457200" lvl="0" indent="-368300" algn="l" rtl="0">
              <a:spcBef>
                <a:spcPts val="0"/>
              </a:spcBef>
              <a:spcAft>
                <a:spcPts val="0"/>
              </a:spcAft>
              <a:buSzPts val="2200"/>
              <a:buChar char="●"/>
            </a:pPr>
            <a:r>
              <a:rPr lang="en" sz="2200"/>
              <a:t>Peer studies</a:t>
            </a:r>
            <a:endParaRPr sz="2200"/>
          </a:p>
        </p:txBody>
      </p:sp>
      <p:sp>
        <p:nvSpPr>
          <p:cNvPr id="201" name="Google Shape;201;p24"/>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203" name="Google Shape;203;p24" descr="Image result for twitter icon"/>
          <p:cNvPicPr preferRelativeResize="0"/>
          <p:nvPr/>
        </p:nvPicPr>
        <p:blipFill>
          <a:blip r:embed="rId4">
            <a:alphaModFix/>
          </a:blip>
          <a:stretch>
            <a:fillRect/>
          </a:stretch>
        </p:blipFill>
        <p:spPr>
          <a:xfrm>
            <a:off x="5804925" y="4684525"/>
            <a:ext cx="339124" cy="339124"/>
          </a:xfrm>
          <a:prstGeom prst="rect">
            <a:avLst/>
          </a:prstGeom>
          <a:noFill/>
          <a:ln>
            <a:noFill/>
          </a:ln>
        </p:spPr>
      </p:pic>
      <p:sp>
        <p:nvSpPr>
          <p:cNvPr id="9" name="Google Shape;60;p13">
            <a:extLst>
              <a:ext uri="{FF2B5EF4-FFF2-40B4-BE49-F238E27FC236}">
                <a16:creationId xmlns:a16="http://schemas.microsoft.com/office/drawing/2014/main" id="{72C82EBE-2324-CE4A-B287-AC9653663B50}"/>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96725" y="77450"/>
            <a:ext cx="8924400" cy="103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Stakeholder Engagement: Library Lifecycle</a:t>
            </a:r>
            <a:endParaRPr>
              <a:latin typeface="Oswald"/>
              <a:ea typeface="Oswald"/>
              <a:cs typeface="Oswald"/>
              <a:sym typeface="Oswald"/>
            </a:endParaRPr>
          </a:p>
        </p:txBody>
      </p:sp>
      <p:pic>
        <p:nvPicPr>
          <p:cNvPr id="209" name="Google Shape;209;p25"/>
          <p:cNvPicPr preferRelativeResize="0"/>
          <p:nvPr/>
        </p:nvPicPr>
        <p:blipFill>
          <a:blip r:embed="rId3">
            <a:alphaModFix/>
          </a:blip>
          <a:stretch>
            <a:fillRect/>
          </a:stretch>
        </p:blipFill>
        <p:spPr>
          <a:xfrm>
            <a:off x="5530585" y="668213"/>
            <a:ext cx="3290190" cy="3348176"/>
          </a:xfrm>
          <a:prstGeom prst="rect">
            <a:avLst/>
          </a:prstGeom>
          <a:noFill/>
          <a:ln>
            <a:noFill/>
          </a:ln>
        </p:spPr>
      </p:pic>
      <p:sp>
        <p:nvSpPr>
          <p:cNvPr id="210" name="Google Shape;210;p25"/>
          <p:cNvSpPr txBox="1"/>
          <p:nvPr/>
        </p:nvSpPr>
        <p:spPr>
          <a:xfrm>
            <a:off x="5530450" y="3977125"/>
            <a:ext cx="3290100" cy="49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Image: Identify wheel used to begin interviews with campus users.</a:t>
            </a:r>
            <a:endParaRPr/>
          </a:p>
        </p:txBody>
      </p:sp>
      <p:sp>
        <p:nvSpPr>
          <p:cNvPr id="211" name="Google Shape;211;p25"/>
          <p:cNvSpPr txBox="1"/>
          <p:nvPr/>
        </p:nvSpPr>
        <p:spPr>
          <a:xfrm>
            <a:off x="458900" y="1070775"/>
            <a:ext cx="4113000" cy="2753400"/>
          </a:xfrm>
          <a:prstGeom prst="rect">
            <a:avLst/>
          </a:prstGeom>
          <a:noFill/>
          <a:ln>
            <a:noFill/>
          </a:ln>
        </p:spPr>
        <p:txBody>
          <a:bodyPr spcFirstLastPara="1" wrap="square" lIns="91425" tIns="91425" rIns="91425" bIns="91425" anchor="ctr" anchorCtr="0">
            <a:noAutofit/>
          </a:bodyPr>
          <a:lstStyle/>
          <a:p>
            <a:pPr marL="457200" lvl="0" indent="-368300" algn="l" rtl="0">
              <a:spcBef>
                <a:spcPts val="0"/>
              </a:spcBef>
              <a:spcAft>
                <a:spcPts val="0"/>
              </a:spcAft>
              <a:buSzPts val="2200"/>
              <a:buChar char="●"/>
            </a:pPr>
            <a:r>
              <a:rPr lang="en" sz="2200"/>
              <a:t>30 structured interviews</a:t>
            </a:r>
            <a:endParaRPr sz="2200"/>
          </a:p>
          <a:p>
            <a:pPr marL="457200" lvl="0" indent="-368300" algn="l" rtl="0">
              <a:spcBef>
                <a:spcPts val="0"/>
              </a:spcBef>
              <a:spcAft>
                <a:spcPts val="0"/>
              </a:spcAft>
              <a:buSzPts val="2200"/>
              <a:buChar char="●"/>
            </a:pPr>
            <a:r>
              <a:rPr lang="en" sz="2200"/>
              <a:t>Introduced based on personal identities </a:t>
            </a:r>
            <a:endParaRPr sz="2200"/>
          </a:p>
          <a:p>
            <a:pPr marL="457200" lvl="0" indent="-368300" algn="l" rtl="0">
              <a:spcBef>
                <a:spcPts val="0"/>
              </a:spcBef>
              <a:spcAft>
                <a:spcPts val="0"/>
              </a:spcAft>
              <a:buSzPts val="2200"/>
              <a:buChar char="●"/>
            </a:pPr>
            <a:r>
              <a:rPr lang="en" sz="2200"/>
              <a:t>Coded against existing research </a:t>
            </a:r>
            <a:endParaRPr sz="2200"/>
          </a:p>
        </p:txBody>
      </p:sp>
      <p:sp>
        <p:nvSpPr>
          <p:cNvPr id="212" name="Google Shape;212;p25"/>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214" name="Google Shape;214;p25" descr="Image result for twitter icon"/>
          <p:cNvPicPr preferRelativeResize="0"/>
          <p:nvPr/>
        </p:nvPicPr>
        <p:blipFill>
          <a:blip r:embed="rId4">
            <a:alphaModFix/>
          </a:blip>
          <a:stretch>
            <a:fillRect/>
          </a:stretch>
        </p:blipFill>
        <p:spPr>
          <a:xfrm>
            <a:off x="5804925" y="4684525"/>
            <a:ext cx="339124" cy="339124"/>
          </a:xfrm>
          <a:prstGeom prst="rect">
            <a:avLst/>
          </a:prstGeom>
          <a:noFill/>
          <a:ln>
            <a:noFill/>
          </a:ln>
        </p:spPr>
      </p:pic>
      <p:sp>
        <p:nvSpPr>
          <p:cNvPr id="10" name="Google Shape;60;p13">
            <a:extLst>
              <a:ext uri="{FF2B5EF4-FFF2-40B4-BE49-F238E27FC236}">
                <a16:creationId xmlns:a16="http://schemas.microsoft.com/office/drawing/2014/main" id="{2938B09C-D04D-564A-A46E-9E1FBECD9BF5}"/>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swald"/>
                <a:ea typeface="Oswald"/>
                <a:cs typeface="Oswald"/>
                <a:sym typeface="Oswald"/>
              </a:rPr>
              <a:t>Findings</a:t>
            </a:r>
            <a:endParaRPr>
              <a:latin typeface="Oswald"/>
              <a:ea typeface="Oswald"/>
              <a:cs typeface="Oswald"/>
              <a:sym typeface="Oswald"/>
            </a:endParaRPr>
          </a:p>
        </p:txBody>
      </p:sp>
      <p:sp>
        <p:nvSpPr>
          <p:cNvPr id="220" name="Google Shape;220;p26"/>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222" name="Google Shape;222;p26" descr="Image result for twitter icon"/>
          <p:cNvPicPr preferRelativeResize="0"/>
          <p:nvPr/>
        </p:nvPicPr>
        <p:blipFill>
          <a:blip r:embed="rId3">
            <a:alphaModFix/>
          </a:blip>
          <a:stretch>
            <a:fillRect/>
          </a:stretch>
        </p:blipFill>
        <p:spPr>
          <a:xfrm>
            <a:off x="5804925" y="4684525"/>
            <a:ext cx="339124" cy="339124"/>
          </a:xfrm>
          <a:prstGeom prst="rect">
            <a:avLst/>
          </a:prstGeom>
          <a:noFill/>
          <a:ln>
            <a:noFill/>
          </a:ln>
        </p:spPr>
      </p:pic>
      <p:sp>
        <p:nvSpPr>
          <p:cNvPr id="6" name="Google Shape;60;p13">
            <a:extLst>
              <a:ext uri="{FF2B5EF4-FFF2-40B4-BE49-F238E27FC236}">
                <a16:creationId xmlns:a16="http://schemas.microsoft.com/office/drawing/2014/main" id="{28ED060B-36DF-C849-90DB-14828B30BC71}"/>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96725" y="77450"/>
            <a:ext cx="8924400" cy="5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Team Experiences</a:t>
            </a:r>
            <a:endParaRPr>
              <a:latin typeface="Oswald"/>
              <a:ea typeface="Oswald"/>
              <a:cs typeface="Oswald"/>
              <a:sym typeface="Oswald"/>
            </a:endParaRPr>
          </a:p>
        </p:txBody>
      </p:sp>
      <p:graphicFrame>
        <p:nvGraphicFramePr>
          <p:cNvPr id="228" name="Google Shape;228;p27"/>
          <p:cNvGraphicFramePr/>
          <p:nvPr/>
        </p:nvGraphicFramePr>
        <p:xfrm>
          <a:off x="354088" y="904300"/>
          <a:ext cx="8435825" cy="3274380"/>
        </p:xfrm>
        <a:graphic>
          <a:graphicData uri="http://schemas.openxmlformats.org/drawingml/2006/table">
            <a:tbl>
              <a:tblPr>
                <a:noFill/>
                <a:tableStyleId>{B162C405-6CEE-4220-801B-A741D6C1AB7E}</a:tableStyleId>
              </a:tblPr>
              <a:tblGrid>
                <a:gridCol w="2826575">
                  <a:extLst>
                    <a:ext uri="{9D8B030D-6E8A-4147-A177-3AD203B41FA5}">
                      <a16:colId xmlns:a16="http://schemas.microsoft.com/office/drawing/2014/main" val="20000"/>
                    </a:ext>
                  </a:extLst>
                </a:gridCol>
                <a:gridCol w="2826575">
                  <a:extLst>
                    <a:ext uri="{9D8B030D-6E8A-4147-A177-3AD203B41FA5}">
                      <a16:colId xmlns:a16="http://schemas.microsoft.com/office/drawing/2014/main" val="20001"/>
                    </a:ext>
                  </a:extLst>
                </a:gridCol>
                <a:gridCol w="2782675">
                  <a:extLst>
                    <a:ext uri="{9D8B030D-6E8A-4147-A177-3AD203B41FA5}">
                      <a16:colId xmlns:a16="http://schemas.microsoft.com/office/drawing/2014/main" val="20002"/>
                    </a:ext>
                  </a:extLst>
                </a:gridCol>
              </a:tblGrid>
              <a:tr h="640050">
                <a:tc>
                  <a:txBody>
                    <a:bodyPr/>
                    <a:lstStyle/>
                    <a:p>
                      <a:pPr marL="0" lvl="0" indent="0" algn="ctr" rtl="0">
                        <a:spcBef>
                          <a:spcPts val="0"/>
                        </a:spcBef>
                        <a:spcAft>
                          <a:spcPts val="0"/>
                        </a:spcAft>
                        <a:buNone/>
                      </a:pPr>
                      <a:r>
                        <a:rPr lang="en" sz="1800" b="1">
                          <a:solidFill>
                            <a:srgbClr val="FFD966"/>
                          </a:solidFill>
                        </a:rPr>
                        <a:t>CHALLENGES</a:t>
                      </a:r>
                      <a:endParaRPr sz="1800" b="1">
                        <a:solidFill>
                          <a:srgbClr val="FFD966"/>
                        </a:solidFill>
                      </a:endParaRPr>
                    </a:p>
                  </a:txBody>
                  <a:tcPr marL="91425" marR="91425" marT="91425" marB="91425">
                    <a:solidFill>
                      <a:srgbClr val="073763"/>
                    </a:solidFill>
                  </a:tcPr>
                </a:tc>
                <a:tc>
                  <a:txBody>
                    <a:bodyPr/>
                    <a:lstStyle/>
                    <a:p>
                      <a:pPr marL="0" lvl="0" indent="0" algn="ctr" rtl="0">
                        <a:spcBef>
                          <a:spcPts val="0"/>
                        </a:spcBef>
                        <a:spcAft>
                          <a:spcPts val="0"/>
                        </a:spcAft>
                        <a:buNone/>
                      </a:pPr>
                      <a:r>
                        <a:rPr lang="en" sz="1800" b="1">
                          <a:solidFill>
                            <a:srgbClr val="FFD966"/>
                          </a:solidFill>
                        </a:rPr>
                        <a:t>OPPORTUNITIES</a:t>
                      </a:r>
                      <a:endParaRPr sz="1800" b="1">
                        <a:solidFill>
                          <a:srgbClr val="FFD966"/>
                        </a:solidFill>
                      </a:endParaRPr>
                    </a:p>
                  </a:txBody>
                  <a:tcPr marL="91425" marR="91425" marT="91425" marB="91425">
                    <a:solidFill>
                      <a:srgbClr val="073763"/>
                    </a:solidFill>
                  </a:tcPr>
                </a:tc>
                <a:tc>
                  <a:txBody>
                    <a:bodyPr/>
                    <a:lstStyle/>
                    <a:p>
                      <a:pPr marL="0" lvl="0" indent="0" algn="ctr" rtl="0">
                        <a:spcBef>
                          <a:spcPts val="0"/>
                        </a:spcBef>
                        <a:spcAft>
                          <a:spcPts val="0"/>
                        </a:spcAft>
                        <a:buNone/>
                      </a:pPr>
                      <a:r>
                        <a:rPr lang="en" sz="1800" b="1">
                          <a:solidFill>
                            <a:srgbClr val="FFD966"/>
                          </a:solidFill>
                        </a:rPr>
                        <a:t>TAKEAWAYS</a:t>
                      </a:r>
                      <a:endParaRPr sz="1800" b="1">
                        <a:solidFill>
                          <a:srgbClr val="FFD966"/>
                        </a:solidFill>
                      </a:endParaRPr>
                    </a:p>
                  </a:txBody>
                  <a:tcPr marL="91425" marR="91425" marT="91425" marB="91425">
                    <a:solidFill>
                      <a:srgbClr val="073763"/>
                    </a:solidFill>
                  </a:tcPr>
                </a:tc>
                <a:extLst>
                  <a:ext uri="{0D108BD9-81ED-4DB2-BD59-A6C34878D82A}">
                    <a16:rowId xmlns:a16="http://schemas.microsoft.com/office/drawing/2014/main" val="10000"/>
                  </a:ext>
                </a:extLst>
              </a:tr>
              <a:tr h="981900">
                <a:tc>
                  <a:txBody>
                    <a:bodyPr/>
                    <a:lstStyle/>
                    <a:p>
                      <a:pPr marL="457200" lvl="0" indent="-330200" algn="l" rtl="0">
                        <a:spcBef>
                          <a:spcPts val="0"/>
                        </a:spcBef>
                        <a:spcAft>
                          <a:spcPts val="0"/>
                        </a:spcAft>
                        <a:buSzPts val="1600"/>
                        <a:buChar char="●"/>
                      </a:pPr>
                      <a:r>
                        <a:rPr lang="en" sz="1600"/>
                        <a:t>Time commitment and schedules</a:t>
                      </a:r>
                      <a:endParaRPr sz="1600"/>
                    </a:p>
                  </a:txBody>
                  <a:tcPr marL="91425" marR="91425" marT="91425" marB="91425"/>
                </a:tc>
                <a:tc>
                  <a:txBody>
                    <a:bodyPr/>
                    <a:lstStyle/>
                    <a:p>
                      <a:pPr marL="457200" lvl="0" indent="-330200" algn="l" rtl="0">
                        <a:spcBef>
                          <a:spcPts val="0"/>
                        </a:spcBef>
                        <a:spcAft>
                          <a:spcPts val="0"/>
                        </a:spcAft>
                        <a:buSzPts val="1600"/>
                        <a:buChar char="●"/>
                      </a:pPr>
                      <a:r>
                        <a:rPr lang="en" sz="1600"/>
                        <a:t>Dedication to process and outcome</a:t>
                      </a:r>
                      <a:endParaRPr sz="1600"/>
                    </a:p>
                  </a:txBody>
                  <a:tcPr marL="91425" marR="91425" marT="91425" marB="91425"/>
                </a:tc>
                <a:tc>
                  <a:txBody>
                    <a:bodyPr/>
                    <a:lstStyle/>
                    <a:p>
                      <a:pPr marL="457200" lvl="0" indent="-330200" algn="l" rtl="0">
                        <a:spcBef>
                          <a:spcPts val="0"/>
                        </a:spcBef>
                        <a:spcAft>
                          <a:spcPts val="0"/>
                        </a:spcAft>
                        <a:buSzPts val="1600"/>
                        <a:buChar char="●"/>
                      </a:pPr>
                      <a:r>
                        <a:rPr lang="en" sz="1600"/>
                        <a:t>Workload management</a:t>
                      </a:r>
                      <a:endParaRPr sz="1600"/>
                    </a:p>
                  </a:txBody>
                  <a:tcPr marL="91425" marR="91425" marT="91425" marB="91425"/>
                </a:tc>
                <a:extLst>
                  <a:ext uri="{0D108BD9-81ED-4DB2-BD59-A6C34878D82A}">
                    <a16:rowId xmlns:a16="http://schemas.microsoft.com/office/drawing/2014/main" val="10001"/>
                  </a:ext>
                </a:extLst>
              </a:tr>
              <a:tr h="981900">
                <a:tc>
                  <a:txBody>
                    <a:bodyPr/>
                    <a:lstStyle/>
                    <a:p>
                      <a:pPr marL="457200" lvl="0" indent="-330200" algn="l" rtl="0">
                        <a:spcBef>
                          <a:spcPts val="0"/>
                        </a:spcBef>
                        <a:spcAft>
                          <a:spcPts val="0"/>
                        </a:spcAft>
                        <a:buSzPts val="1600"/>
                        <a:buChar char="●"/>
                      </a:pPr>
                      <a:r>
                        <a:rPr lang="en" sz="1600"/>
                        <a:t>Disconnect to leadership</a:t>
                      </a:r>
                      <a:endParaRPr sz="1600"/>
                    </a:p>
                  </a:txBody>
                  <a:tcPr marL="91425" marR="91425" marT="91425" marB="91425"/>
                </a:tc>
                <a:tc>
                  <a:txBody>
                    <a:bodyPr/>
                    <a:lstStyle/>
                    <a:p>
                      <a:pPr marL="457200" lvl="0" indent="-330200" algn="l" rtl="0">
                        <a:spcBef>
                          <a:spcPts val="0"/>
                        </a:spcBef>
                        <a:spcAft>
                          <a:spcPts val="0"/>
                        </a:spcAft>
                        <a:buSzPts val="1600"/>
                        <a:buChar char="●"/>
                      </a:pPr>
                      <a:r>
                        <a:rPr lang="en" sz="1600"/>
                        <a:t>Visible application of principles and methods</a:t>
                      </a:r>
                      <a:endParaRPr sz="1600"/>
                    </a:p>
                  </a:txBody>
                  <a:tcPr marL="91425" marR="91425" marT="91425" marB="91425"/>
                </a:tc>
                <a:tc>
                  <a:txBody>
                    <a:bodyPr/>
                    <a:lstStyle/>
                    <a:p>
                      <a:pPr marL="457200" lvl="0" indent="-330200" algn="l" rtl="0">
                        <a:spcBef>
                          <a:spcPts val="0"/>
                        </a:spcBef>
                        <a:spcAft>
                          <a:spcPts val="0"/>
                        </a:spcAft>
                        <a:buSzPts val="1600"/>
                        <a:buChar char="●"/>
                      </a:pPr>
                      <a:r>
                        <a:rPr lang="en" sz="1600"/>
                        <a:t>More visible commitment by leadership</a:t>
                      </a:r>
                      <a:endParaRPr sz="1600"/>
                    </a:p>
                  </a:txBody>
                  <a:tcPr marL="91425" marR="91425" marT="91425" marB="91425"/>
                </a:tc>
                <a:extLst>
                  <a:ext uri="{0D108BD9-81ED-4DB2-BD59-A6C34878D82A}">
                    <a16:rowId xmlns:a16="http://schemas.microsoft.com/office/drawing/2014/main" val="10002"/>
                  </a:ext>
                </a:extLst>
              </a:tr>
              <a:tr h="646275">
                <a:tc>
                  <a:txBody>
                    <a:bodyPr/>
                    <a:lstStyle/>
                    <a:p>
                      <a:pPr marL="457200" lvl="0" indent="-330200" algn="l" rtl="0">
                        <a:spcBef>
                          <a:spcPts val="0"/>
                        </a:spcBef>
                        <a:spcAft>
                          <a:spcPts val="0"/>
                        </a:spcAft>
                        <a:buSzPts val="1600"/>
                        <a:buChar char="●"/>
                      </a:pPr>
                      <a:r>
                        <a:rPr lang="en" sz="1600"/>
                        <a:t>Trust and communication</a:t>
                      </a:r>
                      <a:endParaRPr sz="1600"/>
                    </a:p>
                  </a:txBody>
                  <a:tcPr marL="91425" marR="91425" marT="91425" marB="91425"/>
                </a:tc>
                <a:tc>
                  <a:txBody>
                    <a:bodyPr/>
                    <a:lstStyle/>
                    <a:p>
                      <a:pPr marL="457200" lvl="0" indent="-330200" algn="l" rtl="0">
                        <a:spcBef>
                          <a:spcPts val="0"/>
                        </a:spcBef>
                        <a:spcAft>
                          <a:spcPts val="0"/>
                        </a:spcAft>
                        <a:buSzPts val="1600"/>
                        <a:buChar char="●"/>
                      </a:pPr>
                      <a:r>
                        <a:rPr lang="en" sz="1600"/>
                        <a:t>Shared team experience</a:t>
                      </a:r>
                      <a:endParaRPr sz="1600"/>
                    </a:p>
                  </a:txBody>
                  <a:tcPr marL="91425" marR="91425" marT="91425" marB="91425"/>
                </a:tc>
                <a:tc>
                  <a:txBody>
                    <a:bodyPr/>
                    <a:lstStyle/>
                    <a:p>
                      <a:pPr marL="457200" lvl="0" indent="-330200" algn="l" rtl="0">
                        <a:spcBef>
                          <a:spcPts val="0"/>
                        </a:spcBef>
                        <a:spcAft>
                          <a:spcPts val="0"/>
                        </a:spcAft>
                        <a:buSzPts val="1600"/>
                        <a:buChar char="●"/>
                      </a:pPr>
                      <a:r>
                        <a:rPr lang="en" sz="1600"/>
                        <a:t>Diffusion up/down/across</a:t>
                      </a:r>
                      <a:endParaRPr sz="1600"/>
                    </a:p>
                  </a:txBody>
                  <a:tcPr marL="91425" marR="91425" marT="91425" marB="91425"/>
                </a:tc>
                <a:extLst>
                  <a:ext uri="{0D108BD9-81ED-4DB2-BD59-A6C34878D82A}">
                    <a16:rowId xmlns:a16="http://schemas.microsoft.com/office/drawing/2014/main" val="10003"/>
                  </a:ext>
                </a:extLst>
              </a:tr>
            </a:tbl>
          </a:graphicData>
        </a:graphic>
      </p:graphicFrame>
      <p:sp>
        <p:nvSpPr>
          <p:cNvPr id="229" name="Google Shape;229;p27"/>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231" name="Google Shape;231;p27" descr="Image result for twitter icon"/>
          <p:cNvPicPr preferRelativeResize="0"/>
          <p:nvPr/>
        </p:nvPicPr>
        <p:blipFill>
          <a:blip r:embed="rId3">
            <a:alphaModFix/>
          </a:blip>
          <a:stretch>
            <a:fillRect/>
          </a:stretch>
        </p:blipFill>
        <p:spPr>
          <a:xfrm>
            <a:off x="5804925" y="4684525"/>
            <a:ext cx="339124" cy="339124"/>
          </a:xfrm>
          <a:prstGeom prst="rect">
            <a:avLst/>
          </a:prstGeom>
          <a:noFill/>
          <a:ln>
            <a:noFill/>
          </a:ln>
        </p:spPr>
      </p:pic>
      <p:sp>
        <p:nvSpPr>
          <p:cNvPr id="7" name="Google Shape;60;p13">
            <a:extLst>
              <a:ext uri="{FF2B5EF4-FFF2-40B4-BE49-F238E27FC236}">
                <a16:creationId xmlns:a16="http://schemas.microsoft.com/office/drawing/2014/main" id="{FE7F7FC2-5562-CB44-8D85-DD6A92F407E6}"/>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8"/>
          <p:cNvSpPr txBox="1">
            <a:spLocks noGrp="1"/>
          </p:cNvSpPr>
          <p:nvPr>
            <p:ph type="title"/>
          </p:nvPr>
        </p:nvSpPr>
        <p:spPr>
          <a:xfrm>
            <a:off x="96725" y="77450"/>
            <a:ext cx="8924400" cy="5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Process Itself</a:t>
            </a:r>
            <a:endParaRPr>
              <a:latin typeface="Oswald"/>
              <a:ea typeface="Oswald"/>
              <a:cs typeface="Oswald"/>
              <a:sym typeface="Oswald"/>
            </a:endParaRPr>
          </a:p>
        </p:txBody>
      </p:sp>
      <p:pic>
        <p:nvPicPr>
          <p:cNvPr id="237" name="Google Shape;237;p28"/>
          <p:cNvPicPr preferRelativeResize="0"/>
          <p:nvPr/>
        </p:nvPicPr>
        <p:blipFill>
          <a:blip r:embed="rId3">
            <a:alphaModFix/>
          </a:blip>
          <a:stretch>
            <a:fillRect/>
          </a:stretch>
        </p:blipFill>
        <p:spPr>
          <a:xfrm>
            <a:off x="2018199" y="644288"/>
            <a:ext cx="5081400" cy="3855000"/>
          </a:xfrm>
          <a:prstGeom prst="roundRect">
            <a:avLst>
              <a:gd name="adj" fmla="val 16667"/>
            </a:avLst>
          </a:prstGeom>
          <a:noFill/>
          <a:ln>
            <a:noFill/>
          </a:ln>
        </p:spPr>
      </p:pic>
      <p:sp>
        <p:nvSpPr>
          <p:cNvPr id="238" name="Google Shape;238;p28"/>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240" name="Google Shape;240;p28" descr="Image result for twitter icon"/>
          <p:cNvPicPr preferRelativeResize="0"/>
          <p:nvPr/>
        </p:nvPicPr>
        <p:blipFill>
          <a:blip r:embed="rId4">
            <a:alphaModFix/>
          </a:blip>
          <a:stretch>
            <a:fillRect/>
          </a:stretch>
        </p:blipFill>
        <p:spPr>
          <a:xfrm>
            <a:off x="5804925" y="4684525"/>
            <a:ext cx="339124" cy="339124"/>
          </a:xfrm>
          <a:prstGeom prst="rect">
            <a:avLst/>
          </a:prstGeom>
          <a:noFill/>
          <a:ln>
            <a:noFill/>
          </a:ln>
        </p:spPr>
      </p:pic>
      <p:sp>
        <p:nvSpPr>
          <p:cNvPr id="7" name="Google Shape;60;p13">
            <a:extLst>
              <a:ext uri="{FF2B5EF4-FFF2-40B4-BE49-F238E27FC236}">
                <a16:creationId xmlns:a16="http://schemas.microsoft.com/office/drawing/2014/main" id="{EBE0EA10-554E-074E-9BFE-29528D326DA3}"/>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swald"/>
                <a:ea typeface="Oswald"/>
                <a:cs typeface="Oswald"/>
                <a:sym typeface="Oswald"/>
              </a:rPr>
              <a:t>Value &amp; Practical Implications</a:t>
            </a:r>
            <a:endParaRPr>
              <a:latin typeface="Oswald"/>
              <a:ea typeface="Oswald"/>
              <a:cs typeface="Oswald"/>
              <a:sym typeface="Oswald"/>
            </a:endParaRPr>
          </a:p>
        </p:txBody>
      </p:sp>
      <p:sp>
        <p:nvSpPr>
          <p:cNvPr id="246" name="Google Shape;246;p29"/>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248" name="Google Shape;248;p29" descr="Image result for twitter icon"/>
          <p:cNvPicPr preferRelativeResize="0"/>
          <p:nvPr/>
        </p:nvPicPr>
        <p:blipFill>
          <a:blip r:embed="rId3">
            <a:alphaModFix/>
          </a:blip>
          <a:stretch>
            <a:fillRect/>
          </a:stretch>
        </p:blipFill>
        <p:spPr>
          <a:xfrm>
            <a:off x="5804925" y="4684525"/>
            <a:ext cx="339124" cy="339124"/>
          </a:xfrm>
          <a:prstGeom prst="rect">
            <a:avLst/>
          </a:prstGeom>
          <a:noFill/>
          <a:ln>
            <a:noFill/>
          </a:ln>
        </p:spPr>
      </p:pic>
      <p:sp>
        <p:nvSpPr>
          <p:cNvPr id="6" name="Google Shape;60;p13">
            <a:extLst>
              <a:ext uri="{FF2B5EF4-FFF2-40B4-BE49-F238E27FC236}">
                <a16:creationId xmlns:a16="http://schemas.microsoft.com/office/drawing/2014/main" id="{080465F4-4817-674D-8E40-232FFC32F44E}"/>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title"/>
          </p:nvPr>
        </p:nvSpPr>
        <p:spPr>
          <a:xfrm>
            <a:off x="96725" y="77450"/>
            <a:ext cx="8924400" cy="5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Value to Organization</a:t>
            </a:r>
            <a:endParaRPr>
              <a:latin typeface="Oswald"/>
              <a:ea typeface="Oswald"/>
              <a:cs typeface="Oswald"/>
              <a:sym typeface="Oswald"/>
            </a:endParaRPr>
          </a:p>
        </p:txBody>
      </p:sp>
      <p:sp>
        <p:nvSpPr>
          <p:cNvPr id="254" name="Google Shape;254;p30"/>
          <p:cNvSpPr txBox="1">
            <a:spLocks noGrp="1"/>
          </p:cNvSpPr>
          <p:nvPr>
            <p:ph type="body" idx="1"/>
          </p:nvPr>
        </p:nvSpPr>
        <p:spPr>
          <a:xfrm>
            <a:off x="96725" y="1088050"/>
            <a:ext cx="8924400" cy="350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00274C"/>
                </a:solidFill>
              </a:rPr>
              <a:t>Service and Space Principles</a:t>
            </a:r>
            <a:endParaRPr sz="2400" b="1" dirty="0">
              <a:solidFill>
                <a:srgbClr val="00274C"/>
              </a:solidFill>
            </a:endParaRPr>
          </a:p>
          <a:p>
            <a:pPr marL="457200" lvl="0" indent="0" algn="l" rtl="0">
              <a:spcBef>
                <a:spcPts val="1600"/>
              </a:spcBef>
              <a:spcAft>
                <a:spcPts val="0"/>
              </a:spcAft>
              <a:buClr>
                <a:schemeClr val="dk1"/>
              </a:buClr>
              <a:buSzPts val="1100"/>
              <a:buFont typeface="Arial"/>
              <a:buNone/>
            </a:pPr>
            <a:r>
              <a:rPr lang="en" b="1" dirty="0">
                <a:solidFill>
                  <a:srgbClr val="434343"/>
                </a:solidFill>
              </a:rPr>
              <a:t>Enhance the Platform for Discovery</a:t>
            </a:r>
            <a:r>
              <a:rPr lang="en" dirty="0">
                <a:solidFill>
                  <a:srgbClr val="434343"/>
                </a:solidFill>
              </a:rPr>
              <a:t> through foundational changes to physical and digital space usability, access, and navigation.</a:t>
            </a:r>
            <a:endParaRPr dirty="0">
              <a:solidFill>
                <a:srgbClr val="434343"/>
              </a:solidFill>
            </a:endParaRPr>
          </a:p>
          <a:p>
            <a:pPr marL="457200" lvl="0" indent="0" algn="l" rtl="0">
              <a:spcBef>
                <a:spcPts val="1600"/>
              </a:spcBef>
              <a:spcAft>
                <a:spcPts val="0"/>
              </a:spcAft>
              <a:buClr>
                <a:schemeClr val="dk1"/>
              </a:buClr>
              <a:buSzPts val="1100"/>
              <a:buFont typeface="Arial"/>
              <a:buNone/>
            </a:pPr>
            <a:r>
              <a:rPr lang="en" b="1" dirty="0">
                <a:solidFill>
                  <a:srgbClr val="434343"/>
                </a:solidFill>
              </a:rPr>
              <a:t>Accelerate Partnerships in Scholarship</a:t>
            </a:r>
            <a:r>
              <a:rPr lang="en" dirty="0">
                <a:solidFill>
                  <a:srgbClr val="434343"/>
                </a:solidFill>
              </a:rPr>
              <a:t> by engaging with library users and working with them throughout the service experience.</a:t>
            </a:r>
            <a:endParaRPr dirty="0">
              <a:solidFill>
                <a:srgbClr val="434343"/>
              </a:solidFill>
            </a:endParaRPr>
          </a:p>
          <a:p>
            <a:pPr marL="457200" lvl="0" indent="0" algn="l" rtl="0">
              <a:spcBef>
                <a:spcPts val="1600"/>
              </a:spcBef>
              <a:spcAft>
                <a:spcPts val="0"/>
              </a:spcAft>
              <a:buClr>
                <a:schemeClr val="dk1"/>
              </a:buClr>
              <a:buSzPts val="1100"/>
              <a:buFont typeface="Arial"/>
              <a:buNone/>
            </a:pPr>
            <a:r>
              <a:rPr lang="en" b="1" dirty="0">
                <a:solidFill>
                  <a:srgbClr val="434343"/>
                </a:solidFill>
              </a:rPr>
              <a:t>Deliver as One Library </a:t>
            </a:r>
            <a:r>
              <a:rPr lang="en" dirty="0">
                <a:solidFill>
                  <a:srgbClr val="434343"/>
                </a:solidFill>
              </a:rPr>
              <a:t>with a shared service philosophy and improved library staff workspace.</a:t>
            </a:r>
            <a:endParaRPr dirty="0">
              <a:solidFill>
                <a:srgbClr val="434343"/>
              </a:solidFill>
            </a:endParaRPr>
          </a:p>
          <a:p>
            <a:pPr marL="0" lvl="0" indent="0" algn="l" rtl="0">
              <a:spcBef>
                <a:spcPts val="1600"/>
              </a:spcBef>
              <a:spcAft>
                <a:spcPts val="0"/>
              </a:spcAft>
              <a:buClr>
                <a:schemeClr val="dk1"/>
              </a:buClr>
              <a:buSzPts val="1100"/>
              <a:buFont typeface="Arial"/>
              <a:buNone/>
            </a:pPr>
            <a:endParaRPr dirty="0"/>
          </a:p>
          <a:p>
            <a:pPr marL="0" lvl="0" indent="0" algn="l" rtl="0">
              <a:spcBef>
                <a:spcPts val="1600"/>
              </a:spcBef>
              <a:spcAft>
                <a:spcPts val="1600"/>
              </a:spcAft>
              <a:buNone/>
            </a:pPr>
            <a:endParaRPr dirty="0"/>
          </a:p>
        </p:txBody>
      </p:sp>
      <p:sp>
        <p:nvSpPr>
          <p:cNvPr id="255" name="Google Shape;255;p30"/>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257" name="Google Shape;257;p30" descr="Image result for twitter icon"/>
          <p:cNvPicPr preferRelativeResize="0"/>
          <p:nvPr/>
        </p:nvPicPr>
        <p:blipFill>
          <a:blip r:embed="rId3">
            <a:alphaModFix/>
          </a:blip>
          <a:stretch>
            <a:fillRect/>
          </a:stretch>
        </p:blipFill>
        <p:spPr>
          <a:xfrm>
            <a:off x="5804925" y="4684525"/>
            <a:ext cx="339124" cy="339124"/>
          </a:xfrm>
          <a:prstGeom prst="rect">
            <a:avLst/>
          </a:prstGeom>
          <a:noFill/>
          <a:ln>
            <a:noFill/>
          </a:ln>
        </p:spPr>
      </p:pic>
      <p:sp>
        <p:nvSpPr>
          <p:cNvPr id="7" name="Google Shape;60;p13">
            <a:extLst>
              <a:ext uri="{FF2B5EF4-FFF2-40B4-BE49-F238E27FC236}">
                <a16:creationId xmlns:a16="http://schemas.microsoft.com/office/drawing/2014/main" id="{B7B87B7B-0204-964A-8225-628543D0C9B0}"/>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1"/>
          <p:cNvSpPr txBox="1">
            <a:spLocks noGrp="1"/>
          </p:cNvSpPr>
          <p:nvPr>
            <p:ph type="title"/>
          </p:nvPr>
        </p:nvSpPr>
        <p:spPr>
          <a:xfrm>
            <a:off x="96725" y="77450"/>
            <a:ext cx="8924400" cy="5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Our Process and Next Steps</a:t>
            </a:r>
            <a:endParaRPr>
              <a:latin typeface="Oswald"/>
              <a:ea typeface="Oswald"/>
              <a:cs typeface="Oswald"/>
              <a:sym typeface="Oswald"/>
            </a:endParaRPr>
          </a:p>
        </p:txBody>
      </p:sp>
      <p:sp>
        <p:nvSpPr>
          <p:cNvPr id="263" name="Google Shape;263;p31"/>
          <p:cNvSpPr txBox="1">
            <a:spLocks noGrp="1"/>
          </p:cNvSpPr>
          <p:nvPr>
            <p:ph type="body" idx="1"/>
          </p:nvPr>
        </p:nvSpPr>
        <p:spPr>
          <a:xfrm>
            <a:off x="96725" y="3095771"/>
            <a:ext cx="8924400" cy="1373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4" name="Google Shape;264;p31"/>
          <p:cNvPicPr preferRelativeResize="0"/>
          <p:nvPr/>
        </p:nvPicPr>
        <p:blipFill>
          <a:blip r:embed="rId3">
            <a:alphaModFix/>
          </a:blip>
          <a:stretch>
            <a:fillRect/>
          </a:stretch>
        </p:blipFill>
        <p:spPr>
          <a:xfrm>
            <a:off x="0" y="1208942"/>
            <a:ext cx="9144000" cy="2725615"/>
          </a:xfrm>
          <a:prstGeom prst="rect">
            <a:avLst/>
          </a:prstGeom>
          <a:noFill/>
          <a:ln>
            <a:noFill/>
          </a:ln>
        </p:spPr>
      </p:pic>
      <p:sp>
        <p:nvSpPr>
          <p:cNvPr id="265" name="Google Shape;265;p31"/>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267" name="Google Shape;267;p31" descr="Image result for twitter icon"/>
          <p:cNvPicPr preferRelativeResize="0"/>
          <p:nvPr/>
        </p:nvPicPr>
        <p:blipFill>
          <a:blip r:embed="rId4">
            <a:alphaModFix/>
          </a:blip>
          <a:stretch>
            <a:fillRect/>
          </a:stretch>
        </p:blipFill>
        <p:spPr>
          <a:xfrm>
            <a:off x="5804925" y="4684525"/>
            <a:ext cx="339124" cy="339124"/>
          </a:xfrm>
          <a:prstGeom prst="rect">
            <a:avLst/>
          </a:prstGeom>
          <a:noFill/>
          <a:ln>
            <a:noFill/>
          </a:ln>
        </p:spPr>
      </p:pic>
      <p:sp>
        <p:nvSpPr>
          <p:cNvPr id="8" name="Google Shape;60;p13">
            <a:extLst>
              <a:ext uri="{FF2B5EF4-FFF2-40B4-BE49-F238E27FC236}">
                <a16:creationId xmlns:a16="http://schemas.microsoft.com/office/drawing/2014/main" id="{903130E5-CC24-9441-80A6-81C73508F85A}"/>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96725" y="77450"/>
            <a:ext cx="8924400" cy="5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Hello!</a:t>
            </a:r>
            <a:endParaRPr>
              <a:latin typeface="Oswald"/>
              <a:ea typeface="Oswald"/>
              <a:cs typeface="Oswald"/>
              <a:sym typeface="Oswald"/>
            </a:endParaRPr>
          </a:p>
        </p:txBody>
      </p:sp>
      <p:pic>
        <p:nvPicPr>
          <p:cNvPr id="67" name="Google Shape;67;p14"/>
          <p:cNvPicPr preferRelativeResize="0"/>
          <p:nvPr/>
        </p:nvPicPr>
        <p:blipFill rotWithShape="1">
          <a:blip r:embed="rId3">
            <a:alphaModFix/>
          </a:blip>
          <a:srcRect l="7673" t="3874" r="28224" b="3874"/>
          <a:stretch/>
        </p:blipFill>
        <p:spPr>
          <a:xfrm>
            <a:off x="6423264" y="637250"/>
            <a:ext cx="1850100" cy="1788000"/>
          </a:xfrm>
          <a:prstGeom prst="roundRect">
            <a:avLst>
              <a:gd name="adj" fmla="val 17969"/>
            </a:avLst>
          </a:prstGeom>
          <a:noFill/>
          <a:ln>
            <a:noFill/>
          </a:ln>
        </p:spPr>
      </p:pic>
      <p:pic>
        <p:nvPicPr>
          <p:cNvPr id="68" name="Google Shape;68;p14"/>
          <p:cNvPicPr preferRelativeResize="0"/>
          <p:nvPr/>
        </p:nvPicPr>
        <p:blipFill>
          <a:blip r:embed="rId4">
            <a:alphaModFix/>
          </a:blip>
          <a:stretch>
            <a:fillRect/>
          </a:stretch>
        </p:blipFill>
        <p:spPr>
          <a:xfrm>
            <a:off x="3719054" y="637250"/>
            <a:ext cx="1788000" cy="1788000"/>
          </a:xfrm>
          <a:prstGeom prst="roundRect">
            <a:avLst>
              <a:gd name="adj" fmla="val 16667"/>
            </a:avLst>
          </a:prstGeom>
          <a:noFill/>
          <a:ln>
            <a:noFill/>
          </a:ln>
        </p:spPr>
      </p:pic>
      <p:sp>
        <p:nvSpPr>
          <p:cNvPr id="69" name="Google Shape;69;p14"/>
          <p:cNvSpPr txBox="1"/>
          <p:nvPr/>
        </p:nvSpPr>
        <p:spPr>
          <a:xfrm>
            <a:off x="6410666" y="2582009"/>
            <a:ext cx="1875300" cy="205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595959"/>
                </a:solidFill>
              </a:rPr>
              <a:t>Rachel Vacek</a:t>
            </a:r>
            <a:br>
              <a:rPr lang="en" sz="1800">
                <a:solidFill>
                  <a:srgbClr val="595959"/>
                </a:solidFill>
              </a:rPr>
            </a:br>
            <a:r>
              <a:rPr lang="en" sz="1800">
                <a:solidFill>
                  <a:srgbClr val="595959"/>
                </a:solidFill>
              </a:rPr>
              <a:t>Head of Design </a:t>
            </a:r>
            <a:br>
              <a:rPr lang="en" sz="1800">
                <a:solidFill>
                  <a:srgbClr val="595959"/>
                </a:solidFill>
              </a:rPr>
            </a:br>
            <a:r>
              <a:rPr lang="en" sz="1800">
                <a:solidFill>
                  <a:srgbClr val="595959"/>
                </a:solidFill>
              </a:rPr>
              <a:t>&amp; Discovery</a:t>
            </a:r>
            <a:endParaRPr sz="1800">
              <a:solidFill>
                <a:srgbClr val="595959"/>
              </a:solidFill>
            </a:endParaRPr>
          </a:p>
          <a:p>
            <a:pPr marL="0" lvl="0" indent="0" algn="ctr" rtl="0">
              <a:spcBef>
                <a:spcPts val="0"/>
              </a:spcBef>
              <a:spcAft>
                <a:spcPts val="0"/>
              </a:spcAft>
              <a:buNone/>
            </a:pPr>
            <a:endParaRPr sz="1800">
              <a:solidFill>
                <a:srgbClr val="595959"/>
              </a:solidFill>
            </a:endParaRPr>
          </a:p>
          <a:p>
            <a:pPr marL="0" lvl="0" indent="0" algn="ctr" rtl="0">
              <a:spcBef>
                <a:spcPts val="0"/>
              </a:spcBef>
              <a:spcAft>
                <a:spcPts val="0"/>
              </a:spcAft>
              <a:buNone/>
            </a:pPr>
            <a:endParaRPr sz="1800">
              <a:solidFill>
                <a:srgbClr val="595959"/>
              </a:solidFill>
            </a:endParaRPr>
          </a:p>
          <a:p>
            <a:pPr marL="0" lvl="0" indent="0" algn="ctr" rtl="0">
              <a:spcBef>
                <a:spcPts val="0"/>
              </a:spcBef>
              <a:spcAft>
                <a:spcPts val="0"/>
              </a:spcAft>
              <a:buNone/>
            </a:pPr>
            <a:r>
              <a:rPr lang="en" sz="1800" b="1">
                <a:solidFill>
                  <a:srgbClr val="00274C"/>
                </a:solidFill>
              </a:rPr>
              <a:t>Library IT</a:t>
            </a:r>
            <a:endParaRPr sz="1800" b="1">
              <a:solidFill>
                <a:srgbClr val="00274C"/>
              </a:solidFill>
            </a:endParaRPr>
          </a:p>
        </p:txBody>
      </p:sp>
      <p:sp>
        <p:nvSpPr>
          <p:cNvPr id="70" name="Google Shape;70;p14"/>
          <p:cNvSpPr txBox="1"/>
          <p:nvPr/>
        </p:nvSpPr>
        <p:spPr>
          <a:xfrm>
            <a:off x="541050" y="2582000"/>
            <a:ext cx="2673000" cy="205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595959"/>
                </a:solidFill>
              </a:rPr>
              <a:t>Emily Puckett Rodgers</a:t>
            </a:r>
            <a:r>
              <a:rPr lang="en" sz="1800">
                <a:solidFill>
                  <a:srgbClr val="595959"/>
                </a:solidFill>
              </a:rPr>
              <a:t> </a:t>
            </a:r>
            <a:br>
              <a:rPr lang="en" sz="1800">
                <a:solidFill>
                  <a:srgbClr val="595959"/>
                </a:solidFill>
              </a:rPr>
            </a:br>
            <a:r>
              <a:rPr lang="en" sz="1800">
                <a:solidFill>
                  <a:srgbClr val="595959"/>
                </a:solidFill>
              </a:rPr>
              <a:t>Head of Library Environments</a:t>
            </a:r>
            <a:endParaRPr sz="1800">
              <a:solidFill>
                <a:srgbClr val="595959"/>
              </a:solidFill>
            </a:endParaRPr>
          </a:p>
          <a:p>
            <a:pPr marL="0" lvl="0" indent="0" algn="ctr" rtl="0">
              <a:spcBef>
                <a:spcPts val="0"/>
              </a:spcBef>
              <a:spcAft>
                <a:spcPts val="0"/>
              </a:spcAft>
              <a:buNone/>
            </a:pPr>
            <a:endParaRPr sz="1800">
              <a:solidFill>
                <a:srgbClr val="595959"/>
              </a:solidFill>
            </a:endParaRPr>
          </a:p>
          <a:p>
            <a:pPr marL="0" lvl="0" indent="0" algn="ctr" rtl="0">
              <a:spcBef>
                <a:spcPts val="0"/>
              </a:spcBef>
              <a:spcAft>
                <a:spcPts val="0"/>
              </a:spcAft>
              <a:buNone/>
            </a:pPr>
            <a:endParaRPr sz="1800">
              <a:solidFill>
                <a:srgbClr val="595959"/>
              </a:solidFill>
            </a:endParaRPr>
          </a:p>
          <a:p>
            <a:pPr marL="0" lvl="0" indent="0" algn="ctr" rtl="0">
              <a:spcBef>
                <a:spcPts val="0"/>
              </a:spcBef>
              <a:spcAft>
                <a:spcPts val="0"/>
              </a:spcAft>
              <a:buClr>
                <a:srgbClr val="000000"/>
              </a:buClr>
              <a:buSzPts val="1100"/>
              <a:buFont typeface="Arial"/>
              <a:buNone/>
            </a:pPr>
            <a:r>
              <a:rPr lang="en" sz="1800" b="1">
                <a:solidFill>
                  <a:srgbClr val="00274C"/>
                </a:solidFill>
              </a:rPr>
              <a:t>Operations</a:t>
            </a:r>
            <a:endParaRPr sz="1800" b="1">
              <a:solidFill>
                <a:srgbClr val="00274C"/>
              </a:solidFill>
            </a:endParaRPr>
          </a:p>
          <a:p>
            <a:pPr marL="0" lvl="0" indent="0" algn="ctr" rtl="0">
              <a:spcBef>
                <a:spcPts val="0"/>
              </a:spcBef>
              <a:spcAft>
                <a:spcPts val="0"/>
              </a:spcAft>
              <a:buNone/>
            </a:pPr>
            <a:endParaRPr sz="1800"/>
          </a:p>
        </p:txBody>
      </p:sp>
      <p:sp>
        <p:nvSpPr>
          <p:cNvPr id="71" name="Google Shape;71;p14"/>
          <p:cNvSpPr txBox="1"/>
          <p:nvPr/>
        </p:nvSpPr>
        <p:spPr>
          <a:xfrm>
            <a:off x="3446093" y="2582009"/>
            <a:ext cx="2545200" cy="205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595959"/>
                </a:solidFill>
              </a:rPr>
              <a:t>Meghan Sitar</a:t>
            </a:r>
            <a:r>
              <a:rPr lang="en" sz="1800">
                <a:solidFill>
                  <a:srgbClr val="595959"/>
                </a:solidFill>
              </a:rPr>
              <a:t> </a:t>
            </a:r>
            <a:br>
              <a:rPr lang="en" sz="1800">
                <a:solidFill>
                  <a:srgbClr val="595959"/>
                </a:solidFill>
              </a:rPr>
            </a:br>
            <a:r>
              <a:rPr lang="en" sz="1800">
                <a:solidFill>
                  <a:srgbClr val="595959"/>
                </a:solidFill>
              </a:rPr>
              <a:t>Director of Connected Scholarship</a:t>
            </a:r>
            <a:endParaRPr sz="1800">
              <a:solidFill>
                <a:srgbClr val="595959"/>
              </a:solidFill>
            </a:endParaRPr>
          </a:p>
          <a:p>
            <a:pPr marL="0" lvl="0" indent="0" algn="ctr" rtl="0">
              <a:spcBef>
                <a:spcPts val="0"/>
              </a:spcBef>
              <a:spcAft>
                <a:spcPts val="0"/>
              </a:spcAft>
              <a:buNone/>
            </a:pPr>
            <a:br>
              <a:rPr lang="en" sz="1800">
                <a:solidFill>
                  <a:srgbClr val="595959"/>
                </a:solidFill>
              </a:rPr>
            </a:br>
            <a:endParaRPr sz="1800">
              <a:solidFill>
                <a:srgbClr val="595959"/>
              </a:solidFill>
            </a:endParaRPr>
          </a:p>
          <a:p>
            <a:pPr marL="0" lvl="0" indent="0" algn="ctr" rtl="0">
              <a:spcBef>
                <a:spcPts val="0"/>
              </a:spcBef>
              <a:spcAft>
                <a:spcPts val="0"/>
              </a:spcAft>
              <a:buClr>
                <a:srgbClr val="000000"/>
              </a:buClr>
              <a:buSzPts val="1100"/>
              <a:buFont typeface="Arial"/>
              <a:buNone/>
            </a:pPr>
            <a:r>
              <a:rPr lang="en" sz="1800" b="1">
                <a:solidFill>
                  <a:srgbClr val="00274C"/>
                </a:solidFill>
              </a:rPr>
              <a:t>Learning &amp; Teaching</a:t>
            </a:r>
            <a:endParaRPr sz="1800" b="1">
              <a:solidFill>
                <a:srgbClr val="00274C"/>
              </a:solidFill>
            </a:endParaRPr>
          </a:p>
        </p:txBody>
      </p:sp>
      <p:pic>
        <p:nvPicPr>
          <p:cNvPr id="72" name="Google Shape;72;p14"/>
          <p:cNvPicPr preferRelativeResize="0"/>
          <p:nvPr/>
        </p:nvPicPr>
        <p:blipFill rotWithShape="1">
          <a:blip r:embed="rId5">
            <a:alphaModFix/>
          </a:blip>
          <a:srcRect b="15440"/>
          <a:stretch/>
        </p:blipFill>
        <p:spPr>
          <a:xfrm>
            <a:off x="989125" y="578600"/>
            <a:ext cx="1713000" cy="1905300"/>
          </a:xfrm>
          <a:prstGeom prst="roundRect">
            <a:avLst>
              <a:gd name="adj" fmla="val 16667"/>
            </a:avLst>
          </a:prstGeom>
          <a:noFill/>
          <a:ln>
            <a:noFill/>
          </a:ln>
        </p:spPr>
      </p:pic>
      <p:sp>
        <p:nvSpPr>
          <p:cNvPr id="73" name="Google Shape;73;p14"/>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75" name="Google Shape;75;p14" descr="Image result for twitter icon"/>
          <p:cNvPicPr preferRelativeResize="0"/>
          <p:nvPr/>
        </p:nvPicPr>
        <p:blipFill>
          <a:blip r:embed="rId6">
            <a:alphaModFix/>
          </a:blip>
          <a:stretch>
            <a:fillRect/>
          </a:stretch>
        </p:blipFill>
        <p:spPr>
          <a:xfrm>
            <a:off x="5804925" y="4684525"/>
            <a:ext cx="339124" cy="339124"/>
          </a:xfrm>
          <a:prstGeom prst="rect">
            <a:avLst/>
          </a:prstGeom>
          <a:noFill/>
          <a:ln>
            <a:noFill/>
          </a:ln>
        </p:spPr>
      </p:pic>
      <p:sp>
        <p:nvSpPr>
          <p:cNvPr id="12" name="Google Shape;60;p13">
            <a:extLst>
              <a:ext uri="{FF2B5EF4-FFF2-40B4-BE49-F238E27FC236}">
                <a16:creationId xmlns:a16="http://schemas.microsoft.com/office/drawing/2014/main" id="{2122C3A7-7EA7-D84E-8CD9-6D164D4B6BD2}"/>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p:nvPr/>
        </p:nvSpPr>
        <p:spPr>
          <a:xfrm>
            <a:off x="353250" y="1071750"/>
            <a:ext cx="3589200" cy="30000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600">
                <a:solidFill>
                  <a:srgbClr val="073763"/>
                </a:solidFill>
                <a:latin typeface="Oswald"/>
                <a:ea typeface="Oswald"/>
                <a:cs typeface="Oswald"/>
                <a:sym typeface="Oswald"/>
              </a:rPr>
              <a:t>Thank you!</a:t>
            </a:r>
            <a:endParaRPr sz="2400">
              <a:solidFill>
                <a:srgbClr val="073763"/>
              </a:solidFill>
              <a:latin typeface="Oswald"/>
              <a:ea typeface="Oswald"/>
              <a:cs typeface="Oswald"/>
              <a:sym typeface="Oswald"/>
            </a:endParaRPr>
          </a:p>
          <a:p>
            <a:pPr marL="0" lvl="0" indent="0" algn="ctr" rtl="0">
              <a:lnSpc>
                <a:spcPct val="150000"/>
              </a:lnSpc>
              <a:spcBef>
                <a:spcPts val="0"/>
              </a:spcBef>
              <a:spcAft>
                <a:spcPts val="0"/>
              </a:spcAft>
              <a:buNone/>
            </a:pPr>
            <a:r>
              <a:rPr lang="en" sz="2000" u="sng">
                <a:solidFill>
                  <a:srgbClr val="00274C"/>
                </a:solidFill>
                <a:hlinkClick r:id="rId3"/>
              </a:rPr>
              <a:t>libservicedesign@umich.edu</a:t>
            </a:r>
            <a:endParaRPr sz="2000">
              <a:solidFill>
                <a:srgbClr val="465D85"/>
              </a:solidFill>
            </a:endParaRPr>
          </a:p>
        </p:txBody>
      </p:sp>
      <p:pic>
        <p:nvPicPr>
          <p:cNvPr id="273" name="Google Shape;273;p32"/>
          <p:cNvPicPr preferRelativeResize="0"/>
          <p:nvPr/>
        </p:nvPicPr>
        <p:blipFill rotWithShape="1">
          <a:blip r:embed="rId4">
            <a:alphaModFix/>
          </a:blip>
          <a:srcRect l="13109" r="12152" b="14821"/>
          <a:stretch/>
        </p:blipFill>
        <p:spPr>
          <a:xfrm>
            <a:off x="4917400" y="442175"/>
            <a:ext cx="3659700" cy="2737200"/>
          </a:xfrm>
          <a:prstGeom prst="roundRect">
            <a:avLst>
              <a:gd name="adj" fmla="val 16667"/>
            </a:avLst>
          </a:prstGeom>
          <a:noFill/>
          <a:ln w="9525" cap="flat" cmpd="sng">
            <a:solidFill>
              <a:schemeClr val="dk2"/>
            </a:solidFill>
            <a:prstDash val="solid"/>
            <a:round/>
            <a:headEnd type="none" w="sm" len="sm"/>
            <a:tailEnd type="none" w="sm" len="sm"/>
          </a:ln>
        </p:spPr>
      </p:pic>
      <p:sp>
        <p:nvSpPr>
          <p:cNvPr id="274" name="Google Shape;274;p32"/>
          <p:cNvSpPr txBox="1"/>
          <p:nvPr/>
        </p:nvSpPr>
        <p:spPr>
          <a:xfrm>
            <a:off x="4952700" y="3334650"/>
            <a:ext cx="3589200" cy="7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Check out the Library Lifecycle poster this afternoon!</a:t>
            </a:r>
            <a:endParaRPr/>
          </a:p>
        </p:txBody>
      </p:sp>
      <p:sp>
        <p:nvSpPr>
          <p:cNvPr id="275" name="Google Shape;275;p32"/>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277" name="Google Shape;277;p32" descr="Image result for twitter icon"/>
          <p:cNvPicPr preferRelativeResize="0"/>
          <p:nvPr/>
        </p:nvPicPr>
        <p:blipFill>
          <a:blip r:embed="rId5">
            <a:alphaModFix/>
          </a:blip>
          <a:stretch>
            <a:fillRect/>
          </a:stretch>
        </p:blipFill>
        <p:spPr>
          <a:xfrm>
            <a:off x="5804925" y="4684525"/>
            <a:ext cx="339124" cy="339124"/>
          </a:xfrm>
          <a:prstGeom prst="rect">
            <a:avLst/>
          </a:prstGeom>
          <a:noFill/>
          <a:ln>
            <a:noFill/>
          </a:ln>
        </p:spPr>
      </p:pic>
      <p:sp>
        <p:nvSpPr>
          <p:cNvPr id="8" name="Google Shape;60;p13">
            <a:extLst>
              <a:ext uri="{FF2B5EF4-FFF2-40B4-BE49-F238E27FC236}">
                <a16:creationId xmlns:a16="http://schemas.microsoft.com/office/drawing/2014/main" id="{5A4ED264-FF59-334D-B707-878D70855D9B}"/>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swald"/>
                <a:ea typeface="Oswald"/>
                <a:cs typeface="Oswald"/>
                <a:sym typeface="Oswald"/>
              </a:rPr>
              <a:t>Resources Referenced</a:t>
            </a:r>
            <a:endParaRPr>
              <a:latin typeface="Oswald"/>
              <a:ea typeface="Oswald"/>
              <a:cs typeface="Oswald"/>
              <a:sym typeface="Oswald"/>
            </a:endParaRPr>
          </a:p>
        </p:txBody>
      </p:sp>
      <p:sp>
        <p:nvSpPr>
          <p:cNvPr id="283" name="Google Shape;283;p33"/>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285" name="Google Shape;285;p33" descr="Image result for twitter icon"/>
          <p:cNvPicPr preferRelativeResize="0"/>
          <p:nvPr/>
        </p:nvPicPr>
        <p:blipFill>
          <a:blip r:embed="rId3">
            <a:alphaModFix/>
          </a:blip>
          <a:stretch>
            <a:fillRect/>
          </a:stretch>
        </p:blipFill>
        <p:spPr>
          <a:xfrm>
            <a:off x="5804925" y="4684525"/>
            <a:ext cx="339124" cy="339124"/>
          </a:xfrm>
          <a:prstGeom prst="rect">
            <a:avLst/>
          </a:prstGeom>
          <a:noFill/>
          <a:ln>
            <a:noFill/>
          </a:ln>
        </p:spPr>
      </p:pic>
      <p:sp>
        <p:nvSpPr>
          <p:cNvPr id="6" name="Google Shape;60;p13">
            <a:extLst>
              <a:ext uri="{FF2B5EF4-FFF2-40B4-BE49-F238E27FC236}">
                <a16:creationId xmlns:a16="http://schemas.microsoft.com/office/drawing/2014/main" id="{14B69B9E-6C2E-D44F-9EA5-6680E16A34EE}"/>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34"/>
          <p:cNvPicPr preferRelativeResize="0"/>
          <p:nvPr/>
        </p:nvPicPr>
        <p:blipFill>
          <a:blip r:embed="rId3">
            <a:alphaModFix/>
          </a:blip>
          <a:stretch>
            <a:fillRect/>
          </a:stretch>
        </p:blipFill>
        <p:spPr>
          <a:xfrm>
            <a:off x="1758862" y="702137"/>
            <a:ext cx="5626273" cy="3739224"/>
          </a:xfrm>
          <a:prstGeom prst="rect">
            <a:avLst/>
          </a:prstGeom>
          <a:noFill/>
          <a:ln w="9525" cap="flat" cmpd="sng">
            <a:solidFill>
              <a:srgbClr val="595959"/>
            </a:solidFill>
            <a:prstDash val="solid"/>
            <a:round/>
            <a:headEnd type="none" w="sm" len="sm"/>
            <a:tailEnd type="none" w="sm" len="sm"/>
          </a:ln>
        </p:spPr>
      </p:pic>
      <p:sp>
        <p:nvSpPr>
          <p:cNvPr id="291" name="Google Shape;291;p34"/>
          <p:cNvSpPr txBox="1"/>
          <p:nvPr/>
        </p:nvSpPr>
        <p:spPr>
          <a:xfrm>
            <a:off x="0" y="0"/>
            <a:ext cx="7984500" cy="63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00274C"/>
                </a:solidFill>
                <a:latin typeface="Oswald"/>
                <a:ea typeface="Oswald"/>
                <a:cs typeface="Oswald"/>
                <a:sym typeface="Oswald"/>
              </a:rPr>
              <a:t>Service Blueprint (brightspot strategy)</a:t>
            </a:r>
            <a:endParaRPr sz="3000">
              <a:solidFill>
                <a:srgbClr val="00274C"/>
              </a:solidFill>
              <a:latin typeface="Oswald"/>
              <a:ea typeface="Oswald"/>
              <a:cs typeface="Oswald"/>
              <a:sym typeface="Oswa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5"/>
          <p:cNvPicPr preferRelativeResize="0"/>
          <p:nvPr/>
        </p:nvPicPr>
        <p:blipFill>
          <a:blip r:embed="rId3">
            <a:alphaModFix/>
          </a:blip>
          <a:stretch>
            <a:fillRect/>
          </a:stretch>
        </p:blipFill>
        <p:spPr>
          <a:xfrm>
            <a:off x="4383634" y="4"/>
            <a:ext cx="4397075" cy="4474550"/>
          </a:xfrm>
          <a:prstGeom prst="rect">
            <a:avLst/>
          </a:prstGeom>
          <a:noFill/>
          <a:ln>
            <a:noFill/>
          </a:ln>
        </p:spPr>
      </p:pic>
      <p:sp>
        <p:nvSpPr>
          <p:cNvPr id="298" name="Google Shape;298;p35"/>
          <p:cNvSpPr txBox="1"/>
          <p:nvPr/>
        </p:nvSpPr>
        <p:spPr>
          <a:xfrm>
            <a:off x="0" y="0"/>
            <a:ext cx="7984500" cy="63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00274C"/>
                </a:solidFill>
                <a:latin typeface="Oswald"/>
                <a:ea typeface="Oswald"/>
                <a:cs typeface="Oswald"/>
                <a:sym typeface="Oswald"/>
              </a:rPr>
              <a:t>Personality Trait Wheel</a:t>
            </a:r>
            <a:endParaRPr sz="3000">
              <a:solidFill>
                <a:srgbClr val="00274C"/>
              </a:solidFill>
              <a:latin typeface="Oswald"/>
              <a:ea typeface="Oswald"/>
              <a:cs typeface="Oswald"/>
              <a:sym typeface="Oswald"/>
            </a:endParaRPr>
          </a:p>
        </p:txBody>
      </p:sp>
      <p:sp>
        <p:nvSpPr>
          <p:cNvPr id="299" name="Google Shape;299;p35"/>
          <p:cNvSpPr txBox="1"/>
          <p:nvPr/>
        </p:nvSpPr>
        <p:spPr>
          <a:xfrm>
            <a:off x="226100" y="737275"/>
            <a:ext cx="40272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highlight>
                  <a:srgbClr val="FFFFFF"/>
                </a:highlight>
              </a:rPr>
              <a:t>Adapted From: Gardenswartz, L., &amp; Rowe, A. (2008). </a:t>
            </a:r>
            <a:r>
              <a:rPr lang="en" sz="1800" i="1">
                <a:solidFill>
                  <a:schemeClr val="dk1"/>
                </a:solidFill>
                <a:highlight>
                  <a:srgbClr val="FFFFFF"/>
                </a:highlight>
              </a:rPr>
              <a:t>Diverse teams at work: Capitalizing on the power of diversity</a:t>
            </a:r>
            <a:r>
              <a:rPr lang="en" sz="1800">
                <a:solidFill>
                  <a:schemeClr val="dk1"/>
                </a:solidFill>
                <a:highlight>
                  <a:srgbClr val="FFFFFF"/>
                </a:highlight>
              </a:rPr>
              <a:t>. Alexandria, Va: Society for Human Resource Management.</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txBox="1"/>
          <p:nvPr/>
        </p:nvSpPr>
        <p:spPr>
          <a:xfrm>
            <a:off x="248400" y="4110050"/>
            <a:ext cx="8647200" cy="44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Lucy Kimbell, 2014, </a:t>
            </a:r>
            <a:r>
              <a:rPr lang="en" u="sng">
                <a:solidFill>
                  <a:srgbClr val="00274C"/>
                </a:solidFill>
                <a:hlinkClick r:id="rId3"/>
              </a:rPr>
              <a:t>https://serviceinnovationhandbook.org/</a:t>
            </a:r>
            <a:endParaRPr>
              <a:solidFill>
                <a:srgbClr val="00274C"/>
              </a:solidFill>
            </a:endParaRPr>
          </a:p>
        </p:txBody>
      </p:sp>
      <p:pic>
        <p:nvPicPr>
          <p:cNvPr id="308" name="Google Shape;308;p36"/>
          <p:cNvPicPr preferRelativeResize="0"/>
          <p:nvPr/>
        </p:nvPicPr>
        <p:blipFill>
          <a:blip r:embed="rId4">
            <a:alphaModFix/>
          </a:blip>
          <a:stretch>
            <a:fillRect/>
          </a:stretch>
        </p:blipFill>
        <p:spPr>
          <a:xfrm>
            <a:off x="2967400" y="717425"/>
            <a:ext cx="3510350" cy="3504575"/>
          </a:xfrm>
          <a:prstGeom prst="rect">
            <a:avLst/>
          </a:prstGeom>
          <a:noFill/>
          <a:ln>
            <a:noFill/>
          </a:ln>
        </p:spPr>
      </p:pic>
      <p:sp>
        <p:nvSpPr>
          <p:cNvPr id="309" name="Google Shape;309;p36"/>
          <p:cNvSpPr txBox="1"/>
          <p:nvPr/>
        </p:nvSpPr>
        <p:spPr>
          <a:xfrm>
            <a:off x="0" y="0"/>
            <a:ext cx="7984500" cy="63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00274C"/>
                </a:solidFill>
                <a:latin typeface="Oswald"/>
                <a:ea typeface="Oswald"/>
                <a:cs typeface="Oswald"/>
                <a:sym typeface="Oswald"/>
              </a:rPr>
              <a:t>Service Innovation Handbook</a:t>
            </a:r>
            <a:endParaRPr sz="3000">
              <a:solidFill>
                <a:srgbClr val="00274C"/>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swald"/>
                <a:ea typeface="Oswald"/>
                <a:cs typeface="Oswald"/>
                <a:sym typeface="Oswald"/>
              </a:rPr>
              <a:t>Introduction &amp; Purpose</a:t>
            </a:r>
            <a:endParaRPr>
              <a:latin typeface="Oswald"/>
              <a:ea typeface="Oswald"/>
              <a:cs typeface="Oswald"/>
              <a:sym typeface="Oswald"/>
            </a:endParaRPr>
          </a:p>
        </p:txBody>
      </p:sp>
      <p:sp>
        <p:nvSpPr>
          <p:cNvPr id="81" name="Google Shape;81;p15"/>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83" name="Google Shape;83;p15" descr="Image result for twitter icon"/>
          <p:cNvPicPr preferRelativeResize="0"/>
          <p:nvPr/>
        </p:nvPicPr>
        <p:blipFill>
          <a:blip r:embed="rId3">
            <a:alphaModFix/>
          </a:blip>
          <a:stretch>
            <a:fillRect/>
          </a:stretch>
        </p:blipFill>
        <p:spPr>
          <a:xfrm>
            <a:off x="5804925" y="4684525"/>
            <a:ext cx="339124" cy="339124"/>
          </a:xfrm>
          <a:prstGeom prst="rect">
            <a:avLst/>
          </a:prstGeom>
          <a:noFill/>
          <a:ln>
            <a:noFill/>
          </a:ln>
        </p:spPr>
      </p:pic>
      <p:sp>
        <p:nvSpPr>
          <p:cNvPr id="6" name="Google Shape;60;p13">
            <a:extLst>
              <a:ext uri="{FF2B5EF4-FFF2-40B4-BE49-F238E27FC236}">
                <a16:creationId xmlns:a16="http://schemas.microsoft.com/office/drawing/2014/main" id="{A9A4419E-D1DB-124C-9CE2-9EE8B174949E}"/>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6" title="UMich Library Service Framework"/>
          <p:cNvPicPr preferRelativeResize="0"/>
          <p:nvPr/>
        </p:nvPicPr>
        <p:blipFill>
          <a:blip r:embed="rId3">
            <a:alphaModFix/>
          </a:blip>
          <a:stretch>
            <a:fillRect/>
          </a:stretch>
        </p:blipFill>
        <p:spPr>
          <a:xfrm>
            <a:off x="122700" y="600438"/>
            <a:ext cx="4057174" cy="3218700"/>
          </a:xfrm>
          <a:prstGeom prst="rect">
            <a:avLst/>
          </a:prstGeom>
          <a:noFill/>
          <a:ln>
            <a:noFill/>
          </a:ln>
        </p:spPr>
      </p:pic>
      <p:sp>
        <p:nvSpPr>
          <p:cNvPr id="89" name="Google Shape;89;p16"/>
          <p:cNvSpPr/>
          <p:nvPr/>
        </p:nvSpPr>
        <p:spPr>
          <a:xfrm>
            <a:off x="4030900" y="1667850"/>
            <a:ext cx="1143000" cy="1083900"/>
          </a:xfrm>
          <a:prstGeom prst="stripedRightArrow">
            <a:avLst>
              <a:gd name="adj1" fmla="val 50000"/>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5576900" y="1091088"/>
            <a:ext cx="2699400" cy="1167300"/>
          </a:xfrm>
          <a:prstGeom prst="rect">
            <a:avLst/>
          </a:prstGeom>
          <a:solidFill>
            <a:srgbClr val="FFD966"/>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ONGOING</a:t>
            </a:r>
            <a:endParaRPr sz="1200" b="1">
              <a:solidFill>
                <a:srgbClr val="FFFFFF"/>
              </a:solidFill>
            </a:endParaRPr>
          </a:p>
          <a:p>
            <a:pPr marL="0" lvl="0" indent="0" algn="ctr" rtl="0">
              <a:spcBef>
                <a:spcPts val="0"/>
              </a:spcBef>
              <a:spcAft>
                <a:spcPts val="0"/>
              </a:spcAft>
              <a:buNone/>
            </a:pPr>
            <a:r>
              <a:rPr lang="en" sz="1200" b="1">
                <a:solidFill>
                  <a:srgbClr val="FFFFFF"/>
                </a:solidFill>
              </a:rPr>
              <a:t>ASSESSMENT</a:t>
            </a:r>
            <a:endParaRPr sz="1200" b="1">
              <a:solidFill>
                <a:srgbClr val="FFFFFF"/>
              </a:solidFill>
            </a:endParaRPr>
          </a:p>
        </p:txBody>
      </p:sp>
      <p:sp>
        <p:nvSpPr>
          <p:cNvPr id="91" name="Google Shape;91;p16"/>
          <p:cNvSpPr/>
          <p:nvPr/>
        </p:nvSpPr>
        <p:spPr>
          <a:xfrm>
            <a:off x="5570425" y="2465113"/>
            <a:ext cx="1143000" cy="863400"/>
          </a:xfrm>
          <a:prstGeom prst="rect">
            <a:avLst/>
          </a:prstGeom>
          <a:solidFill>
            <a:srgbClr val="FFD966"/>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DEEP DIVES</a:t>
            </a:r>
            <a:endParaRPr sz="1200" b="1">
              <a:solidFill>
                <a:srgbClr val="FFFFFF"/>
              </a:solidFill>
            </a:endParaRPr>
          </a:p>
        </p:txBody>
      </p:sp>
      <p:sp>
        <p:nvSpPr>
          <p:cNvPr id="92" name="Google Shape;92;p16"/>
          <p:cNvSpPr/>
          <p:nvPr/>
        </p:nvSpPr>
        <p:spPr>
          <a:xfrm>
            <a:off x="6974450" y="2465113"/>
            <a:ext cx="1301700" cy="863400"/>
          </a:xfrm>
          <a:prstGeom prst="rect">
            <a:avLst/>
          </a:prstGeom>
          <a:solidFill>
            <a:srgbClr val="FFD966"/>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PILOTS/</a:t>
            </a:r>
            <a:endParaRPr sz="1200" b="1">
              <a:solidFill>
                <a:srgbClr val="FFFFFF"/>
              </a:solidFill>
            </a:endParaRPr>
          </a:p>
          <a:p>
            <a:pPr marL="0" lvl="0" indent="0" algn="ctr" rtl="0">
              <a:spcBef>
                <a:spcPts val="0"/>
              </a:spcBef>
              <a:spcAft>
                <a:spcPts val="0"/>
              </a:spcAft>
              <a:buNone/>
            </a:pPr>
            <a:r>
              <a:rPr lang="en" sz="1200" b="1">
                <a:solidFill>
                  <a:srgbClr val="FFFFFF"/>
                </a:solidFill>
              </a:rPr>
              <a:t>PROTOTYPES</a:t>
            </a:r>
            <a:endParaRPr sz="1200" b="1">
              <a:solidFill>
                <a:srgbClr val="FFFFFF"/>
              </a:solidFill>
            </a:endParaRPr>
          </a:p>
        </p:txBody>
      </p:sp>
      <p:sp>
        <p:nvSpPr>
          <p:cNvPr id="93" name="Google Shape;93;p16"/>
          <p:cNvSpPr/>
          <p:nvPr/>
        </p:nvSpPr>
        <p:spPr>
          <a:xfrm rot="5400000">
            <a:off x="5914250" y="2285863"/>
            <a:ext cx="407100" cy="389100"/>
          </a:xfrm>
          <a:prstGeom prst="rightArrow">
            <a:avLst>
              <a:gd name="adj1" fmla="val 50000"/>
              <a:gd name="adj2" fmla="val 50000"/>
            </a:avLst>
          </a:prstGeom>
          <a:solidFill>
            <a:srgbClr val="FFE599"/>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rot="-5400000">
            <a:off x="7418600" y="2063863"/>
            <a:ext cx="413400" cy="389100"/>
          </a:xfrm>
          <a:prstGeom prst="rightArrow">
            <a:avLst>
              <a:gd name="adj1" fmla="val 50000"/>
              <a:gd name="adj2" fmla="val 50000"/>
            </a:avLst>
          </a:prstGeom>
          <a:solidFill>
            <a:srgbClr val="FFE599"/>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6713425" y="2653363"/>
            <a:ext cx="477600" cy="389100"/>
          </a:xfrm>
          <a:prstGeom prst="rightArrow">
            <a:avLst>
              <a:gd name="adj1" fmla="val 50000"/>
              <a:gd name="adj2" fmla="val 50000"/>
            </a:avLst>
          </a:prstGeom>
          <a:solidFill>
            <a:srgbClr val="FFE599"/>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6026825" y="2270563"/>
            <a:ext cx="206700" cy="1947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7521950" y="2270563"/>
            <a:ext cx="206700" cy="1947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6713425" y="2750563"/>
            <a:ext cx="261000" cy="1947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101" name="Google Shape;101;p16" descr="Image result for twitter icon"/>
          <p:cNvPicPr preferRelativeResize="0"/>
          <p:nvPr/>
        </p:nvPicPr>
        <p:blipFill>
          <a:blip r:embed="rId4">
            <a:alphaModFix/>
          </a:blip>
          <a:stretch>
            <a:fillRect/>
          </a:stretch>
        </p:blipFill>
        <p:spPr>
          <a:xfrm>
            <a:off x="5804925" y="4684525"/>
            <a:ext cx="339124" cy="339124"/>
          </a:xfrm>
          <a:prstGeom prst="rect">
            <a:avLst/>
          </a:prstGeom>
          <a:noFill/>
          <a:ln>
            <a:noFill/>
          </a:ln>
        </p:spPr>
      </p:pic>
      <p:sp>
        <p:nvSpPr>
          <p:cNvPr id="16" name="Google Shape;60;p13">
            <a:extLst>
              <a:ext uri="{FF2B5EF4-FFF2-40B4-BE49-F238E27FC236}">
                <a16:creationId xmlns:a16="http://schemas.microsoft.com/office/drawing/2014/main" id="{2F8EAC1E-027A-B742-8E3A-5F95080FF926}"/>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p:nvPr/>
        </p:nvSpPr>
        <p:spPr>
          <a:xfrm>
            <a:off x="283200" y="843575"/>
            <a:ext cx="1942200" cy="3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Roboto"/>
                <a:ea typeface="Roboto"/>
                <a:cs typeface="Roboto"/>
                <a:sym typeface="Roboto"/>
              </a:rPr>
              <a:t>Exploring Issues</a:t>
            </a:r>
            <a:endParaRPr sz="1800" b="1">
              <a:latin typeface="Roboto"/>
              <a:ea typeface="Roboto"/>
              <a:cs typeface="Roboto"/>
              <a:sym typeface="Roboto"/>
            </a:endParaRPr>
          </a:p>
        </p:txBody>
      </p:sp>
      <p:sp>
        <p:nvSpPr>
          <p:cNvPr id="107" name="Google Shape;107;p17"/>
          <p:cNvSpPr txBox="1"/>
          <p:nvPr/>
        </p:nvSpPr>
        <p:spPr>
          <a:xfrm>
            <a:off x="2997525" y="843575"/>
            <a:ext cx="1942200" cy="3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Roboto"/>
                <a:ea typeface="Roboto"/>
                <a:cs typeface="Roboto"/>
                <a:sym typeface="Roboto"/>
              </a:rPr>
              <a:t>Analysis</a:t>
            </a:r>
            <a:endParaRPr sz="1800" b="1">
              <a:latin typeface="Roboto"/>
              <a:ea typeface="Roboto"/>
              <a:cs typeface="Roboto"/>
              <a:sym typeface="Roboto"/>
            </a:endParaRPr>
          </a:p>
        </p:txBody>
      </p:sp>
      <p:sp>
        <p:nvSpPr>
          <p:cNvPr id="108" name="Google Shape;108;p17"/>
          <p:cNvSpPr txBox="1"/>
          <p:nvPr/>
        </p:nvSpPr>
        <p:spPr>
          <a:xfrm>
            <a:off x="4533500" y="698225"/>
            <a:ext cx="1942200" cy="65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Roboto"/>
                <a:ea typeface="Roboto"/>
                <a:cs typeface="Roboto"/>
                <a:sym typeface="Roboto"/>
              </a:rPr>
              <a:t>Generating &amp; Exploring Ideas</a:t>
            </a:r>
            <a:endParaRPr sz="1800" b="1">
              <a:latin typeface="Roboto"/>
              <a:ea typeface="Roboto"/>
              <a:cs typeface="Roboto"/>
              <a:sym typeface="Roboto"/>
            </a:endParaRPr>
          </a:p>
        </p:txBody>
      </p:sp>
      <p:sp>
        <p:nvSpPr>
          <p:cNvPr id="109" name="Google Shape;109;p17"/>
          <p:cNvSpPr txBox="1"/>
          <p:nvPr/>
        </p:nvSpPr>
        <p:spPr>
          <a:xfrm>
            <a:off x="7072025" y="843575"/>
            <a:ext cx="1942200" cy="3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Roboto"/>
                <a:ea typeface="Roboto"/>
                <a:cs typeface="Roboto"/>
                <a:sym typeface="Roboto"/>
              </a:rPr>
              <a:t>Synthesis</a:t>
            </a:r>
            <a:endParaRPr sz="1800" b="1">
              <a:latin typeface="Roboto"/>
              <a:ea typeface="Roboto"/>
              <a:cs typeface="Roboto"/>
              <a:sym typeface="Roboto"/>
            </a:endParaRPr>
          </a:p>
        </p:txBody>
      </p:sp>
      <p:sp>
        <p:nvSpPr>
          <p:cNvPr id="110" name="Google Shape;110;p17"/>
          <p:cNvSpPr/>
          <p:nvPr/>
        </p:nvSpPr>
        <p:spPr>
          <a:xfrm>
            <a:off x="283200" y="1323275"/>
            <a:ext cx="8433000" cy="262800"/>
          </a:xfrm>
          <a:prstGeom prst="chevron">
            <a:avLst>
              <a:gd name="adj" fmla="val 50000"/>
            </a:avLst>
          </a:prstGeom>
          <a:solidFill>
            <a:srgbClr val="00274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1 to 2 semesters of work</a:t>
            </a:r>
            <a:endParaRPr sz="1800" b="1">
              <a:solidFill>
                <a:srgbClr val="FFFFFF"/>
              </a:solidFill>
              <a:latin typeface="Roboto"/>
              <a:ea typeface="Roboto"/>
              <a:cs typeface="Roboto"/>
              <a:sym typeface="Roboto"/>
            </a:endParaRPr>
          </a:p>
        </p:txBody>
      </p:sp>
      <p:sp>
        <p:nvSpPr>
          <p:cNvPr id="111" name="Google Shape;111;p17"/>
          <p:cNvSpPr/>
          <p:nvPr/>
        </p:nvSpPr>
        <p:spPr>
          <a:xfrm>
            <a:off x="4496883" y="1756725"/>
            <a:ext cx="1937400" cy="1504500"/>
          </a:xfrm>
          <a:prstGeom prst="ellipse">
            <a:avLst/>
          </a:prstGeom>
          <a:no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6167289" y="1756725"/>
            <a:ext cx="1891200" cy="1504500"/>
          </a:xfrm>
          <a:prstGeom prst="ellipse">
            <a:avLst/>
          </a:prstGeom>
          <a:no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1060125" y="1756725"/>
            <a:ext cx="1937400" cy="1504500"/>
          </a:xfrm>
          <a:prstGeom prst="ellipse">
            <a:avLst/>
          </a:prstGeom>
          <a:noFill/>
          <a:ln w="38100"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2756195" y="1756725"/>
            <a:ext cx="1937400" cy="1504500"/>
          </a:xfrm>
          <a:prstGeom prst="ellipse">
            <a:avLst/>
          </a:prstGeom>
          <a:noFill/>
          <a:ln w="38100"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txBox="1"/>
          <p:nvPr/>
        </p:nvSpPr>
        <p:spPr>
          <a:xfrm>
            <a:off x="446200" y="3334922"/>
            <a:ext cx="2310000" cy="13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600">
                <a:solidFill>
                  <a:srgbClr val="000000"/>
                </a:solidFill>
                <a:latin typeface="Roboto"/>
                <a:ea typeface="Roboto"/>
                <a:cs typeface="Roboto"/>
                <a:sym typeface="Roboto"/>
              </a:rPr>
              <a:t>Dive into issues from diverse perspectives against different time considerations</a:t>
            </a:r>
            <a:endParaRPr sz="1600">
              <a:latin typeface="Roboto"/>
              <a:ea typeface="Roboto"/>
              <a:cs typeface="Roboto"/>
              <a:sym typeface="Roboto"/>
            </a:endParaRPr>
          </a:p>
        </p:txBody>
      </p:sp>
      <p:sp>
        <p:nvSpPr>
          <p:cNvPr id="116" name="Google Shape;116;p17"/>
          <p:cNvSpPr txBox="1"/>
          <p:nvPr/>
        </p:nvSpPr>
        <p:spPr>
          <a:xfrm>
            <a:off x="2665750" y="3334923"/>
            <a:ext cx="2118300" cy="13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00000"/>
                </a:solidFill>
                <a:latin typeface="Roboto"/>
                <a:ea typeface="Roboto"/>
                <a:cs typeface="Roboto"/>
                <a:sym typeface="Roboto"/>
              </a:rPr>
              <a:t>Clarify what </a:t>
            </a:r>
            <a:br>
              <a:rPr lang="en" sz="1600">
                <a:solidFill>
                  <a:srgbClr val="000000"/>
                </a:solidFill>
                <a:latin typeface="Roboto"/>
                <a:ea typeface="Roboto"/>
                <a:cs typeface="Roboto"/>
                <a:sym typeface="Roboto"/>
              </a:rPr>
            </a:br>
            <a:r>
              <a:rPr lang="en" sz="1600">
                <a:solidFill>
                  <a:srgbClr val="000000"/>
                </a:solidFill>
                <a:latin typeface="Roboto"/>
                <a:ea typeface="Roboto"/>
                <a:cs typeface="Roboto"/>
                <a:sym typeface="Roboto"/>
              </a:rPr>
              <a:t>is important </a:t>
            </a:r>
            <a:br>
              <a:rPr lang="en" sz="1600">
                <a:solidFill>
                  <a:srgbClr val="000000"/>
                </a:solidFill>
                <a:latin typeface="Roboto"/>
                <a:ea typeface="Roboto"/>
                <a:cs typeface="Roboto"/>
                <a:sym typeface="Roboto"/>
              </a:rPr>
            </a:br>
            <a:r>
              <a:rPr lang="en" sz="1600">
                <a:solidFill>
                  <a:srgbClr val="000000"/>
                </a:solidFill>
                <a:latin typeface="Roboto"/>
                <a:ea typeface="Roboto"/>
                <a:cs typeface="Roboto"/>
                <a:sym typeface="Roboto"/>
              </a:rPr>
              <a:t>to who and why</a:t>
            </a:r>
            <a:endParaRPr sz="1600">
              <a:solidFill>
                <a:srgbClr val="000000"/>
              </a:solidFill>
              <a:latin typeface="Roboto"/>
              <a:ea typeface="Roboto"/>
              <a:cs typeface="Roboto"/>
              <a:sym typeface="Roboto"/>
            </a:endParaRPr>
          </a:p>
        </p:txBody>
      </p:sp>
      <p:sp>
        <p:nvSpPr>
          <p:cNvPr id="117" name="Google Shape;117;p17"/>
          <p:cNvSpPr txBox="1"/>
          <p:nvPr/>
        </p:nvSpPr>
        <p:spPr>
          <a:xfrm>
            <a:off x="4431650" y="3337424"/>
            <a:ext cx="2145900" cy="13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00000"/>
                </a:solidFill>
                <a:latin typeface="Roboto"/>
                <a:ea typeface="Roboto"/>
                <a:cs typeface="Roboto"/>
                <a:sym typeface="Roboto"/>
              </a:rPr>
              <a:t>Create and explore alternatives from different </a:t>
            </a:r>
            <a:endParaRPr sz="1600">
              <a:solidFill>
                <a:srgbClr val="000000"/>
              </a:solidFill>
              <a:latin typeface="Roboto"/>
              <a:ea typeface="Roboto"/>
              <a:cs typeface="Roboto"/>
              <a:sym typeface="Roboto"/>
            </a:endParaRPr>
          </a:p>
          <a:p>
            <a:pPr marL="0" lvl="0" indent="0" algn="ctr" rtl="0">
              <a:spcBef>
                <a:spcPts val="0"/>
              </a:spcBef>
              <a:spcAft>
                <a:spcPts val="0"/>
              </a:spcAft>
              <a:buNone/>
            </a:pPr>
            <a:r>
              <a:rPr lang="en" sz="1600">
                <a:solidFill>
                  <a:srgbClr val="000000"/>
                </a:solidFill>
                <a:latin typeface="Roboto"/>
                <a:ea typeface="Roboto"/>
                <a:cs typeface="Roboto"/>
                <a:sym typeface="Roboto"/>
              </a:rPr>
              <a:t>perspectives</a:t>
            </a:r>
            <a:endParaRPr sz="1600">
              <a:solidFill>
                <a:srgbClr val="000000"/>
              </a:solidFill>
              <a:latin typeface="Roboto"/>
              <a:ea typeface="Roboto"/>
              <a:cs typeface="Roboto"/>
              <a:sym typeface="Roboto"/>
            </a:endParaRPr>
          </a:p>
        </p:txBody>
      </p:sp>
      <p:sp>
        <p:nvSpPr>
          <p:cNvPr id="118" name="Google Shape;118;p17"/>
          <p:cNvSpPr txBox="1"/>
          <p:nvPr/>
        </p:nvSpPr>
        <p:spPr>
          <a:xfrm>
            <a:off x="6570325" y="3337400"/>
            <a:ext cx="2145900" cy="13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00000"/>
                </a:solidFill>
                <a:latin typeface="Roboto"/>
                <a:ea typeface="Roboto"/>
                <a:cs typeface="Roboto"/>
                <a:sym typeface="Roboto"/>
              </a:rPr>
              <a:t>Define how to explore implications of new concepts and build knowledge</a:t>
            </a:r>
            <a:endParaRPr sz="1600">
              <a:solidFill>
                <a:srgbClr val="000000"/>
              </a:solidFill>
              <a:latin typeface="Roboto"/>
              <a:ea typeface="Roboto"/>
              <a:cs typeface="Roboto"/>
              <a:sym typeface="Roboto"/>
            </a:endParaRPr>
          </a:p>
        </p:txBody>
      </p:sp>
      <p:sp>
        <p:nvSpPr>
          <p:cNvPr id="119" name="Google Shape;119;p17"/>
          <p:cNvSpPr/>
          <p:nvPr/>
        </p:nvSpPr>
        <p:spPr>
          <a:xfrm>
            <a:off x="2881999" y="2194190"/>
            <a:ext cx="540300" cy="737100"/>
          </a:xfrm>
          <a:prstGeom prst="curvedLeftArrow">
            <a:avLst>
              <a:gd name="adj1" fmla="val 25000"/>
              <a:gd name="adj2" fmla="val 50000"/>
              <a:gd name="adj3" fmla="val 25000"/>
            </a:avLst>
          </a:prstGeom>
          <a:gradFill>
            <a:gsLst>
              <a:gs pos="0">
                <a:srgbClr val="D4E5F5"/>
              </a:gs>
              <a:gs pos="100000">
                <a:srgbClr val="70A4D5"/>
              </a:gs>
            </a:gsLst>
            <a:lin ang="5400012" scaled="0"/>
          </a:gra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73763"/>
              </a:solidFill>
            </a:endParaRPr>
          </a:p>
        </p:txBody>
      </p:sp>
      <p:sp>
        <p:nvSpPr>
          <p:cNvPr id="120" name="Google Shape;120;p17"/>
          <p:cNvSpPr/>
          <p:nvPr/>
        </p:nvSpPr>
        <p:spPr>
          <a:xfrm rot="-10675913">
            <a:off x="2328706" y="2091881"/>
            <a:ext cx="540352" cy="737262"/>
          </a:xfrm>
          <a:prstGeom prst="curvedLeftArrow">
            <a:avLst>
              <a:gd name="adj1" fmla="val 25000"/>
              <a:gd name="adj2" fmla="val 50000"/>
              <a:gd name="adj3" fmla="val 25000"/>
            </a:avLst>
          </a:prstGeom>
          <a:gradFill>
            <a:gsLst>
              <a:gs pos="0">
                <a:srgbClr val="D4E5F5"/>
              </a:gs>
              <a:gs pos="100000">
                <a:srgbClr val="70A4D5"/>
              </a:gs>
            </a:gsLst>
            <a:lin ang="5400012" scaled="0"/>
          </a:gra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73763"/>
              </a:solidFill>
            </a:endParaRPr>
          </a:p>
        </p:txBody>
      </p:sp>
      <p:sp>
        <p:nvSpPr>
          <p:cNvPr id="121" name="Google Shape;121;p17"/>
          <p:cNvSpPr/>
          <p:nvPr/>
        </p:nvSpPr>
        <p:spPr>
          <a:xfrm>
            <a:off x="4595356" y="2249995"/>
            <a:ext cx="540300" cy="737100"/>
          </a:xfrm>
          <a:prstGeom prst="curvedLeftArrow">
            <a:avLst>
              <a:gd name="adj1" fmla="val 25000"/>
              <a:gd name="adj2" fmla="val 50000"/>
              <a:gd name="adj3" fmla="val 25000"/>
            </a:avLst>
          </a:prstGeom>
          <a:gradFill>
            <a:gsLst>
              <a:gs pos="0">
                <a:srgbClr val="D4E5F5"/>
              </a:gs>
              <a:gs pos="100000">
                <a:srgbClr val="70A4D5"/>
              </a:gs>
            </a:gsLst>
            <a:lin ang="5400012" scaled="0"/>
          </a:gra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73763"/>
              </a:solidFill>
            </a:endParaRPr>
          </a:p>
        </p:txBody>
      </p:sp>
      <p:sp>
        <p:nvSpPr>
          <p:cNvPr id="122" name="Google Shape;122;p17"/>
          <p:cNvSpPr/>
          <p:nvPr/>
        </p:nvSpPr>
        <p:spPr>
          <a:xfrm rot="-10675913">
            <a:off x="4042063" y="2147686"/>
            <a:ext cx="540352" cy="737262"/>
          </a:xfrm>
          <a:prstGeom prst="curvedLeftArrow">
            <a:avLst>
              <a:gd name="adj1" fmla="val 25000"/>
              <a:gd name="adj2" fmla="val 50000"/>
              <a:gd name="adj3" fmla="val 25000"/>
            </a:avLst>
          </a:prstGeom>
          <a:gradFill>
            <a:gsLst>
              <a:gs pos="0">
                <a:srgbClr val="D4E5F5"/>
              </a:gs>
              <a:gs pos="100000">
                <a:srgbClr val="70A4D5"/>
              </a:gs>
            </a:gsLst>
            <a:lin ang="5400012" scaled="0"/>
          </a:gra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73763"/>
              </a:solidFill>
            </a:endParaRPr>
          </a:p>
        </p:txBody>
      </p:sp>
      <p:sp>
        <p:nvSpPr>
          <p:cNvPr id="123" name="Google Shape;123;p17"/>
          <p:cNvSpPr/>
          <p:nvPr/>
        </p:nvSpPr>
        <p:spPr>
          <a:xfrm>
            <a:off x="6315528" y="2249995"/>
            <a:ext cx="540300" cy="737100"/>
          </a:xfrm>
          <a:prstGeom prst="curvedLeftArrow">
            <a:avLst>
              <a:gd name="adj1" fmla="val 25000"/>
              <a:gd name="adj2" fmla="val 50000"/>
              <a:gd name="adj3" fmla="val 25000"/>
            </a:avLst>
          </a:prstGeom>
          <a:gradFill>
            <a:gsLst>
              <a:gs pos="0">
                <a:srgbClr val="D4E5F5"/>
              </a:gs>
              <a:gs pos="100000">
                <a:srgbClr val="70A4D5"/>
              </a:gs>
            </a:gsLst>
            <a:lin ang="5400012" scaled="0"/>
          </a:gra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73763"/>
              </a:solidFill>
            </a:endParaRPr>
          </a:p>
        </p:txBody>
      </p:sp>
      <p:sp>
        <p:nvSpPr>
          <p:cNvPr id="124" name="Google Shape;124;p17"/>
          <p:cNvSpPr/>
          <p:nvPr/>
        </p:nvSpPr>
        <p:spPr>
          <a:xfrm rot="-10675913">
            <a:off x="5762234" y="2147686"/>
            <a:ext cx="540352" cy="737262"/>
          </a:xfrm>
          <a:prstGeom prst="curvedLeftArrow">
            <a:avLst>
              <a:gd name="adj1" fmla="val 25000"/>
              <a:gd name="adj2" fmla="val 50000"/>
              <a:gd name="adj3" fmla="val 25000"/>
            </a:avLst>
          </a:prstGeom>
          <a:gradFill>
            <a:gsLst>
              <a:gs pos="0">
                <a:srgbClr val="D4E5F5"/>
              </a:gs>
              <a:gs pos="100000">
                <a:srgbClr val="70A4D5"/>
              </a:gs>
            </a:gsLst>
            <a:lin ang="5400012" scaled="0"/>
          </a:gra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73763"/>
              </a:solidFill>
            </a:endParaRPr>
          </a:p>
        </p:txBody>
      </p:sp>
      <p:sp>
        <p:nvSpPr>
          <p:cNvPr id="125" name="Google Shape;125;p17"/>
          <p:cNvSpPr txBox="1">
            <a:spLocks noGrp="1"/>
          </p:cNvSpPr>
          <p:nvPr>
            <p:ph type="title"/>
          </p:nvPr>
        </p:nvSpPr>
        <p:spPr>
          <a:xfrm>
            <a:off x="96725" y="77450"/>
            <a:ext cx="8924400" cy="5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Service Design Process</a:t>
            </a:r>
            <a:endParaRPr>
              <a:latin typeface="Oswald"/>
              <a:ea typeface="Oswald"/>
              <a:cs typeface="Oswald"/>
              <a:sym typeface="Oswald"/>
            </a:endParaRPr>
          </a:p>
        </p:txBody>
      </p:sp>
      <p:sp>
        <p:nvSpPr>
          <p:cNvPr id="126" name="Google Shape;126;p17"/>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128" name="Google Shape;128;p17" descr="Image result for twitter icon"/>
          <p:cNvPicPr preferRelativeResize="0"/>
          <p:nvPr/>
        </p:nvPicPr>
        <p:blipFill>
          <a:blip r:embed="rId3">
            <a:alphaModFix/>
          </a:blip>
          <a:stretch>
            <a:fillRect/>
          </a:stretch>
        </p:blipFill>
        <p:spPr>
          <a:xfrm>
            <a:off x="5804925" y="4684525"/>
            <a:ext cx="339124" cy="339124"/>
          </a:xfrm>
          <a:prstGeom prst="rect">
            <a:avLst/>
          </a:prstGeom>
          <a:noFill/>
          <a:ln>
            <a:noFill/>
          </a:ln>
        </p:spPr>
      </p:pic>
      <p:sp>
        <p:nvSpPr>
          <p:cNvPr id="25" name="Google Shape;60;p13">
            <a:extLst>
              <a:ext uri="{FF2B5EF4-FFF2-40B4-BE49-F238E27FC236}">
                <a16:creationId xmlns:a16="http://schemas.microsoft.com/office/drawing/2014/main" id="{A6D7F699-9FB3-544E-AEC3-77C7EACC5981}"/>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swald"/>
                <a:ea typeface="Oswald"/>
                <a:cs typeface="Oswald"/>
                <a:sym typeface="Oswald"/>
              </a:rPr>
              <a:t>Design Methodology &amp; Approach</a:t>
            </a:r>
            <a:endParaRPr>
              <a:latin typeface="Oswald"/>
              <a:ea typeface="Oswald"/>
              <a:cs typeface="Oswald"/>
              <a:sym typeface="Oswald"/>
            </a:endParaRPr>
          </a:p>
        </p:txBody>
      </p:sp>
      <p:sp>
        <p:nvSpPr>
          <p:cNvPr id="134" name="Google Shape;134;p18"/>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136" name="Google Shape;136;p18" descr="Image result for twitter icon"/>
          <p:cNvPicPr preferRelativeResize="0"/>
          <p:nvPr/>
        </p:nvPicPr>
        <p:blipFill>
          <a:blip r:embed="rId3">
            <a:alphaModFix/>
          </a:blip>
          <a:stretch>
            <a:fillRect/>
          </a:stretch>
        </p:blipFill>
        <p:spPr>
          <a:xfrm>
            <a:off x="5804925" y="4684525"/>
            <a:ext cx="339124" cy="339124"/>
          </a:xfrm>
          <a:prstGeom prst="rect">
            <a:avLst/>
          </a:prstGeom>
          <a:noFill/>
          <a:ln>
            <a:noFill/>
          </a:ln>
        </p:spPr>
      </p:pic>
      <p:sp>
        <p:nvSpPr>
          <p:cNvPr id="6" name="Google Shape;60;p13">
            <a:extLst>
              <a:ext uri="{FF2B5EF4-FFF2-40B4-BE49-F238E27FC236}">
                <a16:creationId xmlns:a16="http://schemas.microsoft.com/office/drawing/2014/main" id="{10885C9D-1322-3B40-919E-601F144D3738}"/>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96725" y="77450"/>
            <a:ext cx="8924400" cy="5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User Experience and Engagement</a:t>
            </a:r>
            <a:endParaRPr>
              <a:latin typeface="Oswald"/>
              <a:ea typeface="Oswald"/>
              <a:cs typeface="Oswald"/>
              <a:sym typeface="Oswald"/>
            </a:endParaRPr>
          </a:p>
        </p:txBody>
      </p:sp>
      <p:pic>
        <p:nvPicPr>
          <p:cNvPr id="142" name="Google Shape;142;p19"/>
          <p:cNvPicPr preferRelativeResize="0"/>
          <p:nvPr/>
        </p:nvPicPr>
        <p:blipFill>
          <a:blip r:embed="rId3">
            <a:alphaModFix/>
          </a:blip>
          <a:stretch>
            <a:fillRect/>
          </a:stretch>
        </p:blipFill>
        <p:spPr>
          <a:xfrm>
            <a:off x="1757312" y="713475"/>
            <a:ext cx="5629500" cy="3411900"/>
          </a:xfrm>
          <a:prstGeom prst="roundRect">
            <a:avLst>
              <a:gd name="adj" fmla="val 16667"/>
            </a:avLst>
          </a:prstGeom>
          <a:noFill/>
          <a:ln w="19050" cap="flat" cmpd="sng">
            <a:solidFill>
              <a:schemeClr val="dk2"/>
            </a:solidFill>
            <a:prstDash val="solid"/>
            <a:round/>
            <a:headEnd type="none" w="sm" len="sm"/>
            <a:tailEnd type="none" w="sm" len="sm"/>
          </a:ln>
        </p:spPr>
      </p:pic>
      <p:sp>
        <p:nvSpPr>
          <p:cNvPr id="143" name="Google Shape;143;p19"/>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145" name="Google Shape;145;p19" descr="Image result for twitter icon"/>
          <p:cNvPicPr preferRelativeResize="0"/>
          <p:nvPr/>
        </p:nvPicPr>
        <p:blipFill>
          <a:blip r:embed="rId4">
            <a:alphaModFix/>
          </a:blip>
          <a:stretch>
            <a:fillRect/>
          </a:stretch>
        </p:blipFill>
        <p:spPr>
          <a:xfrm>
            <a:off x="5804925" y="4684525"/>
            <a:ext cx="339124" cy="339124"/>
          </a:xfrm>
          <a:prstGeom prst="rect">
            <a:avLst/>
          </a:prstGeom>
          <a:noFill/>
          <a:ln>
            <a:noFill/>
          </a:ln>
        </p:spPr>
      </p:pic>
      <p:sp>
        <p:nvSpPr>
          <p:cNvPr id="146" name="Google Shape;146;p19"/>
          <p:cNvSpPr txBox="1"/>
          <p:nvPr/>
        </p:nvSpPr>
        <p:spPr>
          <a:xfrm flipH="1">
            <a:off x="1757300" y="4121075"/>
            <a:ext cx="5618700" cy="22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Image: Examples of user story from service design team work.</a:t>
            </a:r>
            <a:endParaRPr/>
          </a:p>
        </p:txBody>
      </p:sp>
      <p:sp>
        <p:nvSpPr>
          <p:cNvPr id="8" name="Google Shape;60;p13">
            <a:extLst>
              <a:ext uri="{FF2B5EF4-FFF2-40B4-BE49-F238E27FC236}">
                <a16:creationId xmlns:a16="http://schemas.microsoft.com/office/drawing/2014/main" id="{663622D8-65B9-FE4F-9C32-DF21E065360C}"/>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96725" y="77450"/>
            <a:ext cx="8924400" cy="5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Service Design Teams </a:t>
            </a:r>
            <a:endParaRPr>
              <a:latin typeface="Oswald"/>
              <a:ea typeface="Oswald"/>
              <a:cs typeface="Oswald"/>
              <a:sym typeface="Oswald"/>
            </a:endParaRPr>
          </a:p>
        </p:txBody>
      </p:sp>
      <p:pic>
        <p:nvPicPr>
          <p:cNvPr id="152" name="Google Shape;152;p20"/>
          <p:cNvPicPr preferRelativeResize="0"/>
          <p:nvPr/>
        </p:nvPicPr>
        <p:blipFill rotWithShape="1">
          <a:blip r:embed="rId3">
            <a:alphaModFix/>
          </a:blip>
          <a:srcRect l="3390" t="12280"/>
          <a:stretch/>
        </p:blipFill>
        <p:spPr>
          <a:xfrm>
            <a:off x="96725" y="1069650"/>
            <a:ext cx="4323600" cy="3004200"/>
          </a:xfrm>
          <a:prstGeom prst="roundRect">
            <a:avLst>
              <a:gd name="adj" fmla="val 16667"/>
            </a:avLst>
          </a:prstGeom>
          <a:noFill/>
          <a:ln>
            <a:noFill/>
          </a:ln>
        </p:spPr>
      </p:pic>
      <p:pic>
        <p:nvPicPr>
          <p:cNvPr id="153" name="Google Shape;153;p20"/>
          <p:cNvPicPr preferRelativeResize="0"/>
          <p:nvPr/>
        </p:nvPicPr>
        <p:blipFill rotWithShape="1">
          <a:blip r:embed="rId4">
            <a:alphaModFix/>
          </a:blip>
          <a:srcRect b="7355"/>
          <a:stretch/>
        </p:blipFill>
        <p:spPr>
          <a:xfrm>
            <a:off x="4697525" y="1069650"/>
            <a:ext cx="4323600" cy="3004200"/>
          </a:xfrm>
          <a:prstGeom prst="roundRect">
            <a:avLst>
              <a:gd name="adj" fmla="val 16667"/>
            </a:avLst>
          </a:prstGeom>
          <a:noFill/>
          <a:ln>
            <a:noFill/>
          </a:ln>
        </p:spPr>
      </p:pic>
      <p:sp>
        <p:nvSpPr>
          <p:cNvPr id="154" name="Google Shape;154;p20"/>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156" name="Google Shape;156;p20" descr="Image result for twitter icon"/>
          <p:cNvPicPr preferRelativeResize="0"/>
          <p:nvPr/>
        </p:nvPicPr>
        <p:blipFill>
          <a:blip r:embed="rId5">
            <a:alphaModFix/>
          </a:blip>
          <a:stretch>
            <a:fillRect/>
          </a:stretch>
        </p:blipFill>
        <p:spPr>
          <a:xfrm>
            <a:off x="5804925" y="4684525"/>
            <a:ext cx="339124" cy="339124"/>
          </a:xfrm>
          <a:prstGeom prst="rect">
            <a:avLst/>
          </a:prstGeom>
          <a:noFill/>
          <a:ln>
            <a:noFill/>
          </a:ln>
        </p:spPr>
      </p:pic>
      <p:sp>
        <p:nvSpPr>
          <p:cNvPr id="8" name="Google Shape;60;p13">
            <a:extLst>
              <a:ext uri="{FF2B5EF4-FFF2-40B4-BE49-F238E27FC236}">
                <a16:creationId xmlns:a16="http://schemas.microsoft.com/office/drawing/2014/main" id="{BC69CE30-97AE-734A-AB97-76B0DD52BBE3}"/>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96725" y="77450"/>
            <a:ext cx="8924400" cy="5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Deep Dives: Staff Innovation</a:t>
            </a:r>
            <a:endParaRPr>
              <a:latin typeface="Oswald"/>
              <a:ea typeface="Oswald"/>
              <a:cs typeface="Oswald"/>
              <a:sym typeface="Oswald"/>
            </a:endParaRPr>
          </a:p>
        </p:txBody>
      </p:sp>
      <p:pic>
        <p:nvPicPr>
          <p:cNvPr id="162" name="Google Shape;162;p21"/>
          <p:cNvPicPr preferRelativeResize="0"/>
          <p:nvPr/>
        </p:nvPicPr>
        <p:blipFill>
          <a:blip r:embed="rId3">
            <a:alphaModFix/>
          </a:blip>
          <a:stretch>
            <a:fillRect/>
          </a:stretch>
        </p:blipFill>
        <p:spPr>
          <a:xfrm>
            <a:off x="5482497" y="342775"/>
            <a:ext cx="2070225" cy="2347175"/>
          </a:xfrm>
          <a:prstGeom prst="rect">
            <a:avLst/>
          </a:prstGeom>
          <a:noFill/>
          <a:ln w="9525" cap="flat" cmpd="sng">
            <a:solidFill>
              <a:srgbClr val="D9D9D9"/>
            </a:solidFill>
            <a:prstDash val="solid"/>
            <a:round/>
            <a:headEnd type="none" w="sm" len="sm"/>
            <a:tailEnd type="none" w="sm" len="sm"/>
          </a:ln>
        </p:spPr>
      </p:pic>
      <p:pic>
        <p:nvPicPr>
          <p:cNvPr id="163" name="Google Shape;163;p21"/>
          <p:cNvPicPr preferRelativeResize="0"/>
          <p:nvPr/>
        </p:nvPicPr>
        <p:blipFill>
          <a:blip r:embed="rId4">
            <a:alphaModFix/>
          </a:blip>
          <a:stretch>
            <a:fillRect/>
          </a:stretch>
        </p:blipFill>
        <p:spPr>
          <a:xfrm>
            <a:off x="6147500" y="1245125"/>
            <a:ext cx="2625724" cy="2536401"/>
          </a:xfrm>
          <a:prstGeom prst="rect">
            <a:avLst/>
          </a:prstGeom>
          <a:noFill/>
          <a:ln w="9525" cap="flat" cmpd="sng">
            <a:solidFill>
              <a:srgbClr val="EFEFEF"/>
            </a:solidFill>
            <a:prstDash val="solid"/>
            <a:round/>
            <a:headEnd type="none" w="sm" len="sm"/>
            <a:tailEnd type="none" w="sm" len="sm"/>
          </a:ln>
        </p:spPr>
      </p:pic>
      <p:sp>
        <p:nvSpPr>
          <p:cNvPr id="164" name="Google Shape;164;p21"/>
          <p:cNvSpPr txBox="1"/>
          <p:nvPr/>
        </p:nvSpPr>
        <p:spPr>
          <a:xfrm>
            <a:off x="5334700" y="3996325"/>
            <a:ext cx="3438600" cy="1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Images: Examples of feedback and coding from staff workshops</a:t>
            </a:r>
            <a:endParaRPr/>
          </a:p>
        </p:txBody>
      </p:sp>
      <p:sp>
        <p:nvSpPr>
          <p:cNvPr id="165" name="Google Shape;165;p21"/>
          <p:cNvSpPr txBox="1"/>
          <p:nvPr/>
        </p:nvSpPr>
        <p:spPr>
          <a:xfrm>
            <a:off x="286800" y="956050"/>
            <a:ext cx="4914000" cy="30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a:p>
          <a:p>
            <a:pPr marL="0" lvl="0" indent="0" algn="l" rtl="0">
              <a:spcBef>
                <a:spcPts val="0"/>
              </a:spcBef>
              <a:spcAft>
                <a:spcPts val="0"/>
              </a:spcAft>
              <a:buNone/>
            </a:pPr>
            <a:r>
              <a:rPr lang="en" sz="2200"/>
              <a:t>Manager and Staff Engagement</a:t>
            </a:r>
            <a:endParaRPr sz="2200"/>
          </a:p>
          <a:p>
            <a:pPr marL="457200" lvl="0" indent="-368300" algn="l" rtl="0">
              <a:spcBef>
                <a:spcPts val="0"/>
              </a:spcBef>
              <a:spcAft>
                <a:spcPts val="0"/>
              </a:spcAft>
              <a:buSzPts val="2200"/>
              <a:buChar char="●"/>
            </a:pPr>
            <a:r>
              <a:rPr lang="en" sz="2200"/>
              <a:t>What does “innovation” mean to our organization? </a:t>
            </a:r>
            <a:endParaRPr sz="2200"/>
          </a:p>
          <a:p>
            <a:pPr marL="457200" lvl="0" indent="-368300" algn="l" rtl="0">
              <a:spcBef>
                <a:spcPts val="0"/>
              </a:spcBef>
              <a:spcAft>
                <a:spcPts val="0"/>
              </a:spcAft>
              <a:buSzPts val="2200"/>
              <a:buChar char="●"/>
            </a:pPr>
            <a:r>
              <a:rPr lang="en" sz="2200">
                <a:solidFill>
                  <a:schemeClr val="dk1"/>
                </a:solidFill>
              </a:rPr>
              <a:t>What could a culture of innovation look like at U-M library?</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How does this impact the ways in which we invest in our staff and managers? </a:t>
            </a:r>
            <a:endParaRPr sz="2200">
              <a:solidFill>
                <a:schemeClr val="dk1"/>
              </a:solidFill>
            </a:endParaRPr>
          </a:p>
        </p:txBody>
      </p:sp>
      <p:sp>
        <p:nvSpPr>
          <p:cNvPr id="166" name="Google Shape;166;p21"/>
          <p:cNvSpPr/>
          <p:nvPr/>
        </p:nvSpPr>
        <p:spPr>
          <a:xfrm>
            <a:off x="5200800" y="108982"/>
            <a:ext cx="3743700" cy="38871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txBox="1"/>
          <p:nvPr/>
        </p:nvSpPr>
        <p:spPr>
          <a:xfrm>
            <a:off x="837225" y="4592400"/>
            <a:ext cx="3000000" cy="55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http://bit.ly/sdtfassess18</a:t>
            </a:r>
            <a:endParaRPr>
              <a:solidFill>
                <a:srgbClr val="FFFFFF"/>
              </a:solidFill>
            </a:endParaRPr>
          </a:p>
        </p:txBody>
      </p:sp>
      <p:pic>
        <p:nvPicPr>
          <p:cNvPr id="169" name="Google Shape;169;p21" descr="Image result for twitter icon"/>
          <p:cNvPicPr preferRelativeResize="0"/>
          <p:nvPr/>
        </p:nvPicPr>
        <p:blipFill>
          <a:blip r:embed="rId5">
            <a:alphaModFix/>
          </a:blip>
          <a:stretch>
            <a:fillRect/>
          </a:stretch>
        </p:blipFill>
        <p:spPr>
          <a:xfrm>
            <a:off x="5804925" y="4684525"/>
            <a:ext cx="339124" cy="339124"/>
          </a:xfrm>
          <a:prstGeom prst="rect">
            <a:avLst/>
          </a:prstGeom>
          <a:noFill/>
          <a:ln>
            <a:noFill/>
          </a:ln>
        </p:spPr>
      </p:pic>
      <p:sp>
        <p:nvSpPr>
          <p:cNvPr id="11" name="Google Shape;60;p13">
            <a:extLst>
              <a:ext uri="{FF2B5EF4-FFF2-40B4-BE49-F238E27FC236}">
                <a16:creationId xmlns:a16="http://schemas.microsoft.com/office/drawing/2014/main" id="{6FF88C56-6318-0E4F-BFFF-3FCEE80EE2B9}"/>
              </a:ext>
            </a:extLst>
          </p:cNvPr>
          <p:cNvSpPr txBox="1"/>
          <p:nvPr/>
        </p:nvSpPr>
        <p:spPr>
          <a:xfrm>
            <a:off x="6144050" y="4592400"/>
            <a:ext cx="3000000" cy="5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t>
            </a:r>
            <a:r>
              <a:rPr lang="en" dirty="0" err="1">
                <a:solidFill>
                  <a:srgbClr val="FFFFFF"/>
                </a:solidFill>
              </a:rPr>
              <a:t>epuckett</a:t>
            </a:r>
            <a:r>
              <a:rPr lang="en" dirty="0">
                <a:solidFill>
                  <a:srgbClr val="FFFFFF"/>
                </a:solidFill>
              </a:rPr>
              <a:t>          @</a:t>
            </a:r>
            <a:r>
              <a:rPr lang="en" dirty="0" err="1">
                <a:solidFill>
                  <a:srgbClr val="FFFFFF"/>
                </a:solidFill>
              </a:rPr>
              <a:t>meghansitar</a:t>
            </a:r>
            <a:endParaRPr dirty="0">
              <a:solidFill>
                <a:srgbClr val="FFFFFF"/>
              </a:solidFill>
            </a:endParaRPr>
          </a:p>
          <a:p>
            <a:pPr marL="0" lvl="0" indent="0" algn="l" rtl="0">
              <a:spcBef>
                <a:spcPts val="0"/>
              </a:spcBef>
              <a:spcAft>
                <a:spcPts val="0"/>
              </a:spcAft>
              <a:buNone/>
            </a:pPr>
            <a:r>
              <a:rPr lang="en" dirty="0">
                <a:solidFill>
                  <a:srgbClr val="FFFFFF"/>
                </a:solidFill>
              </a:rPr>
              <a:t>@</a:t>
            </a:r>
            <a:r>
              <a:rPr lang="en" dirty="0" err="1">
                <a:solidFill>
                  <a:srgbClr val="FFFFFF"/>
                </a:solidFill>
              </a:rPr>
              <a:t>vacekrae</a:t>
            </a:r>
            <a:r>
              <a:rPr lang="en" dirty="0">
                <a:solidFill>
                  <a:srgbClr val="FFFFFF"/>
                </a:solidFill>
              </a:rPr>
              <a:t>	         @</a:t>
            </a:r>
            <a:r>
              <a:rPr lang="en" dirty="0" err="1">
                <a:solidFill>
                  <a:srgbClr val="FFFFFF"/>
                </a:solidFill>
              </a:rPr>
              <a:t>UMichLibrary</a:t>
            </a:r>
            <a:endParaRPr dirty="0">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2095</Words>
  <Application>Microsoft Macintosh PowerPoint</Application>
  <PresentationFormat>On-screen Show (16:9)</PresentationFormat>
  <Paragraphs>251</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Oswald</vt:lpstr>
      <vt:lpstr>Roboto</vt:lpstr>
      <vt:lpstr>Simple Light</vt:lpstr>
      <vt:lpstr>Diffusing Organizational Change through Service Design and Iterative Assessment</vt:lpstr>
      <vt:lpstr>Hello!</vt:lpstr>
      <vt:lpstr>Introduction &amp; Purpose</vt:lpstr>
      <vt:lpstr>PowerPoint Presentation</vt:lpstr>
      <vt:lpstr>Service Design Process</vt:lpstr>
      <vt:lpstr>Design Methodology &amp; Approach</vt:lpstr>
      <vt:lpstr>User Experience and Engagement</vt:lpstr>
      <vt:lpstr>Service Design Teams </vt:lpstr>
      <vt:lpstr>Deep Dives: Staff Innovation</vt:lpstr>
      <vt:lpstr>Pilots and Prototypes: Consultation</vt:lpstr>
      <vt:lpstr>Pilots and Prototypes: Consultation</vt:lpstr>
      <vt:lpstr>Stakeholder Engagement: Library Lifecycle</vt:lpstr>
      <vt:lpstr>Stakeholder Engagement: Library Lifecycle</vt:lpstr>
      <vt:lpstr>Findings</vt:lpstr>
      <vt:lpstr>Team Experiences</vt:lpstr>
      <vt:lpstr>Process Itself</vt:lpstr>
      <vt:lpstr>Value &amp; Practical Implications</vt:lpstr>
      <vt:lpstr>Value to Organization</vt:lpstr>
      <vt:lpstr>Our Process and Next Steps</vt:lpstr>
      <vt:lpstr>PowerPoint Presentation</vt:lpstr>
      <vt:lpstr>Resources Referenced</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Diffusing Organizational Change through Service Design and Iterative Assessment</dc:title>
  <cp:lastModifiedBy>Microsoft Office User</cp:lastModifiedBy>
  <cp:revision>1</cp:revision>
  <dcterms:modified xsi:type="dcterms:W3CDTF">2018-11-30T17:56:23Z</dcterms:modified>
</cp:coreProperties>
</file>