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8D4E81C-269A-437D-9EA8-44854160A2E0}">
  <a:tblStyle styleId="{F8D4E81C-269A-437D-9EA8-44854160A2E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132" autoAdjust="0"/>
  </p:normalViewPr>
  <p:slideViewPr>
    <p:cSldViewPr snapToGrid="0">
      <p:cViewPr varScale="1">
        <p:scale>
          <a:sx n="75" d="100"/>
          <a:sy n="75" d="100"/>
        </p:scale>
        <p:origin x="1236" y="6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05659379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a:solidFill>
                  <a:schemeClr val="dk1"/>
                </a:solidFill>
              </a:rPr>
              <a:t>At higher education institutions that receive research grants, a certain amount of those funds is explicitly designated through Indirect Cost Recovery to go to library expenses. Since there are a very limited number of possible ways that an academic library may receive monies, the fact that one of these revenue streams seems to almost completely unmentioned in the library research literature is quite surprising. </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
                <a:solidFill>
                  <a:schemeClr val="dk1"/>
                </a:solidFill>
              </a:rPr>
              <a:t>Chad’s story about ICR funding at ISU and how it was determined</a:t>
            </a:r>
            <a:endParaRPr>
              <a:solidFill>
                <a:schemeClr val="dk1"/>
              </a:solidFill>
            </a:endParaRPr>
          </a:p>
        </p:txBody>
      </p:sp>
    </p:spTree>
    <p:extLst>
      <p:ext uri="{BB962C8B-B14F-4D97-AF65-F5344CB8AC3E}">
        <p14:creationId xmlns:p14="http://schemas.microsoft.com/office/powerpoint/2010/main" val="40691118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46286ec4cc_0_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46286ec4cc_0_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Taking out zero responses - percentage is about 3 ½ times greater.</a:t>
            </a:r>
            <a:endParaRPr/>
          </a:p>
          <a:p>
            <a:pPr marL="0" lvl="0" indent="0" algn="l" rtl="0">
              <a:spcBef>
                <a:spcPts val="0"/>
              </a:spcBef>
              <a:spcAft>
                <a:spcPts val="0"/>
              </a:spcAft>
              <a:buNone/>
            </a:pPr>
            <a:endParaRPr/>
          </a:p>
          <a:p>
            <a:pPr marL="0" lvl="0" indent="0" algn="l" rtl="0">
              <a:spcBef>
                <a:spcPts val="0"/>
              </a:spcBef>
              <a:spcAft>
                <a:spcPts val="0"/>
              </a:spcAft>
              <a:buNone/>
            </a:pPr>
            <a:r>
              <a:rPr lang="en"/>
              <a:t>Other </a:t>
            </a:r>
            <a:r>
              <a:rPr lang="en">
                <a:solidFill>
                  <a:schemeClr val="dk1"/>
                </a:solidFill>
              </a:rPr>
              <a:t>responses:  allocation; annual fundraiser; grants; contracts; unknown; federal appropriations; mix of tuition, general revenue, and student fees</a:t>
            </a:r>
            <a:endParaRPr>
              <a:solidFill>
                <a:schemeClr val="dk1"/>
              </a:solidFill>
            </a:endParaRPr>
          </a:p>
        </p:txBody>
      </p:sp>
    </p:spTree>
    <p:extLst>
      <p:ext uri="{BB962C8B-B14F-4D97-AF65-F5344CB8AC3E}">
        <p14:creationId xmlns:p14="http://schemas.microsoft.com/office/powerpoint/2010/main" val="1047627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46286ec4cc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46286ec4cc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One issue that has become evident in this initial survey is clarifying how libraries that receive a percentage actually do so.</a:t>
            </a:r>
            <a:br>
              <a:rPr lang="en" dirty="0"/>
            </a:br>
            <a:r>
              <a:rPr lang="en" dirty="0"/>
              <a:t>-- Some receive a percentage right off the top of all indirect funding across campus</a:t>
            </a:r>
            <a:br>
              <a:rPr lang="en" dirty="0"/>
            </a:br>
            <a:r>
              <a:rPr lang="en" dirty="0"/>
              <a:t>-- Some receive a percentage of only the grants that involve the library</a:t>
            </a:r>
            <a:endParaRPr dirty="0"/>
          </a:p>
          <a:p>
            <a:pPr marL="0" lvl="0" indent="0" algn="l" rtl="0">
              <a:spcBef>
                <a:spcPts val="0"/>
              </a:spcBef>
              <a:spcAft>
                <a:spcPts val="0"/>
              </a:spcAft>
              <a:buNone/>
            </a:pPr>
            <a:r>
              <a:rPr lang="en" dirty="0"/>
              <a:t>-- Not clear on how a percentage would be taken that’s not “off the top.”</a:t>
            </a:r>
            <a:endParaRPr dirty="0"/>
          </a:p>
        </p:txBody>
      </p:sp>
    </p:spTree>
    <p:extLst>
      <p:ext uri="{BB962C8B-B14F-4D97-AF65-F5344CB8AC3E}">
        <p14:creationId xmlns:p14="http://schemas.microsoft.com/office/powerpoint/2010/main" val="2377331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487f9bde45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487f9bde45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Rise/Fall key point:  stable, relatively small funds that don’t fund core services so little impact overall on library</a:t>
            </a:r>
            <a:endParaRPr/>
          </a:p>
          <a:p>
            <a:pPr marL="0" lvl="0" indent="0" algn="l" rtl="0">
              <a:spcBef>
                <a:spcPts val="0"/>
              </a:spcBef>
              <a:spcAft>
                <a:spcPts val="0"/>
              </a:spcAft>
              <a:buNone/>
            </a:pPr>
            <a:endParaRPr/>
          </a:p>
          <a:p>
            <a:pPr marL="0" lvl="0" indent="0" algn="l" rtl="0">
              <a:spcBef>
                <a:spcPts val="0"/>
              </a:spcBef>
              <a:spcAft>
                <a:spcPts val="0"/>
              </a:spcAft>
              <a:buNone/>
            </a:pPr>
            <a:r>
              <a:rPr lang="en"/>
              <a:t>Carryover key point:  none</a:t>
            </a:r>
            <a:endParaRPr/>
          </a:p>
        </p:txBody>
      </p:sp>
    </p:spTree>
    <p:extLst>
      <p:ext uri="{BB962C8B-B14F-4D97-AF65-F5344CB8AC3E}">
        <p14:creationId xmlns:p14="http://schemas.microsoft.com/office/powerpoint/2010/main" val="10790016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487f9bde45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487f9bde45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Understood/Valued/Articulated key point:  lack of common understanding internally to library and externally to campus</a:t>
            </a:r>
            <a:endParaRPr/>
          </a:p>
          <a:p>
            <a:pPr marL="0" lvl="0" indent="0" algn="l" rtl="0">
              <a:spcBef>
                <a:spcPts val="0"/>
              </a:spcBef>
              <a:spcAft>
                <a:spcPts val="0"/>
              </a:spcAft>
              <a:buNone/>
            </a:pPr>
            <a:endParaRPr/>
          </a:p>
          <a:p>
            <a:pPr marL="0" lvl="0" indent="0" algn="l" rtl="0">
              <a:spcBef>
                <a:spcPts val="0"/>
              </a:spcBef>
              <a:spcAft>
                <a:spcPts val="0"/>
              </a:spcAft>
              <a:buNone/>
            </a:pPr>
            <a:r>
              <a:rPr lang="en"/>
              <a:t>Experiences/Conversations key point:  little commonality, except financial reporting needs</a:t>
            </a:r>
            <a:endParaRPr/>
          </a:p>
        </p:txBody>
      </p:sp>
    </p:spTree>
    <p:extLst>
      <p:ext uri="{BB962C8B-B14F-4D97-AF65-F5344CB8AC3E}">
        <p14:creationId xmlns:p14="http://schemas.microsoft.com/office/powerpoint/2010/main" val="25697759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46286ec4cc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g46286ec4cc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Tension key points:  Library perspective:  interest in holding and building (rainy day, small amounts, not permanent expenses)</a:t>
            </a:r>
            <a:endParaRPr/>
          </a:p>
          <a:p>
            <a:pPr marL="0" lvl="0" indent="0" algn="l" rtl="0">
              <a:spcBef>
                <a:spcPts val="0"/>
              </a:spcBef>
              <a:spcAft>
                <a:spcPts val="0"/>
              </a:spcAft>
              <a:buNone/>
            </a:pPr>
            <a:r>
              <a:rPr lang="en"/>
              <a:t>		         Campus perspective:  sitting (sizable) funds make it difficult to lobby for operating funds; may be swept</a:t>
            </a:r>
            <a:endParaRPr/>
          </a:p>
          <a:p>
            <a:pPr marL="0" lvl="0" indent="0" algn="l" rtl="0">
              <a:spcBef>
                <a:spcPts val="0"/>
              </a:spcBef>
              <a:spcAft>
                <a:spcPts val="0"/>
              </a:spcAft>
              <a:buNone/>
            </a:pPr>
            <a:endParaRPr/>
          </a:p>
          <a:p>
            <a:pPr marL="0" lvl="0" indent="0" algn="l" rtl="0">
              <a:spcBef>
                <a:spcPts val="0"/>
              </a:spcBef>
              <a:spcAft>
                <a:spcPts val="0"/>
              </a:spcAft>
              <a:buNone/>
            </a:pPr>
            <a:r>
              <a:rPr lang="en"/>
              <a:t>Interest key points:  little ongoing discussion among libraries</a:t>
            </a:r>
            <a:endParaRPr/>
          </a:p>
          <a:p>
            <a:pPr marL="0" lvl="0" indent="0" algn="l" rtl="0">
              <a:spcBef>
                <a:spcPts val="0"/>
              </a:spcBef>
              <a:spcAft>
                <a:spcPts val="0"/>
              </a:spcAft>
              <a:buNone/>
            </a:pPr>
            <a:endParaRPr/>
          </a:p>
          <a:p>
            <a:pPr marL="0" lvl="0" indent="0" algn="l" rtl="0">
              <a:spcBef>
                <a:spcPts val="0"/>
              </a:spcBef>
              <a:spcAft>
                <a:spcPts val="0"/>
              </a:spcAft>
              <a:buNone/>
            </a:pPr>
            <a:r>
              <a:rPr lang="en"/>
              <a:t>Strategies key point:  interest in leveraging the conversations</a:t>
            </a:r>
            <a:endParaRPr/>
          </a:p>
        </p:txBody>
      </p:sp>
    </p:spTree>
    <p:extLst>
      <p:ext uri="{BB962C8B-B14F-4D97-AF65-F5344CB8AC3E}">
        <p14:creationId xmlns:p14="http://schemas.microsoft.com/office/powerpoint/2010/main" val="8410665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46286ec4cc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46286ec4cc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Calibri"/>
                <a:ea typeface="Calibri"/>
                <a:cs typeface="Calibri"/>
                <a:sym typeface="Calibri"/>
              </a:rPr>
              <a:t>Survey was confidential but not anonymous, so we can supplement survey data</a:t>
            </a:r>
            <a:endParaRPr>
              <a:solidFill>
                <a:schemeClr val="dk1"/>
              </a:solidFill>
              <a:latin typeface="Calibri"/>
              <a:ea typeface="Calibri"/>
              <a:cs typeface="Calibri"/>
              <a:sym typeface="Calibri"/>
            </a:endParaRPr>
          </a:p>
          <a:p>
            <a:pPr marL="0" lvl="0" indent="0" algn="l" rtl="0">
              <a:spcBef>
                <a:spcPts val="0"/>
              </a:spcBef>
              <a:spcAft>
                <a:spcPts val="0"/>
              </a:spcAft>
              <a:buNone/>
            </a:pPr>
            <a:endParaRPr>
              <a:solidFill>
                <a:schemeClr val="dk1"/>
              </a:solidFill>
              <a:latin typeface="Calibri"/>
              <a:ea typeface="Calibri"/>
              <a:cs typeface="Calibri"/>
              <a:sym typeface="Calibri"/>
            </a:endParaRPr>
          </a:p>
          <a:p>
            <a:pPr marL="0" lvl="0" indent="0" algn="l" rtl="0">
              <a:spcBef>
                <a:spcPts val="0"/>
              </a:spcBef>
              <a:spcAft>
                <a:spcPts val="0"/>
              </a:spcAft>
              <a:buNone/>
            </a:pPr>
            <a:r>
              <a:rPr lang="en">
                <a:solidFill>
                  <a:schemeClr val="dk1"/>
                </a:solidFill>
                <a:latin typeface="Calibri"/>
                <a:ea typeface="Calibri"/>
                <a:cs typeface="Calibri"/>
                <a:sym typeface="Calibri"/>
              </a:rPr>
              <a:t>Received data from survey about other data sources that could build on Franklin’s earlier research</a:t>
            </a:r>
            <a:endParaRPr>
              <a:solidFill>
                <a:schemeClr val="dk1"/>
              </a:solidFill>
              <a:latin typeface="Calibri"/>
              <a:ea typeface="Calibri"/>
              <a:cs typeface="Calibri"/>
              <a:sym typeface="Calibri"/>
            </a:endParaRPr>
          </a:p>
          <a:p>
            <a:pPr marL="0" lvl="0" indent="0" algn="l" rtl="0">
              <a:spcBef>
                <a:spcPts val="0"/>
              </a:spcBef>
              <a:spcAft>
                <a:spcPts val="0"/>
              </a:spcAft>
              <a:buNone/>
            </a:pPr>
            <a:endParaRPr>
              <a:solidFill>
                <a:schemeClr val="dk1"/>
              </a:solidFill>
              <a:latin typeface="Calibri"/>
              <a:ea typeface="Calibri"/>
              <a:cs typeface="Calibri"/>
              <a:sym typeface="Calibri"/>
            </a:endParaRPr>
          </a:p>
          <a:p>
            <a:pPr marL="0" lvl="0" indent="0" algn="l" rtl="0">
              <a:spcBef>
                <a:spcPts val="0"/>
              </a:spcBef>
              <a:spcAft>
                <a:spcPts val="0"/>
              </a:spcAft>
              <a:buNone/>
            </a:pPr>
            <a:endParaRPr>
              <a:solidFill>
                <a:schemeClr val="dk1"/>
              </a:solidFill>
              <a:latin typeface="Calibri"/>
              <a:ea typeface="Calibri"/>
              <a:cs typeface="Calibri"/>
              <a:sym typeface="Calibri"/>
            </a:endParaRPr>
          </a:p>
          <a:p>
            <a:pPr marL="0" lvl="0" indent="0" algn="l" rtl="0">
              <a:spcBef>
                <a:spcPts val="0"/>
              </a:spcBef>
              <a:spcAft>
                <a:spcPts val="0"/>
              </a:spcAft>
              <a:buNone/>
            </a:pPr>
            <a:endParaRPr>
              <a:solidFill>
                <a:schemeClr val="dk1"/>
              </a:solidFill>
              <a:latin typeface="Calibri"/>
              <a:ea typeface="Calibri"/>
              <a:cs typeface="Calibri"/>
              <a:sym typeface="Calibri"/>
            </a:endParaRPr>
          </a:p>
          <a:p>
            <a:pPr marL="0" lvl="0" indent="0" algn="l" rtl="0">
              <a:spcBef>
                <a:spcPts val="0"/>
              </a:spcBef>
              <a:spcAft>
                <a:spcPts val="0"/>
              </a:spcAft>
              <a:buNone/>
            </a:pPr>
            <a:endParaRPr>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685742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487f9bde45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487f9bde45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If you recall Franklin’s findings that 2% of all Sponsored Research funds are eligible for library expenses, yet ICR monies only make up 1% of PRU budgets, this 6% suggests that a very large percentage (1/3rd?) of research library expenses could be underwritten by ICR monies. </a:t>
            </a:r>
            <a:endParaRPr/>
          </a:p>
        </p:txBody>
      </p:sp>
    </p:spTree>
    <p:extLst>
      <p:ext uri="{BB962C8B-B14F-4D97-AF65-F5344CB8AC3E}">
        <p14:creationId xmlns:p14="http://schemas.microsoft.com/office/powerpoint/2010/main" val="29325206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46286ec4cc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46286ec4cc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879430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487f9bde45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487f9bde45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Franklin presentation was in 2001 but conference proceedings were published in 2002.  I went ahead and changed the earlier reference on the third slide to match the actual conference presentation year (2001) rather than the conference proceedings year (2002).</a:t>
            </a:r>
            <a:endParaRPr/>
          </a:p>
        </p:txBody>
      </p:sp>
    </p:spTree>
    <p:extLst>
      <p:ext uri="{BB962C8B-B14F-4D97-AF65-F5344CB8AC3E}">
        <p14:creationId xmlns:p14="http://schemas.microsoft.com/office/powerpoint/2010/main" val="22652329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4898d0671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4898d0671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20127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46286ec4cc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46286ec4cc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842784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46286ec4cc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46286ec4cc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96224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46286ec4cc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46286ec4cc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1991 because the Stanford scandal with Administrative ICR monies, in late ‘90s-2000 Congressional inquiry resulted in a RAND report that found not only was the money well-spent, but was actually insufficient for universities to recover the costs.</a:t>
            </a:r>
            <a:endParaRPr/>
          </a:p>
        </p:txBody>
      </p:sp>
    </p:spTree>
    <p:extLst>
      <p:ext uri="{BB962C8B-B14F-4D97-AF65-F5344CB8AC3E}">
        <p14:creationId xmlns:p14="http://schemas.microsoft.com/office/powerpoint/2010/main" val="3781758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46286ec4cc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46286ec4cc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This is a key part, because there is a cap on the amount that can be spent on Administrative costs (29%), but not on Facilities - this is a clear positioning of library expenses as infrastructure.</a:t>
            </a:r>
            <a:endParaRPr/>
          </a:p>
        </p:txBody>
      </p:sp>
    </p:spTree>
    <p:extLst>
      <p:ext uri="{BB962C8B-B14F-4D97-AF65-F5344CB8AC3E}">
        <p14:creationId xmlns:p14="http://schemas.microsoft.com/office/powerpoint/2010/main" val="7702512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46286ec4cc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46286ec4cc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Franklin is a Library Assessment Conference Career Award Winner honoree, not only wrote about this topic, but worked through a consulting firm to help libraries and universities negotiate costs.</a:t>
            </a:r>
            <a:endParaRPr/>
          </a:p>
        </p:txBody>
      </p:sp>
    </p:spTree>
    <p:extLst>
      <p:ext uri="{BB962C8B-B14F-4D97-AF65-F5344CB8AC3E}">
        <p14:creationId xmlns:p14="http://schemas.microsoft.com/office/powerpoint/2010/main" val="13526787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46286ec4cc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46286ec4cc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Response rate was roughly 20 percent for all categories, except for public R2s (14.5%) </a:t>
            </a:r>
            <a:endParaRPr/>
          </a:p>
        </p:txBody>
      </p:sp>
    </p:spTree>
    <p:extLst>
      <p:ext uri="{BB962C8B-B14F-4D97-AF65-F5344CB8AC3E}">
        <p14:creationId xmlns:p14="http://schemas.microsoft.com/office/powerpoint/2010/main" val="14456323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46286ec4cc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46286ec4cc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ranges are substantial -- specifically mention the annual institutional research fundings</a:t>
            </a:r>
            <a:endParaRPr/>
          </a:p>
        </p:txBody>
      </p:sp>
    </p:spTree>
    <p:extLst>
      <p:ext uri="{BB962C8B-B14F-4D97-AF65-F5344CB8AC3E}">
        <p14:creationId xmlns:p14="http://schemas.microsoft.com/office/powerpoint/2010/main" val="4696888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46286ec4cc_0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46286ec4cc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Reason for median and more than zero responses</a:t>
            </a:r>
            <a:endParaRPr/>
          </a:p>
          <a:p>
            <a:pPr marL="0" lvl="0" indent="0" algn="l" rtl="0">
              <a:spcBef>
                <a:spcPts val="0"/>
              </a:spcBef>
              <a:spcAft>
                <a:spcPts val="0"/>
              </a:spcAft>
              <a:buNone/>
            </a:pPr>
            <a:endParaRPr/>
          </a:p>
          <a:p>
            <a:pPr marL="0" lvl="0" indent="0" algn="l" rtl="0">
              <a:spcBef>
                <a:spcPts val="0"/>
              </a:spcBef>
              <a:spcAft>
                <a:spcPts val="0"/>
              </a:spcAft>
              <a:buNone/>
            </a:pPr>
            <a:r>
              <a:rPr lang="en"/>
              <a:t>ICR monies is a third of either student fees and specific endowments.</a:t>
            </a:r>
            <a:endParaRPr/>
          </a:p>
          <a:p>
            <a:pPr marL="0" lvl="0" indent="0" algn="l" rtl="0">
              <a:spcBef>
                <a:spcPts val="0"/>
              </a:spcBef>
              <a:spcAft>
                <a:spcPts val="0"/>
              </a:spcAft>
              <a:buNone/>
            </a:pPr>
            <a:endParaRPr/>
          </a:p>
          <a:p>
            <a:pPr marL="0" lvl="0" indent="0" algn="l" rtl="0">
              <a:spcBef>
                <a:spcPts val="0"/>
              </a:spcBef>
              <a:spcAft>
                <a:spcPts val="0"/>
              </a:spcAft>
              <a:buNone/>
            </a:pPr>
            <a:r>
              <a:rPr lang="en"/>
              <a:t>Make comment that Franklin, in 2007, said the average ICR amount was 0.95 based on a decade-plus research. Stayed consistent.</a:t>
            </a:r>
            <a:endParaRPr/>
          </a:p>
        </p:txBody>
      </p:sp>
    </p:spTree>
    <p:extLst>
      <p:ext uri="{BB962C8B-B14F-4D97-AF65-F5344CB8AC3E}">
        <p14:creationId xmlns:p14="http://schemas.microsoft.com/office/powerpoint/2010/main" val="3726944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mailto:dsavage@iit.edu"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 Id="rId4" Type="http://schemas.openxmlformats.org/officeDocument/2006/relationships/hyperlink" Target="mailto:cmkahl@ilstu.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140750"/>
            <a:ext cx="8520600" cy="1019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Obligations and Intentions</a:t>
            </a:r>
            <a:endParaRPr/>
          </a:p>
        </p:txBody>
      </p:sp>
      <p:sp>
        <p:nvSpPr>
          <p:cNvPr id="55" name="Google Shape;55;p13"/>
          <p:cNvSpPr txBox="1">
            <a:spLocks noGrp="1"/>
          </p:cNvSpPr>
          <p:nvPr>
            <p:ph type="subTitle" idx="1"/>
          </p:nvPr>
        </p:nvSpPr>
        <p:spPr>
          <a:xfrm>
            <a:off x="396675" y="1034550"/>
            <a:ext cx="8520600" cy="1537200"/>
          </a:xfrm>
          <a:prstGeom prst="rect">
            <a:avLst/>
          </a:prstGeom>
          <a:effectLst>
            <a:outerShdw blurRad="57150" dist="19050" dir="5400000" algn="bl" rotWithShape="0">
              <a:srgbClr val="000000">
                <a:alpha val="0"/>
              </a:srgbClr>
            </a:outerShdw>
          </a:effectLst>
        </p:spPr>
        <p:txBody>
          <a:bodyPr spcFirstLastPara="1" wrap="square" lIns="91425" tIns="91425" rIns="91425" bIns="91425" anchor="t" anchorCtr="0">
            <a:noAutofit/>
          </a:bodyPr>
          <a:lstStyle/>
          <a:p>
            <a:pPr marL="0" lvl="0" indent="0" algn="ctr" rtl="0">
              <a:spcBef>
                <a:spcPts val="0"/>
              </a:spcBef>
              <a:spcAft>
                <a:spcPts val="0"/>
              </a:spcAft>
              <a:buNone/>
            </a:pPr>
            <a:r>
              <a:rPr lang="en">
                <a:solidFill>
                  <a:srgbClr val="000000"/>
                </a:solidFill>
              </a:rPr>
              <a:t>An exploratory study of Indirect Cost Recovery monies from Research Grants as a revenue stream for funding research library budgets</a:t>
            </a:r>
            <a:endParaRPr>
              <a:solidFill>
                <a:srgbClr val="000000"/>
              </a:solidFill>
            </a:endParaRPr>
          </a:p>
        </p:txBody>
      </p:sp>
      <p:graphicFrame>
        <p:nvGraphicFramePr>
          <p:cNvPr id="56" name="Google Shape;56;p13"/>
          <p:cNvGraphicFramePr/>
          <p:nvPr/>
        </p:nvGraphicFramePr>
        <p:xfrm>
          <a:off x="77825" y="3179475"/>
          <a:ext cx="9066175" cy="1645860"/>
        </p:xfrm>
        <a:graphic>
          <a:graphicData uri="http://schemas.openxmlformats.org/drawingml/2006/table">
            <a:tbl>
              <a:tblPr>
                <a:noFill/>
                <a:tableStyleId>{F8D4E81C-269A-437D-9EA8-44854160A2E0}</a:tableStyleId>
              </a:tblPr>
              <a:tblGrid>
                <a:gridCol w="4151500"/>
                <a:gridCol w="4914675"/>
              </a:tblGrid>
              <a:tr h="3810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l" rtl="0">
                        <a:spcBef>
                          <a:spcPts val="0"/>
                        </a:spcBef>
                        <a:spcAft>
                          <a:spcPts val="0"/>
                        </a:spcAft>
                        <a:buNone/>
                      </a:pPr>
                      <a:r>
                        <a:rPr lang="en"/>
                        <a:t>Devin Savage</a:t>
                      </a:r>
                      <a:endParaRPr/>
                    </a:p>
                    <a:p>
                      <a:pPr marL="0" lvl="0" indent="0" algn="l" rtl="0">
                        <a:spcBef>
                          <a:spcPts val="0"/>
                        </a:spcBef>
                        <a:spcAft>
                          <a:spcPts val="0"/>
                        </a:spcAft>
                        <a:buNone/>
                      </a:pPr>
                      <a:r>
                        <a:rPr lang="en"/>
                        <a:t>Associate Dean for Assessment and Scholarly Services</a:t>
                      </a:r>
                      <a:endParaRPr/>
                    </a:p>
                    <a:p>
                      <a:pPr marL="0" lvl="0" indent="0" algn="l" rtl="0">
                        <a:spcBef>
                          <a:spcPts val="0"/>
                        </a:spcBef>
                        <a:spcAft>
                          <a:spcPts val="0"/>
                        </a:spcAft>
                        <a:buNone/>
                      </a:pPr>
                      <a:r>
                        <a:rPr lang="en"/>
                        <a:t>Paul V. Gavin Library</a:t>
                      </a: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r>
              <a:tr h="3810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l" rtl="0">
                        <a:spcBef>
                          <a:spcPts val="0"/>
                        </a:spcBef>
                        <a:spcAft>
                          <a:spcPts val="0"/>
                        </a:spcAft>
                        <a:buNone/>
                      </a:pPr>
                      <a:r>
                        <a:rPr lang="en"/>
                        <a:t>Chad Kahl</a:t>
                      </a:r>
                      <a:endParaRPr/>
                    </a:p>
                    <a:p>
                      <a:pPr marL="0" lvl="0" indent="0" algn="l" rtl="0">
                        <a:spcBef>
                          <a:spcPts val="0"/>
                        </a:spcBef>
                        <a:spcAft>
                          <a:spcPts val="0"/>
                        </a:spcAft>
                        <a:buNone/>
                      </a:pPr>
                      <a:r>
                        <a:rPr lang="en"/>
                        <a:t>Associate Dean for Public Services and Technology</a:t>
                      </a:r>
                      <a:endParaRPr/>
                    </a:p>
                    <a:p>
                      <a:pPr marL="0" lvl="0" indent="0" algn="l" rtl="0">
                        <a:spcBef>
                          <a:spcPts val="0"/>
                        </a:spcBef>
                        <a:spcAft>
                          <a:spcPts val="0"/>
                        </a:spcAft>
                        <a:buNone/>
                      </a:pPr>
                      <a:r>
                        <a:rPr lang="en"/>
                        <a:t>Milner Library</a:t>
                      </a: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r>
            </a:tbl>
          </a:graphicData>
        </a:graphic>
      </p:graphicFrame>
      <p:pic>
        <p:nvPicPr>
          <p:cNvPr id="57" name="Google Shape;57;p13"/>
          <p:cNvPicPr preferRelativeResize="0"/>
          <p:nvPr/>
        </p:nvPicPr>
        <p:blipFill rotWithShape="1">
          <a:blip r:embed="rId3">
            <a:alphaModFix/>
          </a:blip>
          <a:srcRect b="34793"/>
          <a:stretch/>
        </p:blipFill>
        <p:spPr>
          <a:xfrm>
            <a:off x="311700" y="3103275"/>
            <a:ext cx="3448050" cy="811500"/>
          </a:xfrm>
          <a:prstGeom prst="rect">
            <a:avLst/>
          </a:prstGeom>
          <a:noFill/>
          <a:ln>
            <a:noFill/>
          </a:ln>
        </p:spPr>
      </p:pic>
      <p:pic>
        <p:nvPicPr>
          <p:cNvPr id="58" name="Google Shape;58;p13"/>
          <p:cNvPicPr preferRelativeResize="0"/>
          <p:nvPr/>
        </p:nvPicPr>
        <p:blipFill rotWithShape="1">
          <a:blip r:embed="rId4">
            <a:alphaModFix/>
          </a:blip>
          <a:srcRect l="2714" r="-9"/>
          <a:stretch/>
        </p:blipFill>
        <p:spPr>
          <a:xfrm>
            <a:off x="275175" y="3914775"/>
            <a:ext cx="3048825" cy="866775"/>
          </a:xfrm>
          <a:prstGeom prst="rect">
            <a:avLst/>
          </a:prstGeom>
          <a:noFill/>
          <a:ln>
            <a:noFill/>
          </a:ln>
        </p:spPr>
      </p:pic>
      <p:sp>
        <p:nvSpPr>
          <p:cNvPr id="59" name="Google Shape;59;p13"/>
          <p:cNvSpPr txBox="1"/>
          <p:nvPr/>
        </p:nvSpPr>
        <p:spPr>
          <a:xfrm>
            <a:off x="396663" y="2571750"/>
            <a:ext cx="8428500" cy="721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400" b="1"/>
              <a:t>Library Assessment Conference | December 5, 2018</a:t>
            </a:r>
            <a:endParaRPr sz="2400"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2"/>
          <p:cNvSpPr txBox="1">
            <a:spLocks noGrp="1"/>
          </p:cNvSpPr>
          <p:nvPr>
            <p:ph type="title"/>
          </p:nvPr>
        </p:nvSpPr>
        <p:spPr>
          <a:xfrm>
            <a:off x="235500" y="216425"/>
            <a:ext cx="8520600" cy="5727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 sz="2400"/>
              <a:t>ICR Monies as a percent of overall library budget</a:t>
            </a:r>
            <a:endParaRPr/>
          </a:p>
        </p:txBody>
      </p:sp>
      <p:graphicFrame>
        <p:nvGraphicFramePr>
          <p:cNvPr id="114" name="Google Shape;114;p22"/>
          <p:cNvGraphicFramePr/>
          <p:nvPr/>
        </p:nvGraphicFramePr>
        <p:xfrm>
          <a:off x="401450" y="1308200"/>
          <a:ext cx="8371350" cy="3554100"/>
        </p:xfrm>
        <a:graphic>
          <a:graphicData uri="http://schemas.openxmlformats.org/drawingml/2006/table">
            <a:tbl>
              <a:tblPr>
                <a:noFill/>
                <a:tableStyleId>{F8D4E81C-269A-437D-9EA8-44854160A2E0}</a:tableStyleId>
              </a:tblPr>
              <a:tblGrid>
                <a:gridCol w="1395225"/>
                <a:gridCol w="1395225"/>
                <a:gridCol w="1395225"/>
                <a:gridCol w="1395225"/>
                <a:gridCol w="1395225"/>
                <a:gridCol w="1395225"/>
              </a:tblGrid>
              <a:tr h="433425">
                <a:tc>
                  <a:txBody>
                    <a:bodyPr/>
                    <a:lstStyle/>
                    <a:p>
                      <a:pPr marL="0" lvl="0" indent="0" algn="l" rtl="0">
                        <a:lnSpc>
                          <a:spcPct val="115000"/>
                        </a:lnSpc>
                        <a:spcBef>
                          <a:spcPts val="0"/>
                        </a:spcBef>
                        <a:spcAft>
                          <a:spcPts val="0"/>
                        </a:spcAft>
                        <a:buNone/>
                      </a:pPr>
                      <a:endParaRPr sz="1100"/>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a:t>Yes</a:t>
                      </a:r>
                      <a:endParaRPr sz="1100"/>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w="6250"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a:t>No</a:t>
                      </a:r>
                      <a:endParaRPr sz="1100"/>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w="6250"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a:t>Range</a:t>
                      </a:r>
                      <a:endParaRPr sz="1100"/>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w="6250"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Y and N Ave %</a:t>
                      </a:r>
                      <a:endParaRPr sz="1100" b="1"/>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w="6250"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Yes Ave%</a:t>
                      </a:r>
                      <a:endParaRPr sz="1100" b="1"/>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w="6250" cap="flat" cmpd="sng">
                      <a:solidFill>
                        <a:srgbClr val="000000"/>
                      </a:solidFill>
                      <a:prstDash val="solid"/>
                      <a:round/>
                      <a:headEnd type="none" w="sm" len="sm"/>
                      <a:tailEnd type="none" w="sm" len="sm"/>
                    </a:lnB>
                  </a:tcPr>
                </a:tc>
              </a:tr>
              <a:tr h="433425">
                <a:tc>
                  <a:txBody>
                    <a:bodyPr/>
                    <a:lstStyle/>
                    <a:p>
                      <a:pPr marL="0" lvl="0" indent="0" algn="ctr" rtl="0">
                        <a:lnSpc>
                          <a:spcPct val="115000"/>
                        </a:lnSpc>
                        <a:spcBef>
                          <a:spcPts val="0"/>
                        </a:spcBef>
                        <a:spcAft>
                          <a:spcPts val="0"/>
                        </a:spcAft>
                        <a:buNone/>
                      </a:pPr>
                      <a:r>
                        <a:rPr lang="en" sz="1100"/>
                        <a:t>$% - State </a:t>
                      </a:r>
                      <a:endParaRPr sz="1100"/>
                    </a:p>
                  </a:txBody>
                  <a:tcPr marL="12700" marR="12700" marT="12700" marB="63500" anchor="b">
                    <a:lnL cap="flat" cmpd="sng">
                      <a:solidFill>
                        <a:srgbClr val="000000"/>
                      </a:solidFill>
                      <a:prstDash val="solid"/>
                      <a:round/>
                      <a:headEnd type="none" w="sm" len="sm"/>
                      <a:tailEnd type="none" w="sm" len="sm"/>
                    </a:lnL>
                    <a:lnR w="6250"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21</a:t>
                      </a:r>
                      <a:endParaRPr sz="1100" b="1"/>
                    </a:p>
                  </a:txBody>
                  <a:tcPr marL="12700" marR="12700" marT="12700" marB="63500" anchor="b">
                    <a:lnL w="6250"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w="6250"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20</a:t>
                      </a:r>
                      <a:endParaRPr sz="1100" b="1"/>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w="6250"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a:t>0-98</a:t>
                      </a:r>
                      <a:endParaRPr sz="1100"/>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w="6250"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31.5</a:t>
                      </a:r>
                      <a:endParaRPr sz="1100"/>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w="6250"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a:t>61.6</a:t>
                      </a:r>
                      <a:endParaRPr sz="1100"/>
                    </a:p>
                  </a:txBody>
                  <a:tcPr marL="12700" marR="12700" marT="12700" marB="63500" anchor="b">
                    <a:lnL cap="flat" cmpd="sng">
                      <a:solidFill>
                        <a:srgbClr val="000000"/>
                      </a:solidFill>
                      <a:prstDash val="solid"/>
                      <a:round/>
                      <a:headEnd type="none" w="sm" len="sm"/>
                      <a:tailEnd type="none" w="sm" len="sm"/>
                    </a:lnL>
                    <a:lnR w="6250" cap="flat" cmpd="sng">
                      <a:solidFill>
                        <a:srgbClr val="000000"/>
                      </a:solidFill>
                      <a:prstDash val="solid"/>
                      <a:round/>
                      <a:headEnd type="none" w="sm" len="sm"/>
                      <a:tailEnd type="none" w="sm" len="sm"/>
                    </a:lnR>
                    <a:lnT w="6250"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r>
              <a:tr h="433425">
                <a:tc>
                  <a:txBody>
                    <a:bodyPr/>
                    <a:lstStyle/>
                    <a:p>
                      <a:pPr marL="0" lvl="0" indent="0" algn="ctr" rtl="0">
                        <a:lnSpc>
                          <a:spcPct val="115000"/>
                        </a:lnSpc>
                        <a:spcBef>
                          <a:spcPts val="0"/>
                        </a:spcBef>
                        <a:spcAft>
                          <a:spcPts val="0"/>
                        </a:spcAft>
                        <a:buNone/>
                      </a:pPr>
                      <a:r>
                        <a:rPr lang="en" sz="1100"/>
                        <a:t>$% - Tuition/General</a:t>
                      </a:r>
                      <a:endParaRPr sz="1100"/>
                    </a:p>
                  </a:txBody>
                  <a:tcPr marL="12700" marR="12700" marT="12700" marB="63500" anchor="b">
                    <a:lnL cap="flat" cmpd="sng">
                      <a:solidFill>
                        <a:srgbClr val="000000"/>
                      </a:solidFill>
                      <a:prstDash val="solid"/>
                      <a:round/>
                      <a:headEnd type="none" w="sm" len="sm"/>
                      <a:tailEnd type="none" w="sm" len="sm"/>
                    </a:lnL>
                    <a:lnR w="6250"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25</a:t>
                      </a:r>
                      <a:endParaRPr sz="1100" b="1"/>
                    </a:p>
                  </a:txBody>
                  <a:tcPr marL="12700" marR="12700" marT="12700" marB="63500" anchor="b">
                    <a:lnL w="6250"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16</a:t>
                      </a:r>
                      <a:endParaRPr sz="1100" b="1"/>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a:t>0-100</a:t>
                      </a:r>
                      <a:endParaRPr sz="1100"/>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44.9</a:t>
                      </a:r>
                      <a:endParaRPr sz="1100"/>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a:t>73.7</a:t>
                      </a:r>
                      <a:endParaRPr sz="1100"/>
                    </a:p>
                  </a:txBody>
                  <a:tcPr marL="12700" marR="12700" marT="12700" marB="63500" anchor="b">
                    <a:lnL cap="flat" cmpd="sng">
                      <a:solidFill>
                        <a:srgbClr val="000000"/>
                      </a:solidFill>
                      <a:prstDash val="solid"/>
                      <a:round/>
                      <a:headEnd type="none" w="sm" len="sm"/>
                      <a:tailEnd type="none" w="sm" len="sm"/>
                    </a:lnL>
                    <a:lnR w="6250"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r>
              <a:tr h="433425">
                <a:tc>
                  <a:txBody>
                    <a:bodyPr/>
                    <a:lstStyle/>
                    <a:p>
                      <a:pPr marL="0" lvl="0" indent="0" algn="ctr" rtl="0">
                        <a:lnSpc>
                          <a:spcPct val="115000"/>
                        </a:lnSpc>
                        <a:spcBef>
                          <a:spcPts val="0"/>
                        </a:spcBef>
                        <a:spcAft>
                          <a:spcPts val="0"/>
                        </a:spcAft>
                        <a:buNone/>
                      </a:pPr>
                      <a:r>
                        <a:rPr lang="en" sz="1800" b="1"/>
                        <a:t>$% - ICR</a:t>
                      </a:r>
                      <a:endParaRPr sz="1800" b="1"/>
                    </a:p>
                  </a:txBody>
                  <a:tcPr marL="12700" marR="12700" marT="12700" marB="63500" anchor="b">
                    <a:lnL cap="flat" cmpd="sng">
                      <a:solidFill>
                        <a:srgbClr val="000000"/>
                      </a:solidFill>
                      <a:prstDash val="solid"/>
                      <a:round/>
                      <a:headEnd type="none" w="sm" len="sm"/>
                      <a:tailEnd type="none" w="sm" len="sm"/>
                    </a:lnL>
                    <a:lnR w="6250"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800" b="1"/>
                        <a:t>12</a:t>
                      </a:r>
                      <a:endParaRPr sz="1800" b="1"/>
                    </a:p>
                  </a:txBody>
                  <a:tcPr marL="12700" marR="12700" marT="12700" marB="63500" anchor="b">
                    <a:lnL w="6250"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800" b="1"/>
                        <a:t>29</a:t>
                      </a:r>
                      <a:endParaRPr sz="1800" b="1"/>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800" b="1"/>
                        <a:t>0-15</a:t>
                      </a:r>
                      <a:endParaRPr sz="1800" b="1"/>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800" b="1"/>
                        <a:t>1.2</a:t>
                      </a:r>
                      <a:endParaRPr sz="1800" b="1"/>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800" b="1"/>
                        <a:t>4.1</a:t>
                      </a:r>
                      <a:endParaRPr sz="1800" b="1"/>
                    </a:p>
                  </a:txBody>
                  <a:tcPr marL="12700" marR="12700" marT="12700" marB="63500" anchor="b">
                    <a:lnL cap="flat" cmpd="sng">
                      <a:solidFill>
                        <a:srgbClr val="000000"/>
                      </a:solidFill>
                      <a:prstDash val="solid"/>
                      <a:round/>
                      <a:headEnd type="none" w="sm" len="sm"/>
                      <a:tailEnd type="none" w="sm" len="sm"/>
                    </a:lnL>
                    <a:lnR w="6250"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r>
              <a:tr h="433425">
                <a:tc>
                  <a:txBody>
                    <a:bodyPr/>
                    <a:lstStyle/>
                    <a:p>
                      <a:pPr marL="0" lvl="0" indent="0" algn="ctr" rtl="0">
                        <a:lnSpc>
                          <a:spcPct val="115000"/>
                        </a:lnSpc>
                        <a:spcBef>
                          <a:spcPts val="0"/>
                        </a:spcBef>
                        <a:spcAft>
                          <a:spcPts val="0"/>
                        </a:spcAft>
                        <a:buNone/>
                      </a:pPr>
                      <a:r>
                        <a:rPr lang="en" sz="1100"/>
                        <a:t>$% - Student Fees</a:t>
                      </a:r>
                      <a:endParaRPr sz="1100"/>
                    </a:p>
                  </a:txBody>
                  <a:tcPr marL="12700" marR="12700" marT="12700" marB="63500" anchor="b">
                    <a:lnL cap="flat" cmpd="sng">
                      <a:solidFill>
                        <a:srgbClr val="000000"/>
                      </a:solidFill>
                      <a:prstDash val="solid"/>
                      <a:round/>
                      <a:headEnd type="none" w="sm" len="sm"/>
                      <a:tailEnd type="none" w="sm" len="sm"/>
                    </a:lnL>
                    <a:lnR w="6250"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14</a:t>
                      </a:r>
                      <a:endParaRPr sz="1100" b="1"/>
                    </a:p>
                  </a:txBody>
                  <a:tcPr marL="12700" marR="12700" marT="12700" marB="63500" anchor="b">
                    <a:lnL w="6250"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27</a:t>
                      </a:r>
                      <a:endParaRPr sz="1100" b="1"/>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a:t>0.3-100</a:t>
                      </a:r>
                      <a:endParaRPr sz="1100"/>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7.1</a:t>
                      </a:r>
                      <a:endParaRPr sz="1100"/>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a:t>20.7</a:t>
                      </a:r>
                      <a:endParaRPr sz="1100"/>
                    </a:p>
                  </a:txBody>
                  <a:tcPr marL="12700" marR="12700" marT="12700" marB="63500" anchor="b">
                    <a:lnL cap="flat" cmpd="sng">
                      <a:solidFill>
                        <a:srgbClr val="000000"/>
                      </a:solidFill>
                      <a:prstDash val="solid"/>
                      <a:round/>
                      <a:headEnd type="none" w="sm" len="sm"/>
                      <a:tailEnd type="none" w="sm" len="sm"/>
                    </a:lnL>
                    <a:lnR w="6250"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r>
              <a:tr h="433425">
                <a:tc>
                  <a:txBody>
                    <a:bodyPr/>
                    <a:lstStyle/>
                    <a:p>
                      <a:pPr marL="0" lvl="0" indent="0" algn="ctr" rtl="0">
                        <a:lnSpc>
                          <a:spcPct val="115000"/>
                        </a:lnSpc>
                        <a:spcBef>
                          <a:spcPts val="0"/>
                        </a:spcBef>
                        <a:spcAft>
                          <a:spcPts val="0"/>
                        </a:spcAft>
                        <a:buNone/>
                      </a:pPr>
                      <a:r>
                        <a:rPr lang="en" sz="1100"/>
                        <a:t>$% - Endowment(s)</a:t>
                      </a:r>
                      <a:endParaRPr sz="1100"/>
                    </a:p>
                  </a:txBody>
                  <a:tcPr marL="12700" marR="12700" marT="12700" marB="63500" anchor="b">
                    <a:lnL cap="flat" cmpd="sng">
                      <a:solidFill>
                        <a:srgbClr val="000000"/>
                      </a:solidFill>
                      <a:prstDash val="solid"/>
                      <a:round/>
                      <a:headEnd type="none" w="sm" len="sm"/>
                      <a:tailEnd type="none" w="sm" len="sm"/>
                    </a:lnL>
                    <a:lnR w="6250"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30</a:t>
                      </a:r>
                      <a:endParaRPr sz="1100" b="1"/>
                    </a:p>
                  </a:txBody>
                  <a:tcPr marL="12700" marR="12700" marT="12700" marB="63500" anchor="b">
                    <a:lnL w="6250"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11</a:t>
                      </a:r>
                      <a:endParaRPr sz="1100" b="1"/>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a:t>1-45</a:t>
                      </a:r>
                      <a:endParaRPr sz="1100"/>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8.2</a:t>
                      </a:r>
                      <a:endParaRPr sz="1100"/>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a:t>6</a:t>
                      </a:r>
                      <a:endParaRPr sz="1100"/>
                    </a:p>
                  </a:txBody>
                  <a:tcPr marL="12700" marR="12700" marT="12700" marB="63500" anchor="b">
                    <a:lnL cap="flat" cmpd="sng">
                      <a:solidFill>
                        <a:srgbClr val="000000"/>
                      </a:solidFill>
                      <a:prstDash val="solid"/>
                      <a:round/>
                      <a:headEnd type="none" w="sm" len="sm"/>
                      <a:tailEnd type="none" w="sm" len="sm"/>
                    </a:lnL>
                    <a:lnR w="6250"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r>
              <a:tr h="433425">
                <a:tc>
                  <a:txBody>
                    <a:bodyPr/>
                    <a:lstStyle/>
                    <a:p>
                      <a:pPr marL="0" lvl="0" indent="0" algn="ctr" rtl="0">
                        <a:lnSpc>
                          <a:spcPct val="115000"/>
                        </a:lnSpc>
                        <a:spcBef>
                          <a:spcPts val="0"/>
                        </a:spcBef>
                        <a:spcAft>
                          <a:spcPts val="0"/>
                        </a:spcAft>
                        <a:buNone/>
                      </a:pPr>
                      <a:r>
                        <a:rPr lang="en" sz="1100"/>
                        <a:t>$% - Other</a:t>
                      </a:r>
                      <a:endParaRPr sz="1100"/>
                    </a:p>
                  </a:txBody>
                  <a:tcPr marL="12700" marR="12700" marT="12700" marB="63500" anchor="b">
                    <a:lnL cap="flat" cmpd="sng">
                      <a:solidFill>
                        <a:srgbClr val="000000"/>
                      </a:solidFill>
                      <a:prstDash val="solid"/>
                      <a:round/>
                      <a:headEnd type="none" w="sm" len="sm"/>
                      <a:tailEnd type="none" w="sm" len="sm"/>
                    </a:lnL>
                    <a:lnR w="6250"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10</a:t>
                      </a:r>
                      <a:endParaRPr sz="1100" b="1"/>
                    </a:p>
                  </a:txBody>
                  <a:tcPr marL="12700" marR="12700" marT="12700" marB="63500" anchor="b">
                    <a:lnL w="6250"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w="6250"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31</a:t>
                      </a:r>
                      <a:endParaRPr sz="1100" b="1"/>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w="6250"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a:t>1.7-100</a:t>
                      </a:r>
                      <a:endParaRPr sz="1100"/>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w="6250"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b="1"/>
                        <a:t>9.3</a:t>
                      </a:r>
                      <a:endParaRPr sz="1100"/>
                    </a:p>
                  </a:txBody>
                  <a:tcPr marL="12700" marR="12700" marT="12700" marB="63500" anchor="b">
                    <a:lnL cap="flat" cmpd="sng">
                      <a:solidFill>
                        <a:srgbClr val="000000"/>
                      </a:solidFill>
                      <a:prstDash val="solid"/>
                      <a:round/>
                      <a:headEnd type="none" w="sm" len="sm"/>
                      <a:tailEnd type="none" w="sm" len="sm"/>
                    </a:lnL>
                    <a:lnR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w="6250"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100"/>
                        <a:t>38.2</a:t>
                      </a:r>
                      <a:endParaRPr sz="1100"/>
                    </a:p>
                  </a:txBody>
                  <a:tcPr marL="12700" marR="12700" marT="12700" marB="63500" anchor="b">
                    <a:lnL cap="flat" cmpd="sng">
                      <a:solidFill>
                        <a:srgbClr val="000000"/>
                      </a:solidFill>
                      <a:prstDash val="solid"/>
                      <a:round/>
                      <a:headEnd type="none" w="sm" len="sm"/>
                      <a:tailEnd type="none" w="sm" len="sm"/>
                    </a:lnL>
                    <a:lnR w="6250" cap="flat" cmpd="sng">
                      <a:solidFill>
                        <a:srgbClr val="000000"/>
                      </a:solidFill>
                      <a:prstDash val="solid"/>
                      <a:round/>
                      <a:headEnd type="none" w="sm" len="sm"/>
                      <a:tailEnd type="none" w="sm" len="sm"/>
                    </a:lnR>
                    <a:lnT cap="flat" cmpd="sng">
                      <a:solidFill>
                        <a:srgbClr val="000000"/>
                      </a:solidFill>
                      <a:prstDash val="solid"/>
                      <a:round/>
                      <a:headEnd type="none" w="sm" len="sm"/>
                      <a:tailEnd type="none" w="sm" len="sm"/>
                    </a:lnT>
                    <a:lnB w="6250" cap="flat" cmpd="sng">
                      <a:solidFill>
                        <a:srgbClr val="000000"/>
                      </a:solidFill>
                      <a:prstDash val="solid"/>
                      <a:round/>
                      <a:headEnd type="none" w="sm" len="sm"/>
                      <a:tailEnd type="none" w="sm" len="sm"/>
                    </a:lnB>
                  </a:tcPr>
                </a:tc>
              </a:tr>
              <a:tr h="520125">
                <a:tc>
                  <a:txBody>
                    <a:bodyPr/>
                    <a:lstStyle/>
                    <a:p>
                      <a:pPr marL="0" lvl="0" indent="0" algn="l" rtl="0">
                        <a:lnSpc>
                          <a:spcPct val="115000"/>
                        </a:lnSpc>
                        <a:spcBef>
                          <a:spcPts val="0"/>
                        </a:spcBef>
                        <a:spcAft>
                          <a:spcPts val="0"/>
                        </a:spcAft>
                        <a:buNone/>
                      </a:pPr>
                      <a:endParaRPr sz="1100"/>
                    </a:p>
                  </a:txBody>
                  <a:tcPr marL="12700" marR="12700" marT="12700" marB="63500" anchor="b">
                    <a:lnL cap="flat" cmpd="sng">
                      <a:solidFill>
                        <a:srgbClr val="000000"/>
                      </a:solidFill>
                      <a:prstDash val="solid"/>
                      <a:round/>
                      <a:headEnd type="none" w="sm" len="sm"/>
                      <a:tailEnd type="none" w="sm" len="sm"/>
                    </a:lnL>
                    <a:lnR cap="flat" cmpd="sng">
                      <a:solidFill>
                        <a:srgbClr val="808080"/>
                      </a:solidFill>
                      <a:prstDash val="solid"/>
                      <a:round/>
                      <a:headEnd type="none" w="sm" len="sm"/>
                      <a:tailEnd type="none" w="sm" len="sm"/>
                    </a:lnR>
                    <a:lnT cap="flat" cmpd="sng">
                      <a:solidFill>
                        <a:srgbClr val="000000"/>
                      </a:solidFill>
                      <a:prstDash val="solid"/>
                      <a:round/>
                      <a:headEnd type="none" w="sm" len="sm"/>
                      <a:tailEnd type="none" w="sm" len="sm"/>
                    </a:lnT>
                    <a:lnB cap="flat" cmpd="sng">
                      <a:solidFill>
                        <a:srgbClr val="000000"/>
                      </a:solidFill>
                      <a:prstDash val="solid"/>
                      <a:round/>
                      <a:headEnd type="none" w="sm" len="sm"/>
                      <a:tailEnd type="none" w="sm" len="sm"/>
                    </a:lnB>
                    <a:solidFill>
                      <a:srgbClr val="FFFFFF"/>
                    </a:solidFill>
                  </a:tcPr>
                </a:tc>
                <a:tc>
                  <a:txBody>
                    <a:bodyPr/>
                    <a:lstStyle/>
                    <a:p>
                      <a:pPr marL="0" lvl="0" indent="0" algn="l" rtl="0">
                        <a:lnSpc>
                          <a:spcPct val="115000"/>
                        </a:lnSpc>
                        <a:spcBef>
                          <a:spcPts val="0"/>
                        </a:spcBef>
                        <a:spcAft>
                          <a:spcPts val="0"/>
                        </a:spcAft>
                        <a:buNone/>
                      </a:pPr>
                      <a:endParaRPr sz="1100"/>
                    </a:p>
                  </a:txBody>
                  <a:tcPr marL="63500" marR="63500" marT="63500" marB="63500">
                    <a:lnL cap="flat" cmpd="sng">
                      <a:solidFill>
                        <a:srgbClr val="808080"/>
                      </a:solidFill>
                      <a:prstDash val="solid"/>
                      <a:round/>
                      <a:headEnd type="none" w="sm" len="sm"/>
                      <a:tailEnd type="none" w="sm" len="sm"/>
                    </a:lnL>
                    <a:lnR cap="flat" cmpd="sng">
                      <a:solidFill>
                        <a:srgbClr val="808080"/>
                      </a:solidFill>
                      <a:prstDash val="solid"/>
                      <a:round/>
                      <a:headEnd type="none" w="sm" len="sm"/>
                      <a:tailEnd type="none" w="sm" len="sm"/>
                    </a:lnR>
                    <a:lnT w="6250" cap="flat" cmpd="sng">
                      <a:solidFill>
                        <a:srgbClr val="000000"/>
                      </a:solidFill>
                      <a:prstDash val="solid"/>
                      <a:round/>
                      <a:headEnd type="none" w="sm" len="sm"/>
                      <a:tailEnd type="none" w="sm" len="sm"/>
                    </a:lnT>
                    <a:lnB cap="flat" cmpd="sng">
                      <a:solidFill>
                        <a:srgbClr val="80808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100"/>
                    </a:p>
                  </a:txBody>
                  <a:tcPr marL="63500" marR="63500" marT="63500" marB="63500">
                    <a:lnL cap="flat" cmpd="sng">
                      <a:solidFill>
                        <a:srgbClr val="808080"/>
                      </a:solidFill>
                      <a:prstDash val="solid"/>
                      <a:round/>
                      <a:headEnd type="none" w="sm" len="sm"/>
                      <a:tailEnd type="none" w="sm" len="sm"/>
                    </a:lnL>
                    <a:lnR cap="flat" cmpd="sng">
                      <a:solidFill>
                        <a:srgbClr val="808080"/>
                      </a:solidFill>
                      <a:prstDash val="solid"/>
                      <a:round/>
                      <a:headEnd type="none" w="sm" len="sm"/>
                      <a:tailEnd type="none" w="sm" len="sm"/>
                    </a:lnR>
                    <a:lnT w="6250" cap="flat" cmpd="sng">
                      <a:solidFill>
                        <a:srgbClr val="000000"/>
                      </a:solidFill>
                      <a:prstDash val="solid"/>
                      <a:round/>
                      <a:headEnd type="none" w="sm" len="sm"/>
                      <a:tailEnd type="none" w="sm" len="sm"/>
                    </a:lnT>
                    <a:lnB cap="flat" cmpd="sng">
                      <a:solidFill>
                        <a:srgbClr val="80808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100"/>
                    </a:p>
                  </a:txBody>
                  <a:tcPr marL="63500" marR="63500" marT="63500" marB="63500">
                    <a:lnL cap="flat" cmpd="sng">
                      <a:solidFill>
                        <a:srgbClr val="808080"/>
                      </a:solidFill>
                      <a:prstDash val="solid"/>
                      <a:round/>
                      <a:headEnd type="none" w="sm" len="sm"/>
                      <a:tailEnd type="none" w="sm" len="sm"/>
                    </a:lnL>
                    <a:lnR cap="flat" cmpd="sng">
                      <a:solidFill>
                        <a:srgbClr val="808080"/>
                      </a:solidFill>
                      <a:prstDash val="solid"/>
                      <a:round/>
                      <a:headEnd type="none" w="sm" len="sm"/>
                      <a:tailEnd type="none" w="sm" len="sm"/>
                    </a:lnR>
                    <a:lnT w="6250" cap="flat" cmpd="sng">
                      <a:solidFill>
                        <a:srgbClr val="000000"/>
                      </a:solidFill>
                      <a:prstDash val="solid"/>
                      <a:round/>
                      <a:headEnd type="none" w="sm" len="sm"/>
                      <a:tailEnd type="none" w="sm" len="sm"/>
                    </a:lnT>
                    <a:lnB cap="flat" cmpd="sng">
                      <a:solidFill>
                        <a:srgbClr val="80808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100"/>
                    </a:p>
                  </a:txBody>
                  <a:tcPr marL="63500" marR="63500" marT="63500" marB="63500">
                    <a:lnL cap="flat" cmpd="sng">
                      <a:solidFill>
                        <a:srgbClr val="808080"/>
                      </a:solidFill>
                      <a:prstDash val="solid"/>
                      <a:round/>
                      <a:headEnd type="none" w="sm" len="sm"/>
                      <a:tailEnd type="none" w="sm" len="sm"/>
                    </a:lnL>
                    <a:lnR cap="flat" cmpd="sng">
                      <a:solidFill>
                        <a:srgbClr val="808080"/>
                      </a:solidFill>
                      <a:prstDash val="solid"/>
                      <a:round/>
                      <a:headEnd type="none" w="sm" len="sm"/>
                      <a:tailEnd type="none" w="sm" len="sm"/>
                    </a:lnR>
                    <a:lnT w="6250" cap="flat" cmpd="sng">
                      <a:solidFill>
                        <a:srgbClr val="000000"/>
                      </a:solidFill>
                      <a:prstDash val="solid"/>
                      <a:round/>
                      <a:headEnd type="none" w="sm" len="sm"/>
                      <a:tailEnd type="none" w="sm" len="sm"/>
                    </a:lnT>
                    <a:lnB cap="flat" cmpd="sng">
                      <a:solidFill>
                        <a:srgbClr val="80808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100"/>
                    </a:p>
                  </a:txBody>
                  <a:tcPr marL="63500" marR="63500" marT="63500" marB="63500">
                    <a:lnL cap="flat" cmpd="sng">
                      <a:solidFill>
                        <a:srgbClr val="808080"/>
                      </a:solidFill>
                      <a:prstDash val="solid"/>
                      <a:round/>
                      <a:headEnd type="none" w="sm" len="sm"/>
                      <a:tailEnd type="none" w="sm" len="sm"/>
                    </a:lnL>
                    <a:lnR cap="flat" cmpd="sng">
                      <a:solidFill>
                        <a:srgbClr val="808080"/>
                      </a:solidFill>
                      <a:prstDash val="solid"/>
                      <a:round/>
                      <a:headEnd type="none" w="sm" len="sm"/>
                      <a:tailEnd type="none" w="sm" len="sm"/>
                    </a:lnR>
                    <a:lnT w="6250" cap="flat" cmpd="sng">
                      <a:solidFill>
                        <a:srgbClr val="000000"/>
                      </a:solidFill>
                      <a:prstDash val="solid"/>
                      <a:round/>
                      <a:headEnd type="none" w="sm" len="sm"/>
                      <a:tailEnd type="none" w="sm" len="sm"/>
                    </a:lnT>
                    <a:lnB cap="flat" cmpd="sng">
                      <a:solidFill>
                        <a:srgbClr val="808080"/>
                      </a:solidFill>
                      <a:prstDash val="solid"/>
                      <a:round/>
                      <a:headEnd type="none" w="sm" len="sm"/>
                      <a:tailEnd type="none" w="sm" len="sm"/>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3"/>
          <p:cNvSpPr txBox="1">
            <a:spLocks noGrp="1"/>
          </p:cNvSpPr>
          <p:nvPr>
            <p:ph type="body" idx="1"/>
          </p:nvPr>
        </p:nvSpPr>
        <p:spPr>
          <a:xfrm>
            <a:off x="311700" y="695275"/>
            <a:ext cx="8324300" cy="39275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rgbClr val="000000"/>
                </a:solidFill>
              </a:rPr>
              <a:t>Are any ICR monies designated to go to the library budget</a:t>
            </a:r>
            <a:r>
              <a:rPr lang="en" dirty="0" smtClean="0">
                <a:solidFill>
                  <a:srgbClr val="000000"/>
                </a:solidFill>
              </a:rPr>
              <a:t>? </a:t>
            </a:r>
            <a:r>
              <a:rPr lang="en" dirty="0">
                <a:solidFill>
                  <a:srgbClr val="000000"/>
                </a:solidFill>
              </a:rPr>
              <a:t>	yes: 13 | no: 27</a:t>
            </a:r>
            <a:endParaRPr dirty="0">
              <a:solidFill>
                <a:srgbClr val="000000"/>
              </a:solidFill>
            </a:endParaRPr>
          </a:p>
          <a:p>
            <a:pPr marL="0" lvl="0" indent="0" algn="l" rtl="0">
              <a:spcBef>
                <a:spcPts val="1600"/>
              </a:spcBef>
              <a:spcAft>
                <a:spcPts val="0"/>
              </a:spcAft>
              <a:buNone/>
            </a:pPr>
            <a:r>
              <a:rPr lang="en" i="1" dirty="0">
                <a:solidFill>
                  <a:srgbClr val="000000"/>
                </a:solidFill>
              </a:rPr>
              <a:t>If your library receives ICR monies:</a:t>
            </a:r>
            <a:endParaRPr dirty="0">
              <a:solidFill>
                <a:srgbClr val="000000"/>
              </a:solidFill>
            </a:endParaRPr>
          </a:p>
          <a:p>
            <a:pPr marL="0" lvl="0" indent="0" algn="l" rtl="0">
              <a:spcBef>
                <a:spcPts val="1600"/>
              </a:spcBef>
              <a:spcAft>
                <a:spcPts val="0"/>
              </a:spcAft>
              <a:buNone/>
            </a:pPr>
            <a:r>
              <a:rPr lang="en" dirty="0">
                <a:solidFill>
                  <a:srgbClr val="000000"/>
                </a:solidFill>
              </a:rPr>
              <a:t>Is there a set percentage?					yes: 5   | no: 8</a:t>
            </a:r>
            <a:br>
              <a:rPr lang="en" dirty="0">
                <a:solidFill>
                  <a:srgbClr val="000000"/>
                </a:solidFill>
              </a:rPr>
            </a:br>
            <a:r>
              <a:rPr lang="en" sz="1400" dirty="0">
                <a:solidFill>
                  <a:srgbClr val="000000"/>
                </a:solidFill>
              </a:rPr>
              <a:t>- 2%, 1.95%, 3% (from the top), 3%, 10%</a:t>
            </a:r>
            <a:endParaRPr sz="1400" dirty="0">
              <a:solidFill>
                <a:srgbClr val="000000"/>
              </a:solidFill>
            </a:endParaRPr>
          </a:p>
          <a:p>
            <a:pPr marL="0" lvl="0" indent="0" algn="l" rtl="0">
              <a:spcBef>
                <a:spcPts val="1600"/>
              </a:spcBef>
              <a:spcAft>
                <a:spcPts val="0"/>
              </a:spcAft>
              <a:buNone/>
            </a:pPr>
            <a:r>
              <a:rPr lang="en" dirty="0">
                <a:solidFill>
                  <a:srgbClr val="000000"/>
                </a:solidFill>
              </a:rPr>
              <a:t>Any specifications and/or stipulations?	</a:t>
            </a:r>
            <a:r>
              <a:rPr lang="en" dirty="0" smtClean="0">
                <a:solidFill>
                  <a:srgbClr val="000000"/>
                </a:solidFill>
              </a:rPr>
              <a:t>	</a:t>
            </a:r>
            <a:r>
              <a:rPr lang="en" dirty="0">
                <a:solidFill>
                  <a:srgbClr val="000000"/>
                </a:solidFill>
              </a:rPr>
              <a:t>	yes: 1   | no: 4</a:t>
            </a:r>
            <a:br>
              <a:rPr lang="en" dirty="0">
                <a:solidFill>
                  <a:srgbClr val="000000"/>
                </a:solidFill>
              </a:rPr>
            </a:br>
            <a:r>
              <a:rPr lang="en" sz="1400" dirty="0">
                <a:solidFill>
                  <a:srgbClr val="000000"/>
                </a:solidFill>
              </a:rPr>
              <a:t>- “must be used to support journal and software subscriptions”</a:t>
            </a:r>
            <a:br>
              <a:rPr lang="en" sz="1400" dirty="0">
                <a:solidFill>
                  <a:srgbClr val="000000"/>
                </a:solidFill>
              </a:rPr>
            </a:br>
            <a:r>
              <a:rPr lang="en" sz="1400" dirty="0">
                <a:solidFill>
                  <a:srgbClr val="000000"/>
                </a:solidFill>
              </a:rPr>
              <a:t>- “to support faculty research”</a:t>
            </a:r>
            <a:endParaRPr sz="1400" dirty="0">
              <a:solidFill>
                <a:srgbClr val="000000"/>
              </a:solidFill>
            </a:endParaRPr>
          </a:p>
          <a:p>
            <a:pPr marL="0" lvl="0" indent="0" algn="l" rtl="0">
              <a:spcBef>
                <a:spcPts val="1600"/>
              </a:spcBef>
              <a:spcAft>
                <a:spcPts val="1600"/>
              </a:spcAft>
              <a:buNone/>
            </a:pPr>
            <a:r>
              <a:rPr lang="en" dirty="0">
                <a:solidFill>
                  <a:srgbClr val="000000"/>
                </a:solidFill>
              </a:rPr>
              <a:t>Is the library usage of ICR...tracked and/or reported</a:t>
            </a:r>
            <a:r>
              <a:rPr lang="en" dirty="0" smtClean="0">
                <a:solidFill>
                  <a:srgbClr val="000000"/>
                </a:solidFill>
              </a:rPr>
              <a:t>? </a:t>
            </a:r>
            <a:r>
              <a:rPr lang="en" dirty="0">
                <a:solidFill>
                  <a:srgbClr val="000000"/>
                </a:solidFill>
              </a:rPr>
              <a:t>		yes: 4   | no: 9</a:t>
            </a:r>
            <a:br>
              <a:rPr lang="en" dirty="0">
                <a:solidFill>
                  <a:srgbClr val="000000"/>
                </a:solidFill>
              </a:rPr>
            </a:br>
            <a:r>
              <a:rPr lang="en" sz="1400" dirty="0">
                <a:solidFill>
                  <a:srgbClr val="000000"/>
                </a:solidFill>
              </a:rPr>
              <a:t>- “financial reconciliation”</a:t>
            </a:r>
            <a:br>
              <a:rPr lang="en" sz="1400" dirty="0">
                <a:solidFill>
                  <a:srgbClr val="000000"/>
                </a:solidFill>
              </a:rPr>
            </a:br>
            <a:r>
              <a:rPr lang="en" sz="1400" dirty="0">
                <a:solidFill>
                  <a:srgbClr val="000000"/>
                </a:solidFill>
              </a:rPr>
              <a:t>- “to see what was expended on subscriptions”</a:t>
            </a:r>
            <a:br>
              <a:rPr lang="en" sz="1400" dirty="0">
                <a:solidFill>
                  <a:srgbClr val="000000"/>
                </a:solidFill>
              </a:rPr>
            </a:br>
            <a:r>
              <a:rPr lang="en" sz="1400" dirty="0">
                <a:solidFill>
                  <a:srgbClr val="000000"/>
                </a:solidFill>
              </a:rPr>
              <a:t>- “to monitor the expenditure of funds”</a:t>
            </a:r>
            <a:endParaRPr sz="1400" dirty="0">
              <a:solidFill>
                <a:srgbClr val="000000"/>
              </a:solidFill>
            </a:endParaRPr>
          </a:p>
        </p:txBody>
      </p:sp>
      <p:sp>
        <p:nvSpPr>
          <p:cNvPr id="120" name="Google Shape;120;p23"/>
          <p:cNvSpPr txBox="1">
            <a:spLocks noGrp="1"/>
          </p:cNvSpPr>
          <p:nvPr>
            <p:ph type="title"/>
          </p:nvPr>
        </p:nvSpPr>
        <p:spPr>
          <a:xfrm>
            <a:off x="112150" y="64025"/>
            <a:ext cx="87201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ICR</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4"/>
          <p:cNvSpPr txBox="1">
            <a:spLocks noGrp="1"/>
          </p:cNvSpPr>
          <p:nvPr>
            <p:ph type="title"/>
          </p:nvPr>
        </p:nvSpPr>
        <p:spPr>
          <a:xfrm>
            <a:off x="112150" y="64025"/>
            <a:ext cx="87201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ICR, continued</a:t>
            </a:r>
            <a:endParaRPr/>
          </a:p>
        </p:txBody>
      </p:sp>
      <p:sp>
        <p:nvSpPr>
          <p:cNvPr id="126" name="Google Shape;126;p24"/>
          <p:cNvSpPr txBox="1">
            <a:spLocks noGrp="1"/>
          </p:cNvSpPr>
          <p:nvPr>
            <p:ph type="body" idx="1"/>
          </p:nvPr>
        </p:nvSpPr>
        <p:spPr>
          <a:xfrm>
            <a:off x="311700" y="695275"/>
            <a:ext cx="8832300" cy="4448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Does rise and fall of total research funding at the institutional level affect ICR monies to library?													yes: 6 | no: 7</a:t>
            </a:r>
            <a:br>
              <a:rPr lang="en">
                <a:solidFill>
                  <a:srgbClr val="000000"/>
                </a:solidFill>
              </a:rPr>
            </a:br>
            <a:r>
              <a:rPr lang="en" sz="1400">
                <a:solidFill>
                  <a:srgbClr val="000000"/>
                </a:solidFill>
              </a:rPr>
              <a:t>- “not much impact, because the amounts are not too variable year by year”</a:t>
            </a:r>
            <a:br>
              <a:rPr lang="en" sz="1400">
                <a:solidFill>
                  <a:srgbClr val="000000"/>
                </a:solidFill>
              </a:rPr>
            </a:br>
            <a:r>
              <a:rPr lang="en" sz="1400">
                <a:solidFill>
                  <a:srgbClr val="000000"/>
                </a:solidFill>
              </a:rPr>
              <a:t>- “these funds have been relatively stable”</a:t>
            </a:r>
            <a:br>
              <a:rPr lang="en" sz="1400">
                <a:solidFill>
                  <a:srgbClr val="000000"/>
                </a:solidFill>
              </a:rPr>
            </a:br>
            <a:r>
              <a:rPr lang="en" sz="1400">
                <a:solidFill>
                  <a:srgbClr val="000000"/>
                </a:solidFill>
              </a:rPr>
              <a:t>- “we use the monies for special projects so it has less of an effect”</a:t>
            </a:r>
            <a:br>
              <a:rPr lang="en" sz="1400">
                <a:solidFill>
                  <a:srgbClr val="000000"/>
                </a:solidFill>
              </a:rPr>
            </a:br>
            <a:r>
              <a:rPr lang="en" sz="1400">
                <a:solidFill>
                  <a:srgbClr val="000000"/>
                </a:solidFill>
              </a:rPr>
              <a:t>- “very little, as we are (perhaps overly) cautious about spending these funds anyway”</a:t>
            </a:r>
            <a:br>
              <a:rPr lang="en" sz="1400">
                <a:solidFill>
                  <a:srgbClr val="000000"/>
                </a:solidFill>
              </a:rPr>
            </a:br>
            <a:r>
              <a:rPr lang="en" sz="1400">
                <a:solidFill>
                  <a:srgbClr val="000000"/>
                </a:solidFill>
              </a:rPr>
              <a:t>- “less ability to offer travel to professional development activities for faculty”</a:t>
            </a:r>
            <a:br>
              <a:rPr lang="en" sz="1400">
                <a:solidFill>
                  <a:srgbClr val="000000"/>
                </a:solidFill>
              </a:rPr>
            </a:br>
            <a:r>
              <a:rPr lang="en" sz="1400">
                <a:solidFill>
                  <a:srgbClr val="000000"/>
                </a:solidFill>
              </a:rPr>
              <a:t>- “historically, we hover around…[a] range, but in some years have received more based on the research dollars”</a:t>
            </a:r>
            <a:endParaRPr sz="1400">
              <a:solidFill>
                <a:srgbClr val="000000"/>
              </a:solidFill>
            </a:endParaRPr>
          </a:p>
          <a:p>
            <a:pPr marL="0" lvl="0" indent="0" algn="l" rtl="0">
              <a:spcBef>
                <a:spcPts val="1600"/>
              </a:spcBef>
              <a:spcAft>
                <a:spcPts val="1600"/>
              </a:spcAft>
              <a:buNone/>
            </a:pPr>
            <a:r>
              <a:rPr lang="en">
                <a:solidFill>
                  <a:srgbClr val="000000"/>
                </a:solidFill>
              </a:rPr>
              <a:t>Are there any policies regarding carryover?						yes: 2 | no: 11</a:t>
            </a:r>
            <a:br>
              <a:rPr lang="en">
                <a:solidFill>
                  <a:srgbClr val="000000"/>
                </a:solidFill>
              </a:rPr>
            </a:br>
            <a:r>
              <a:rPr lang="en" sz="1400">
                <a:solidFill>
                  <a:srgbClr val="000000"/>
                </a:solidFill>
              </a:rPr>
              <a:t>- “spent in the fiscal year received”</a:t>
            </a:r>
            <a:br>
              <a:rPr lang="en" sz="1400">
                <a:solidFill>
                  <a:srgbClr val="000000"/>
                </a:solidFill>
              </a:rPr>
            </a:br>
            <a:r>
              <a:rPr lang="en" sz="1400">
                <a:solidFill>
                  <a:srgbClr val="000000"/>
                </a:solidFill>
              </a:rPr>
              <a:t>- “depends on whether the IDC is following a PI or the office of the dean...monies stay with PI, monies allocated to Deans may be swept if there is a carryover.”</a:t>
            </a:r>
            <a:endParaRPr sz="1400">
              <a:solidFill>
                <a:srgbClr val="0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5"/>
          <p:cNvSpPr txBox="1">
            <a:spLocks noGrp="1"/>
          </p:cNvSpPr>
          <p:nvPr>
            <p:ph type="title"/>
          </p:nvPr>
        </p:nvSpPr>
        <p:spPr>
          <a:xfrm>
            <a:off x="112150" y="99675"/>
            <a:ext cx="8643900" cy="528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ICR, continued</a:t>
            </a:r>
            <a:endParaRPr/>
          </a:p>
        </p:txBody>
      </p:sp>
      <p:sp>
        <p:nvSpPr>
          <p:cNvPr id="132" name="Google Shape;132;p25"/>
          <p:cNvSpPr txBox="1">
            <a:spLocks noGrp="1"/>
          </p:cNvSpPr>
          <p:nvPr>
            <p:ph type="body" idx="1"/>
          </p:nvPr>
        </p:nvSpPr>
        <p:spPr>
          <a:xfrm>
            <a:off x="311700" y="798500"/>
            <a:ext cx="8832300" cy="426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How are effects of library usage of ICR monies understood/valued/articulated?</a:t>
            </a:r>
            <a:br>
              <a:rPr lang="en">
                <a:solidFill>
                  <a:srgbClr val="000000"/>
                </a:solidFill>
              </a:rPr>
            </a:br>
            <a:r>
              <a:rPr lang="en" sz="1400">
                <a:solidFill>
                  <a:srgbClr val="000000"/>
                </a:solidFill>
              </a:rPr>
              <a:t>- “it is unclear”</a:t>
            </a:r>
            <a:br>
              <a:rPr lang="en" sz="1400">
                <a:solidFill>
                  <a:srgbClr val="000000"/>
                </a:solidFill>
              </a:rPr>
            </a:br>
            <a:r>
              <a:rPr lang="en" sz="1400">
                <a:solidFill>
                  <a:srgbClr val="000000"/>
                </a:solidFill>
              </a:rPr>
              <a:t>- “this process is in the first year and so we have not articulated the value yet; however, the ICR monies are the reason we have not had to cut journal subscriptions”</a:t>
            </a:r>
            <a:br>
              <a:rPr lang="en" sz="1400">
                <a:solidFill>
                  <a:srgbClr val="000000"/>
                </a:solidFill>
              </a:rPr>
            </a:br>
            <a:r>
              <a:rPr lang="en" sz="1400">
                <a:solidFill>
                  <a:srgbClr val="000000"/>
                </a:solidFill>
              </a:rPr>
              <a:t>-” not well understood in the past...however, efforts are underway to educate the Libraries’ administration to its availability and usage purposes”</a:t>
            </a:r>
            <a:endParaRPr sz="1400">
              <a:solidFill>
                <a:srgbClr val="000000"/>
              </a:solidFill>
            </a:endParaRPr>
          </a:p>
          <a:p>
            <a:pPr marL="0" lvl="0" indent="0" algn="l" rtl="0">
              <a:spcBef>
                <a:spcPts val="1600"/>
              </a:spcBef>
              <a:spcAft>
                <a:spcPts val="0"/>
              </a:spcAft>
              <a:buNone/>
            </a:pPr>
            <a:r>
              <a:rPr lang="en">
                <a:solidFill>
                  <a:srgbClr val="000000"/>
                </a:solidFill>
              </a:rPr>
              <a:t>Experiences/conversations on campus about ICR monies in relationship to library?</a:t>
            </a:r>
            <a:br>
              <a:rPr lang="en">
                <a:solidFill>
                  <a:srgbClr val="000000"/>
                </a:solidFill>
              </a:rPr>
            </a:br>
            <a:r>
              <a:rPr lang="en" sz="1400">
                <a:solidFill>
                  <a:srgbClr val="000000"/>
                </a:solidFill>
              </a:rPr>
              <a:t>- “Under RCM, attribution of ICR to the libraries (other than what we generate) doesn’t fit the model”</a:t>
            </a:r>
            <a:br>
              <a:rPr lang="en" sz="1400">
                <a:solidFill>
                  <a:srgbClr val="000000"/>
                </a:solidFill>
              </a:rPr>
            </a:br>
            <a:r>
              <a:rPr lang="en" sz="1400">
                <a:solidFill>
                  <a:srgbClr val="000000"/>
                </a:solidFill>
              </a:rPr>
              <a:t>- “Affirmed...through [memorandum of understandings]”</a:t>
            </a:r>
            <a:br>
              <a:rPr lang="en" sz="1400">
                <a:solidFill>
                  <a:srgbClr val="000000"/>
                </a:solidFill>
              </a:rPr>
            </a:br>
            <a:r>
              <a:rPr lang="en" sz="1400">
                <a:solidFill>
                  <a:srgbClr val="000000"/>
                </a:solidFill>
              </a:rPr>
              <a:t>- “not broken out as a separate source of funds in the libraries budget.”</a:t>
            </a:r>
            <a:br>
              <a:rPr lang="en" sz="1400">
                <a:solidFill>
                  <a:srgbClr val="000000"/>
                </a:solidFill>
              </a:rPr>
            </a:br>
            <a:r>
              <a:rPr lang="en" sz="1400">
                <a:solidFill>
                  <a:srgbClr val="000000"/>
                </a:solidFill>
              </a:rPr>
              <a:t>- “the way it is set up is very beneficial to the library and there is no heavy handed oversight, so far”</a:t>
            </a:r>
            <a:br>
              <a:rPr lang="en" sz="1400">
                <a:solidFill>
                  <a:srgbClr val="000000"/>
                </a:solidFill>
              </a:rPr>
            </a:br>
            <a:r>
              <a:rPr lang="en" sz="1400">
                <a:solidFill>
                  <a:srgbClr val="000000"/>
                </a:solidFill>
              </a:rPr>
              <a:t>- “new arrangement between the Libraries and...Provost; we are piloting [receiving] a lump sum…calculated using industry figures and historical data”</a:t>
            </a:r>
            <a:br>
              <a:rPr lang="en" sz="1400">
                <a:solidFill>
                  <a:srgbClr val="000000"/>
                </a:solidFill>
              </a:rPr>
            </a:br>
            <a:r>
              <a:rPr lang="en" sz="1400">
                <a:solidFill>
                  <a:srgbClr val="000000"/>
                </a:solidFill>
              </a:rPr>
              <a:t>- “no discussion outside the library of which I am aware”</a:t>
            </a:r>
            <a:br>
              <a:rPr lang="en" sz="1400">
                <a:solidFill>
                  <a:srgbClr val="000000"/>
                </a:solidFill>
              </a:rPr>
            </a:br>
            <a:r>
              <a:rPr lang="en" sz="1400">
                <a:solidFill>
                  <a:srgbClr val="000000"/>
                </a:solidFill>
              </a:rPr>
              <a:t>- “formula was worked out in the 70s...the budget…based on previous year plus increase in collection costs”</a:t>
            </a:r>
            <a:endParaRPr sz="1400">
              <a:solidFill>
                <a:srgbClr val="000000"/>
              </a:solidFill>
            </a:endParaRPr>
          </a:p>
          <a:p>
            <a:pPr marL="0" lvl="0" indent="0" algn="l" rtl="0">
              <a:spcBef>
                <a:spcPts val="1600"/>
              </a:spcBef>
              <a:spcAft>
                <a:spcPts val="0"/>
              </a:spcAft>
              <a:buNone/>
            </a:pPr>
            <a:endParaRPr sz="1400">
              <a:solidFill>
                <a:schemeClr val="dk1"/>
              </a:solidFill>
            </a:endParaRPr>
          </a:p>
          <a:p>
            <a:pPr marL="0" lvl="0" indent="0" algn="l" rtl="0">
              <a:spcBef>
                <a:spcPts val="1600"/>
              </a:spcBef>
              <a:spcAft>
                <a:spcPts val="1600"/>
              </a:spcAft>
              <a:buNone/>
            </a:pP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6"/>
          <p:cNvSpPr txBox="1">
            <a:spLocks noGrp="1"/>
          </p:cNvSpPr>
          <p:nvPr>
            <p:ph type="body" idx="1"/>
          </p:nvPr>
        </p:nvSpPr>
        <p:spPr>
          <a:xfrm>
            <a:off x="311700" y="941525"/>
            <a:ext cx="8832300" cy="4202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Tension between the library’s ability to use the funding effectively and campus pressure to spend to prevent large build-up of funds</a:t>
            </a:r>
            <a:br>
              <a:rPr lang="en">
                <a:solidFill>
                  <a:srgbClr val="000000"/>
                </a:solidFill>
              </a:rPr>
            </a:br>
            <a:r>
              <a:rPr lang="en" sz="1400">
                <a:solidFill>
                  <a:srgbClr val="000000"/>
                </a:solidFill>
              </a:rPr>
              <a:t>- Seen as a “rainy day” fund to deal with flat or reduced allocations, budget cuts or rescissions, or unexpected costs -- leads to reluctance to use</a:t>
            </a:r>
            <a:br>
              <a:rPr lang="en" sz="1400">
                <a:solidFill>
                  <a:srgbClr val="000000"/>
                </a:solidFill>
              </a:rPr>
            </a:br>
            <a:r>
              <a:rPr lang="en" sz="1400">
                <a:solidFill>
                  <a:schemeClr val="dk1"/>
                </a:solidFill>
              </a:rPr>
              <a:t>- Given the typically small and variable amount of funding, reluctance to use for sizable, recurring costs (e.g. electronic resource subscriptions)</a:t>
            </a:r>
            <a:r>
              <a:rPr lang="en" sz="1400">
                <a:solidFill>
                  <a:srgbClr val="000000"/>
                </a:solidFill>
              </a:rPr>
              <a:t/>
            </a:r>
            <a:br>
              <a:rPr lang="en" sz="1400">
                <a:solidFill>
                  <a:srgbClr val="000000"/>
                </a:solidFill>
              </a:rPr>
            </a:br>
            <a:r>
              <a:rPr lang="en" sz="1400">
                <a:solidFill>
                  <a:srgbClr val="000000"/>
                </a:solidFill>
              </a:rPr>
              <a:t>- Multiple examples were given where sizable portion of ICR funds were converted to general revenue funds to ensure they were spent more readily</a:t>
            </a:r>
            <a:endParaRPr sz="1400">
              <a:solidFill>
                <a:srgbClr val="000000"/>
              </a:solidFill>
            </a:endParaRPr>
          </a:p>
          <a:p>
            <a:pPr marL="0" lvl="0" indent="0" algn="l" rtl="0">
              <a:spcBef>
                <a:spcPts val="1600"/>
              </a:spcBef>
              <a:spcAft>
                <a:spcPts val="0"/>
              </a:spcAft>
              <a:buNone/>
            </a:pPr>
            <a:r>
              <a:rPr lang="en">
                <a:solidFill>
                  <a:srgbClr val="000000"/>
                </a:solidFill>
              </a:rPr>
              <a:t>Interest in learning from other libraries’ use of ICR funds</a:t>
            </a:r>
            <a:br>
              <a:rPr lang="en">
                <a:solidFill>
                  <a:srgbClr val="000000"/>
                </a:solidFill>
              </a:rPr>
            </a:br>
            <a:r>
              <a:rPr lang="en" sz="1400">
                <a:solidFill>
                  <a:schemeClr val="dk1"/>
                </a:solidFill>
              </a:rPr>
              <a:t>- What are innovative use of these funds?</a:t>
            </a:r>
            <a:br>
              <a:rPr lang="en" sz="1400">
                <a:solidFill>
                  <a:schemeClr val="dk1"/>
                </a:solidFill>
              </a:rPr>
            </a:br>
            <a:r>
              <a:rPr lang="en" sz="1400">
                <a:solidFill>
                  <a:schemeClr val="dk1"/>
                </a:solidFill>
              </a:rPr>
              <a:t>- How do you utilize without getting involved in something with recurring costs?</a:t>
            </a:r>
            <a:endParaRPr sz="1400">
              <a:solidFill>
                <a:schemeClr val="dk1"/>
              </a:solidFill>
            </a:endParaRPr>
          </a:p>
          <a:p>
            <a:pPr marL="0" lvl="0" indent="0" algn="l" rtl="0">
              <a:spcBef>
                <a:spcPts val="1600"/>
              </a:spcBef>
              <a:spcAft>
                <a:spcPts val="1600"/>
              </a:spcAft>
              <a:buNone/>
            </a:pPr>
            <a:r>
              <a:rPr lang="en">
                <a:solidFill>
                  <a:schemeClr val="dk1"/>
                </a:solidFill>
              </a:rPr>
              <a:t>What strategies have been utilized by others to identify and effectively lobby campus partners to impact this source of funding?</a:t>
            </a:r>
            <a:endParaRPr>
              <a:solidFill>
                <a:schemeClr val="dk1"/>
              </a:solidFill>
            </a:endParaRPr>
          </a:p>
        </p:txBody>
      </p:sp>
      <p:sp>
        <p:nvSpPr>
          <p:cNvPr id="138" name="Google Shape;138;p26"/>
          <p:cNvSpPr txBox="1">
            <a:spLocks noGrp="1"/>
          </p:cNvSpPr>
          <p:nvPr>
            <p:ph type="title"/>
          </p:nvPr>
        </p:nvSpPr>
        <p:spPr>
          <a:xfrm>
            <a:off x="311700" y="1402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Follow Up Conversations</a:t>
            </a:r>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Future Directions</a:t>
            </a:r>
            <a:endParaRPr/>
          </a:p>
        </p:txBody>
      </p:sp>
      <p:sp>
        <p:nvSpPr>
          <p:cNvPr id="144" name="Google Shape;144;p2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No responses received for the following survey questions:</a:t>
            </a:r>
            <a:br>
              <a:rPr lang="en">
                <a:solidFill>
                  <a:srgbClr val="000000"/>
                </a:solidFill>
              </a:rPr>
            </a:br>
            <a:r>
              <a:rPr lang="en" sz="1400">
                <a:solidFill>
                  <a:srgbClr val="000000"/>
                </a:solidFill>
              </a:rPr>
              <a:t>- Does the library itself set any preferred or policy specifications for the spending of these ICR monies?</a:t>
            </a:r>
            <a:br>
              <a:rPr lang="en" sz="1400">
                <a:solidFill>
                  <a:srgbClr val="000000"/>
                </a:solidFill>
              </a:rPr>
            </a:br>
            <a:r>
              <a:rPr lang="en" sz="1400">
                <a:solidFill>
                  <a:srgbClr val="000000"/>
                </a:solidFill>
              </a:rPr>
              <a:t>- Why does the library set preferred or policy specifications for the spending of ICR monies?</a:t>
            </a:r>
            <a:br>
              <a:rPr lang="en" sz="1400">
                <a:solidFill>
                  <a:srgbClr val="000000"/>
                </a:solidFill>
              </a:rPr>
            </a:br>
            <a:r>
              <a:rPr lang="en" sz="1400">
                <a:solidFill>
                  <a:srgbClr val="000000"/>
                </a:solidFill>
              </a:rPr>
              <a:t>- What purpose(s) would the library like to use ICR monies for, but does not feel permitted to do so?</a:t>
            </a:r>
            <a:endParaRPr sz="1400">
              <a:solidFill>
                <a:srgbClr val="000000"/>
              </a:solidFill>
            </a:endParaRPr>
          </a:p>
          <a:p>
            <a:pPr marL="0" lvl="0" indent="0" algn="l" rtl="0">
              <a:spcBef>
                <a:spcPts val="1600"/>
              </a:spcBef>
              <a:spcAft>
                <a:spcPts val="0"/>
              </a:spcAft>
              <a:buNone/>
            </a:pPr>
            <a:r>
              <a:rPr lang="en">
                <a:solidFill>
                  <a:schemeClr val="dk1"/>
                </a:solidFill>
              </a:rPr>
              <a:t>Survey responses were incomplete</a:t>
            </a:r>
            <a:br>
              <a:rPr lang="en">
                <a:solidFill>
                  <a:schemeClr val="dk1"/>
                </a:solidFill>
              </a:rPr>
            </a:br>
            <a:r>
              <a:rPr lang="en" sz="1400">
                <a:solidFill>
                  <a:schemeClr val="dk1"/>
                </a:solidFill>
              </a:rPr>
              <a:t>- Utilize other information resources (e.g. U.S. DoE IPEDS; institutional websites) to fill in missing cells</a:t>
            </a:r>
            <a:br>
              <a:rPr lang="en" sz="1400">
                <a:solidFill>
                  <a:schemeClr val="dk1"/>
                </a:solidFill>
              </a:rPr>
            </a:br>
            <a:r>
              <a:rPr lang="en" sz="1400">
                <a:solidFill>
                  <a:schemeClr val="dk1"/>
                </a:solidFill>
              </a:rPr>
              <a:t>- Incorporate other Carnegie identifiers to differentiate among types of undergrad and grad programs</a:t>
            </a:r>
            <a:endParaRPr sz="1400">
              <a:solidFill>
                <a:schemeClr val="dk1"/>
              </a:solidFill>
            </a:endParaRPr>
          </a:p>
          <a:p>
            <a:pPr marL="0" lvl="0" indent="0" algn="l" rtl="0">
              <a:spcBef>
                <a:spcPts val="1600"/>
              </a:spcBef>
              <a:spcAft>
                <a:spcPts val="0"/>
              </a:spcAft>
              <a:buClr>
                <a:schemeClr val="dk1"/>
              </a:buClr>
              <a:buSzPts val="1100"/>
              <a:buFont typeface="Arial"/>
              <a:buNone/>
            </a:pPr>
            <a:r>
              <a:rPr lang="en">
                <a:solidFill>
                  <a:schemeClr val="dk1"/>
                </a:solidFill>
              </a:rPr>
              <a:t>Expand research to various revenue resources, rather than focus on ICR</a:t>
            </a:r>
            <a:endParaRPr>
              <a:solidFill>
                <a:schemeClr val="dk1"/>
              </a:solidFill>
            </a:endParaRPr>
          </a:p>
          <a:p>
            <a:pPr marL="0" lvl="0" indent="0" algn="l" rtl="0">
              <a:spcBef>
                <a:spcPts val="1600"/>
              </a:spcBef>
              <a:spcAft>
                <a:spcPts val="0"/>
              </a:spcAft>
              <a:buClr>
                <a:schemeClr val="dk1"/>
              </a:buClr>
              <a:buSzPts val="1100"/>
              <a:buFont typeface="Arial"/>
              <a:buNone/>
            </a:pPr>
            <a:r>
              <a:rPr lang="en">
                <a:solidFill>
                  <a:schemeClr val="dk1"/>
                </a:solidFill>
              </a:rPr>
              <a:t>Possibly analyze and compare and contrast data from R1’s and R2’s</a:t>
            </a:r>
            <a:endParaRPr>
              <a:solidFill>
                <a:schemeClr val="dk1"/>
              </a:solidFill>
            </a:endParaRPr>
          </a:p>
          <a:p>
            <a:pPr marL="0" lvl="0" indent="0" algn="l" rtl="0">
              <a:spcBef>
                <a:spcPts val="1600"/>
              </a:spcBef>
              <a:spcAft>
                <a:spcPts val="0"/>
              </a:spcAft>
              <a:buNone/>
            </a:pPr>
            <a:endParaRPr sz="1400">
              <a:solidFill>
                <a:schemeClr val="dk1"/>
              </a:solidFill>
            </a:endParaRPr>
          </a:p>
          <a:p>
            <a:pPr marL="0" lvl="0" indent="0" algn="l" rtl="0">
              <a:spcBef>
                <a:spcPts val="1600"/>
              </a:spcBef>
              <a:spcAft>
                <a:spcPts val="1600"/>
              </a:spcAft>
              <a:buClr>
                <a:schemeClr val="dk1"/>
              </a:buClr>
              <a:buSzPts val="1100"/>
              <a:buFont typeface="Arial"/>
              <a:buNone/>
            </a:pPr>
            <a:endParaRPr sz="1400">
              <a:solidFill>
                <a:schemeClr val="dk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8"/>
          <p:cNvSpPr txBox="1">
            <a:spLocks noGrp="1"/>
          </p:cNvSpPr>
          <p:nvPr>
            <p:ph type="title"/>
          </p:nvPr>
        </p:nvSpPr>
        <p:spPr>
          <a:xfrm>
            <a:off x="311700" y="2926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Findings</a:t>
            </a:r>
            <a:endParaRPr/>
          </a:p>
        </p:txBody>
      </p:sp>
      <p:sp>
        <p:nvSpPr>
          <p:cNvPr id="150" name="Google Shape;150;p28"/>
          <p:cNvSpPr txBox="1">
            <a:spLocks noGrp="1"/>
          </p:cNvSpPr>
          <p:nvPr>
            <p:ph type="body" idx="1"/>
          </p:nvPr>
        </p:nvSpPr>
        <p:spPr>
          <a:xfrm>
            <a:off x="311700" y="1152475"/>
            <a:ext cx="8520600" cy="3454500"/>
          </a:xfrm>
          <a:prstGeom prst="rect">
            <a:avLst/>
          </a:pr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Yes: ICR monies are supposed to go the library budget </a:t>
            </a:r>
            <a:endParaRPr>
              <a:solidFill>
                <a:srgbClr val="000000"/>
              </a:solidFill>
            </a:endParaRPr>
          </a:p>
          <a:p>
            <a:pPr marL="0" lvl="0" indent="0" algn="l" rtl="0">
              <a:spcBef>
                <a:spcPts val="1600"/>
              </a:spcBef>
              <a:spcAft>
                <a:spcPts val="0"/>
              </a:spcAft>
              <a:buNone/>
            </a:pPr>
            <a:r>
              <a:rPr lang="en">
                <a:solidFill>
                  <a:srgbClr val="000000"/>
                </a:solidFill>
              </a:rPr>
              <a:t>41 institutions that were able to answer what the total of all research funding was for the entire institution. 13 of these were libraries receiving ICR monies. Of these institutions, </a:t>
            </a:r>
            <a:r>
              <a:rPr lang="en" b="1">
                <a:solidFill>
                  <a:srgbClr val="000000"/>
                </a:solidFill>
              </a:rPr>
              <a:t>a library budget averaged to be about 6% of the overall research funds received by a university. </a:t>
            </a:r>
            <a:endParaRPr b="1">
              <a:solidFill>
                <a:srgbClr val="000000"/>
              </a:solidFill>
            </a:endParaRPr>
          </a:p>
          <a:p>
            <a:pPr marL="0" lvl="0" indent="0" algn="l" rtl="0">
              <a:spcBef>
                <a:spcPts val="1600"/>
              </a:spcBef>
              <a:spcAft>
                <a:spcPts val="0"/>
              </a:spcAft>
              <a:buNone/>
            </a:pPr>
            <a:r>
              <a:rPr lang="en">
                <a:solidFill>
                  <a:srgbClr val="000000"/>
                </a:solidFill>
              </a:rPr>
              <a:t>Even in the best-case scenarios,</a:t>
            </a:r>
            <a:r>
              <a:rPr lang="en" b="1">
                <a:solidFill>
                  <a:srgbClr val="000000"/>
                </a:solidFill>
              </a:rPr>
              <a:t> ICR monies are almost always the smallest slice of the revenue pie.</a:t>
            </a:r>
            <a:endParaRPr b="1">
              <a:solidFill>
                <a:srgbClr val="000000"/>
              </a:solidFill>
            </a:endParaRPr>
          </a:p>
          <a:p>
            <a:pPr marL="0" lvl="0" indent="0" algn="l" rtl="0">
              <a:spcBef>
                <a:spcPts val="1600"/>
              </a:spcBef>
              <a:spcAft>
                <a:spcPts val="0"/>
              </a:spcAft>
              <a:buNone/>
            </a:pPr>
            <a:endParaRPr/>
          </a:p>
          <a:p>
            <a:pPr marL="0" lvl="0" indent="0" algn="l" rtl="0">
              <a:spcBef>
                <a:spcPts val="1600"/>
              </a:spcBef>
              <a:spcAft>
                <a:spcPts val="1600"/>
              </a:spcAft>
              <a:buNone/>
            </a:pP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29"/>
          <p:cNvSpPr txBox="1">
            <a:spLocks noGrp="1"/>
          </p:cNvSpPr>
          <p:nvPr>
            <p:ph type="title"/>
          </p:nvPr>
        </p:nvSpPr>
        <p:spPr>
          <a:xfrm>
            <a:off x="235500" y="1402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Conclusions</a:t>
            </a:r>
            <a:endParaRPr/>
          </a:p>
        </p:txBody>
      </p:sp>
      <p:sp>
        <p:nvSpPr>
          <p:cNvPr id="156" name="Google Shape;156;p29"/>
          <p:cNvSpPr txBox="1">
            <a:spLocks noGrp="1"/>
          </p:cNvSpPr>
          <p:nvPr>
            <p:ph type="body" idx="1"/>
          </p:nvPr>
        </p:nvSpPr>
        <p:spPr>
          <a:xfrm>
            <a:off x="311700" y="771475"/>
            <a:ext cx="8520600" cy="4215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The amount of ICR monies that actually goes directly to the academic library is by far the smallest of any single discernable revenue stream. Also, it is one of the most difficult conversations to get started productively.</a:t>
            </a:r>
            <a:endParaRPr>
              <a:solidFill>
                <a:srgbClr val="000000"/>
              </a:solidFill>
            </a:endParaRPr>
          </a:p>
          <a:p>
            <a:pPr marL="0" lvl="0" indent="0" algn="l" rtl="0">
              <a:spcBef>
                <a:spcPts val="1600"/>
              </a:spcBef>
              <a:spcAft>
                <a:spcPts val="0"/>
              </a:spcAft>
              <a:buNone/>
            </a:pPr>
            <a:r>
              <a:rPr lang="en">
                <a:solidFill>
                  <a:srgbClr val="000000"/>
                </a:solidFill>
              </a:rPr>
              <a:t>More research needed! We were disappointed to see a lack of any real response to the questions that were the primary motivation for our survey.  </a:t>
            </a:r>
            <a:endParaRPr>
              <a:solidFill>
                <a:srgbClr val="000000"/>
              </a:solidFill>
            </a:endParaRPr>
          </a:p>
          <a:p>
            <a:pPr marL="0" lvl="0" indent="0" algn="l" rtl="0">
              <a:spcBef>
                <a:spcPts val="1600"/>
              </a:spcBef>
              <a:spcAft>
                <a:spcPts val="0"/>
              </a:spcAft>
              <a:buNone/>
            </a:pPr>
            <a:r>
              <a:rPr lang="en">
                <a:solidFill>
                  <a:srgbClr val="000000"/>
                </a:solidFill>
              </a:rPr>
              <a:t>It should prove useful for more of us to understand the financial operations and revenue flows of our parent institutions. The OMB Circular A-21 puts </a:t>
            </a:r>
            <a:r>
              <a:rPr lang="en">
                <a:solidFill>
                  <a:schemeClr val="dk1"/>
                </a:solidFill>
              </a:rPr>
              <a:t>supporting research</a:t>
            </a:r>
            <a:r>
              <a:rPr lang="en">
                <a:solidFill>
                  <a:srgbClr val="000000"/>
                </a:solidFill>
              </a:rPr>
              <a:t> into black and white as a primary reason for the existence of academic libraries, which is valuable given research collections’ escalating costs. </a:t>
            </a:r>
            <a:endParaRPr>
              <a:solidFill>
                <a:srgbClr val="000000"/>
              </a:solidFill>
            </a:endParaRPr>
          </a:p>
          <a:p>
            <a:pPr marL="0" lvl="0" indent="0" algn="l" rtl="0">
              <a:spcBef>
                <a:spcPts val="1600"/>
              </a:spcBef>
              <a:spcAft>
                <a:spcPts val="1600"/>
              </a:spcAft>
              <a:buNone/>
            </a:pPr>
            <a:r>
              <a:rPr lang="en">
                <a:solidFill>
                  <a:schemeClr val="dk1"/>
                </a:solidFill>
              </a:rPr>
              <a:t>There is a distinct possibility that the library may be able to assist the university in recovering more ICR monies.</a:t>
            </a:r>
            <a:endParaRPr>
              <a:solidFill>
                <a:srgbClr val="00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30"/>
          <p:cNvSpPr txBox="1">
            <a:spLocks noGrp="1"/>
          </p:cNvSpPr>
          <p:nvPr>
            <p:ph type="title"/>
          </p:nvPr>
        </p:nvSpPr>
        <p:spPr>
          <a:xfrm>
            <a:off x="235500" y="2164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Bibliography</a:t>
            </a:r>
            <a:endParaRPr/>
          </a:p>
        </p:txBody>
      </p:sp>
      <p:sp>
        <p:nvSpPr>
          <p:cNvPr id="162" name="Google Shape;162;p30"/>
          <p:cNvSpPr txBox="1">
            <a:spLocks noGrp="1"/>
          </p:cNvSpPr>
          <p:nvPr>
            <p:ph type="body" idx="1"/>
          </p:nvPr>
        </p:nvSpPr>
        <p:spPr>
          <a:xfrm>
            <a:off x="311700" y="923875"/>
            <a:ext cx="8520600" cy="37686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a:solidFill>
                  <a:srgbClr val="000000"/>
                </a:solidFill>
              </a:rPr>
              <a:t>Bienenstock, A. (2002). A fair deal for federal research at universities. </a:t>
            </a:r>
            <a:r>
              <a:rPr lang="en" i="1">
                <a:solidFill>
                  <a:srgbClr val="000000"/>
                </a:solidFill>
              </a:rPr>
              <a:t>Issues in Science and Technology, 19</a:t>
            </a:r>
            <a:r>
              <a:rPr lang="en">
                <a:solidFill>
                  <a:srgbClr val="000000"/>
                </a:solidFill>
              </a:rPr>
              <a:t>(1), 33-37.</a:t>
            </a:r>
            <a:endParaRPr>
              <a:solidFill>
                <a:srgbClr val="000000"/>
              </a:solidFill>
            </a:endParaRPr>
          </a:p>
          <a:p>
            <a:pPr marL="0" lvl="0" indent="0" algn="l" rtl="0">
              <a:lnSpc>
                <a:spcPct val="100000"/>
              </a:lnSpc>
              <a:spcBef>
                <a:spcPts val="0"/>
              </a:spcBef>
              <a:spcAft>
                <a:spcPts val="0"/>
              </a:spcAft>
              <a:buClr>
                <a:schemeClr val="dk1"/>
              </a:buClr>
              <a:buSzPts val="1100"/>
              <a:buFont typeface="Arial"/>
              <a:buNone/>
            </a:pPr>
            <a:endParaRPr>
              <a:solidFill>
                <a:srgbClr val="000000"/>
              </a:solidFill>
            </a:endParaRPr>
          </a:p>
          <a:p>
            <a:pPr marL="0" lvl="0" indent="0" algn="l" rtl="0">
              <a:lnSpc>
                <a:spcPct val="100000"/>
              </a:lnSpc>
              <a:spcBef>
                <a:spcPts val="0"/>
              </a:spcBef>
              <a:spcAft>
                <a:spcPts val="0"/>
              </a:spcAft>
              <a:buNone/>
            </a:pPr>
            <a:r>
              <a:rPr lang="en">
                <a:solidFill>
                  <a:schemeClr val="dk1"/>
                </a:solidFill>
              </a:rPr>
              <a:t>Franklin, B. (2001). Academic research library support of sponsored research in the United States. In Proceedings of the 4th Northumbria International Conference on Performance Measurement in Libraries and Information Services, Pittsburgh, Penn., Aug. 12-16.</a:t>
            </a:r>
            <a:endParaRPr>
              <a:solidFill>
                <a:schemeClr val="dk1"/>
              </a:solidFill>
            </a:endParaRPr>
          </a:p>
          <a:p>
            <a:pPr marL="0" lvl="0" indent="0" algn="l" rtl="0">
              <a:lnSpc>
                <a:spcPct val="100000"/>
              </a:lnSpc>
              <a:spcBef>
                <a:spcPts val="0"/>
              </a:spcBef>
              <a:spcAft>
                <a:spcPts val="0"/>
              </a:spcAft>
              <a:buNone/>
            </a:pPr>
            <a:endParaRPr>
              <a:solidFill>
                <a:schemeClr val="dk1"/>
              </a:solidFill>
            </a:endParaRPr>
          </a:p>
          <a:p>
            <a:pPr marL="0" lvl="0" indent="0" algn="l" rtl="0">
              <a:lnSpc>
                <a:spcPct val="100000"/>
              </a:lnSpc>
              <a:spcBef>
                <a:spcPts val="0"/>
              </a:spcBef>
              <a:spcAft>
                <a:spcPts val="0"/>
              </a:spcAft>
              <a:buNone/>
            </a:pPr>
            <a:r>
              <a:rPr lang="en">
                <a:solidFill>
                  <a:schemeClr val="dk1"/>
                </a:solidFill>
              </a:rPr>
              <a:t>Franklin, B. (2007). The privatization of public research universities. </a:t>
            </a:r>
            <a:r>
              <a:rPr lang="en" i="1">
                <a:solidFill>
                  <a:schemeClr val="dk1"/>
                </a:solidFill>
              </a:rPr>
              <a:t>Portal: Libraries and the Academy, 7</a:t>
            </a:r>
            <a:r>
              <a:rPr lang="en">
                <a:solidFill>
                  <a:schemeClr val="dk1"/>
                </a:solidFill>
              </a:rPr>
              <a:t>(4), 407-414 </a:t>
            </a:r>
            <a:endParaRPr>
              <a:solidFill>
                <a:schemeClr val="dk1"/>
              </a:solidFill>
            </a:endParaRPr>
          </a:p>
          <a:p>
            <a:pPr marL="0" lvl="0" indent="0" algn="l" rtl="0">
              <a:lnSpc>
                <a:spcPct val="100000"/>
              </a:lnSpc>
              <a:spcBef>
                <a:spcPts val="0"/>
              </a:spcBef>
              <a:spcAft>
                <a:spcPts val="0"/>
              </a:spcAft>
              <a:buClr>
                <a:schemeClr val="dk1"/>
              </a:buClr>
              <a:buSzPts val="1100"/>
              <a:buFont typeface="Arial"/>
              <a:buNone/>
            </a:pPr>
            <a:endParaRPr>
              <a:solidFill>
                <a:schemeClr val="dk1"/>
              </a:solidFill>
            </a:endParaRPr>
          </a:p>
          <a:p>
            <a:pPr marL="0" lvl="0" indent="0" algn="l" rtl="0">
              <a:lnSpc>
                <a:spcPct val="100000"/>
              </a:lnSpc>
              <a:spcBef>
                <a:spcPts val="0"/>
              </a:spcBef>
              <a:spcAft>
                <a:spcPts val="0"/>
              </a:spcAft>
              <a:buNone/>
            </a:pPr>
            <a:r>
              <a:rPr lang="en">
                <a:solidFill>
                  <a:srgbClr val="000000"/>
                </a:solidFill>
              </a:rPr>
              <a:t>Rozenweig, Robert M. “Debate over Indirect Cost Raises Policy Issues” </a:t>
            </a:r>
            <a:r>
              <a:rPr lang="en" i="1">
                <a:solidFill>
                  <a:srgbClr val="000000"/>
                </a:solidFill>
              </a:rPr>
              <a:t>The Chronicle of Higher Education</a:t>
            </a:r>
            <a:r>
              <a:rPr lang="en">
                <a:solidFill>
                  <a:srgbClr val="000000"/>
                </a:solidFill>
              </a:rPr>
              <a:t>, March 6, 1991.</a:t>
            </a:r>
            <a:endParaRPr>
              <a:solidFill>
                <a:srgbClr val="000000"/>
              </a:solidFill>
            </a:endParaRPr>
          </a:p>
          <a:p>
            <a:pPr marL="0" lvl="0" indent="0" algn="l" rtl="0">
              <a:spcBef>
                <a:spcPts val="0"/>
              </a:spcBef>
              <a:spcAft>
                <a:spcPts val="0"/>
              </a:spcAft>
              <a:buNone/>
            </a:pPr>
            <a:endParaRPr>
              <a:solidFill>
                <a:schemeClr val="dk1"/>
              </a:solidFill>
            </a:endParaRPr>
          </a:p>
          <a:p>
            <a:pPr marL="0" lvl="0" indent="0" algn="l" rtl="0">
              <a:spcBef>
                <a:spcPts val="1600"/>
              </a:spcBef>
              <a:spcAft>
                <a:spcPts val="0"/>
              </a:spcAft>
              <a:buClr>
                <a:schemeClr val="dk1"/>
              </a:buClr>
              <a:buSzPts val="1100"/>
              <a:buFont typeface="Arial"/>
              <a:buNone/>
            </a:pPr>
            <a:endParaRPr>
              <a:solidFill>
                <a:schemeClr val="dk1"/>
              </a:solidFill>
            </a:endParaRPr>
          </a:p>
          <a:p>
            <a:pPr marL="0" lvl="0" indent="0" algn="l" rtl="0">
              <a:spcBef>
                <a:spcPts val="1600"/>
              </a:spcBef>
              <a:spcAft>
                <a:spcPts val="1600"/>
              </a:spcAft>
              <a:buNone/>
            </a:pPr>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31"/>
          <p:cNvSpPr txBox="1">
            <a:spLocks noGrp="1"/>
          </p:cNvSpPr>
          <p:nvPr>
            <p:ph type="title"/>
          </p:nvPr>
        </p:nvSpPr>
        <p:spPr>
          <a:xfrm>
            <a:off x="159300" y="2164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Questions?</a:t>
            </a:r>
            <a:endParaRPr/>
          </a:p>
        </p:txBody>
      </p:sp>
      <p:sp>
        <p:nvSpPr>
          <p:cNvPr id="168" name="Google Shape;168;p31"/>
          <p:cNvSpPr txBox="1">
            <a:spLocks noGrp="1"/>
          </p:cNvSpPr>
          <p:nvPr>
            <p:ph type="body" idx="1"/>
          </p:nvPr>
        </p:nvSpPr>
        <p:spPr>
          <a:xfrm>
            <a:off x="311700" y="9238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Devin Savage - </a:t>
            </a:r>
            <a:r>
              <a:rPr lang="en" u="sng">
                <a:solidFill>
                  <a:schemeClr val="hlink"/>
                </a:solidFill>
                <a:hlinkClick r:id="rId3"/>
              </a:rPr>
              <a:t>dsavage@iit.edu</a:t>
            </a:r>
            <a:endParaRPr/>
          </a:p>
          <a:p>
            <a:pPr marL="0" lvl="0" indent="0" algn="l" rtl="0">
              <a:spcBef>
                <a:spcPts val="1600"/>
              </a:spcBef>
              <a:spcAft>
                <a:spcPts val="0"/>
              </a:spcAft>
              <a:buNone/>
            </a:pPr>
            <a:r>
              <a:rPr lang="en">
                <a:solidFill>
                  <a:srgbClr val="000000"/>
                </a:solidFill>
              </a:rPr>
              <a:t>Chad Kahl - </a:t>
            </a:r>
            <a:r>
              <a:rPr lang="en" u="sng">
                <a:solidFill>
                  <a:schemeClr val="hlink"/>
                </a:solidFill>
                <a:hlinkClick r:id="rId4"/>
              </a:rPr>
              <a:t>cmkahl@ilstu.edu</a:t>
            </a:r>
            <a:endParaRPr/>
          </a:p>
          <a:p>
            <a:pPr marL="0" lvl="0" indent="0" algn="l" rtl="0">
              <a:spcBef>
                <a:spcPts val="1600"/>
              </a:spcBef>
              <a:spcAft>
                <a:spcPts val="1600"/>
              </a:spcAft>
              <a:buNone/>
            </a:pP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Questions</a:t>
            </a:r>
            <a:endParaRPr/>
          </a:p>
        </p:txBody>
      </p:sp>
      <p:sp>
        <p:nvSpPr>
          <p:cNvPr id="65" name="Google Shape;65;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What is the level of awareness of Indirect Cost Recovery (ICR) as a revenue stream in academic libraries at Carnegie-designated highest and higher research activity institutions?</a:t>
            </a:r>
            <a:endParaRPr>
              <a:solidFill>
                <a:srgbClr val="000000"/>
              </a:solidFill>
            </a:endParaRPr>
          </a:p>
          <a:p>
            <a:pPr marL="0" lvl="0" indent="0" algn="l" rtl="0">
              <a:spcBef>
                <a:spcPts val="1600"/>
              </a:spcBef>
              <a:spcAft>
                <a:spcPts val="0"/>
              </a:spcAft>
              <a:buNone/>
            </a:pPr>
            <a:r>
              <a:rPr lang="en">
                <a:solidFill>
                  <a:srgbClr val="000000"/>
                </a:solidFill>
              </a:rPr>
              <a:t>Do they have specific policies about either ICR designations or expenditures?</a:t>
            </a:r>
            <a:endParaRPr>
              <a:solidFill>
                <a:srgbClr val="000000"/>
              </a:solidFill>
            </a:endParaRPr>
          </a:p>
          <a:p>
            <a:pPr marL="0" lvl="0" indent="0" algn="l" rtl="0">
              <a:spcBef>
                <a:spcPts val="1600"/>
              </a:spcBef>
              <a:spcAft>
                <a:spcPts val="1600"/>
              </a:spcAft>
              <a:buNone/>
            </a:pPr>
            <a:r>
              <a:rPr lang="en">
                <a:solidFill>
                  <a:srgbClr val="000000"/>
                </a:solidFill>
              </a:rPr>
              <a:t>How does ICR fits in with their other revenue streams? </a:t>
            </a:r>
            <a:endParaRPr>
              <a:solidFill>
                <a:srgbClr val="0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Importance of Indirect Cost Recovery</a:t>
            </a:r>
            <a:endParaRPr/>
          </a:p>
        </p:txBody>
      </p:sp>
      <p:sp>
        <p:nvSpPr>
          <p:cNvPr id="71" name="Google Shape;71;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It is a direct and explicit link between the support that a library provides to research in higher education institutions.  </a:t>
            </a:r>
            <a:endParaRPr>
              <a:solidFill>
                <a:srgbClr val="000000"/>
              </a:solidFill>
            </a:endParaRPr>
          </a:p>
          <a:p>
            <a:pPr marL="0" lvl="0" indent="0" algn="l" rtl="0">
              <a:spcBef>
                <a:spcPts val="1600"/>
              </a:spcBef>
              <a:spcAft>
                <a:spcPts val="0"/>
              </a:spcAft>
              <a:buNone/>
            </a:pPr>
            <a:r>
              <a:rPr lang="en" i="1">
                <a:solidFill>
                  <a:srgbClr val="000000"/>
                </a:solidFill>
              </a:rPr>
              <a:t>“U.S. Office of Management and Budget (OMB) Circular A-21 (the Circular) sets forth the principles by which educational institutions and their libraries can quantify and seek reimbursement for costs incurred in support of sponsored research” </a:t>
            </a:r>
            <a:endParaRPr i="1">
              <a:solidFill>
                <a:srgbClr val="000000"/>
              </a:solidFill>
            </a:endParaRPr>
          </a:p>
          <a:p>
            <a:pPr marL="0" lvl="0" indent="0" algn="l" rtl="0">
              <a:spcBef>
                <a:spcPts val="1600"/>
              </a:spcBef>
              <a:spcAft>
                <a:spcPts val="1600"/>
              </a:spcAft>
              <a:buNone/>
            </a:pPr>
            <a:r>
              <a:rPr lang="en">
                <a:solidFill>
                  <a:srgbClr val="000000"/>
                </a:solidFill>
              </a:rPr>
              <a:t>Franklin (p. 105, 2001)</a:t>
            </a:r>
            <a:endParaRPr>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History of ICR</a:t>
            </a:r>
            <a:endParaRPr/>
          </a:p>
        </p:txBody>
      </p:sp>
      <p:sp>
        <p:nvSpPr>
          <p:cNvPr id="77" name="Google Shape;77;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Char char="●"/>
            </a:pPr>
            <a:r>
              <a:rPr lang="en">
                <a:solidFill>
                  <a:srgbClr val="000000"/>
                </a:solidFill>
              </a:rPr>
              <a:t>In 1947 the Office of Naval Research developed a set of principles for determining reimbursement based on the actual costs of university-based research. </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Throughout the 1950’s, most federal grants paid a fixed percentage for overhead costs, while the rates for contracts were negotiated. </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In 1958 the Office of Naval Research principles were revised and issued as OMB circular A-21 </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Applies to research supported by all federal agencies, was designed to allow for variations in university governance and also to permit reimbursement for indirect costs to approach the true costs of research. </a:t>
            </a:r>
            <a:endParaRPr>
              <a:solidFill>
                <a:srgbClr val="000000"/>
              </a:solidFill>
            </a:endParaRPr>
          </a:p>
          <a:p>
            <a:pPr marL="0" lvl="0" indent="0" algn="l" rtl="0">
              <a:spcBef>
                <a:spcPts val="1600"/>
              </a:spcBef>
              <a:spcAft>
                <a:spcPts val="1600"/>
              </a:spcAft>
              <a:buNone/>
            </a:pPr>
            <a:r>
              <a:rPr lang="en">
                <a:solidFill>
                  <a:srgbClr val="000000"/>
                </a:solidFill>
              </a:rPr>
              <a:t>Rozenweig, 1991</a:t>
            </a:r>
            <a:endParaRPr>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7"/>
          <p:cNvSpPr txBox="1">
            <a:spLocks noGrp="1"/>
          </p:cNvSpPr>
          <p:nvPr>
            <p:ph type="body" idx="1"/>
          </p:nvPr>
        </p:nvSpPr>
        <p:spPr>
          <a:xfrm>
            <a:off x="311700" y="1152475"/>
            <a:ext cx="8520600" cy="362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ICRs are not well-understood, even by researchers whose livelihoods largely depend on the infrastructure that the grants help provide.</a:t>
            </a:r>
            <a:endParaRPr>
              <a:solidFill>
                <a:srgbClr val="000000"/>
              </a:solidFill>
            </a:endParaRPr>
          </a:p>
          <a:p>
            <a:pPr marL="457200" lvl="0" indent="0" algn="l" rtl="0">
              <a:spcBef>
                <a:spcPts val="1600"/>
              </a:spcBef>
              <a:spcAft>
                <a:spcPts val="0"/>
              </a:spcAft>
              <a:buNone/>
            </a:pPr>
            <a:r>
              <a:rPr lang="en">
                <a:solidFill>
                  <a:srgbClr val="000000"/>
                </a:solidFill>
              </a:rPr>
              <a:t>“</a:t>
            </a:r>
            <a:r>
              <a:rPr lang="en" i="1">
                <a:solidFill>
                  <a:srgbClr val="000000"/>
                </a:solidFill>
              </a:rPr>
              <a:t>Indirect costs, referred to as facilities and administrative (F&amp;A) costs, are those that cannot be associated with a specific project. Facilities costs include the operation, maintenance, and depreciation of buildings used for the research, research equipment for which the university has paid, interest on debt associated with buildings placed into service after 1982, and library expenses….</a:t>
            </a:r>
            <a:r>
              <a:rPr lang="en">
                <a:solidFill>
                  <a:srgbClr val="000000"/>
                </a:solidFill>
              </a:rPr>
              <a:t>” (Beinenstock, 2002)</a:t>
            </a:r>
            <a:endParaRPr>
              <a:solidFill>
                <a:srgbClr val="000000"/>
              </a:solidFill>
            </a:endParaRPr>
          </a:p>
          <a:p>
            <a:pPr marL="0" lvl="0" indent="0" algn="l" rtl="0">
              <a:spcBef>
                <a:spcPts val="1600"/>
              </a:spcBef>
              <a:spcAft>
                <a:spcPts val="1600"/>
              </a:spcAft>
              <a:buNone/>
            </a:pPr>
            <a:r>
              <a:rPr lang="en">
                <a:solidFill>
                  <a:srgbClr val="000000"/>
                </a:solidFill>
              </a:rPr>
              <a:t>Cost-sharing or matching are requirements that may need to be demonstrated by the institution in order secure certain grants - this can overlap with F&amp;A costs. </a:t>
            </a:r>
            <a:endParaRPr>
              <a:solidFill>
                <a:srgbClr val="000000"/>
              </a:solidFill>
            </a:endParaRPr>
          </a:p>
        </p:txBody>
      </p:sp>
      <p:sp>
        <p:nvSpPr>
          <p:cNvPr id="83" name="Google Shape;83;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ICRs and the University</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Brinley Franklin’s research suggested the median use of the library resulting from sponsored research runs at about 10-11% of Main libraries, with STEM-focused libraries considerably higher at 22-37% (p. 108, 2001)</a:t>
            </a:r>
            <a:endParaRPr>
              <a:solidFill>
                <a:srgbClr val="000000"/>
              </a:solidFill>
            </a:endParaRPr>
          </a:p>
          <a:p>
            <a:pPr marL="457200" lvl="0" indent="0" algn="l" rtl="0">
              <a:spcBef>
                <a:spcPts val="1600"/>
              </a:spcBef>
              <a:spcAft>
                <a:spcPts val="0"/>
              </a:spcAft>
              <a:buClr>
                <a:schemeClr val="dk1"/>
              </a:buClr>
              <a:buSzPts val="1100"/>
              <a:buFont typeface="Arial"/>
              <a:buNone/>
            </a:pPr>
            <a:r>
              <a:rPr lang="en">
                <a:solidFill>
                  <a:srgbClr val="000000"/>
                </a:solidFill>
              </a:rPr>
              <a:t>“</a:t>
            </a:r>
            <a:r>
              <a:rPr lang="en" i="1">
                <a:solidFill>
                  <a:srgbClr val="000000"/>
                </a:solidFill>
              </a:rPr>
              <a:t>On average at research universities, 2 percent of sponsored research funding is eligible for recovery as an overhead cost from federal funding agencies to reimburse the universities for library expenses related to funded research.</a:t>
            </a:r>
            <a:r>
              <a:rPr lang="en">
                <a:solidFill>
                  <a:srgbClr val="000000"/>
                </a:solidFill>
              </a:rPr>
              <a:t>” (p. 412, 2007)</a:t>
            </a:r>
            <a:endParaRPr>
              <a:solidFill>
                <a:srgbClr val="000000"/>
              </a:solidFill>
            </a:endParaRPr>
          </a:p>
          <a:p>
            <a:pPr marL="0" lvl="0" indent="0" algn="l" rtl="0">
              <a:spcBef>
                <a:spcPts val="1600"/>
              </a:spcBef>
              <a:spcAft>
                <a:spcPts val="0"/>
              </a:spcAft>
              <a:buNone/>
            </a:pPr>
            <a:r>
              <a:rPr lang="en">
                <a:solidFill>
                  <a:srgbClr val="000000"/>
                </a:solidFill>
              </a:rPr>
              <a:t>Franklin found that this makes up about 1% of the overall library revenue at Public Research Universities, but ranged from 0.1% to 10% (p. 412, 2007).</a:t>
            </a:r>
            <a:endParaRPr>
              <a:solidFill>
                <a:srgbClr val="000000"/>
              </a:solidFill>
            </a:endParaRPr>
          </a:p>
          <a:p>
            <a:pPr marL="0" lvl="0" indent="0" algn="l" rtl="0">
              <a:spcBef>
                <a:spcPts val="1600"/>
              </a:spcBef>
              <a:spcAft>
                <a:spcPts val="1600"/>
              </a:spcAft>
              <a:buNone/>
            </a:pPr>
            <a:endParaRPr/>
          </a:p>
        </p:txBody>
      </p:sp>
      <p:sp>
        <p:nvSpPr>
          <p:cNvPr id="89" name="Google Shape;89;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ICRs and Academic Libraries: The literature	</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Survey</a:t>
            </a:r>
            <a:endParaRPr/>
          </a:p>
        </p:txBody>
      </p:sp>
      <p:sp>
        <p:nvSpPr>
          <p:cNvPr id="95" name="Google Shape;95;p19"/>
          <p:cNvSpPr txBox="1">
            <a:spLocks noGrp="1"/>
          </p:cNvSpPr>
          <p:nvPr>
            <p:ph type="body" idx="1"/>
          </p:nvPr>
        </p:nvSpPr>
        <p:spPr>
          <a:xfrm>
            <a:off x="311700" y="1152475"/>
            <a:ext cx="8520600" cy="3990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Sent to library deans and directors</a:t>
            </a:r>
            <a:br>
              <a:rPr lang="en">
                <a:solidFill>
                  <a:srgbClr val="000000"/>
                </a:solidFill>
              </a:rPr>
            </a:br>
            <a:r>
              <a:rPr lang="en">
                <a:solidFill>
                  <a:srgbClr val="000000"/>
                </a:solidFill>
              </a:rPr>
              <a:t>- Highest Research Activity (R1) - 115 institutions (81 public and 34 private)</a:t>
            </a:r>
            <a:br>
              <a:rPr lang="en">
                <a:solidFill>
                  <a:srgbClr val="000000"/>
                </a:solidFill>
              </a:rPr>
            </a:br>
            <a:r>
              <a:rPr lang="en">
                <a:solidFill>
                  <a:srgbClr val="000000"/>
                </a:solidFill>
              </a:rPr>
              <a:t>- Higher Research Activity (R2) - 107 institutions (76 public and 31 private)</a:t>
            </a:r>
            <a:endParaRPr>
              <a:solidFill>
                <a:srgbClr val="000000"/>
              </a:solidFill>
            </a:endParaRPr>
          </a:p>
          <a:p>
            <a:pPr marL="0" lvl="0" indent="0" algn="l" rtl="0">
              <a:spcBef>
                <a:spcPts val="1600"/>
              </a:spcBef>
              <a:spcAft>
                <a:spcPts val="0"/>
              </a:spcAft>
              <a:buNone/>
            </a:pPr>
            <a:r>
              <a:rPr lang="en">
                <a:solidFill>
                  <a:srgbClr val="000000"/>
                </a:solidFill>
              </a:rPr>
              <a:t>Sections of questions</a:t>
            </a:r>
            <a:br>
              <a:rPr lang="en">
                <a:solidFill>
                  <a:srgbClr val="000000"/>
                </a:solidFill>
              </a:rPr>
            </a:br>
            <a:r>
              <a:rPr lang="en">
                <a:solidFill>
                  <a:srgbClr val="000000"/>
                </a:solidFill>
              </a:rPr>
              <a:t>- Campus and library characteristics (e.g. library budget amount)</a:t>
            </a:r>
            <a:br>
              <a:rPr lang="en">
                <a:solidFill>
                  <a:srgbClr val="000000"/>
                </a:solidFill>
              </a:rPr>
            </a:br>
            <a:r>
              <a:rPr lang="en">
                <a:solidFill>
                  <a:srgbClr val="000000"/>
                </a:solidFill>
              </a:rPr>
              <a:t>- Revenue sources as percent of overall library budget (e.g. ICR)</a:t>
            </a:r>
            <a:br>
              <a:rPr lang="en">
                <a:solidFill>
                  <a:srgbClr val="000000"/>
                </a:solidFill>
              </a:rPr>
            </a:br>
            <a:r>
              <a:rPr lang="en">
                <a:solidFill>
                  <a:srgbClr val="000000"/>
                </a:solidFill>
              </a:rPr>
              <a:t>- ICR specifics (e.g. if your library receives ICR, is there a set percentage?)</a:t>
            </a:r>
            <a:endParaRPr>
              <a:solidFill>
                <a:srgbClr val="000000"/>
              </a:solidFill>
            </a:endParaRPr>
          </a:p>
          <a:p>
            <a:pPr marL="0" lvl="0" indent="0" algn="l" rtl="0">
              <a:spcBef>
                <a:spcPts val="1600"/>
              </a:spcBef>
              <a:spcAft>
                <a:spcPts val="0"/>
              </a:spcAft>
              <a:buClr>
                <a:schemeClr val="dk1"/>
              </a:buClr>
              <a:buSzPts val="1100"/>
              <a:buFont typeface="Arial"/>
              <a:buNone/>
            </a:pPr>
            <a:r>
              <a:rPr lang="en">
                <a:solidFill>
                  <a:srgbClr val="000000"/>
                </a:solidFill>
              </a:rPr>
              <a:t>Completed responses: 40 (18% overall response rate)</a:t>
            </a:r>
            <a:br>
              <a:rPr lang="en">
                <a:solidFill>
                  <a:srgbClr val="000000"/>
                </a:solidFill>
              </a:rPr>
            </a:br>
            <a:r>
              <a:rPr lang="en">
                <a:solidFill>
                  <a:srgbClr val="000000"/>
                </a:solidFill>
              </a:rPr>
              <a:t>- R1:  23 (16 public and 7 private) - 20% response rate</a:t>
            </a:r>
            <a:br>
              <a:rPr lang="en">
                <a:solidFill>
                  <a:srgbClr val="000000"/>
                </a:solidFill>
              </a:rPr>
            </a:br>
            <a:r>
              <a:rPr lang="en">
                <a:solidFill>
                  <a:srgbClr val="000000"/>
                </a:solidFill>
              </a:rPr>
              <a:t>- R2:  17 (11 public and 6 private) - 15.9% response rate</a:t>
            </a:r>
            <a:endParaRPr>
              <a:solidFill>
                <a:srgbClr val="000000"/>
              </a:solidFill>
            </a:endParaRPr>
          </a:p>
          <a:p>
            <a:pPr marL="0" lvl="0" indent="0" algn="l" rtl="0">
              <a:spcBef>
                <a:spcPts val="1600"/>
              </a:spcBef>
              <a:spcAft>
                <a:spcPts val="1600"/>
              </a:spcAft>
              <a:buNone/>
            </a:pP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Campus and Library Characteristics</a:t>
            </a:r>
            <a:endParaRPr/>
          </a:p>
        </p:txBody>
      </p:sp>
      <p:sp>
        <p:nvSpPr>
          <p:cNvPr id="101" name="Google Shape;101;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Campus FTE</a:t>
            </a:r>
            <a:br>
              <a:rPr lang="en">
                <a:solidFill>
                  <a:srgbClr val="000000"/>
                </a:solidFill>
              </a:rPr>
            </a:br>
            <a:r>
              <a:rPr lang="en">
                <a:solidFill>
                  <a:srgbClr val="000000"/>
                </a:solidFill>
              </a:rPr>
              <a:t>- average:  22,490.77 | median:  19,776.5 | range:  2,500 to nearly 81,000</a:t>
            </a:r>
            <a:endParaRPr>
              <a:solidFill>
                <a:srgbClr val="000000"/>
              </a:solidFill>
            </a:endParaRPr>
          </a:p>
          <a:p>
            <a:pPr marL="0" lvl="0" indent="0" algn="l" rtl="0">
              <a:spcBef>
                <a:spcPts val="1600"/>
              </a:spcBef>
              <a:spcAft>
                <a:spcPts val="0"/>
              </a:spcAft>
              <a:buNone/>
            </a:pPr>
            <a:r>
              <a:rPr lang="en">
                <a:solidFill>
                  <a:srgbClr val="000000"/>
                </a:solidFill>
              </a:rPr>
              <a:t>Total Library Budget</a:t>
            </a:r>
            <a:br>
              <a:rPr lang="en">
                <a:solidFill>
                  <a:srgbClr val="000000"/>
                </a:solidFill>
              </a:rPr>
            </a:br>
            <a:r>
              <a:rPr lang="en">
                <a:solidFill>
                  <a:srgbClr val="000000"/>
                </a:solidFill>
              </a:rPr>
              <a:t>- average:  $18.7M | median:  $17.2M | range:  $1.19M to $55.7M</a:t>
            </a:r>
            <a:endParaRPr>
              <a:solidFill>
                <a:srgbClr val="000000"/>
              </a:solidFill>
            </a:endParaRPr>
          </a:p>
          <a:p>
            <a:pPr marL="0" lvl="0" indent="0" algn="l" rtl="0">
              <a:spcBef>
                <a:spcPts val="1600"/>
              </a:spcBef>
              <a:spcAft>
                <a:spcPts val="1600"/>
              </a:spcAft>
              <a:buClr>
                <a:schemeClr val="dk1"/>
              </a:buClr>
              <a:buSzPts val="1100"/>
              <a:buFont typeface="Arial"/>
              <a:buNone/>
            </a:pPr>
            <a:r>
              <a:rPr lang="en">
                <a:solidFill>
                  <a:srgbClr val="000000"/>
                </a:solidFill>
              </a:rPr>
              <a:t>Annual Institutional Research Funding</a:t>
            </a:r>
            <a:br>
              <a:rPr lang="en">
                <a:solidFill>
                  <a:srgbClr val="000000"/>
                </a:solidFill>
              </a:rPr>
            </a:br>
            <a:r>
              <a:rPr lang="en">
                <a:solidFill>
                  <a:srgbClr val="000000"/>
                </a:solidFill>
              </a:rPr>
              <a:t>- average:  $331M | median:  $140M | range:  $30M to $1.4B</a:t>
            </a:r>
            <a:endParaRPr>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2400"/>
              <a:t>Revenue sources as percent of overall library budget</a:t>
            </a:r>
            <a:endParaRPr sz="2400"/>
          </a:p>
          <a:p>
            <a:pPr marL="0" lvl="0" indent="0" algn="l" rtl="0">
              <a:spcBef>
                <a:spcPts val="1600"/>
              </a:spcBef>
              <a:spcAft>
                <a:spcPts val="0"/>
              </a:spcAft>
              <a:buNone/>
            </a:pPr>
            <a:endParaRPr/>
          </a:p>
        </p:txBody>
      </p:sp>
      <p:sp>
        <p:nvSpPr>
          <p:cNvPr id="107" name="Google Shape;107;p21"/>
          <p:cNvSpPr txBox="1">
            <a:spLocks noGrp="1"/>
          </p:cNvSpPr>
          <p:nvPr>
            <p:ph type="body" idx="1"/>
          </p:nvPr>
        </p:nvSpPr>
        <p:spPr>
          <a:xfrm>
            <a:off x="311700" y="4489100"/>
            <a:ext cx="8520600" cy="4200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Clr>
                <a:schemeClr val="dk1"/>
              </a:buClr>
              <a:buSzPts val="1100"/>
              <a:buFont typeface="Arial"/>
              <a:buNone/>
            </a:pPr>
            <a:r>
              <a:rPr lang="en" i="1">
                <a:solidFill>
                  <a:schemeClr val="dk1"/>
                </a:solidFill>
              </a:rPr>
              <a:t>Others</a:t>
            </a:r>
            <a:r>
              <a:rPr lang="en">
                <a:solidFill>
                  <a:schemeClr val="dk1"/>
                </a:solidFill>
              </a:rPr>
              <a:t>: allocation; fundraisers; grants; contracts; federal appropriations, unknown</a:t>
            </a:r>
            <a:endParaRPr/>
          </a:p>
        </p:txBody>
      </p:sp>
      <p:graphicFrame>
        <p:nvGraphicFramePr>
          <p:cNvPr id="108" name="Google Shape;108;p21"/>
          <p:cNvGraphicFramePr/>
          <p:nvPr/>
        </p:nvGraphicFramePr>
        <p:xfrm>
          <a:off x="952500" y="983025"/>
          <a:ext cx="7239000" cy="2651580"/>
        </p:xfrm>
        <a:graphic>
          <a:graphicData uri="http://schemas.openxmlformats.org/drawingml/2006/table">
            <a:tbl>
              <a:tblPr>
                <a:noFill/>
                <a:tableStyleId>{F8D4E81C-269A-437D-9EA8-44854160A2E0}</a:tableStyleId>
              </a:tblPr>
              <a:tblGrid>
                <a:gridCol w="1809750"/>
                <a:gridCol w="1809750"/>
                <a:gridCol w="1809750"/>
                <a:gridCol w="1809750"/>
              </a:tblGrid>
              <a:tr h="38100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sz="1000"/>
                        <a:t>Average</a:t>
                      </a:r>
                      <a:endParaRPr sz="1000"/>
                    </a:p>
                  </a:txBody>
                  <a:tcPr marL="91425" marR="91425" marT="91425" marB="91425"/>
                </a:tc>
                <a:tc>
                  <a:txBody>
                    <a:bodyPr/>
                    <a:lstStyle/>
                    <a:p>
                      <a:pPr marL="0" lvl="0" indent="0" algn="l" rtl="0">
                        <a:spcBef>
                          <a:spcPts val="0"/>
                        </a:spcBef>
                        <a:spcAft>
                          <a:spcPts val="0"/>
                        </a:spcAft>
                        <a:buNone/>
                      </a:pPr>
                      <a:r>
                        <a:rPr lang="en" sz="1000"/>
                        <a:t>Median (&gt;0 Responses)</a:t>
                      </a:r>
                      <a:endParaRPr sz="1000"/>
                    </a:p>
                  </a:txBody>
                  <a:tcPr marL="91425" marR="91425" marT="91425" marB="91425"/>
                </a:tc>
                <a:tc>
                  <a:txBody>
                    <a:bodyPr/>
                    <a:lstStyle/>
                    <a:p>
                      <a:pPr marL="0" lvl="0" indent="0" algn="l" rtl="0">
                        <a:spcBef>
                          <a:spcPts val="0"/>
                        </a:spcBef>
                        <a:spcAft>
                          <a:spcPts val="0"/>
                        </a:spcAft>
                        <a:buNone/>
                      </a:pPr>
                      <a:r>
                        <a:rPr lang="en" sz="1000"/>
                        <a:t>Range </a:t>
                      </a:r>
                      <a:r>
                        <a:rPr lang="en" sz="1000">
                          <a:solidFill>
                            <a:schemeClr val="dk1"/>
                          </a:solidFill>
                        </a:rPr>
                        <a:t>(&gt;0 Responses)</a:t>
                      </a:r>
                      <a:endParaRPr sz="1000"/>
                    </a:p>
                  </a:txBody>
                  <a:tcPr marL="91425" marR="91425" marT="91425" marB="91425"/>
                </a:tc>
              </a:tr>
              <a:tr h="381000">
                <a:tc>
                  <a:txBody>
                    <a:bodyPr/>
                    <a:lstStyle/>
                    <a:p>
                      <a:pPr marL="0" lvl="0" indent="0" algn="l" rtl="0">
                        <a:lnSpc>
                          <a:spcPct val="115000"/>
                        </a:lnSpc>
                        <a:spcBef>
                          <a:spcPts val="0"/>
                        </a:spcBef>
                        <a:spcAft>
                          <a:spcPts val="1600"/>
                        </a:spcAft>
                        <a:buClr>
                          <a:schemeClr val="dk1"/>
                        </a:buClr>
                        <a:buSzPts val="1100"/>
                        <a:buFont typeface="Arial"/>
                        <a:buNone/>
                      </a:pPr>
                      <a:r>
                        <a:rPr lang="en" sz="1000" i="1">
                          <a:solidFill>
                            <a:schemeClr val="dk1"/>
                          </a:solidFill>
                        </a:rPr>
                        <a:t>State Support/General Appropriations</a:t>
                      </a:r>
                      <a:endParaRPr sz="1000"/>
                    </a:p>
                  </a:txBody>
                  <a:tcPr marL="91425" marR="91425" marT="91425" marB="91425"/>
                </a:tc>
                <a:tc>
                  <a:txBody>
                    <a:bodyPr/>
                    <a:lstStyle/>
                    <a:p>
                      <a:pPr marL="0" lvl="0" indent="0" algn="ctr" rtl="0">
                        <a:spcBef>
                          <a:spcPts val="0"/>
                        </a:spcBef>
                        <a:spcAft>
                          <a:spcPts val="0"/>
                        </a:spcAft>
                        <a:buNone/>
                      </a:pPr>
                      <a:r>
                        <a:rPr lang="en" b="1"/>
                        <a:t>30.8%</a:t>
                      </a:r>
                      <a:endParaRPr b="1"/>
                    </a:p>
                  </a:txBody>
                  <a:tcPr marL="91425" marR="91425" marT="91425" marB="91425"/>
                </a:tc>
                <a:tc>
                  <a:txBody>
                    <a:bodyPr/>
                    <a:lstStyle/>
                    <a:p>
                      <a:pPr marL="0" lvl="0" indent="0" algn="ctr" rtl="0">
                        <a:spcBef>
                          <a:spcPts val="0"/>
                        </a:spcBef>
                        <a:spcAft>
                          <a:spcPts val="0"/>
                        </a:spcAft>
                        <a:buNone/>
                      </a:pPr>
                      <a:r>
                        <a:rPr lang="en" b="1"/>
                        <a:t>73.5%</a:t>
                      </a:r>
                      <a:endParaRPr b="1"/>
                    </a:p>
                  </a:txBody>
                  <a:tcPr marL="91425" marR="91425" marT="91425" marB="91425"/>
                </a:tc>
                <a:tc>
                  <a:txBody>
                    <a:bodyPr/>
                    <a:lstStyle/>
                    <a:p>
                      <a:pPr marL="0" lvl="0" indent="0" algn="ctr" rtl="0">
                        <a:spcBef>
                          <a:spcPts val="0"/>
                        </a:spcBef>
                        <a:spcAft>
                          <a:spcPts val="0"/>
                        </a:spcAft>
                        <a:buNone/>
                      </a:pPr>
                      <a:r>
                        <a:rPr lang="en" b="1"/>
                        <a:t>2-98%</a:t>
                      </a:r>
                      <a:endParaRPr b="1"/>
                    </a:p>
                  </a:txBody>
                  <a:tcPr marL="91425" marR="91425" marT="91425" marB="91425"/>
                </a:tc>
              </a:tr>
              <a:tr h="381000">
                <a:tc>
                  <a:txBody>
                    <a:bodyPr/>
                    <a:lstStyle/>
                    <a:p>
                      <a:pPr marL="0" lvl="0" indent="0" algn="l" rtl="0">
                        <a:lnSpc>
                          <a:spcPct val="115000"/>
                        </a:lnSpc>
                        <a:spcBef>
                          <a:spcPts val="0"/>
                        </a:spcBef>
                        <a:spcAft>
                          <a:spcPts val="1600"/>
                        </a:spcAft>
                        <a:buClr>
                          <a:schemeClr val="dk1"/>
                        </a:buClr>
                        <a:buSzPts val="1100"/>
                        <a:buFont typeface="Arial"/>
                        <a:buNone/>
                      </a:pPr>
                      <a:r>
                        <a:rPr lang="en" sz="1000" i="1">
                          <a:solidFill>
                            <a:schemeClr val="dk1"/>
                          </a:solidFill>
                        </a:rPr>
                        <a:t>Tuition/General Revenue</a:t>
                      </a:r>
                      <a:endParaRPr sz="1000"/>
                    </a:p>
                  </a:txBody>
                  <a:tcPr marL="91425" marR="91425" marT="91425" marB="91425"/>
                </a:tc>
                <a:tc>
                  <a:txBody>
                    <a:bodyPr/>
                    <a:lstStyle/>
                    <a:p>
                      <a:pPr marL="0" lvl="0" indent="0" algn="ctr" rtl="0">
                        <a:spcBef>
                          <a:spcPts val="0"/>
                        </a:spcBef>
                        <a:spcAft>
                          <a:spcPts val="0"/>
                        </a:spcAft>
                        <a:buNone/>
                      </a:pPr>
                      <a:r>
                        <a:rPr lang="en" b="1"/>
                        <a:t>46.1%</a:t>
                      </a:r>
                      <a:endParaRPr b="1"/>
                    </a:p>
                  </a:txBody>
                  <a:tcPr marL="91425" marR="91425" marT="91425" marB="91425"/>
                </a:tc>
                <a:tc>
                  <a:txBody>
                    <a:bodyPr/>
                    <a:lstStyle/>
                    <a:p>
                      <a:pPr marL="0" lvl="0" indent="0" algn="ctr" rtl="0">
                        <a:spcBef>
                          <a:spcPts val="0"/>
                        </a:spcBef>
                        <a:spcAft>
                          <a:spcPts val="0"/>
                        </a:spcAft>
                        <a:buNone/>
                      </a:pPr>
                      <a:r>
                        <a:rPr lang="en" b="1"/>
                        <a:t>80.0%</a:t>
                      </a:r>
                      <a:endParaRPr b="1"/>
                    </a:p>
                  </a:txBody>
                  <a:tcPr marL="91425" marR="91425" marT="91425" marB="91425"/>
                </a:tc>
                <a:tc>
                  <a:txBody>
                    <a:bodyPr/>
                    <a:lstStyle/>
                    <a:p>
                      <a:pPr marL="0" lvl="0" indent="0" algn="ctr" rtl="0">
                        <a:spcBef>
                          <a:spcPts val="0"/>
                        </a:spcBef>
                        <a:spcAft>
                          <a:spcPts val="0"/>
                        </a:spcAft>
                        <a:buNone/>
                      </a:pPr>
                      <a:r>
                        <a:rPr lang="en" b="1"/>
                        <a:t>2-100%</a:t>
                      </a:r>
                      <a:endParaRPr b="1"/>
                    </a:p>
                  </a:txBody>
                  <a:tcPr marL="91425" marR="91425" marT="91425" marB="91425"/>
                </a:tc>
              </a:tr>
              <a:tr h="381000">
                <a:tc>
                  <a:txBody>
                    <a:bodyPr/>
                    <a:lstStyle/>
                    <a:p>
                      <a:pPr marL="0" lvl="0" indent="0" algn="l" rtl="0">
                        <a:spcBef>
                          <a:spcPts val="0"/>
                        </a:spcBef>
                        <a:spcAft>
                          <a:spcPts val="0"/>
                        </a:spcAft>
                        <a:buNone/>
                      </a:pPr>
                      <a:r>
                        <a:rPr lang="en" sz="1000"/>
                        <a:t>I</a:t>
                      </a:r>
                      <a:r>
                        <a:rPr lang="en" sz="1000" i="1"/>
                        <a:t>CR monies</a:t>
                      </a:r>
                      <a:endParaRPr sz="1000" i="1"/>
                    </a:p>
                  </a:txBody>
                  <a:tcPr marL="91425" marR="91425" marT="91425" marB="91425"/>
                </a:tc>
                <a:tc>
                  <a:txBody>
                    <a:bodyPr/>
                    <a:lstStyle/>
                    <a:p>
                      <a:pPr marL="0" lvl="0" indent="0" algn="ctr" rtl="0">
                        <a:spcBef>
                          <a:spcPts val="0"/>
                        </a:spcBef>
                        <a:spcAft>
                          <a:spcPts val="0"/>
                        </a:spcAft>
                        <a:buNone/>
                      </a:pPr>
                      <a:r>
                        <a:rPr lang="en" b="1"/>
                        <a:t>0.97%</a:t>
                      </a:r>
                      <a:endParaRPr b="1"/>
                    </a:p>
                  </a:txBody>
                  <a:tcPr marL="91425" marR="91425" marT="91425" marB="91425"/>
                </a:tc>
                <a:tc>
                  <a:txBody>
                    <a:bodyPr/>
                    <a:lstStyle/>
                    <a:p>
                      <a:pPr marL="0" lvl="0" indent="0" algn="ctr" rtl="0">
                        <a:spcBef>
                          <a:spcPts val="0"/>
                        </a:spcBef>
                        <a:spcAft>
                          <a:spcPts val="0"/>
                        </a:spcAft>
                        <a:buNone/>
                      </a:pPr>
                      <a:r>
                        <a:rPr lang="en" b="1"/>
                        <a:t>1.9%</a:t>
                      </a:r>
                      <a:endParaRPr b="1"/>
                    </a:p>
                  </a:txBody>
                  <a:tcPr marL="91425" marR="91425" marT="91425" marB="91425"/>
                </a:tc>
                <a:tc>
                  <a:txBody>
                    <a:bodyPr/>
                    <a:lstStyle/>
                    <a:p>
                      <a:pPr marL="0" lvl="0" indent="0" algn="ctr" rtl="0">
                        <a:spcBef>
                          <a:spcPts val="0"/>
                        </a:spcBef>
                        <a:spcAft>
                          <a:spcPts val="0"/>
                        </a:spcAft>
                        <a:buNone/>
                      </a:pPr>
                      <a:r>
                        <a:rPr lang="en" b="1"/>
                        <a:t>.005-15%</a:t>
                      </a:r>
                      <a:endParaRPr b="1"/>
                    </a:p>
                  </a:txBody>
                  <a:tcPr marL="91425" marR="91425" marT="91425" marB="91425"/>
                </a:tc>
              </a:tr>
              <a:tr h="381000">
                <a:tc>
                  <a:txBody>
                    <a:bodyPr/>
                    <a:lstStyle/>
                    <a:p>
                      <a:pPr marL="0" lvl="0" indent="0" algn="l" rtl="0">
                        <a:lnSpc>
                          <a:spcPct val="115000"/>
                        </a:lnSpc>
                        <a:spcBef>
                          <a:spcPts val="0"/>
                        </a:spcBef>
                        <a:spcAft>
                          <a:spcPts val="1600"/>
                        </a:spcAft>
                        <a:buClr>
                          <a:schemeClr val="dk1"/>
                        </a:buClr>
                        <a:buSzPts val="1100"/>
                        <a:buFont typeface="Arial"/>
                        <a:buNone/>
                      </a:pPr>
                      <a:r>
                        <a:rPr lang="en" sz="1000" i="1">
                          <a:solidFill>
                            <a:schemeClr val="dk1"/>
                          </a:solidFill>
                        </a:rPr>
                        <a:t>Student Fees (e.g. library, technology)</a:t>
                      </a:r>
                      <a:endParaRPr sz="1000"/>
                    </a:p>
                  </a:txBody>
                  <a:tcPr marL="91425" marR="91425" marT="91425" marB="91425"/>
                </a:tc>
                <a:tc>
                  <a:txBody>
                    <a:bodyPr/>
                    <a:lstStyle/>
                    <a:p>
                      <a:pPr marL="0" lvl="0" indent="0" algn="ctr" rtl="0">
                        <a:spcBef>
                          <a:spcPts val="0"/>
                        </a:spcBef>
                        <a:spcAft>
                          <a:spcPts val="0"/>
                        </a:spcAft>
                        <a:buNone/>
                      </a:pPr>
                      <a:r>
                        <a:rPr lang="en" b="1"/>
                        <a:t>6.6%</a:t>
                      </a:r>
                      <a:endParaRPr b="1"/>
                    </a:p>
                  </a:txBody>
                  <a:tcPr marL="91425" marR="91425" marT="91425" marB="91425"/>
                </a:tc>
                <a:tc>
                  <a:txBody>
                    <a:bodyPr/>
                    <a:lstStyle/>
                    <a:p>
                      <a:pPr marL="0" lvl="0" indent="0" algn="ctr" rtl="0">
                        <a:spcBef>
                          <a:spcPts val="0"/>
                        </a:spcBef>
                        <a:spcAft>
                          <a:spcPts val="0"/>
                        </a:spcAft>
                        <a:buNone/>
                      </a:pPr>
                      <a:r>
                        <a:rPr lang="en" b="1"/>
                        <a:t>3%</a:t>
                      </a:r>
                      <a:endParaRPr b="1"/>
                    </a:p>
                  </a:txBody>
                  <a:tcPr marL="91425" marR="91425" marT="91425" marB="91425"/>
                </a:tc>
                <a:tc>
                  <a:txBody>
                    <a:bodyPr/>
                    <a:lstStyle/>
                    <a:p>
                      <a:pPr marL="0" lvl="0" indent="0" algn="ctr" rtl="0">
                        <a:spcBef>
                          <a:spcPts val="0"/>
                        </a:spcBef>
                        <a:spcAft>
                          <a:spcPts val="0"/>
                        </a:spcAft>
                        <a:buNone/>
                      </a:pPr>
                      <a:r>
                        <a:rPr lang="en" b="1"/>
                        <a:t>0.3-100%</a:t>
                      </a:r>
                      <a:endParaRPr b="1"/>
                    </a:p>
                  </a:txBody>
                  <a:tcPr marL="91425" marR="91425" marT="91425" marB="91425"/>
                </a:tc>
              </a:tr>
              <a:tr h="381000">
                <a:tc>
                  <a:txBody>
                    <a:bodyPr/>
                    <a:lstStyle/>
                    <a:p>
                      <a:pPr marL="0" lvl="0" indent="0" algn="l" rtl="0">
                        <a:lnSpc>
                          <a:spcPct val="115000"/>
                        </a:lnSpc>
                        <a:spcBef>
                          <a:spcPts val="0"/>
                        </a:spcBef>
                        <a:spcAft>
                          <a:spcPts val="1600"/>
                        </a:spcAft>
                        <a:buClr>
                          <a:schemeClr val="dk1"/>
                        </a:buClr>
                        <a:buSzPts val="1100"/>
                        <a:buFont typeface="Arial"/>
                        <a:buNone/>
                      </a:pPr>
                      <a:r>
                        <a:rPr lang="en" sz="1000" i="1">
                          <a:solidFill>
                            <a:schemeClr val="dk1"/>
                          </a:solidFill>
                        </a:rPr>
                        <a:t>Specific Endowments</a:t>
                      </a:r>
                      <a:endParaRPr sz="1000"/>
                    </a:p>
                  </a:txBody>
                  <a:tcPr marL="91425" marR="91425" marT="91425" marB="91425"/>
                </a:tc>
                <a:tc>
                  <a:txBody>
                    <a:bodyPr/>
                    <a:lstStyle/>
                    <a:p>
                      <a:pPr marL="0" lvl="0" indent="0" algn="ctr" rtl="0">
                        <a:spcBef>
                          <a:spcPts val="0"/>
                        </a:spcBef>
                        <a:spcAft>
                          <a:spcPts val="0"/>
                        </a:spcAft>
                        <a:buNone/>
                      </a:pPr>
                      <a:r>
                        <a:rPr lang="en" b="1"/>
                        <a:t>5.99%</a:t>
                      </a:r>
                      <a:endParaRPr b="1"/>
                    </a:p>
                  </a:txBody>
                  <a:tcPr marL="91425" marR="91425" marT="91425" marB="91425"/>
                </a:tc>
                <a:tc>
                  <a:txBody>
                    <a:bodyPr/>
                    <a:lstStyle/>
                    <a:p>
                      <a:pPr marL="0" lvl="0" indent="0" algn="ctr" rtl="0">
                        <a:spcBef>
                          <a:spcPts val="0"/>
                        </a:spcBef>
                        <a:spcAft>
                          <a:spcPts val="0"/>
                        </a:spcAft>
                        <a:buNone/>
                      </a:pPr>
                      <a:r>
                        <a:rPr lang="en" b="1"/>
                        <a:t>5%</a:t>
                      </a:r>
                      <a:endParaRPr b="1"/>
                    </a:p>
                  </a:txBody>
                  <a:tcPr marL="91425" marR="91425" marT="91425" marB="91425"/>
                </a:tc>
                <a:tc>
                  <a:txBody>
                    <a:bodyPr/>
                    <a:lstStyle/>
                    <a:p>
                      <a:pPr marL="0" lvl="0" indent="0" algn="ctr" rtl="0">
                        <a:spcBef>
                          <a:spcPts val="0"/>
                        </a:spcBef>
                        <a:spcAft>
                          <a:spcPts val="0"/>
                        </a:spcAft>
                        <a:buNone/>
                      </a:pPr>
                      <a:r>
                        <a:rPr lang="en" b="1"/>
                        <a:t>1-45%</a:t>
                      </a:r>
                      <a:endParaRPr b="1"/>
                    </a:p>
                  </a:txBody>
                  <a:tcPr marL="91425" marR="91425" marT="91425" marB="91425"/>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TotalTime>
  <Words>1672</Words>
  <Application>Microsoft Office PowerPoint</Application>
  <PresentationFormat>On-screen Show (16:9)</PresentationFormat>
  <Paragraphs>185</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Simple Light</vt:lpstr>
      <vt:lpstr>Obligations and Intentions</vt:lpstr>
      <vt:lpstr>The Questions</vt:lpstr>
      <vt:lpstr>The Importance of Indirect Cost Recovery</vt:lpstr>
      <vt:lpstr>The History of ICR</vt:lpstr>
      <vt:lpstr>ICRs and the University</vt:lpstr>
      <vt:lpstr>ICRs and Academic Libraries: The literature </vt:lpstr>
      <vt:lpstr>The Survey</vt:lpstr>
      <vt:lpstr>Campus and Library Characteristics</vt:lpstr>
      <vt:lpstr>Revenue sources as percent of overall library budget </vt:lpstr>
      <vt:lpstr>ICR Monies as a percent of overall library budget</vt:lpstr>
      <vt:lpstr>ICR</vt:lpstr>
      <vt:lpstr>ICR, continued</vt:lpstr>
      <vt:lpstr>ICR, continued</vt:lpstr>
      <vt:lpstr>Follow Up Conversations</vt:lpstr>
      <vt:lpstr>Future Directions</vt:lpstr>
      <vt:lpstr>Findings</vt:lpstr>
      <vt:lpstr>Conclusions</vt:lpstr>
      <vt:lpstr>Bibliography</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Obligations and Intentions</dc:title>
  <dc:creator>Devin Savage</dc:creator>
  <cp:lastModifiedBy>Devin Savage</cp:lastModifiedBy>
  <cp:revision>2</cp:revision>
  <dcterms:modified xsi:type="dcterms:W3CDTF">2018-12-05T17:19:55Z</dcterms:modified>
</cp:coreProperties>
</file>